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20" r:id="rId3"/>
    <p:sldId id="284" r:id="rId4"/>
    <p:sldId id="307" r:id="rId5"/>
    <p:sldId id="261" r:id="rId6"/>
    <p:sldId id="264" r:id="rId7"/>
    <p:sldId id="308" r:id="rId8"/>
    <p:sldId id="262" r:id="rId9"/>
    <p:sldId id="265" r:id="rId10"/>
    <p:sldId id="324" r:id="rId11"/>
    <p:sldId id="309" r:id="rId12"/>
    <p:sldId id="326" r:id="rId13"/>
    <p:sldId id="327" r:id="rId14"/>
    <p:sldId id="263" r:id="rId15"/>
    <p:sldId id="312" r:id="rId16"/>
    <p:sldId id="306" r:id="rId17"/>
    <p:sldId id="316" r:id="rId18"/>
    <p:sldId id="257" r:id="rId19"/>
    <p:sldId id="270" r:id="rId20"/>
    <p:sldId id="271" r:id="rId21"/>
    <p:sldId id="258" r:id="rId22"/>
    <p:sldId id="315" r:id="rId23"/>
    <p:sldId id="319" r:id="rId24"/>
    <p:sldId id="322" r:id="rId25"/>
    <p:sldId id="282" r:id="rId26"/>
    <p:sldId id="279" r:id="rId27"/>
    <p:sldId id="290" r:id="rId28"/>
    <p:sldId id="291" r:id="rId29"/>
    <p:sldId id="292" r:id="rId30"/>
    <p:sldId id="294" r:id="rId31"/>
    <p:sldId id="325" r:id="rId32"/>
    <p:sldId id="266" r:id="rId33"/>
    <p:sldId id="277" r:id="rId34"/>
    <p:sldId id="283" r:id="rId35"/>
    <p:sldId id="267" r:id="rId36"/>
    <p:sldId id="281" r:id="rId37"/>
    <p:sldId id="285" r:id="rId38"/>
    <p:sldId id="26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3B454B-E131-1744-836B-C3FA8444922F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/>
              <a:t>Fall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9E8D2581-99B6-4A4A-B5AF-3EE8E88C3533}"/>
              </a:ext>
            </a:extLst>
          </p:cNvPr>
          <p:cNvGrpSpPr>
            <a:grpSpLocks/>
          </p:cNvGrpSpPr>
          <p:nvPr/>
        </p:nvGrpSpPr>
        <p:grpSpPr bwMode="auto">
          <a:xfrm>
            <a:off x="5613593" y="3835027"/>
            <a:ext cx="3419475" cy="2930525"/>
            <a:chOff x="2870" y="2042"/>
            <a:chExt cx="2154" cy="1846"/>
          </a:xfrm>
        </p:grpSpPr>
        <p:sp>
          <p:nvSpPr>
            <p:cNvPr id="3" name="Line 2">
              <a:extLst>
                <a:ext uri="{FF2B5EF4-FFF2-40B4-BE49-F238E27FC236}">
                  <a16:creationId xmlns:a16="http://schemas.microsoft.com/office/drawing/2014/main" id="{2A1CBB44-36C1-D54E-BBA5-E043E1B79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D5DF102F-618D-D84E-9618-B521EFA5B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D30C2BE1-58F7-FF4B-8DE3-D0D3BB292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351417A-D87A-EE44-9E95-309C064D2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456DD6B9-8BC7-2541-8818-D64B7041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C9C77251-16F2-4341-9A93-4FF74AABF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9937" y="122695"/>
            <a:ext cx="3419475" cy="2930525"/>
            <a:chOff x="2870" y="2042"/>
            <a:chExt cx="2154" cy="1846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A21E17D0-6BAC-2442-83B9-0C948824E1F8}"/>
              </a:ext>
            </a:extLst>
          </p:cNvPr>
          <p:cNvGrpSpPr>
            <a:grpSpLocks/>
          </p:cNvGrpSpPr>
          <p:nvPr/>
        </p:nvGrpSpPr>
        <p:grpSpPr bwMode="auto">
          <a:xfrm>
            <a:off x="2675812" y="1741115"/>
            <a:ext cx="3419475" cy="2930525"/>
            <a:chOff x="2870" y="2042"/>
            <a:chExt cx="2154" cy="1846"/>
          </a:xfrm>
        </p:grpSpPr>
        <p:sp>
          <p:nvSpPr>
            <p:cNvPr id="17" name="Line 2">
              <a:extLst>
                <a:ext uri="{FF2B5EF4-FFF2-40B4-BE49-F238E27FC236}">
                  <a16:creationId xmlns:a16="http://schemas.microsoft.com/office/drawing/2014/main" id="{F40B9A66-316C-6846-BF3B-8955D726B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">
              <a:extLst>
                <a:ext uri="{FF2B5EF4-FFF2-40B4-BE49-F238E27FC236}">
                  <a16:creationId xmlns:a16="http://schemas.microsoft.com/office/drawing/2014/main" id="{28527D5F-1E66-1642-9EE4-1373469A1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30DD1116-7043-C541-B18E-5F6220B96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CF47CC34-B3E3-994B-B04F-D44CCE12C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78F9F3C3-8F9D-764D-A4EB-2352C5B1E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87B70EE1-1BB3-BC4A-A565-2AB3E6C8B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sp>
        <p:nvSpPr>
          <p:cNvPr id="24" name="Line 18">
            <a:extLst>
              <a:ext uri="{FF2B5EF4-FFF2-40B4-BE49-F238E27FC236}">
                <a16:creationId xmlns:a16="http://schemas.microsoft.com/office/drawing/2014/main" id="{B76DAC92-DA7A-B34C-97BF-FCA23138A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4028" y="46996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971" y="7969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43A98CA2-3B4C-AC43-AEEE-94BB1467F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0371" y="10255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53F080B-2045-C545-B686-BA328899C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2926" y="24338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022FFC6C-78A6-BF48-8DD9-4CE0C27AA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7326" y="26624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8">
            <a:extLst>
              <a:ext uri="{FF2B5EF4-FFF2-40B4-BE49-F238E27FC236}">
                <a16:creationId xmlns:a16="http://schemas.microsoft.com/office/drawing/2014/main" id="{38C606F1-6A9F-FD4D-B8E5-8FDCBAC8C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689" y="3374686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0" y="3444816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2492761" y="4875911"/>
            <a:ext cx="18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4641258" y="6471348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Autapomorphy</a:t>
            </a:r>
          </a:p>
        </p:txBody>
      </p:sp>
    </p:spTree>
    <p:extLst>
      <p:ext uri="{BB962C8B-B14F-4D97-AF65-F5344CB8AC3E}">
        <p14:creationId xmlns:p14="http://schemas.microsoft.com/office/powerpoint/2010/main" val="113071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00B050"/>
                </a:solidFill>
              </a:rPr>
              <a:t>INFORMATIVE---ONLY THESE CHARACTERS ARE USEFUL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 Sum all character steps to obtain tree length/likelihood.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4855" y="310020"/>
            <a:ext cx="2722563" cy="1955800"/>
            <a:chOff x="3233" y="2160"/>
            <a:chExt cx="1715" cy="1232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3844" y="15923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266381" y="2384882"/>
            <a:ext cx="1852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3219436" y="2384881"/>
            <a:ext cx="21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</a:t>
            </a:r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6549904" y="2388483"/>
            <a:ext cx="1597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 w/</a:t>
            </a:r>
          </a:p>
          <a:p>
            <a:pPr algn="ctr"/>
            <a:r>
              <a:rPr lang="en-US" dirty="0"/>
              <a:t>Autapomorphy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411A6807-9F82-0CAB-59D2-3DAD7FE33D63}"/>
              </a:ext>
            </a:extLst>
          </p:cNvPr>
          <p:cNvGrpSpPr>
            <a:grpSpLocks/>
          </p:cNvGrpSpPr>
          <p:nvPr/>
        </p:nvGrpSpPr>
        <p:grpSpPr bwMode="auto">
          <a:xfrm>
            <a:off x="3216496" y="310020"/>
            <a:ext cx="2722563" cy="1955800"/>
            <a:chOff x="3233" y="2160"/>
            <a:chExt cx="1715" cy="1232"/>
          </a:xfrm>
        </p:grpSpPr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F93C83CE-C86F-D78E-7937-4DF4733BB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85E54911-2167-FAA7-12AA-37C08C02F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2">
              <a:extLst>
                <a:ext uri="{FF2B5EF4-FFF2-40B4-BE49-F238E27FC236}">
                  <a16:creationId xmlns:a16="http://schemas.microsoft.com/office/drawing/2014/main" id="{EE921DA9-5AE5-D111-71A1-AAE375A817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6D37706C-2AEB-5875-EAB5-F23AEA066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7436CEF6-8C38-83E5-06FC-61F733874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8F02CB24-DB45-F7CB-1587-B4F32F3D8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39" name="Line 17">
            <a:extLst>
              <a:ext uri="{FF2B5EF4-FFF2-40B4-BE49-F238E27FC236}">
                <a16:creationId xmlns:a16="http://schemas.microsoft.com/office/drawing/2014/main" id="{9B13D3EA-7C29-3EA8-8625-FE55680F2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596" y="2052538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9">
            <a:extLst>
              <a:ext uri="{FF2B5EF4-FFF2-40B4-BE49-F238E27FC236}">
                <a16:creationId xmlns:a16="http://schemas.microsoft.com/office/drawing/2014/main" id="{D9D818A8-C140-CEA1-DE17-A525C1EBA490}"/>
              </a:ext>
            </a:extLst>
          </p:cNvPr>
          <p:cNvGrpSpPr>
            <a:grpSpLocks/>
          </p:cNvGrpSpPr>
          <p:nvPr/>
        </p:nvGrpSpPr>
        <p:grpSpPr bwMode="auto">
          <a:xfrm>
            <a:off x="6300765" y="310020"/>
            <a:ext cx="2722563" cy="1955800"/>
            <a:chOff x="3233" y="2160"/>
            <a:chExt cx="1715" cy="1232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ED4CC96D-0415-D1C5-40E5-9366C7037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162F27F2-7DF3-A266-3914-A8DA98260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5782BEC4-AF9D-5B48-0B19-60E758925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80A09D07-B5B8-FB5F-86DA-8C84FADA7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45" name="Text Box 14">
              <a:extLst>
                <a:ext uri="{FF2B5EF4-FFF2-40B4-BE49-F238E27FC236}">
                  <a16:creationId xmlns:a16="http://schemas.microsoft.com/office/drawing/2014/main" id="{5B6D2802-BA3B-A208-87E1-ED7CAB10B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46" name="Text Box 15">
              <a:extLst>
                <a:ext uri="{FF2B5EF4-FFF2-40B4-BE49-F238E27FC236}">
                  <a16:creationId xmlns:a16="http://schemas.microsoft.com/office/drawing/2014/main" id="{42FC0697-EBAD-7BA5-CF1B-21C2E4B2A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47" name="Line 17">
            <a:extLst>
              <a:ext uri="{FF2B5EF4-FFF2-40B4-BE49-F238E27FC236}">
                <a16:creationId xmlns:a16="http://schemas.microsoft.com/office/drawing/2014/main" id="{76890D04-4D69-851A-27D3-55249D1E5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6596" y="10535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" name="Group 9">
            <a:extLst>
              <a:ext uri="{FF2B5EF4-FFF2-40B4-BE49-F238E27FC236}">
                <a16:creationId xmlns:a16="http://schemas.microsoft.com/office/drawing/2014/main" id="{E554B02F-2A69-F1CF-14D3-7BE7A06C917A}"/>
              </a:ext>
            </a:extLst>
          </p:cNvPr>
          <p:cNvGrpSpPr>
            <a:grpSpLocks/>
          </p:cNvGrpSpPr>
          <p:nvPr/>
        </p:nvGrpSpPr>
        <p:grpSpPr bwMode="auto">
          <a:xfrm>
            <a:off x="1654486" y="3534448"/>
            <a:ext cx="2722563" cy="1955800"/>
            <a:chOff x="3233" y="2160"/>
            <a:chExt cx="1715" cy="1232"/>
          </a:xfrm>
        </p:grpSpPr>
        <p:sp>
          <p:nvSpPr>
            <p:cNvPr id="49" name="Line 10">
              <a:extLst>
                <a:ext uri="{FF2B5EF4-FFF2-40B4-BE49-F238E27FC236}">
                  <a16:creationId xmlns:a16="http://schemas.microsoft.com/office/drawing/2014/main" id="{4BA052A4-021A-08E1-4E50-7018F9DC4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1">
              <a:extLst>
                <a:ext uri="{FF2B5EF4-FFF2-40B4-BE49-F238E27FC236}">
                  <a16:creationId xmlns:a16="http://schemas.microsoft.com/office/drawing/2014/main" id="{BFB60C5C-E9F9-E95F-01F3-2A570BB0E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2">
              <a:extLst>
                <a:ext uri="{FF2B5EF4-FFF2-40B4-BE49-F238E27FC236}">
                  <a16:creationId xmlns:a16="http://schemas.microsoft.com/office/drawing/2014/main" id="{ACEB1838-E8D7-338E-BB61-1CAF514654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3">
              <a:extLst>
                <a:ext uri="{FF2B5EF4-FFF2-40B4-BE49-F238E27FC236}">
                  <a16:creationId xmlns:a16="http://schemas.microsoft.com/office/drawing/2014/main" id="{2BE68C78-E4EC-96EC-681E-A1094B38B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53" name="Text Box 14">
              <a:extLst>
                <a:ext uri="{FF2B5EF4-FFF2-40B4-BE49-F238E27FC236}">
                  <a16:creationId xmlns:a16="http://schemas.microsoft.com/office/drawing/2014/main" id="{DACD567B-2877-5201-6E94-EBBCEBCB7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54" name="Text Box 15">
              <a:extLst>
                <a:ext uri="{FF2B5EF4-FFF2-40B4-BE49-F238E27FC236}">
                  <a16:creationId xmlns:a16="http://schemas.microsoft.com/office/drawing/2014/main" id="{F1CB0493-8517-B16D-9876-BDA41DAEF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AC98B7-9238-1356-D445-60A75A0EE63C}"/>
              </a:ext>
            </a:extLst>
          </p:cNvPr>
          <p:cNvSpPr txBox="1"/>
          <p:nvPr/>
        </p:nvSpPr>
        <p:spPr>
          <a:xfrm>
            <a:off x="1740353" y="5609310"/>
            <a:ext cx="1984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7EF6F7-131C-CB99-7EFE-18432AF349E0}"/>
              </a:ext>
            </a:extLst>
          </p:cNvPr>
          <p:cNvSpPr txBox="1"/>
          <p:nvPr/>
        </p:nvSpPr>
        <p:spPr>
          <a:xfrm>
            <a:off x="4824854" y="5609309"/>
            <a:ext cx="198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E999CCB0-EBFB-BCBE-A6BF-C25726773EB7}"/>
              </a:ext>
            </a:extLst>
          </p:cNvPr>
          <p:cNvGrpSpPr>
            <a:grpSpLocks/>
          </p:cNvGrpSpPr>
          <p:nvPr/>
        </p:nvGrpSpPr>
        <p:grpSpPr bwMode="auto">
          <a:xfrm>
            <a:off x="4756127" y="3534448"/>
            <a:ext cx="2722563" cy="1955800"/>
            <a:chOff x="3233" y="2160"/>
            <a:chExt cx="1715" cy="1232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FA163331-6D4E-36DF-4979-536C9F80E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0FBC5E86-3CA0-1A26-65D8-2498DC947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2">
              <a:extLst>
                <a:ext uri="{FF2B5EF4-FFF2-40B4-BE49-F238E27FC236}">
                  <a16:creationId xmlns:a16="http://schemas.microsoft.com/office/drawing/2014/main" id="{FF97C194-2D6B-0D18-0B31-EFF9C5391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13">
              <a:extLst>
                <a:ext uri="{FF2B5EF4-FFF2-40B4-BE49-F238E27FC236}">
                  <a16:creationId xmlns:a16="http://schemas.microsoft.com/office/drawing/2014/main" id="{AD8AEB37-2CF8-9DA2-C9A3-284EC5531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  <p:sp>
          <p:nvSpPr>
            <p:cNvPr id="63" name="Text Box 14">
              <a:extLst>
                <a:ext uri="{FF2B5EF4-FFF2-40B4-BE49-F238E27FC236}">
                  <a16:creationId xmlns:a16="http://schemas.microsoft.com/office/drawing/2014/main" id="{CB51DDE4-805E-53C6-46BC-AA9323D5A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64" name="Text Box 15">
              <a:extLst>
                <a:ext uri="{FF2B5EF4-FFF2-40B4-BE49-F238E27FC236}">
                  <a16:creationId xmlns:a16="http://schemas.microsoft.com/office/drawing/2014/main" id="{2728BA36-3D89-1E62-0C64-9AD306F8B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</p:grpSp>
      <p:sp>
        <p:nvSpPr>
          <p:cNvPr id="67" name="Line 17">
            <a:extLst>
              <a:ext uri="{FF2B5EF4-FFF2-40B4-BE49-F238E27FC236}">
                <a16:creationId xmlns:a16="http://schemas.microsoft.com/office/drawing/2014/main" id="{517BE418-6163-5390-4A95-A6F51AD2E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659" y="4839136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7">
            <a:extLst>
              <a:ext uri="{FF2B5EF4-FFF2-40B4-BE49-F238E27FC236}">
                <a16:creationId xmlns:a16="http://schemas.microsoft.com/office/drawing/2014/main" id="{48AD25AE-483A-52EF-04E1-3481D15E9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9340" y="4791701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0793A-1515-223B-7DB6-8AA4BDAA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6" y="0"/>
            <a:ext cx="65719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604ED-57C6-6348-B20E-15095C34C4B7}"/>
              </a:ext>
            </a:extLst>
          </p:cNvPr>
          <p:cNvSpPr txBox="1"/>
          <p:nvPr/>
        </p:nvSpPr>
        <p:spPr>
          <a:xfrm>
            <a:off x="6427694" y="6463560"/>
            <a:ext cx="3307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Systematic Biology48(4):683-714</a:t>
            </a:r>
          </a:p>
        </p:txBody>
      </p:sp>
    </p:spTree>
    <p:extLst>
      <p:ext uri="{BB962C8B-B14F-4D97-AF65-F5344CB8AC3E}">
        <p14:creationId xmlns:p14="http://schemas.microsoft.com/office/powerpoint/2010/main" val="51815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</a:t>
            </a:r>
            <a:r>
              <a:rPr lang="en-US" altLang="ja-JP" b="0" u="sng" dirty="0"/>
              <a:t>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395572-5B03-5148-94F4-8CA4EBE44C87}"/>
              </a:ext>
            </a:extLst>
          </p:cNvPr>
          <p:cNvCxnSpPr/>
          <p:nvPr/>
        </p:nvCxnSpPr>
        <p:spPr>
          <a:xfrm>
            <a:off x="1006454" y="3080730"/>
            <a:ext cx="4050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4472EC-F43A-E04A-9962-4CA31DF6ACA2}"/>
              </a:ext>
            </a:extLst>
          </p:cNvPr>
          <p:cNvCxnSpPr/>
          <p:nvPr/>
        </p:nvCxnSpPr>
        <p:spPr>
          <a:xfrm>
            <a:off x="1006454" y="4933055"/>
            <a:ext cx="405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3D81C-822E-B24B-B84C-239D86822EF5}"/>
              </a:ext>
            </a:extLst>
          </p:cNvPr>
          <p:cNvSpPr txBox="1"/>
          <p:nvPr/>
        </p:nvSpPr>
        <p:spPr>
          <a:xfrm>
            <a:off x="61369" y="141149"/>
            <a:ext cx="822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Likelihood for large set of ~2,000,000 sampled trees (1</a:t>
            </a:r>
            <a:r>
              <a:rPr lang="en-US" baseline="30000" dirty="0"/>
              <a:t>st</a:t>
            </a:r>
            <a:r>
              <a:rPr lang="en-US" dirty="0"/>
              <a:t> 200,000 discarded as burn-in)</a:t>
            </a:r>
          </a:p>
        </p:txBody>
      </p:sp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 are Bayesian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</p:txBody>
      </p:sp>
    </p:spTree>
    <p:extLst>
      <p:ext uri="{BB962C8B-B14F-4D97-AF65-F5344CB8AC3E}">
        <p14:creationId xmlns:p14="http://schemas.microsoft.com/office/powerpoint/2010/main" val="235670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05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For 100 taxa there are 10</a:t>
            </a:r>
            <a:r>
              <a:rPr lang="en-US" sz="2800" baseline="30000" dirty="0"/>
              <a:t>182</a:t>
            </a:r>
            <a:r>
              <a:rPr lang="en-US" sz="2800" dirty="0"/>
              <a:t> possible unrooted trees!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baseline="300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This is a Big Computational Problem!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b="1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The best tree(s) may be difficult to identify.</a:t>
            </a:r>
          </a:p>
          <a:p>
            <a:endParaRPr lang="en-US" sz="2800" baseline="30000" dirty="0"/>
          </a:p>
          <a:p>
            <a:endParaRPr lang="en-US" sz="2800" dirty="0"/>
          </a:p>
          <a:p>
            <a:endParaRPr lang="en-US" sz="1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82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/>
              <a:t>Nothing we discussed so far today describes how we efficiently search through ~10</a:t>
            </a:r>
            <a:r>
              <a:rPr lang="en-US" sz="3200" baseline="30000" dirty="0"/>
              <a:t>180 </a:t>
            </a:r>
            <a:r>
              <a:rPr lang="en-US" sz="3200" dirty="0"/>
              <a:t>possible trees.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</a:t>
            </a:r>
            <a:r>
              <a:rPr lang="en-US" sz="2400" u="sng" dirty="0"/>
              <a:t>Markov Chain Monte Carlo </a:t>
            </a:r>
            <a:r>
              <a:rPr lang="en-US" sz="2400" dirty="0"/>
              <a:t>(MCMC;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B989D2-8291-46F6-76C7-37DD69AB85BE}"/>
              </a:ext>
            </a:extLst>
          </p:cNvPr>
          <p:cNvSpPr txBox="1"/>
          <p:nvPr/>
        </p:nvSpPr>
        <p:spPr>
          <a:xfrm>
            <a:off x="3221596" y="5074648"/>
            <a:ext cx="600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Animation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https://</a:t>
            </a:r>
            <a:r>
              <a:rPr lang="en-US" dirty="0" err="1"/>
              <a:t>nextstrain.org</a:t>
            </a:r>
            <a:r>
              <a:rPr lang="en-US" dirty="0"/>
              <a:t>/</a:t>
            </a:r>
            <a:r>
              <a:rPr lang="en-US" dirty="0" err="1"/>
              <a:t>ncov</a:t>
            </a:r>
            <a:r>
              <a:rPr lang="en-US" dirty="0"/>
              <a:t>/</a:t>
            </a:r>
            <a:r>
              <a:rPr lang="en-US" dirty="0" err="1"/>
              <a:t>gisaid</a:t>
            </a:r>
            <a:r>
              <a:rPr lang="en-US" dirty="0"/>
              <a:t>/global/6m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05053-2EA5-56E7-CA11-899046382A3C}"/>
              </a:ext>
            </a:extLst>
          </p:cNvPr>
          <p:cNvSpPr txBox="1"/>
          <p:nvPr/>
        </p:nvSpPr>
        <p:spPr>
          <a:xfrm>
            <a:off x="205892" y="280073"/>
            <a:ext cx="17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COVID Phylogeny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49AA83-785B-4514-90F7-B46C0C22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5" y="887753"/>
            <a:ext cx="8566791" cy="40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3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4"/>
          <p:cNvGrpSpPr>
            <a:grpSpLocks/>
          </p:cNvGrpSpPr>
          <p:nvPr/>
        </p:nvGrpSpPr>
        <p:grpSpPr bwMode="auto">
          <a:xfrm>
            <a:off x="425450" y="1888646"/>
            <a:ext cx="5638800" cy="4545013"/>
            <a:chOff x="1682595" y="1524000"/>
            <a:chExt cx="5638800" cy="4545013"/>
          </a:xfrm>
        </p:grpSpPr>
        <p:pic>
          <p:nvPicPr>
            <p:cNvPr id="85020" name="Picture 3" descr="Hybri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595" y="1524000"/>
              <a:ext cx="5638800" cy="454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1" name="Line 4"/>
            <p:cNvSpPr>
              <a:spLocks noChangeShapeType="1"/>
            </p:cNvSpPr>
            <p:nvPr/>
          </p:nvSpPr>
          <p:spPr bwMode="auto">
            <a:xfrm flipH="1" flipV="1">
              <a:off x="2032000" y="2311400"/>
              <a:ext cx="3708400" cy="3733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2" name="Line 5"/>
            <p:cNvSpPr>
              <a:spLocks noChangeShapeType="1"/>
            </p:cNvSpPr>
            <p:nvPr/>
          </p:nvSpPr>
          <p:spPr bwMode="auto">
            <a:xfrm flipV="1">
              <a:off x="3492500" y="2324100"/>
              <a:ext cx="1460500" cy="14605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3" name="Line 6"/>
            <p:cNvSpPr>
              <a:spLocks noChangeShapeType="1"/>
            </p:cNvSpPr>
            <p:nvPr/>
          </p:nvSpPr>
          <p:spPr bwMode="auto">
            <a:xfrm flipV="1">
              <a:off x="4419600" y="2349500"/>
              <a:ext cx="2324100" cy="23749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4" name="Freeform 8"/>
            <p:cNvSpPr>
              <a:spLocks/>
            </p:cNvSpPr>
            <p:nvPr/>
          </p:nvSpPr>
          <p:spPr bwMode="auto">
            <a:xfrm>
              <a:off x="2724150" y="2349500"/>
              <a:ext cx="4019550" cy="625475"/>
            </a:xfrm>
            <a:custGeom>
              <a:avLst/>
              <a:gdLst>
                <a:gd name="T0" fmla="*/ 0 w 2532"/>
                <a:gd name="T1" fmla="*/ 2147483647 h 394"/>
                <a:gd name="T2" fmla="*/ 2147483647 w 2532"/>
                <a:gd name="T3" fmla="*/ 2147483647 h 394"/>
                <a:gd name="T4" fmla="*/ 2147483647 w 2532"/>
                <a:gd name="T5" fmla="*/ 2147483647 h 394"/>
                <a:gd name="T6" fmla="*/ 2147483647 w 2532"/>
                <a:gd name="T7" fmla="*/ 2147483647 h 394"/>
                <a:gd name="T8" fmla="*/ 2147483647 w 2532"/>
                <a:gd name="T9" fmla="*/ 2147483647 h 394"/>
                <a:gd name="T10" fmla="*/ 2147483647 w 2532"/>
                <a:gd name="T11" fmla="*/ 2147483647 h 394"/>
                <a:gd name="T12" fmla="*/ 2147483647 w 2532"/>
                <a:gd name="T13" fmla="*/ 2147483647 h 394"/>
                <a:gd name="T14" fmla="*/ 2147483647 w 2532"/>
                <a:gd name="T15" fmla="*/ 2147483647 h 394"/>
                <a:gd name="T16" fmla="*/ 2147483647 w 2532"/>
                <a:gd name="T17" fmla="*/ 2147483647 h 394"/>
                <a:gd name="T18" fmla="*/ 2147483647 w 2532"/>
                <a:gd name="T19" fmla="*/ 2147483647 h 394"/>
                <a:gd name="T20" fmla="*/ 2147483647 w 2532"/>
                <a:gd name="T21" fmla="*/ 2147483647 h 394"/>
                <a:gd name="T22" fmla="*/ 2147483647 w 2532"/>
                <a:gd name="T23" fmla="*/ 2147483647 h 394"/>
                <a:gd name="T24" fmla="*/ 2147483647 w 2532"/>
                <a:gd name="T25" fmla="*/ 2147483647 h 394"/>
                <a:gd name="T26" fmla="*/ 2147483647 w 2532"/>
                <a:gd name="T27" fmla="*/ 2147483647 h 394"/>
                <a:gd name="T28" fmla="*/ 2147483647 w 2532"/>
                <a:gd name="T29" fmla="*/ 2147483647 h 394"/>
                <a:gd name="T30" fmla="*/ 2147483647 w 2532"/>
                <a:gd name="T31" fmla="*/ 2147483647 h 394"/>
                <a:gd name="T32" fmla="*/ 2147483647 w 2532"/>
                <a:gd name="T33" fmla="*/ 2147483647 h 394"/>
                <a:gd name="T34" fmla="*/ 2147483647 w 2532"/>
                <a:gd name="T35" fmla="*/ 2147483647 h 394"/>
                <a:gd name="T36" fmla="*/ 2147483647 w 2532"/>
                <a:gd name="T37" fmla="*/ 2147483647 h 394"/>
                <a:gd name="T38" fmla="*/ 2147483647 w 2532"/>
                <a:gd name="T39" fmla="*/ 2147483647 h 394"/>
                <a:gd name="T40" fmla="*/ 2147483647 w 2532"/>
                <a:gd name="T41" fmla="*/ 2147483647 h 394"/>
                <a:gd name="T42" fmla="*/ 2147483647 w 2532"/>
                <a:gd name="T43" fmla="*/ 2147483647 h 394"/>
                <a:gd name="T44" fmla="*/ 2147483647 w 2532"/>
                <a:gd name="T45" fmla="*/ 2147483647 h 394"/>
                <a:gd name="T46" fmla="*/ 2147483647 w 2532"/>
                <a:gd name="T47" fmla="*/ 2147483647 h 394"/>
                <a:gd name="T48" fmla="*/ 2147483647 w 2532"/>
                <a:gd name="T49" fmla="*/ 2147483647 h 394"/>
                <a:gd name="T50" fmla="*/ 2147483647 w 2532"/>
                <a:gd name="T51" fmla="*/ 2147483647 h 394"/>
                <a:gd name="T52" fmla="*/ 2147483647 w 2532"/>
                <a:gd name="T53" fmla="*/ 2147483647 h 394"/>
                <a:gd name="T54" fmla="*/ 2147483647 w 2532"/>
                <a:gd name="T55" fmla="*/ 2147483647 h 394"/>
                <a:gd name="T56" fmla="*/ 2147483647 w 2532"/>
                <a:gd name="T57" fmla="*/ 2147483647 h 394"/>
                <a:gd name="T58" fmla="*/ 2147483647 w 2532"/>
                <a:gd name="T59" fmla="*/ 2147483647 h 394"/>
                <a:gd name="T60" fmla="*/ 2147483647 w 2532"/>
                <a:gd name="T61" fmla="*/ 2147483647 h 394"/>
                <a:gd name="T62" fmla="*/ 2147483647 w 2532"/>
                <a:gd name="T63" fmla="*/ 2147483647 h 394"/>
                <a:gd name="T64" fmla="*/ 2147483647 w 2532"/>
                <a:gd name="T65" fmla="*/ 2147483647 h 394"/>
                <a:gd name="T66" fmla="*/ 2147483647 w 2532"/>
                <a:gd name="T67" fmla="*/ 2147483647 h 394"/>
                <a:gd name="T68" fmla="*/ 2147483647 w 2532"/>
                <a:gd name="T69" fmla="*/ 2147483647 h 394"/>
                <a:gd name="T70" fmla="*/ 2147483647 w 2532"/>
                <a:gd name="T71" fmla="*/ 2147483647 h 394"/>
                <a:gd name="T72" fmla="*/ 2147483647 w 2532"/>
                <a:gd name="T73" fmla="*/ 2147483647 h 394"/>
                <a:gd name="T74" fmla="*/ 2147483647 w 2532"/>
                <a:gd name="T75" fmla="*/ 2147483647 h 394"/>
                <a:gd name="T76" fmla="*/ 2147483647 w 2532"/>
                <a:gd name="T77" fmla="*/ 2147483647 h 394"/>
                <a:gd name="T78" fmla="*/ 2147483647 w 2532"/>
                <a:gd name="T79" fmla="*/ 2147483647 h 394"/>
                <a:gd name="T80" fmla="*/ 2147483647 w 2532"/>
                <a:gd name="T81" fmla="*/ 2147483647 h 394"/>
                <a:gd name="T82" fmla="*/ 2147483647 w 2532"/>
                <a:gd name="T83" fmla="*/ 2147483647 h 394"/>
                <a:gd name="T84" fmla="*/ 2147483647 w 2532"/>
                <a:gd name="T85" fmla="*/ 2147483647 h 394"/>
                <a:gd name="T86" fmla="*/ 2147483647 w 2532"/>
                <a:gd name="T87" fmla="*/ 0 h 3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2"/>
                <a:gd name="T133" fmla="*/ 0 h 394"/>
                <a:gd name="T134" fmla="*/ 2532 w 2532"/>
                <a:gd name="T135" fmla="*/ 394 h 3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2" h="394">
                  <a:moveTo>
                    <a:pt x="0" y="364"/>
                  </a:moveTo>
                  <a:cubicBezTo>
                    <a:pt x="4" y="362"/>
                    <a:pt x="8" y="362"/>
                    <a:pt x="12" y="360"/>
                  </a:cubicBezTo>
                  <a:cubicBezTo>
                    <a:pt x="15" y="356"/>
                    <a:pt x="15" y="350"/>
                    <a:pt x="20" y="348"/>
                  </a:cubicBezTo>
                  <a:cubicBezTo>
                    <a:pt x="27" y="343"/>
                    <a:pt x="44" y="340"/>
                    <a:pt x="44" y="340"/>
                  </a:cubicBezTo>
                  <a:cubicBezTo>
                    <a:pt x="53" y="311"/>
                    <a:pt x="38" y="344"/>
                    <a:pt x="64" y="324"/>
                  </a:cubicBezTo>
                  <a:cubicBezTo>
                    <a:pt x="67" y="321"/>
                    <a:pt x="65" y="315"/>
                    <a:pt x="68" y="312"/>
                  </a:cubicBezTo>
                  <a:cubicBezTo>
                    <a:pt x="71" y="308"/>
                    <a:pt x="76" y="306"/>
                    <a:pt x="80" y="304"/>
                  </a:cubicBezTo>
                  <a:cubicBezTo>
                    <a:pt x="90" y="271"/>
                    <a:pt x="112" y="261"/>
                    <a:pt x="140" y="248"/>
                  </a:cubicBezTo>
                  <a:cubicBezTo>
                    <a:pt x="144" y="245"/>
                    <a:pt x="148" y="243"/>
                    <a:pt x="152" y="240"/>
                  </a:cubicBezTo>
                  <a:cubicBezTo>
                    <a:pt x="156" y="236"/>
                    <a:pt x="159" y="230"/>
                    <a:pt x="164" y="228"/>
                  </a:cubicBezTo>
                  <a:cubicBezTo>
                    <a:pt x="174" y="222"/>
                    <a:pt x="199" y="212"/>
                    <a:pt x="212" y="208"/>
                  </a:cubicBezTo>
                  <a:cubicBezTo>
                    <a:pt x="214" y="204"/>
                    <a:pt x="215" y="198"/>
                    <a:pt x="220" y="196"/>
                  </a:cubicBezTo>
                  <a:cubicBezTo>
                    <a:pt x="227" y="191"/>
                    <a:pt x="244" y="188"/>
                    <a:pt x="244" y="188"/>
                  </a:cubicBezTo>
                  <a:cubicBezTo>
                    <a:pt x="264" y="157"/>
                    <a:pt x="321" y="148"/>
                    <a:pt x="356" y="140"/>
                  </a:cubicBezTo>
                  <a:cubicBezTo>
                    <a:pt x="381" y="122"/>
                    <a:pt x="405" y="116"/>
                    <a:pt x="436" y="112"/>
                  </a:cubicBezTo>
                  <a:cubicBezTo>
                    <a:pt x="472" y="99"/>
                    <a:pt x="505" y="85"/>
                    <a:pt x="544" y="80"/>
                  </a:cubicBezTo>
                  <a:cubicBezTo>
                    <a:pt x="711" y="83"/>
                    <a:pt x="838" y="88"/>
                    <a:pt x="992" y="100"/>
                  </a:cubicBezTo>
                  <a:cubicBezTo>
                    <a:pt x="1051" y="114"/>
                    <a:pt x="1111" y="127"/>
                    <a:pt x="1172" y="140"/>
                  </a:cubicBezTo>
                  <a:cubicBezTo>
                    <a:pt x="1192" y="153"/>
                    <a:pt x="1210" y="170"/>
                    <a:pt x="1232" y="180"/>
                  </a:cubicBezTo>
                  <a:cubicBezTo>
                    <a:pt x="1239" y="183"/>
                    <a:pt x="1248" y="185"/>
                    <a:pt x="1256" y="188"/>
                  </a:cubicBezTo>
                  <a:cubicBezTo>
                    <a:pt x="1260" y="189"/>
                    <a:pt x="1268" y="192"/>
                    <a:pt x="1268" y="192"/>
                  </a:cubicBezTo>
                  <a:cubicBezTo>
                    <a:pt x="1282" y="206"/>
                    <a:pt x="1298" y="210"/>
                    <a:pt x="1316" y="220"/>
                  </a:cubicBezTo>
                  <a:cubicBezTo>
                    <a:pt x="1330" y="227"/>
                    <a:pt x="1341" y="240"/>
                    <a:pt x="1356" y="248"/>
                  </a:cubicBezTo>
                  <a:cubicBezTo>
                    <a:pt x="1386" y="263"/>
                    <a:pt x="1423" y="270"/>
                    <a:pt x="1456" y="280"/>
                  </a:cubicBezTo>
                  <a:cubicBezTo>
                    <a:pt x="1473" y="284"/>
                    <a:pt x="1491" y="286"/>
                    <a:pt x="1508" y="292"/>
                  </a:cubicBezTo>
                  <a:cubicBezTo>
                    <a:pt x="1516" y="294"/>
                    <a:pt x="1524" y="297"/>
                    <a:pt x="1532" y="300"/>
                  </a:cubicBezTo>
                  <a:cubicBezTo>
                    <a:pt x="1536" y="301"/>
                    <a:pt x="1544" y="304"/>
                    <a:pt x="1544" y="304"/>
                  </a:cubicBezTo>
                  <a:cubicBezTo>
                    <a:pt x="1542" y="308"/>
                    <a:pt x="1537" y="313"/>
                    <a:pt x="1540" y="316"/>
                  </a:cubicBezTo>
                  <a:cubicBezTo>
                    <a:pt x="1542" y="318"/>
                    <a:pt x="1547" y="312"/>
                    <a:pt x="1552" y="312"/>
                  </a:cubicBezTo>
                  <a:cubicBezTo>
                    <a:pt x="1560" y="312"/>
                    <a:pt x="1568" y="314"/>
                    <a:pt x="1576" y="316"/>
                  </a:cubicBezTo>
                  <a:cubicBezTo>
                    <a:pt x="1606" y="322"/>
                    <a:pt x="1624" y="339"/>
                    <a:pt x="1656" y="344"/>
                  </a:cubicBezTo>
                  <a:cubicBezTo>
                    <a:pt x="1729" y="373"/>
                    <a:pt x="1800" y="369"/>
                    <a:pt x="1880" y="372"/>
                  </a:cubicBezTo>
                  <a:cubicBezTo>
                    <a:pt x="1921" y="371"/>
                    <a:pt x="2122" y="394"/>
                    <a:pt x="2192" y="348"/>
                  </a:cubicBezTo>
                  <a:cubicBezTo>
                    <a:pt x="2201" y="334"/>
                    <a:pt x="2210" y="325"/>
                    <a:pt x="2224" y="316"/>
                  </a:cubicBezTo>
                  <a:cubicBezTo>
                    <a:pt x="2235" y="298"/>
                    <a:pt x="2247" y="282"/>
                    <a:pt x="2268" y="276"/>
                  </a:cubicBezTo>
                  <a:cubicBezTo>
                    <a:pt x="2275" y="268"/>
                    <a:pt x="2286" y="264"/>
                    <a:pt x="2292" y="256"/>
                  </a:cubicBezTo>
                  <a:cubicBezTo>
                    <a:pt x="2296" y="248"/>
                    <a:pt x="2292" y="236"/>
                    <a:pt x="2300" y="232"/>
                  </a:cubicBezTo>
                  <a:cubicBezTo>
                    <a:pt x="2328" y="212"/>
                    <a:pt x="2315" y="220"/>
                    <a:pt x="2340" y="208"/>
                  </a:cubicBezTo>
                  <a:cubicBezTo>
                    <a:pt x="2349" y="193"/>
                    <a:pt x="2355" y="185"/>
                    <a:pt x="2372" y="180"/>
                  </a:cubicBezTo>
                  <a:cubicBezTo>
                    <a:pt x="2393" y="148"/>
                    <a:pt x="2365" y="186"/>
                    <a:pt x="2392" y="160"/>
                  </a:cubicBezTo>
                  <a:cubicBezTo>
                    <a:pt x="2407" y="144"/>
                    <a:pt x="2404" y="125"/>
                    <a:pt x="2424" y="112"/>
                  </a:cubicBezTo>
                  <a:cubicBezTo>
                    <a:pt x="2433" y="97"/>
                    <a:pt x="2449" y="81"/>
                    <a:pt x="2464" y="72"/>
                  </a:cubicBezTo>
                  <a:cubicBezTo>
                    <a:pt x="2473" y="57"/>
                    <a:pt x="2488" y="41"/>
                    <a:pt x="2504" y="36"/>
                  </a:cubicBezTo>
                  <a:cubicBezTo>
                    <a:pt x="2506" y="32"/>
                    <a:pt x="2521" y="0"/>
                    <a:pt x="2532" y="0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5" name="Freeform 9"/>
            <p:cNvSpPr>
              <a:spLocks/>
            </p:cNvSpPr>
            <p:nvPr/>
          </p:nvSpPr>
          <p:spPr bwMode="auto">
            <a:xfrm>
              <a:off x="6454775" y="2532063"/>
              <a:ext cx="100013" cy="109537"/>
            </a:xfrm>
            <a:custGeom>
              <a:avLst/>
              <a:gdLst>
                <a:gd name="T0" fmla="*/ 2147483647 w 63"/>
                <a:gd name="T1" fmla="*/ 2147483647 h 69"/>
                <a:gd name="T2" fmla="*/ 2147483647 w 63"/>
                <a:gd name="T3" fmla="*/ 2147483647 h 69"/>
                <a:gd name="T4" fmla="*/ 2147483647 w 63"/>
                <a:gd name="T5" fmla="*/ 2147483647 h 69"/>
                <a:gd name="T6" fmla="*/ 2147483647 w 63"/>
                <a:gd name="T7" fmla="*/ 2147483647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9"/>
                <a:gd name="T14" fmla="*/ 63 w 63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9">
                  <a:moveTo>
                    <a:pt x="56" y="11"/>
                  </a:moveTo>
                  <a:cubicBezTo>
                    <a:pt x="0" y="47"/>
                    <a:pt x="63" y="0"/>
                    <a:pt x="30" y="43"/>
                  </a:cubicBezTo>
                  <a:cubicBezTo>
                    <a:pt x="25" y="49"/>
                    <a:pt x="16" y="50"/>
                    <a:pt x="11" y="56"/>
                  </a:cubicBezTo>
                  <a:cubicBezTo>
                    <a:pt x="7" y="59"/>
                    <a:pt x="6" y="64"/>
                    <a:pt x="4" y="69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5340350" y="4676775"/>
            <a:ext cx="1516063" cy="1938338"/>
            <a:chOff x="768197" y="4305610"/>
            <a:chExt cx="1516073" cy="1937679"/>
          </a:xfrm>
        </p:grpSpPr>
        <p:grpSp>
          <p:nvGrpSpPr>
            <p:cNvPr id="85009" name="Group 1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13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6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8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010" name="TextBox 2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11" name="TextBox 17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  <p:sp>
          <p:nvSpPr>
            <p:cNvPr id="85012" name="TextBox 18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</p:grpSp>
      <p:grpSp>
        <p:nvGrpSpPr>
          <p:cNvPr id="84996" name="Group 21"/>
          <p:cNvGrpSpPr>
            <a:grpSpLocks/>
          </p:cNvGrpSpPr>
          <p:nvPr/>
        </p:nvGrpSpPr>
        <p:grpSpPr bwMode="auto">
          <a:xfrm>
            <a:off x="7400925" y="4687888"/>
            <a:ext cx="1516063" cy="1936750"/>
            <a:chOff x="768197" y="4305610"/>
            <a:chExt cx="1516073" cy="1937679"/>
          </a:xfrm>
        </p:grpSpPr>
        <p:grpSp>
          <p:nvGrpSpPr>
            <p:cNvPr id="84998" name="Group 22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02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3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4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5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6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7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8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999" name="TextBox 23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00" name="TextBox 24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  <p:sp>
          <p:nvSpPr>
            <p:cNvPr id="85001" name="TextBox 25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</p:grpSp>
      <p:sp>
        <p:nvSpPr>
          <p:cNvPr id="84997" name="TextBox 5"/>
          <p:cNvSpPr txBox="1">
            <a:spLocks noChangeArrowheads="1"/>
          </p:cNvSpPr>
          <p:nvPr/>
        </p:nvSpPr>
        <p:spPr bwMode="auto">
          <a:xfrm>
            <a:off x="6956425" y="5562600"/>
            <a:ext cx="428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or</a:t>
            </a:r>
          </a:p>
        </p:txBody>
      </p:sp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228600" y="250825"/>
            <a:ext cx="8534400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Hybridization - Gene Flow - Introgression</a:t>
            </a:r>
            <a:endParaRPr lang="en-US" dirty="0"/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Gene flow between species or populations also may obscure the true species tree and give you a different tree resembling trees generated by patterns of incomplete lineage sorting: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See Lecture #13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68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/>
              <a:t>”</a:t>
            </a:r>
            <a:r>
              <a:rPr lang="en-US" altLang="ja-JP" sz="2800" u="sng" dirty="0"/>
              <a:t> tree – a historical timeline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Computationally </a:t>
            </a:r>
            <a:r>
              <a:rPr lang="en-US" u="sng" dirty="0"/>
              <a:t>fast</a:t>
            </a:r>
            <a:r>
              <a:rPr lang="en-US" dirty="0"/>
              <a:t> methods are critical for genomic scale data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e.g., </a:t>
            </a:r>
            <a:r>
              <a:rPr lang="en-US" dirty="0" err="1"/>
              <a:t>RAxML</a:t>
            </a:r>
            <a:r>
              <a:rPr lang="en-US" dirty="0"/>
              <a:t> - Randomized </a:t>
            </a:r>
            <a:r>
              <a:rPr lang="en-US" dirty="0" err="1"/>
              <a:t>Axelerated</a:t>
            </a:r>
            <a:r>
              <a:rPr lang="en-US" dirty="0"/>
              <a:t> Maximum Likelihood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Used parsimony.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2077</Words>
  <Application>Microsoft Macintosh PowerPoint</Application>
  <PresentationFormat>On-screen Show (4:3)</PresentationFormat>
  <Paragraphs>340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</vt:lpstr>
      <vt:lpstr>Symbol</vt:lpstr>
      <vt:lpstr>Times</vt:lpstr>
      <vt:lpstr>Verdana</vt:lpstr>
      <vt:lpstr>Office Theme</vt:lpstr>
      <vt:lpstr>Phylogeny &amp; Systematics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Nothing we discussed so far today describes how we efficiently search through ~10180 possible trees.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327</cp:revision>
  <dcterms:created xsi:type="dcterms:W3CDTF">2017-01-09T21:19:33Z</dcterms:created>
  <dcterms:modified xsi:type="dcterms:W3CDTF">2024-10-22T14:55:08Z</dcterms:modified>
</cp:coreProperties>
</file>