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63" r:id="rId2"/>
    <p:sldMasterId id="2147483770" r:id="rId3"/>
    <p:sldMasterId id="2147483790" r:id="rId4"/>
  </p:sldMasterIdLst>
  <p:notesMasterIdLst>
    <p:notesMasterId r:id="rId40"/>
  </p:notesMasterIdLst>
  <p:handoutMasterIdLst>
    <p:handoutMasterId r:id="rId41"/>
  </p:handoutMasterIdLst>
  <p:sldIdLst>
    <p:sldId id="815" r:id="rId5"/>
    <p:sldId id="816" r:id="rId6"/>
    <p:sldId id="818" r:id="rId7"/>
    <p:sldId id="861" r:id="rId8"/>
    <p:sldId id="862" r:id="rId9"/>
    <p:sldId id="821" r:id="rId10"/>
    <p:sldId id="870" r:id="rId11"/>
    <p:sldId id="871" r:id="rId12"/>
    <p:sldId id="872" r:id="rId13"/>
    <p:sldId id="874" r:id="rId14"/>
    <p:sldId id="951" r:id="rId15"/>
    <p:sldId id="920" r:id="rId16"/>
    <p:sldId id="921" r:id="rId17"/>
    <p:sldId id="878" r:id="rId18"/>
    <p:sldId id="947" r:id="rId19"/>
    <p:sldId id="948" r:id="rId20"/>
    <p:sldId id="950" r:id="rId21"/>
    <p:sldId id="886" r:id="rId22"/>
    <p:sldId id="945" r:id="rId23"/>
    <p:sldId id="946" r:id="rId24"/>
    <p:sldId id="922" r:id="rId25"/>
    <p:sldId id="929" r:id="rId26"/>
    <p:sldId id="935" r:id="rId27"/>
    <p:sldId id="949" r:id="rId28"/>
    <p:sldId id="934" r:id="rId29"/>
    <p:sldId id="936" r:id="rId30"/>
    <p:sldId id="937" r:id="rId31"/>
    <p:sldId id="931" r:id="rId32"/>
    <p:sldId id="938" r:id="rId33"/>
    <p:sldId id="939" r:id="rId34"/>
    <p:sldId id="940" r:id="rId35"/>
    <p:sldId id="941" r:id="rId36"/>
    <p:sldId id="943" r:id="rId37"/>
    <p:sldId id="944" r:id="rId38"/>
    <p:sldId id="325" r:id="rId39"/>
  </p:sldIdLst>
  <p:sldSz cx="9144000" cy="6858000" type="screen4x3"/>
  <p:notesSz cx="7010400" cy="9296400"/>
  <p:custDataLst>
    <p:tags r:id="rId42"/>
  </p:custDataLst>
  <p:defaultTextStyle>
    <a:defPPr>
      <a:defRPr lang="en-US"/>
    </a:defPPr>
    <a:lvl1pPr algn="r" rtl="0" eaLnBrk="0" fontAlgn="base" hangingPunct="0">
      <a:spcBef>
        <a:spcPct val="0"/>
      </a:spcBef>
      <a:spcAft>
        <a:spcPct val="0"/>
      </a:spcAft>
      <a:defRPr sz="2700" b="1" kern="1200">
        <a:solidFill>
          <a:schemeClr val="tx1"/>
        </a:solidFill>
        <a:latin typeface="Arial" charset="0"/>
        <a:ea typeface="+mn-ea"/>
        <a:cs typeface="+mn-cs"/>
      </a:defRPr>
    </a:lvl1pPr>
    <a:lvl2pPr marL="457200" algn="r" rtl="0" eaLnBrk="0" fontAlgn="base" hangingPunct="0">
      <a:spcBef>
        <a:spcPct val="0"/>
      </a:spcBef>
      <a:spcAft>
        <a:spcPct val="0"/>
      </a:spcAft>
      <a:defRPr sz="2700" b="1" kern="1200">
        <a:solidFill>
          <a:schemeClr val="tx1"/>
        </a:solidFill>
        <a:latin typeface="Arial" charset="0"/>
        <a:ea typeface="+mn-ea"/>
        <a:cs typeface="+mn-cs"/>
      </a:defRPr>
    </a:lvl2pPr>
    <a:lvl3pPr marL="914400" algn="r" rtl="0" eaLnBrk="0" fontAlgn="base" hangingPunct="0">
      <a:spcBef>
        <a:spcPct val="0"/>
      </a:spcBef>
      <a:spcAft>
        <a:spcPct val="0"/>
      </a:spcAft>
      <a:defRPr sz="2700" b="1" kern="1200">
        <a:solidFill>
          <a:schemeClr val="tx1"/>
        </a:solidFill>
        <a:latin typeface="Arial" charset="0"/>
        <a:ea typeface="+mn-ea"/>
        <a:cs typeface="+mn-cs"/>
      </a:defRPr>
    </a:lvl3pPr>
    <a:lvl4pPr marL="1371600" algn="r" rtl="0" eaLnBrk="0" fontAlgn="base" hangingPunct="0">
      <a:spcBef>
        <a:spcPct val="0"/>
      </a:spcBef>
      <a:spcAft>
        <a:spcPct val="0"/>
      </a:spcAft>
      <a:defRPr sz="2700" b="1" kern="1200">
        <a:solidFill>
          <a:schemeClr val="tx1"/>
        </a:solidFill>
        <a:latin typeface="Arial" charset="0"/>
        <a:ea typeface="+mn-ea"/>
        <a:cs typeface="+mn-cs"/>
      </a:defRPr>
    </a:lvl4pPr>
    <a:lvl5pPr marL="1828800" algn="r" rtl="0" eaLnBrk="0" fontAlgn="base" hangingPunct="0">
      <a:spcBef>
        <a:spcPct val="0"/>
      </a:spcBef>
      <a:spcAft>
        <a:spcPct val="0"/>
      </a:spcAft>
      <a:defRPr sz="2700" b="1" kern="1200">
        <a:solidFill>
          <a:schemeClr val="tx1"/>
        </a:solidFill>
        <a:latin typeface="Arial" charset="0"/>
        <a:ea typeface="+mn-ea"/>
        <a:cs typeface="+mn-cs"/>
      </a:defRPr>
    </a:lvl5pPr>
    <a:lvl6pPr marL="2286000" algn="l" defTabSz="914400" rtl="0" eaLnBrk="1" latinLnBrk="0" hangingPunct="1">
      <a:defRPr sz="2700" b="1" kern="1200">
        <a:solidFill>
          <a:schemeClr val="tx1"/>
        </a:solidFill>
        <a:latin typeface="Arial" charset="0"/>
        <a:ea typeface="+mn-ea"/>
        <a:cs typeface="+mn-cs"/>
      </a:defRPr>
    </a:lvl6pPr>
    <a:lvl7pPr marL="2743200" algn="l" defTabSz="914400" rtl="0" eaLnBrk="1" latinLnBrk="0" hangingPunct="1">
      <a:defRPr sz="2700" b="1" kern="1200">
        <a:solidFill>
          <a:schemeClr val="tx1"/>
        </a:solidFill>
        <a:latin typeface="Arial" charset="0"/>
        <a:ea typeface="+mn-ea"/>
        <a:cs typeface="+mn-cs"/>
      </a:defRPr>
    </a:lvl7pPr>
    <a:lvl8pPr marL="3200400" algn="l" defTabSz="914400" rtl="0" eaLnBrk="1" latinLnBrk="0" hangingPunct="1">
      <a:defRPr sz="2700" b="1" kern="1200">
        <a:solidFill>
          <a:schemeClr val="tx1"/>
        </a:solidFill>
        <a:latin typeface="Arial" charset="0"/>
        <a:ea typeface="+mn-ea"/>
        <a:cs typeface="+mn-cs"/>
      </a:defRPr>
    </a:lvl8pPr>
    <a:lvl9pPr marL="3657600" algn="l" defTabSz="914400" rtl="0" eaLnBrk="1" latinLnBrk="0" hangingPunct="1">
      <a:defRPr sz="27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orient="horz" pos="1440">
          <p15:clr>
            <a:srgbClr val="A4A3A4"/>
          </p15:clr>
        </p15:guide>
        <p15:guide id="3" pos="3888">
          <p15:clr>
            <a:srgbClr val="A4A3A4"/>
          </p15:clr>
        </p15:guide>
        <p15:guide id="4" pos="19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CC6600"/>
    <a:srgbClr val="FFFFFF"/>
    <a:srgbClr val="FFFFCC"/>
    <a:srgbClr val="FFFF00"/>
    <a:srgbClr val="FFFF99"/>
    <a:srgbClr val="03469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9" autoAdjust="0"/>
    <p:restoredTop sz="77330" autoAdjust="0"/>
  </p:normalViewPr>
  <p:slideViewPr>
    <p:cSldViewPr>
      <p:cViewPr varScale="1">
        <p:scale>
          <a:sx n="169" d="100"/>
          <a:sy n="169" d="100"/>
        </p:scale>
        <p:origin x="2144" y="184"/>
      </p:cViewPr>
      <p:guideLst>
        <p:guide orient="horz" pos="2880"/>
        <p:guide orient="horz" pos="1440"/>
        <p:guide pos="3888"/>
        <p:guide pos="19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0" d="100"/>
          <a:sy n="50" d="100"/>
        </p:scale>
        <p:origin x="-183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defTabSz="923925">
              <a:defRPr kumimoji="1" sz="1200" b="0">
                <a:latin typeface="Times New Roman" pitchFamily="18" charset="0"/>
              </a:defRPr>
            </a:lvl1pPr>
          </a:lstStyle>
          <a:p>
            <a:pPr>
              <a:defRPr/>
            </a:pPr>
            <a:endParaRPr lang="en-US"/>
          </a:p>
        </p:txBody>
      </p:sp>
      <p:sp>
        <p:nvSpPr>
          <p:cNvPr id="32771"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kumimoji="1" sz="1200" b="0">
                <a:latin typeface="Times New Roman" pitchFamily="18" charset="0"/>
              </a:defRPr>
            </a:lvl1pPr>
          </a:lstStyle>
          <a:p>
            <a:pPr>
              <a:defRPr/>
            </a:pPr>
            <a:endParaRPr lang="en-US"/>
          </a:p>
        </p:txBody>
      </p:sp>
      <p:sp>
        <p:nvSpPr>
          <p:cNvPr id="3277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defTabSz="923925">
              <a:defRPr kumimoji="1" sz="1200" b="0">
                <a:latin typeface="Times New Roman" pitchFamily="18" charset="0"/>
              </a:defRPr>
            </a:lvl1pPr>
          </a:lstStyle>
          <a:p>
            <a:pPr>
              <a:defRPr/>
            </a:pPr>
            <a:endParaRPr lang="en-US"/>
          </a:p>
        </p:txBody>
      </p:sp>
      <p:sp>
        <p:nvSpPr>
          <p:cNvPr id="32773"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kumimoji="1" sz="1200" b="0">
                <a:latin typeface="Times New Roman" pitchFamily="18" charset="0"/>
              </a:defRPr>
            </a:lvl1pPr>
          </a:lstStyle>
          <a:p>
            <a:pPr>
              <a:defRPr/>
            </a:pPr>
            <a:fld id="{4BB6248D-C342-4561-A2D6-C2EAE488AC39}" type="slidenum">
              <a:rPr lang="en-US"/>
              <a:pPr>
                <a:defRPr/>
              </a:pPr>
              <a:t>‹#›</a:t>
            </a:fld>
            <a:endParaRPr lang="en-US"/>
          </a:p>
        </p:txBody>
      </p:sp>
    </p:spTree>
    <p:extLst>
      <p:ext uri="{BB962C8B-B14F-4D97-AF65-F5344CB8AC3E}">
        <p14:creationId xmlns:p14="http://schemas.microsoft.com/office/powerpoint/2010/main" val="570349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5138"/>
          </a:xfrm>
          <a:prstGeom prst="rect">
            <a:avLst/>
          </a:prstGeom>
          <a:noFill/>
          <a:ln w="12700" cap="sq">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lvl1pPr algn="l" defTabSz="923925">
              <a:defRPr sz="1200" b="0">
                <a:latin typeface="Times New Roman" pitchFamily="18" charset="0"/>
              </a:defRPr>
            </a:lvl1pPr>
          </a:lstStyle>
          <a:p>
            <a:pPr>
              <a:defRPr/>
            </a:pPr>
            <a:endParaRPr lang="en-US"/>
          </a:p>
        </p:txBody>
      </p:sp>
      <p:sp>
        <p:nvSpPr>
          <p:cNvPr id="38915" name="Rectangle 3"/>
          <p:cNvSpPr>
            <a:spLocks noGrp="1" noRot="1" noChangeAspect="1" noChangeArrowheads="1"/>
          </p:cNvSpPr>
          <p:nvPr>
            <p:ph type="sldImg" idx="2"/>
          </p:nvPr>
        </p:nvSpPr>
        <p:spPr bwMode="auto">
          <a:xfrm>
            <a:off x="1181100" y="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228600" y="3276600"/>
            <a:ext cx="6553200" cy="5715000"/>
          </a:xfrm>
          <a:prstGeom prst="rect">
            <a:avLst/>
          </a:prstGeom>
          <a:noFill/>
          <a:ln w="12700" cap="sq">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3973513" y="0"/>
            <a:ext cx="3036887" cy="465138"/>
          </a:xfrm>
          <a:prstGeom prst="rect">
            <a:avLst/>
          </a:prstGeom>
          <a:noFill/>
          <a:ln w="12700" cap="sq">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lvl1pPr defTabSz="923925">
              <a:defRPr sz="1200" b="0">
                <a:latin typeface="Times New Roman" pitchFamily="18" charset="0"/>
              </a:defRPr>
            </a:lvl1pPr>
          </a:lstStyle>
          <a:p>
            <a:pPr>
              <a:defRPr/>
            </a:pPr>
            <a:endParaRPr lang="en-US"/>
          </a:p>
        </p:txBody>
      </p:sp>
      <p:sp>
        <p:nvSpPr>
          <p:cNvPr id="2054" name="Rectangle 6"/>
          <p:cNvSpPr>
            <a:spLocks noGrp="1" noChangeArrowheads="1"/>
          </p:cNvSpPr>
          <p:nvPr>
            <p:ph type="ftr" sz="quarter" idx="4"/>
          </p:nvPr>
        </p:nvSpPr>
        <p:spPr bwMode="auto">
          <a:xfrm>
            <a:off x="0" y="8831263"/>
            <a:ext cx="3038475" cy="465137"/>
          </a:xfrm>
          <a:prstGeom prst="rect">
            <a:avLst/>
          </a:prstGeom>
          <a:noFill/>
          <a:ln w="12700" cap="sq">
            <a:noFill/>
            <a:miter lim="800000"/>
            <a:headEnd type="none" w="sm" len="sm"/>
            <a:tailEnd type="none" w="sm" len="sm"/>
          </a:ln>
          <a:effectLst/>
        </p:spPr>
        <p:txBody>
          <a:bodyPr vert="horz" wrap="square" lIns="92446" tIns="46223" rIns="92446" bIns="46223" numCol="1" anchor="b" anchorCtr="0" compatLnSpc="1">
            <a:prstTxWarp prst="textNoShape">
              <a:avLst/>
            </a:prstTxWarp>
          </a:bodyPr>
          <a:lstStyle>
            <a:lvl1pPr algn="l" defTabSz="923925">
              <a:defRPr sz="1200" b="0">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973513" y="8831263"/>
            <a:ext cx="3036887" cy="465137"/>
          </a:xfrm>
          <a:prstGeom prst="rect">
            <a:avLst/>
          </a:prstGeom>
          <a:noFill/>
          <a:ln w="12700" cap="sq">
            <a:noFill/>
            <a:miter lim="800000"/>
            <a:headEnd type="none" w="sm" len="sm"/>
            <a:tailEnd type="none" w="sm" len="sm"/>
          </a:ln>
          <a:effectLst/>
        </p:spPr>
        <p:txBody>
          <a:bodyPr vert="horz" wrap="square" lIns="92446" tIns="46223" rIns="92446" bIns="46223" numCol="1" anchor="b" anchorCtr="0" compatLnSpc="1">
            <a:prstTxWarp prst="textNoShape">
              <a:avLst/>
            </a:prstTxWarp>
          </a:bodyPr>
          <a:lstStyle>
            <a:lvl1pPr defTabSz="923925">
              <a:defRPr sz="1200" b="0">
                <a:latin typeface="Times New Roman" pitchFamily="18" charset="0"/>
              </a:defRPr>
            </a:lvl1pPr>
          </a:lstStyle>
          <a:p>
            <a:pPr>
              <a:defRPr/>
            </a:pPr>
            <a:fld id="{D06329A8-01D8-48F9-A08B-F57B0EEE7D91}" type="slidenum">
              <a:rPr lang="en-US"/>
              <a:pPr>
                <a:defRPr/>
              </a:pPr>
              <a:t>‹#›</a:t>
            </a:fld>
            <a:endParaRPr lang="en-US"/>
          </a:p>
        </p:txBody>
      </p:sp>
    </p:spTree>
    <p:extLst>
      <p:ext uri="{BB962C8B-B14F-4D97-AF65-F5344CB8AC3E}">
        <p14:creationId xmlns:p14="http://schemas.microsoft.com/office/powerpoint/2010/main" val="2496967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a:defRPr sz="2700" b="1">
                <a:solidFill>
                  <a:schemeClr val="tx1"/>
                </a:solidFill>
                <a:latin typeface="Arial" charset="0"/>
              </a:defRPr>
            </a:lvl1pPr>
            <a:lvl2pPr marL="742950" indent="-285750" defTabSz="923925">
              <a:defRPr sz="2700" b="1">
                <a:solidFill>
                  <a:schemeClr val="tx1"/>
                </a:solidFill>
                <a:latin typeface="Arial" charset="0"/>
              </a:defRPr>
            </a:lvl2pPr>
            <a:lvl3pPr marL="1143000" indent="-228600" defTabSz="923925">
              <a:defRPr sz="2700" b="1">
                <a:solidFill>
                  <a:schemeClr val="tx1"/>
                </a:solidFill>
                <a:latin typeface="Arial" charset="0"/>
              </a:defRPr>
            </a:lvl3pPr>
            <a:lvl4pPr marL="1600200" indent="-228600" defTabSz="923925">
              <a:defRPr sz="2700" b="1">
                <a:solidFill>
                  <a:schemeClr val="tx1"/>
                </a:solidFill>
                <a:latin typeface="Arial" charset="0"/>
              </a:defRPr>
            </a:lvl4pPr>
            <a:lvl5pPr marL="2057400" indent="-228600" defTabSz="923925">
              <a:defRPr sz="2700" b="1">
                <a:solidFill>
                  <a:schemeClr val="tx1"/>
                </a:solidFill>
                <a:latin typeface="Arial" charset="0"/>
              </a:defRPr>
            </a:lvl5pPr>
            <a:lvl6pPr marL="2514600" indent="-228600" algn="r" defTabSz="923925" eaLnBrk="0" fontAlgn="base" hangingPunct="0">
              <a:spcBef>
                <a:spcPct val="0"/>
              </a:spcBef>
              <a:spcAft>
                <a:spcPct val="0"/>
              </a:spcAft>
              <a:defRPr sz="2700" b="1">
                <a:solidFill>
                  <a:schemeClr val="tx1"/>
                </a:solidFill>
                <a:latin typeface="Arial" charset="0"/>
              </a:defRPr>
            </a:lvl6pPr>
            <a:lvl7pPr marL="2971800" indent="-228600" algn="r" defTabSz="923925" eaLnBrk="0" fontAlgn="base" hangingPunct="0">
              <a:spcBef>
                <a:spcPct val="0"/>
              </a:spcBef>
              <a:spcAft>
                <a:spcPct val="0"/>
              </a:spcAft>
              <a:defRPr sz="2700" b="1">
                <a:solidFill>
                  <a:schemeClr val="tx1"/>
                </a:solidFill>
                <a:latin typeface="Arial" charset="0"/>
              </a:defRPr>
            </a:lvl7pPr>
            <a:lvl8pPr marL="3429000" indent="-228600" algn="r" defTabSz="923925" eaLnBrk="0" fontAlgn="base" hangingPunct="0">
              <a:spcBef>
                <a:spcPct val="0"/>
              </a:spcBef>
              <a:spcAft>
                <a:spcPct val="0"/>
              </a:spcAft>
              <a:defRPr sz="2700" b="1">
                <a:solidFill>
                  <a:schemeClr val="tx1"/>
                </a:solidFill>
                <a:latin typeface="Arial" charset="0"/>
              </a:defRPr>
            </a:lvl8pPr>
            <a:lvl9pPr marL="3886200" indent="-228600" algn="r" defTabSz="923925" eaLnBrk="0" fontAlgn="base" hangingPunct="0">
              <a:spcBef>
                <a:spcPct val="0"/>
              </a:spcBef>
              <a:spcAft>
                <a:spcPct val="0"/>
              </a:spcAft>
              <a:defRPr sz="2700" b="1">
                <a:solidFill>
                  <a:schemeClr val="tx1"/>
                </a:solidFill>
                <a:latin typeface="Arial" charset="0"/>
              </a:defRPr>
            </a:lvl9pPr>
          </a:lstStyle>
          <a:p>
            <a:fld id="{03FD4623-4C37-4678-AA0E-028F552EDD6C}" type="slidenum">
              <a:rPr lang="en-US" altLang="en-US" sz="1200" b="0" smtClean="0">
                <a:latin typeface="Times New Roman" pitchFamily="18" charset="0"/>
              </a:rPr>
              <a:pPr/>
              <a:t>1</a:t>
            </a:fld>
            <a:endParaRPr lang="en-US" altLang="en-US" sz="1200" b="0">
              <a:latin typeface="Times New Roman" pitchFamily="18" charset="0"/>
            </a:endParaRPr>
          </a:p>
        </p:txBody>
      </p:sp>
      <p:sp>
        <p:nvSpPr>
          <p:cNvPr id="39939" name="Rectangle 2"/>
          <p:cNvSpPr>
            <a:spLocks noGrp="1" noRot="1" noChangeAspect="1" noChangeArrowheads="1" noTextEdit="1"/>
          </p:cNvSpPr>
          <p:nvPr>
            <p:ph type="sldImg"/>
          </p:nvPr>
        </p:nvSpPr>
        <p:spPr>
          <a:xfrm>
            <a:off x="1181100" y="696913"/>
            <a:ext cx="4648200" cy="3486150"/>
          </a:xfrm>
          <a:ln/>
        </p:spPr>
      </p:sp>
      <p:sp>
        <p:nvSpPr>
          <p:cNvPr id="39940" name="Rectangle 3"/>
          <p:cNvSpPr>
            <a:spLocks noGrp="1" noChangeArrowheads="1"/>
          </p:cNvSpPr>
          <p:nvPr>
            <p:ph type="body" idx="1"/>
          </p:nvPr>
        </p:nvSpPr>
        <p:spPr>
          <a:xfrm>
            <a:off x="935038" y="4416425"/>
            <a:ext cx="5140325"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Figure 19.1 Are the tiny viruses infecting this </a:t>
            </a:r>
            <a:r>
              <a:rPr lang="en-US" altLang="en-US" i="1" dirty="0"/>
              <a:t>E. coli </a:t>
            </a:r>
            <a:r>
              <a:rPr lang="en-US" altLang="en-US" dirty="0"/>
              <a:t>cell alive?</a:t>
            </a:r>
          </a:p>
          <a:p>
            <a:r>
              <a:rPr lang="en-US" altLang="en-US" sz="2500" dirty="0"/>
              <a:t>Viruses called bacteriophages can infect &amp; set in motion a genetic takeover of bacteria, such as </a:t>
            </a:r>
            <a:r>
              <a:rPr lang="en-US" altLang="en-US" sz="2500" i="1" dirty="0"/>
              <a:t>Escherichia coli</a:t>
            </a:r>
          </a:p>
          <a:p>
            <a:r>
              <a:rPr lang="en-US" altLang="en-US" sz="2500" dirty="0"/>
              <a:t>Viruses lead </a:t>
            </a:r>
            <a:r>
              <a:rPr lang="en-US" altLang="en-US" sz="2500" dirty="0">
                <a:latin typeface="Arial" charset="0"/>
              </a:rPr>
              <a:t>“</a:t>
            </a:r>
            <a:r>
              <a:rPr lang="en-US" altLang="en-US" sz="2500" dirty="0"/>
              <a:t>a kind of borrowed life</a:t>
            </a:r>
            <a:r>
              <a:rPr lang="en-US" altLang="en-US" sz="2500" dirty="0">
                <a:latin typeface="Arial" charset="0"/>
              </a:rPr>
              <a:t>”</a:t>
            </a:r>
            <a:r>
              <a:rPr lang="en-US" altLang="en-US" sz="2500" dirty="0"/>
              <a:t> between life-forms &amp; chemicals</a:t>
            </a:r>
          </a:p>
          <a:p>
            <a:r>
              <a:rPr lang="en-US" altLang="en-US" sz="2500" dirty="0"/>
              <a:t>The origins of molecular biology lie in early studies of viruses that infect bacteria</a:t>
            </a:r>
          </a:p>
          <a:p>
            <a:endParaRPr lang="en-US" altLang="en-US" sz="2500" dirty="0"/>
          </a:p>
        </p:txBody>
      </p:sp>
    </p:spTree>
    <p:extLst>
      <p:ext uri="{BB962C8B-B14F-4D97-AF65-F5344CB8AC3E}">
        <p14:creationId xmlns:p14="http://schemas.microsoft.com/office/powerpoint/2010/main" val="3298894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a:defRPr sz="2700" b="1">
                <a:solidFill>
                  <a:schemeClr val="tx1"/>
                </a:solidFill>
                <a:latin typeface="Arial" charset="0"/>
              </a:defRPr>
            </a:lvl1pPr>
            <a:lvl2pPr marL="742950" indent="-285750" defTabSz="923925">
              <a:defRPr sz="2700" b="1">
                <a:solidFill>
                  <a:schemeClr val="tx1"/>
                </a:solidFill>
                <a:latin typeface="Arial" charset="0"/>
              </a:defRPr>
            </a:lvl2pPr>
            <a:lvl3pPr marL="1143000" indent="-228600" defTabSz="923925">
              <a:defRPr sz="2700" b="1">
                <a:solidFill>
                  <a:schemeClr val="tx1"/>
                </a:solidFill>
                <a:latin typeface="Arial" charset="0"/>
              </a:defRPr>
            </a:lvl3pPr>
            <a:lvl4pPr marL="1600200" indent="-228600" defTabSz="923925">
              <a:defRPr sz="2700" b="1">
                <a:solidFill>
                  <a:schemeClr val="tx1"/>
                </a:solidFill>
                <a:latin typeface="Arial" charset="0"/>
              </a:defRPr>
            </a:lvl4pPr>
            <a:lvl5pPr marL="2057400" indent="-228600" defTabSz="923925">
              <a:defRPr sz="2700" b="1">
                <a:solidFill>
                  <a:schemeClr val="tx1"/>
                </a:solidFill>
                <a:latin typeface="Arial" charset="0"/>
              </a:defRPr>
            </a:lvl5pPr>
            <a:lvl6pPr marL="2514600" indent="-228600" algn="r" defTabSz="923925" eaLnBrk="0" fontAlgn="base" hangingPunct="0">
              <a:spcBef>
                <a:spcPct val="0"/>
              </a:spcBef>
              <a:spcAft>
                <a:spcPct val="0"/>
              </a:spcAft>
              <a:defRPr sz="2700" b="1">
                <a:solidFill>
                  <a:schemeClr val="tx1"/>
                </a:solidFill>
                <a:latin typeface="Arial" charset="0"/>
              </a:defRPr>
            </a:lvl6pPr>
            <a:lvl7pPr marL="2971800" indent="-228600" algn="r" defTabSz="923925" eaLnBrk="0" fontAlgn="base" hangingPunct="0">
              <a:spcBef>
                <a:spcPct val="0"/>
              </a:spcBef>
              <a:spcAft>
                <a:spcPct val="0"/>
              </a:spcAft>
              <a:defRPr sz="2700" b="1">
                <a:solidFill>
                  <a:schemeClr val="tx1"/>
                </a:solidFill>
                <a:latin typeface="Arial" charset="0"/>
              </a:defRPr>
            </a:lvl7pPr>
            <a:lvl8pPr marL="3429000" indent="-228600" algn="r" defTabSz="923925" eaLnBrk="0" fontAlgn="base" hangingPunct="0">
              <a:spcBef>
                <a:spcPct val="0"/>
              </a:spcBef>
              <a:spcAft>
                <a:spcPct val="0"/>
              </a:spcAft>
              <a:defRPr sz="2700" b="1">
                <a:solidFill>
                  <a:schemeClr val="tx1"/>
                </a:solidFill>
                <a:latin typeface="Arial" charset="0"/>
              </a:defRPr>
            </a:lvl8pPr>
            <a:lvl9pPr marL="3886200" indent="-228600" algn="r" defTabSz="923925" eaLnBrk="0" fontAlgn="base" hangingPunct="0">
              <a:spcBef>
                <a:spcPct val="0"/>
              </a:spcBef>
              <a:spcAft>
                <a:spcPct val="0"/>
              </a:spcAft>
              <a:defRPr sz="2700" b="1">
                <a:solidFill>
                  <a:schemeClr val="tx1"/>
                </a:solidFill>
                <a:latin typeface="Arial" charset="0"/>
              </a:defRPr>
            </a:lvl9pPr>
          </a:lstStyle>
          <a:p>
            <a:fld id="{8B3CAF61-A349-4A0F-89BF-BC318C90AADA}" type="slidenum">
              <a:rPr lang="en-US" altLang="en-US" sz="1200" b="0" smtClean="0">
                <a:latin typeface="Times New Roman" pitchFamily="18" charset="0"/>
              </a:rPr>
              <a:pPr/>
              <a:t>10</a:t>
            </a:fld>
            <a:endParaRPr lang="en-US" altLang="en-US" sz="1200" b="0">
              <a:latin typeface="Times New Roman" pitchFamily="18" charset="0"/>
            </a:endParaRPr>
          </a:p>
        </p:txBody>
      </p:sp>
      <p:sp>
        <p:nvSpPr>
          <p:cNvPr id="56323" name="Rectangle 2"/>
          <p:cNvSpPr>
            <a:spLocks noGrp="1" noRot="1" noChangeAspect="1" noChangeArrowheads="1" noTextEdit="1"/>
          </p:cNvSpPr>
          <p:nvPr>
            <p:ph type="sldImg"/>
          </p:nvPr>
        </p:nvSpPr>
        <p:spPr>
          <a:xfrm>
            <a:off x="1181100" y="0"/>
            <a:ext cx="4648200" cy="3486150"/>
          </a:xfrm>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Figure 19.8 The replicative cycle of HIV, the retrovirus that causes AIDS.</a:t>
            </a:r>
          </a:p>
          <a:p>
            <a:pPr eaLnBrk="1" hangingPunct="1"/>
            <a:endParaRPr lang="en-US" altLang="en-US"/>
          </a:p>
          <a:p>
            <a:r>
              <a:rPr lang="en-US" altLang="en-US"/>
              <a:t>The viral DNA that is integrated into the host genome is called a </a:t>
            </a:r>
            <a:r>
              <a:rPr lang="en-US" altLang="en-US" b="1"/>
              <a:t>provirus</a:t>
            </a:r>
          </a:p>
          <a:p>
            <a:r>
              <a:rPr lang="en-US" altLang="en-US"/>
              <a:t>Unlike a prophage, a provirus remains a permanent resident of the host cell</a:t>
            </a:r>
          </a:p>
          <a:p>
            <a:r>
              <a:rPr lang="en-US" altLang="en-US"/>
              <a:t>The host</a:t>
            </a:r>
            <a:r>
              <a:rPr lang="en-US" altLang="en-US">
                <a:latin typeface="Arial" charset="0"/>
              </a:rPr>
              <a:t>’</a:t>
            </a:r>
            <a:r>
              <a:rPr lang="en-US" altLang="en-US"/>
              <a:t>s RNA polymerase transcribes the proviral DNA into RNA molecules</a:t>
            </a:r>
          </a:p>
          <a:p>
            <a:r>
              <a:rPr lang="en-US" altLang="en-US"/>
              <a:t>The RNA molecules function both as mRNA for synthesis of viral proteins &amp; as genomes for new virus particles released from the cell</a:t>
            </a:r>
          </a:p>
        </p:txBody>
      </p:sp>
    </p:spTree>
    <p:extLst>
      <p:ext uri="{BB962C8B-B14F-4D97-AF65-F5344CB8AC3E}">
        <p14:creationId xmlns:p14="http://schemas.microsoft.com/office/powerpoint/2010/main" val="3495874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t>CD4 is a glycoprotein that serves as a co-receptor for the T-cell receptor. CD4 is found on the surface of immune cells such as T helper cells, monocytes, macrophages, and dendritic cells. It was discovered in the late 1970s and was originally known as leu-3 and T4 before being named CD4 in 1984.</a:t>
            </a:r>
          </a:p>
          <a:p>
            <a:endParaRPr lang="en-US" sz="3600" dirty="0"/>
          </a:p>
          <a:p>
            <a:r>
              <a:rPr lang="en-US" sz="3600" dirty="0"/>
              <a:t>C-C chemokine receptor type 5, also known as CCR5 or CD195, is a protein on the surface of white blood cells that is involved in the immune system as it acts as a receptor for chemokines. </a:t>
            </a:r>
          </a:p>
        </p:txBody>
      </p:sp>
      <p:sp>
        <p:nvSpPr>
          <p:cNvPr id="4" name="Slide Number Placeholder 3"/>
          <p:cNvSpPr>
            <a:spLocks noGrp="1"/>
          </p:cNvSpPr>
          <p:nvPr>
            <p:ph type="sldNum" sz="quarter" idx="5"/>
          </p:nvPr>
        </p:nvSpPr>
        <p:spPr/>
        <p:txBody>
          <a:bodyPr/>
          <a:lstStyle/>
          <a:p>
            <a:pPr>
              <a:defRPr/>
            </a:pPr>
            <a:fld id="{D06329A8-01D8-48F9-A08B-F57B0EEE7D91}" type="slidenum">
              <a:rPr lang="en-US" smtClean="0"/>
              <a:pPr>
                <a:defRPr/>
              </a:pPr>
              <a:t>12</a:t>
            </a:fld>
            <a:endParaRPr lang="en-US"/>
          </a:p>
        </p:txBody>
      </p:sp>
    </p:spTree>
    <p:extLst>
      <p:ext uri="{BB962C8B-B14F-4D97-AF65-F5344CB8AC3E}">
        <p14:creationId xmlns:p14="http://schemas.microsoft.com/office/powerpoint/2010/main" val="231483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a:defRPr sz="2700" b="1">
                <a:solidFill>
                  <a:schemeClr val="tx1"/>
                </a:solidFill>
                <a:latin typeface="Arial" charset="0"/>
              </a:defRPr>
            </a:lvl1pPr>
            <a:lvl2pPr marL="742950" indent="-285750" defTabSz="923925">
              <a:defRPr sz="2700" b="1">
                <a:solidFill>
                  <a:schemeClr val="tx1"/>
                </a:solidFill>
                <a:latin typeface="Arial" charset="0"/>
              </a:defRPr>
            </a:lvl2pPr>
            <a:lvl3pPr marL="1143000" indent="-228600" defTabSz="923925">
              <a:defRPr sz="2700" b="1">
                <a:solidFill>
                  <a:schemeClr val="tx1"/>
                </a:solidFill>
                <a:latin typeface="Arial" charset="0"/>
              </a:defRPr>
            </a:lvl3pPr>
            <a:lvl4pPr marL="1600200" indent="-228600" defTabSz="923925">
              <a:defRPr sz="2700" b="1">
                <a:solidFill>
                  <a:schemeClr val="tx1"/>
                </a:solidFill>
                <a:latin typeface="Arial" charset="0"/>
              </a:defRPr>
            </a:lvl4pPr>
            <a:lvl5pPr marL="2057400" indent="-228600" defTabSz="923925">
              <a:defRPr sz="2700" b="1">
                <a:solidFill>
                  <a:schemeClr val="tx1"/>
                </a:solidFill>
                <a:latin typeface="Arial" charset="0"/>
              </a:defRPr>
            </a:lvl5pPr>
            <a:lvl6pPr marL="2514600" indent="-228600" algn="r" defTabSz="923925" eaLnBrk="0" fontAlgn="base" hangingPunct="0">
              <a:spcBef>
                <a:spcPct val="0"/>
              </a:spcBef>
              <a:spcAft>
                <a:spcPct val="0"/>
              </a:spcAft>
              <a:defRPr sz="2700" b="1">
                <a:solidFill>
                  <a:schemeClr val="tx1"/>
                </a:solidFill>
                <a:latin typeface="Arial" charset="0"/>
              </a:defRPr>
            </a:lvl6pPr>
            <a:lvl7pPr marL="2971800" indent="-228600" algn="r" defTabSz="923925" eaLnBrk="0" fontAlgn="base" hangingPunct="0">
              <a:spcBef>
                <a:spcPct val="0"/>
              </a:spcBef>
              <a:spcAft>
                <a:spcPct val="0"/>
              </a:spcAft>
              <a:defRPr sz="2700" b="1">
                <a:solidFill>
                  <a:schemeClr val="tx1"/>
                </a:solidFill>
                <a:latin typeface="Arial" charset="0"/>
              </a:defRPr>
            </a:lvl7pPr>
            <a:lvl8pPr marL="3429000" indent="-228600" algn="r" defTabSz="923925" eaLnBrk="0" fontAlgn="base" hangingPunct="0">
              <a:spcBef>
                <a:spcPct val="0"/>
              </a:spcBef>
              <a:spcAft>
                <a:spcPct val="0"/>
              </a:spcAft>
              <a:defRPr sz="2700" b="1">
                <a:solidFill>
                  <a:schemeClr val="tx1"/>
                </a:solidFill>
                <a:latin typeface="Arial" charset="0"/>
              </a:defRPr>
            </a:lvl8pPr>
            <a:lvl9pPr marL="3886200" indent="-228600" algn="r" defTabSz="923925" eaLnBrk="0" fontAlgn="base" hangingPunct="0">
              <a:spcBef>
                <a:spcPct val="0"/>
              </a:spcBef>
              <a:spcAft>
                <a:spcPct val="0"/>
              </a:spcAft>
              <a:defRPr sz="2700" b="1">
                <a:solidFill>
                  <a:schemeClr val="tx1"/>
                </a:solidFill>
                <a:latin typeface="Arial" charset="0"/>
              </a:defRPr>
            </a:lvl9pPr>
          </a:lstStyle>
          <a:p>
            <a:fld id="{9908A880-F978-4821-80FC-D0D69FB088DA}" type="slidenum">
              <a:rPr lang="en-US" altLang="en-US" sz="1200" b="0" smtClean="0">
                <a:latin typeface="Times New Roman" pitchFamily="18" charset="0"/>
              </a:rPr>
              <a:pPr/>
              <a:t>14</a:t>
            </a:fld>
            <a:endParaRPr lang="en-US" altLang="en-US" sz="1200" b="0">
              <a:latin typeface="Times New Roman" pitchFamily="18" charset="0"/>
            </a:endParaRPr>
          </a:p>
        </p:txBody>
      </p:sp>
      <p:sp>
        <p:nvSpPr>
          <p:cNvPr id="61443" name="Rectangle 2"/>
          <p:cNvSpPr>
            <a:spLocks noGrp="1" noRot="1" noChangeAspect="1" noChangeArrowheads="1" noTextEdit="1"/>
          </p:cNvSpPr>
          <p:nvPr>
            <p:ph type="sldImg"/>
          </p:nvPr>
        </p:nvSpPr>
        <p:spPr>
          <a:xfrm>
            <a:off x="1181100" y="0"/>
            <a:ext cx="4648200" cy="3486150"/>
          </a:xfrm>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t>Jumps from birds to swine to humans are important in the cycle.</a:t>
            </a:r>
          </a:p>
          <a:p>
            <a:pPr eaLnBrk="1" hangingPunct="1"/>
            <a:endParaRPr lang="en-US" altLang="en-US" dirty="0"/>
          </a:p>
          <a:p>
            <a:pPr eaLnBrk="1" hangingPunct="1"/>
            <a:r>
              <a:rPr lang="en-US" altLang="en-US" dirty="0"/>
              <a:t>Raising different types of livestock together with birds is a bad thing.</a:t>
            </a:r>
          </a:p>
        </p:txBody>
      </p:sp>
    </p:spTree>
    <p:extLst>
      <p:ext uri="{BB962C8B-B14F-4D97-AF65-F5344CB8AC3E}">
        <p14:creationId xmlns:p14="http://schemas.microsoft.com/office/powerpoint/2010/main" val="4056119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0"/>
            <a:ext cx="4648200" cy="3486150"/>
          </a:xfrm>
        </p:spPr>
      </p:sp>
      <p:sp>
        <p:nvSpPr>
          <p:cNvPr id="3" name="Notes Placeholder 2"/>
          <p:cNvSpPr>
            <a:spLocks noGrp="1"/>
          </p:cNvSpPr>
          <p:nvPr>
            <p:ph type="body" idx="1"/>
          </p:nvPr>
        </p:nvSpPr>
        <p:spPr/>
        <p:txBody>
          <a:bodyPr/>
          <a:lstStyle/>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200" dirty="0">
              <a:latin typeface="Arial Unicode MS" pitchFamily="32" charset="0"/>
              <a:cs typeface="Arial Unicode MS" pitchFamily="32" charset="0"/>
            </a:endParaRPr>
          </a:p>
        </p:txBody>
      </p:sp>
      <p:sp>
        <p:nvSpPr>
          <p:cNvPr id="4" name="Slide Number Placeholder 3"/>
          <p:cNvSpPr>
            <a:spLocks noGrp="1"/>
          </p:cNvSpPr>
          <p:nvPr>
            <p:ph type="sldNum" sz="quarter" idx="10"/>
          </p:nvPr>
        </p:nvSpPr>
        <p:spPr/>
        <p:txBody>
          <a:bodyPr/>
          <a:lstStyle/>
          <a:p>
            <a:fld id="{DFE7C42D-B31F-455B-B98F-968F38AB9C3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581470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pPr marL="168244" indent="-168244">
              <a:buFont typeface="Arial" panose="020B0604020202020204" pitchFamily="34" charset="0"/>
              <a:buChar char="•"/>
            </a:pPr>
            <a:r>
              <a:rPr lang="en-US" dirty="0"/>
              <a:t>Zika virus was first discovered in a monkey in the Zika Forest of Uganda in 1947. </a:t>
            </a:r>
          </a:p>
          <a:p>
            <a:pPr marL="168244" indent="-168244">
              <a:buFont typeface="Arial" panose="020B0604020202020204" pitchFamily="34" charset="0"/>
              <a:buChar char="•"/>
            </a:pPr>
            <a:r>
              <a:rPr lang="en-US" dirty="0"/>
              <a:t>Before 2007, at least 14 cases of Zika had been documented, although other cases were likely to have occurred and were not reported. </a:t>
            </a:r>
          </a:p>
          <a:p>
            <a:endParaRPr lang="en-US" dirty="0"/>
          </a:p>
          <a:p>
            <a:pPr marL="168244" indent="-168244">
              <a:buFont typeface="Arial" panose="020B0604020202020204" pitchFamily="34" charset="0"/>
              <a:buChar char="•"/>
            </a:pPr>
            <a:r>
              <a:rPr lang="en-US" dirty="0"/>
              <a:t>Before 2015, Zika virus disease (Zika) outbreaks occurred in areas of Africa, Southeast Asia, and the Pacific Islands. Because the symptoms of Zika are similar to those of many other diseases, many cases may not have been recognized.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616B6-223B-D342-8ABD-3E59DD8B7D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442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329A8-01D8-48F9-A08B-F57B0EEE7D91}" type="slidenum">
              <a:rPr lang="en-US" smtClean="0"/>
              <a:pPr>
                <a:defRPr/>
              </a:pPr>
              <a:t>23</a:t>
            </a:fld>
            <a:endParaRPr lang="en-US"/>
          </a:p>
        </p:txBody>
      </p:sp>
    </p:spTree>
    <p:extLst>
      <p:ext uri="{BB962C8B-B14F-4D97-AF65-F5344CB8AC3E}">
        <p14:creationId xmlns:p14="http://schemas.microsoft.com/office/powerpoint/2010/main" val="341696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329A8-01D8-48F9-A08B-F57B0EEE7D91}" type="slidenum">
              <a:rPr lang="en-US" smtClean="0"/>
              <a:pPr>
                <a:defRPr/>
              </a:pPr>
              <a:t>26</a:t>
            </a:fld>
            <a:endParaRPr lang="en-US"/>
          </a:p>
        </p:txBody>
      </p:sp>
    </p:spTree>
    <p:extLst>
      <p:ext uri="{BB962C8B-B14F-4D97-AF65-F5344CB8AC3E}">
        <p14:creationId xmlns:p14="http://schemas.microsoft.com/office/powerpoint/2010/main" val="3381064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329A8-01D8-48F9-A08B-F57B0EEE7D91}" type="slidenum">
              <a:rPr lang="en-US" smtClean="0"/>
              <a:pPr>
                <a:defRPr/>
              </a:pPr>
              <a:t>27</a:t>
            </a:fld>
            <a:endParaRPr lang="en-US"/>
          </a:p>
        </p:txBody>
      </p:sp>
    </p:spTree>
    <p:extLst>
      <p:ext uri="{BB962C8B-B14F-4D97-AF65-F5344CB8AC3E}">
        <p14:creationId xmlns:p14="http://schemas.microsoft.com/office/powerpoint/2010/main" val="466070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329A8-01D8-48F9-A08B-F57B0EEE7D91}" type="slidenum">
              <a:rPr lang="en-US" smtClean="0"/>
              <a:pPr>
                <a:defRPr/>
              </a:pPr>
              <a:t>29</a:t>
            </a:fld>
            <a:endParaRPr lang="en-US"/>
          </a:p>
        </p:txBody>
      </p:sp>
    </p:spTree>
    <p:extLst>
      <p:ext uri="{BB962C8B-B14F-4D97-AF65-F5344CB8AC3E}">
        <p14:creationId xmlns:p14="http://schemas.microsoft.com/office/powerpoint/2010/main" val="829142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329A8-01D8-48F9-A08B-F57B0EEE7D91}" type="slidenum">
              <a:rPr lang="en-US" smtClean="0"/>
              <a:pPr>
                <a:defRPr/>
              </a:pPr>
              <a:t>30</a:t>
            </a:fld>
            <a:endParaRPr lang="en-US"/>
          </a:p>
        </p:txBody>
      </p:sp>
    </p:spTree>
    <p:extLst>
      <p:ext uri="{BB962C8B-B14F-4D97-AF65-F5344CB8AC3E}">
        <p14:creationId xmlns:p14="http://schemas.microsoft.com/office/powerpoint/2010/main" val="155074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a:defRPr sz="2700" b="1">
                <a:solidFill>
                  <a:schemeClr val="tx1"/>
                </a:solidFill>
                <a:latin typeface="Arial" charset="0"/>
              </a:defRPr>
            </a:lvl1pPr>
            <a:lvl2pPr marL="742950" indent="-285750" defTabSz="923925">
              <a:defRPr sz="2700" b="1">
                <a:solidFill>
                  <a:schemeClr val="tx1"/>
                </a:solidFill>
                <a:latin typeface="Arial" charset="0"/>
              </a:defRPr>
            </a:lvl2pPr>
            <a:lvl3pPr marL="1143000" indent="-228600" defTabSz="923925">
              <a:defRPr sz="2700" b="1">
                <a:solidFill>
                  <a:schemeClr val="tx1"/>
                </a:solidFill>
                <a:latin typeface="Arial" charset="0"/>
              </a:defRPr>
            </a:lvl3pPr>
            <a:lvl4pPr marL="1600200" indent="-228600" defTabSz="923925">
              <a:defRPr sz="2700" b="1">
                <a:solidFill>
                  <a:schemeClr val="tx1"/>
                </a:solidFill>
                <a:latin typeface="Arial" charset="0"/>
              </a:defRPr>
            </a:lvl4pPr>
            <a:lvl5pPr marL="2057400" indent="-228600" defTabSz="923925">
              <a:defRPr sz="2700" b="1">
                <a:solidFill>
                  <a:schemeClr val="tx1"/>
                </a:solidFill>
                <a:latin typeface="Arial" charset="0"/>
              </a:defRPr>
            </a:lvl5pPr>
            <a:lvl6pPr marL="2514600" indent="-228600" algn="r" defTabSz="923925" eaLnBrk="0" fontAlgn="base" hangingPunct="0">
              <a:spcBef>
                <a:spcPct val="0"/>
              </a:spcBef>
              <a:spcAft>
                <a:spcPct val="0"/>
              </a:spcAft>
              <a:defRPr sz="2700" b="1">
                <a:solidFill>
                  <a:schemeClr val="tx1"/>
                </a:solidFill>
                <a:latin typeface="Arial" charset="0"/>
              </a:defRPr>
            </a:lvl6pPr>
            <a:lvl7pPr marL="2971800" indent="-228600" algn="r" defTabSz="923925" eaLnBrk="0" fontAlgn="base" hangingPunct="0">
              <a:spcBef>
                <a:spcPct val="0"/>
              </a:spcBef>
              <a:spcAft>
                <a:spcPct val="0"/>
              </a:spcAft>
              <a:defRPr sz="2700" b="1">
                <a:solidFill>
                  <a:schemeClr val="tx1"/>
                </a:solidFill>
                <a:latin typeface="Arial" charset="0"/>
              </a:defRPr>
            </a:lvl7pPr>
            <a:lvl8pPr marL="3429000" indent="-228600" algn="r" defTabSz="923925" eaLnBrk="0" fontAlgn="base" hangingPunct="0">
              <a:spcBef>
                <a:spcPct val="0"/>
              </a:spcBef>
              <a:spcAft>
                <a:spcPct val="0"/>
              </a:spcAft>
              <a:defRPr sz="2700" b="1">
                <a:solidFill>
                  <a:schemeClr val="tx1"/>
                </a:solidFill>
                <a:latin typeface="Arial" charset="0"/>
              </a:defRPr>
            </a:lvl8pPr>
            <a:lvl9pPr marL="3886200" indent="-228600" algn="r" defTabSz="923925" eaLnBrk="0" fontAlgn="base" hangingPunct="0">
              <a:spcBef>
                <a:spcPct val="0"/>
              </a:spcBef>
              <a:spcAft>
                <a:spcPct val="0"/>
              </a:spcAft>
              <a:defRPr sz="2700" b="1">
                <a:solidFill>
                  <a:schemeClr val="tx1"/>
                </a:solidFill>
                <a:latin typeface="Arial" charset="0"/>
              </a:defRPr>
            </a:lvl9pPr>
          </a:lstStyle>
          <a:p>
            <a:fld id="{ECBCC6E3-0060-4C1E-B78B-C877EC63F54D}" type="slidenum">
              <a:rPr lang="en-US" altLang="en-US" sz="1200" b="0" smtClean="0">
                <a:latin typeface="Times New Roman" pitchFamily="18" charset="0"/>
              </a:rPr>
              <a:pPr/>
              <a:t>2</a:t>
            </a:fld>
            <a:endParaRPr lang="en-US" altLang="en-US" sz="1200" b="0">
              <a:latin typeface="Times New Roman" pitchFamily="18" charset="0"/>
            </a:endParaRPr>
          </a:p>
        </p:txBody>
      </p:sp>
      <p:sp>
        <p:nvSpPr>
          <p:cNvPr id="40963" name="Rectangle 2"/>
          <p:cNvSpPr>
            <a:spLocks noGrp="1" noRot="1" noChangeAspect="1" noChangeArrowheads="1" noTextEdit="1"/>
          </p:cNvSpPr>
          <p:nvPr>
            <p:ph type="sldImg"/>
          </p:nvPr>
        </p:nvSpPr>
        <p:spPr>
          <a:xfrm>
            <a:off x="1181100" y="696913"/>
            <a:ext cx="4648200" cy="3486150"/>
          </a:xfrm>
          <a:ln/>
        </p:spPr>
      </p:sp>
      <p:sp>
        <p:nvSpPr>
          <p:cNvPr id="40964" name="Rectangle 3"/>
          <p:cNvSpPr>
            <a:spLocks noGrp="1" noChangeArrowheads="1"/>
          </p:cNvSpPr>
          <p:nvPr>
            <p:ph type="body" idx="1"/>
          </p:nvPr>
        </p:nvSpPr>
        <p:spPr>
          <a:xfrm>
            <a:off x="1246188" y="4957763"/>
            <a:ext cx="4595812" cy="36417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pitchFamily="84" charset="0"/>
            </a:endParaRPr>
          </a:p>
        </p:txBody>
      </p:sp>
    </p:spTree>
    <p:extLst>
      <p:ext uri="{BB962C8B-B14F-4D97-AF65-F5344CB8AC3E}">
        <p14:creationId xmlns:p14="http://schemas.microsoft.com/office/powerpoint/2010/main" val="2906804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329A8-01D8-48F9-A08B-F57B0EEE7D91}" type="slidenum">
              <a:rPr lang="en-US" smtClean="0"/>
              <a:pPr>
                <a:defRPr/>
              </a:pPr>
              <a:t>31</a:t>
            </a:fld>
            <a:endParaRPr lang="en-US"/>
          </a:p>
        </p:txBody>
      </p:sp>
    </p:spTree>
    <p:extLst>
      <p:ext uri="{BB962C8B-B14F-4D97-AF65-F5344CB8AC3E}">
        <p14:creationId xmlns:p14="http://schemas.microsoft.com/office/powerpoint/2010/main" val="4085344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329A8-01D8-48F9-A08B-F57B0EEE7D91}" type="slidenum">
              <a:rPr lang="en-US" smtClean="0"/>
              <a:pPr>
                <a:defRPr/>
              </a:pPr>
              <a:t>32</a:t>
            </a:fld>
            <a:endParaRPr lang="en-US"/>
          </a:p>
        </p:txBody>
      </p:sp>
    </p:spTree>
    <p:extLst>
      <p:ext uri="{BB962C8B-B14F-4D97-AF65-F5344CB8AC3E}">
        <p14:creationId xmlns:p14="http://schemas.microsoft.com/office/powerpoint/2010/main" val="3531518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30EC99-0D59-4607-BC58-36076C23936B}" type="slidenum">
              <a:rPr lang="en-US" smtClean="0"/>
              <a:pPr>
                <a:defRPr/>
              </a:pPr>
              <a:t>33</a:t>
            </a:fld>
            <a:endParaRPr lang="en-US"/>
          </a:p>
        </p:txBody>
      </p:sp>
    </p:spTree>
    <p:extLst>
      <p:ext uri="{BB962C8B-B14F-4D97-AF65-F5344CB8AC3E}">
        <p14:creationId xmlns:p14="http://schemas.microsoft.com/office/powerpoint/2010/main" val="212894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a:defRPr sz="2700" b="1">
                <a:solidFill>
                  <a:schemeClr val="tx1"/>
                </a:solidFill>
                <a:latin typeface="Arial" charset="0"/>
              </a:defRPr>
            </a:lvl1pPr>
            <a:lvl2pPr marL="742950" indent="-285750" defTabSz="923925">
              <a:defRPr sz="2700" b="1">
                <a:solidFill>
                  <a:schemeClr val="tx1"/>
                </a:solidFill>
                <a:latin typeface="Arial" charset="0"/>
              </a:defRPr>
            </a:lvl2pPr>
            <a:lvl3pPr marL="1143000" indent="-228600" defTabSz="923925">
              <a:defRPr sz="2700" b="1">
                <a:solidFill>
                  <a:schemeClr val="tx1"/>
                </a:solidFill>
                <a:latin typeface="Arial" charset="0"/>
              </a:defRPr>
            </a:lvl3pPr>
            <a:lvl4pPr marL="1600200" indent="-228600" defTabSz="923925">
              <a:defRPr sz="2700" b="1">
                <a:solidFill>
                  <a:schemeClr val="tx1"/>
                </a:solidFill>
                <a:latin typeface="Arial" charset="0"/>
              </a:defRPr>
            </a:lvl4pPr>
            <a:lvl5pPr marL="2057400" indent="-228600" defTabSz="923925">
              <a:defRPr sz="2700" b="1">
                <a:solidFill>
                  <a:schemeClr val="tx1"/>
                </a:solidFill>
                <a:latin typeface="Arial" charset="0"/>
              </a:defRPr>
            </a:lvl5pPr>
            <a:lvl6pPr marL="2514600" indent="-228600" algn="r" defTabSz="923925" eaLnBrk="0" fontAlgn="base" hangingPunct="0">
              <a:spcBef>
                <a:spcPct val="0"/>
              </a:spcBef>
              <a:spcAft>
                <a:spcPct val="0"/>
              </a:spcAft>
              <a:defRPr sz="2700" b="1">
                <a:solidFill>
                  <a:schemeClr val="tx1"/>
                </a:solidFill>
                <a:latin typeface="Arial" charset="0"/>
              </a:defRPr>
            </a:lvl6pPr>
            <a:lvl7pPr marL="2971800" indent="-228600" algn="r" defTabSz="923925" eaLnBrk="0" fontAlgn="base" hangingPunct="0">
              <a:spcBef>
                <a:spcPct val="0"/>
              </a:spcBef>
              <a:spcAft>
                <a:spcPct val="0"/>
              </a:spcAft>
              <a:defRPr sz="2700" b="1">
                <a:solidFill>
                  <a:schemeClr val="tx1"/>
                </a:solidFill>
                <a:latin typeface="Arial" charset="0"/>
              </a:defRPr>
            </a:lvl7pPr>
            <a:lvl8pPr marL="3429000" indent="-228600" algn="r" defTabSz="923925" eaLnBrk="0" fontAlgn="base" hangingPunct="0">
              <a:spcBef>
                <a:spcPct val="0"/>
              </a:spcBef>
              <a:spcAft>
                <a:spcPct val="0"/>
              </a:spcAft>
              <a:defRPr sz="2700" b="1">
                <a:solidFill>
                  <a:schemeClr val="tx1"/>
                </a:solidFill>
                <a:latin typeface="Arial" charset="0"/>
              </a:defRPr>
            </a:lvl8pPr>
            <a:lvl9pPr marL="3886200" indent="-228600" algn="r" defTabSz="923925" eaLnBrk="0" fontAlgn="base" hangingPunct="0">
              <a:spcBef>
                <a:spcPct val="0"/>
              </a:spcBef>
              <a:spcAft>
                <a:spcPct val="0"/>
              </a:spcAft>
              <a:defRPr sz="2700" b="1">
                <a:solidFill>
                  <a:schemeClr val="tx1"/>
                </a:solidFill>
                <a:latin typeface="Arial" charset="0"/>
              </a:defRPr>
            </a:lvl9pPr>
          </a:lstStyle>
          <a:p>
            <a:fld id="{4543D34E-270F-442A-ADDF-BB64A5A4F65C}" type="slidenum">
              <a:rPr lang="en-US" altLang="en-US" sz="1200" b="0" smtClean="0">
                <a:latin typeface="Times New Roman" pitchFamily="18" charset="0"/>
              </a:rPr>
              <a:pPr/>
              <a:t>3</a:t>
            </a:fld>
            <a:endParaRPr lang="en-US" altLang="en-US" sz="1200" b="0">
              <a:latin typeface="Times New Roman" pitchFamily="18" charset="0"/>
            </a:endParaRPr>
          </a:p>
        </p:txBody>
      </p:sp>
      <p:sp>
        <p:nvSpPr>
          <p:cNvPr id="41987" name="Rectangle 2"/>
          <p:cNvSpPr>
            <a:spLocks noGrp="1" noRot="1" noChangeAspect="1" noChangeArrowheads="1" noTextEdit="1"/>
          </p:cNvSpPr>
          <p:nvPr>
            <p:ph type="sldImg"/>
          </p:nvPr>
        </p:nvSpPr>
        <p:spPr>
          <a:xfrm>
            <a:off x="1181100" y="696913"/>
            <a:ext cx="4648200" cy="3486150"/>
          </a:xfrm>
          <a:ln/>
        </p:spPr>
      </p:sp>
      <p:sp>
        <p:nvSpPr>
          <p:cNvPr id="41988" name="Rectangle 3"/>
          <p:cNvSpPr>
            <a:spLocks noGrp="1" noChangeArrowheads="1"/>
          </p:cNvSpPr>
          <p:nvPr>
            <p:ph type="body" idx="1"/>
          </p:nvPr>
        </p:nvSpPr>
        <p:spPr>
          <a:xfrm>
            <a:off x="935038" y="4416425"/>
            <a:ext cx="5140325"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a:t>viral genome</a:t>
            </a:r>
          </a:p>
          <a:p>
            <a:r>
              <a:rPr lang="en-US" altLang="en-US"/>
              <a:t>DNA OR RNA - </a:t>
            </a:r>
            <a:r>
              <a:rPr lang="en-US" altLang="en-US" sz="2500"/>
              <a:t>Depending on its type of nucleic acid, a virus is called a DNA virus or an RNA virus</a:t>
            </a:r>
          </a:p>
          <a:p>
            <a:endParaRPr lang="en-US" altLang="en-US" sz="2500"/>
          </a:p>
          <a:p>
            <a:r>
              <a:rPr lang="en-US" altLang="en-US" sz="2500"/>
              <a:t>Some viruses have membranous envelopes that help them infect hosts </a:t>
            </a:r>
          </a:p>
          <a:p>
            <a:r>
              <a:rPr lang="en-US" altLang="en-US" sz="2500"/>
              <a:t>These </a:t>
            </a:r>
            <a:r>
              <a:rPr lang="en-US" altLang="en-US" sz="2500" b="1"/>
              <a:t>viral envelopes </a:t>
            </a:r>
            <a:r>
              <a:rPr lang="en-US" altLang="en-US" sz="2500"/>
              <a:t>surround the capsids of influenza viruses &amp; many other viruses found in animals</a:t>
            </a:r>
          </a:p>
          <a:p>
            <a:r>
              <a:rPr lang="en-US" altLang="en-US" sz="2500"/>
              <a:t>Viral envelopes, which are derived from the host cell</a:t>
            </a:r>
            <a:r>
              <a:rPr lang="en-US" altLang="en-US" sz="2500">
                <a:latin typeface="Arial" charset="0"/>
              </a:rPr>
              <a:t>’</a:t>
            </a:r>
            <a:r>
              <a:rPr lang="en-US" altLang="en-US" sz="2500"/>
              <a:t>s membrane, contain a combination of viral &amp; host cell molecules</a:t>
            </a:r>
          </a:p>
          <a:p>
            <a:endParaRPr lang="en-US" altLang="en-US" sz="2500"/>
          </a:p>
        </p:txBody>
      </p:sp>
    </p:spTree>
    <p:extLst>
      <p:ext uri="{BB962C8B-B14F-4D97-AF65-F5344CB8AC3E}">
        <p14:creationId xmlns:p14="http://schemas.microsoft.com/office/powerpoint/2010/main" val="303730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a:defRPr sz="2700" b="1">
                <a:solidFill>
                  <a:schemeClr val="tx1"/>
                </a:solidFill>
                <a:latin typeface="Arial" charset="0"/>
              </a:defRPr>
            </a:lvl1pPr>
            <a:lvl2pPr marL="742950" indent="-285750" defTabSz="923925">
              <a:defRPr sz="2700" b="1">
                <a:solidFill>
                  <a:schemeClr val="tx1"/>
                </a:solidFill>
                <a:latin typeface="Arial" charset="0"/>
              </a:defRPr>
            </a:lvl2pPr>
            <a:lvl3pPr marL="1143000" indent="-228600" defTabSz="923925">
              <a:defRPr sz="2700" b="1">
                <a:solidFill>
                  <a:schemeClr val="tx1"/>
                </a:solidFill>
                <a:latin typeface="Arial" charset="0"/>
              </a:defRPr>
            </a:lvl3pPr>
            <a:lvl4pPr marL="1600200" indent="-228600" defTabSz="923925">
              <a:defRPr sz="2700" b="1">
                <a:solidFill>
                  <a:schemeClr val="tx1"/>
                </a:solidFill>
                <a:latin typeface="Arial" charset="0"/>
              </a:defRPr>
            </a:lvl4pPr>
            <a:lvl5pPr marL="2057400" indent="-228600" defTabSz="923925">
              <a:defRPr sz="2700" b="1">
                <a:solidFill>
                  <a:schemeClr val="tx1"/>
                </a:solidFill>
                <a:latin typeface="Arial" charset="0"/>
              </a:defRPr>
            </a:lvl5pPr>
            <a:lvl6pPr marL="2514600" indent="-228600" algn="r" defTabSz="923925" eaLnBrk="0" fontAlgn="base" hangingPunct="0">
              <a:spcBef>
                <a:spcPct val="0"/>
              </a:spcBef>
              <a:spcAft>
                <a:spcPct val="0"/>
              </a:spcAft>
              <a:defRPr sz="2700" b="1">
                <a:solidFill>
                  <a:schemeClr val="tx1"/>
                </a:solidFill>
                <a:latin typeface="Arial" charset="0"/>
              </a:defRPr>
            </a:lvl6pPr>
            <a:lvl7pPr marL="2971800" indent="-228600" algn="r" defTabSz="923925" eaLnBrk="0" fontAlgn="base" hangingPunct="0">
              <a:spcBef>
                <a:spcPct val="0"/>
              </a:spcBef>
              <a:spcAft>
                <a:spcPct val="0"/>
              </a:spcAft>
              <a:defRPr sz="2700" b="1">
                <a:solidFill>
                  <a:schemeClr val="tx1"/>
                </a:solidFill>
                <a:latin typeface="Arial" charset="0"/>
              </a:defRPr>
            </a:lvl7pPr>
            <a:lvl8pPr marL="3429000" indent="-228600" algn="r" defTabSz="923925" eaLnBrk="0" fontAlgn="base" hangingPunct="0">
              <a:spcBef>
                <a:spcPct val="0"/>
              </a:spcBef>
              <a:spcAft>
                <a:spcPct val="0"/>
              </a:spcAft>
              <a:defRPr sz="2700" b="1">
                <a:solidFill>
                  <a:schemeClr val="tx1"/>
                </a:solidFill>
                <a:latin typeface="Arial" charset="0"/>
              </a:defRPr>
            </a:lvl8pPr>
            <a:lvl9pPr marL="3886200" indent="-228600" algn="r" defTabSz="923925" eaLnBrk="0" fontAlgn="base" hangingPunct="0">
              <a:spcBef>
                <a:spcPct val="0"/>
              </a:spcBef>
              <a:spcAft>
                <a:spcPct val="0"/>
              </a:spcAft>
              <a:defRPr sz="2700" b="1">
                <a:solidFill>
                  <a:schemeClr val="tx1"/>
                </a:solidFill>
                <a:latin typeface="Arial" charset="0"/>
              </a:defRPr>
            </a:lvl9pPr>
          </a:lstStyle>
          <a:p>
            <a:fld id="{3A513199-BF2F-43D8-B068-191643317293}" type="slidenum">
              <a:rPr lang="en-US" altLang="en-US" sz="1200" b="0" smtClean="0">
                <a:latin typeface="Times New Roman" pitchFamily="18" charset="0"/>
              </a:rPr>
              <a:pPr/>
              <a:t>4</a:t>
            </a:fld>
            <a:endParaRPr lang="en-US" altLang="en-US" sz="1200" b="0">
              <a:latin typeface="Times New Roman" pitchFamily="18" charset="0"/>
            </a:endParaRPr>
          </a:p>
        </p:txBody>
      </p:sp>
      <p:sp>
        <p:nvSpPr>
          <p:cNvPr id="43011" name="Rectangle 2"/>
          <p:cNvSpPr>
            <a:spLocks noGrp="1" noRot="1" noChangeAspect="1" noChangeArrowheads="1" noTextEdit="1"/>
          </p:cNvSpPr>
          <p:nvPr>
            <p:ph type="sldImg"/>
          </p:nvPr>
        </p:nvSpPr>
        <p:spPr>
          <a:xfrm>
            <a:off x="1181100" y="0"/>
            <a:ext cx="4648200" cy="3486150"/>
          </a:xfrm>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Figure 19.3 Viral structure.</a:t>
            </a:r>
          </a:p>
        </p:txBody>
      </p:sp>
    </p:spTree>
    <p:extLst>
      <p:ext uri="{BB962C8B-B14F-4D97-AF65-F5344CB8AC3E}">
        <p14:creationId xmlns:p14="http://schemas.microsoft.com/office/powerpoint/2010/main" val="279923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a:defRPr sz="2700" b="1">
                <a:solidFill>
                  <a:schemeClr val="tx1"/>
                </a:solidFill>
                <a:latin typeface="Arial" charset="0"/>
              </a:defRPr>
            </a:lvl1pPr>
            <a:lvl2pPr marL="742950" indent="-285750" defTabSz="923925">
              <a:defRPr sz="2700" b="1">
                <a:solidFill>
                  <a:schemeClr val="tx1"/>
                </a:solidFill>
                <a:latin typeface="Arial" charset="0"/>
              </a:defRPr>
            </a:lvl2pPr>
            <a:lvl3pPr marL="1143000" indent="-228600" defTabSz="923925">
              <a:defRPr sz="2700" b="1">
                <a:solidFill>
                  <a:schemeClr val="tx1"/>
                </a:solidFill>
                <a:latin typeface="Arial" charset="0"/>
              </a:defRPr>
            </a:lvl3pPr>
            <a:lvl4pPr marL="1600200" indent="-228600" defTabSz="923925">
              <a:defRPr sz="2700" b="1">
                <a:solidFill>
                  <a:schemeClr val="tx1"/>
                </a:solidFill>
                <a:latin typeface="Arial" charset="0"/>
              </a:defRPr>
            </a:lvl4pPr>
            <a:lvl5pPr marL="2057400" indent="-228600" defTabSz="923925">
              <a:defRPr sz="2700" b="1">
                <a:solidFill>
                  <a:schemeClr val="tx1"/>
                </a:solidFill>
                <a:latin typeface="Arial" charset="0"/>
              </a:defRPr>
            </a:lvl5pPr>
            <a:lvl6pPr marL="2514600" indent="-228600" algn="r" defTabSz="923925" eaLnBrk="0" fontAlgn="base" hangingPunct="0">
              <a:spcBef>
                <a:spcPct val="0"/>
              </a:spcBef>
              <a:spcAft>
                <a:spcPct val="0"/>
              </a:spcAft>
              <a:defRPr sz="2700" b="1">
                <a:solidFill>
                  <a:schemeClr val="tx1"/>
                </a:solidFill>
                <a:latin typeface="Arial" charset="0"/>
              </a:defRPr>
            </a:lvl6pPr>
            <a:lvl7pPr marL="2971800" indent="-228600" algn="r" defTabSz="923925" eaLnBrk="0" fontAlgn="base" hangingPunct="0">
              <a:spcBef>
                <a:spcPct val="0"/>
              </a:spcBef>
              <a:spcAft>
                <a:spcPct val="0"/>
              </a:spcAft>
              <a:defRPr sz="2700" b="1">
                <a:solidFill>
                  <a:schemeClr val="tx1"/>
                </a:solidFill>
                <a:latin typeface="Arial" charset="0"/>
              </a:defRPr>
            </a:lvl7pPr>
            <a:lvl8pPr marL="3429000" indent="-228600" algn="r" defTabSz="923925" eaLnBrk="0" fontAlgn="base" hangingPunct="0">
              <a:spcBef>
                <a:spcPct val="0"/>
              </a:spcBef>
              <a:spcAft>
                <a:spcPct val="0"/>
              </a:spcAft>
              <a:defRPr sz="2700" b="1">
                <a:solidFill>
                  <a:schemeClr val="tx1"/>
                </a:solidFill>
                <a:latin typeface="Arial" charset="0"/>
              </a:defRPr>
            </a:lvl8pPr>
            <a:lvl9pPr marL="3886200" indent="-228600" algn="r" defTabSz="923925" eaLnBrk="0" fontAlgn="base" hangingPunct="0">
              <a:spcBef>
                <a:spcPct val="0"/>
              </a:spcBef>
              <a:spcAft>
                <a:spcPct val="0"/>
              </a:spcAft>
              <a:defRPr sz="2700" b="1">
                <a:solidFill>
                  <a:schemeClr val="tx1"/>
                </a:solidFill>
                <a:latin typeface="Arial" charset="0"/>
              </a:defRPr>
            </a:lvl9pPr>
          </a:lstStyle>
          <a:p>
            <a:fld id="{80159317-7BD4-451F-8DD9-92960BF18C77}" type="slidenum">
              <a:rPr lang="en-US" altLang="en-US" sz="1200" b="0" smtClean="0">
                <a:latin typeface="Times New Roman" pitchFamily="18" charset="0"/>
              </a:rPr>
              <a:pPr/>
              <a:t>5</a:t>
            </a:fld>
            <a:endParaRPr lang="en-US" altLang="en-US" sz="1200" b="0">
              <a:latin typeface="Times New Roman" pitchFamily="18" charset="0"/>
            </a:endParaRPr>
          </a:p>
        </p:txBody>
      </p:sp>
      <p:sp>
        <p:nvSpPr>
          <p:cNvPr id="44035" name="Rectangle 2"/>
          <p:cNvSpPr>
            <a:spLocks noGrp="1" noRot="1" noChangeAspect="1" noChangeArrowheads="1" noTextEdit="1"/>
          </p:cNvSpPr>
          <p:nvPr>
            <p:ph type="sldImg"/>
          </p:nvPr>
        </p:nvSpPr>
        <p:spPr>
          <a:xfrm>
            <a:off x="1181100" y="0"/>
            <a:ext cx="4648200" cy="3486150"/>
          </a:xfrm>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301674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a:defRPr sz="2700" b="1">
                <a:solidFill>
                  <a:schemeClr val="tx1"/>
                </a:solidFill>
                <a:latin typeface="Arial" charset="0"/>
              </a:defRPr>
            </a:lvl1pPr>
            <a:lvl2pPr marL="742950" indent="-285750" defTabSz="923925">
              <a:defRPr sz="2700" b="1">
                <a:solidFill>
                  <a:schemeClr val="tx1"/>
                </a:solidFill>
                <a:latin typeface="Arial" charset="0"/>
              </a:defRPr>
            </a:lvl2pPr>
            <a:lvl3pPr marL="1143000" indent="-228600" defTabSz="923925">
              <a:defRPr sz="2700" b="1">
                <a:solidFill>
                  <a:schemeClr val="tx1"/>
                </a:solidFill>
                <a:latin typeface="Arial" charset="0"/>
              </a:defRPr>
            </a:lvl3pPr>
            <a:lvl4pPr marL="1600200" indent="-228600" defTabSz="923925">
              <a:defRPr sz="2700" b="1">
                <a:solidFill>
                  <a:schemeClr val="tx1"/>
                </a:solidFill>
                <a:latin typeface="Arial" charset="0"/>
              </a:defRPr>
            </a:lvl4pPr>
            <a:lvl5pPr marL="2057400" indent="-228600" defTabSz="923925">
              <a:defRPr sz="2700" b="1">
                <a:solidFill>
                  <a:schemeClr val="tx1"/>
                </a:solidFill>
                <a:latin typeface="Arial" charset="0"/>
              </a:defRPr>
            </a:lvl5pPr>
            <a:lvl6pPr marL="2514600" indent="-228600" algn="r" defTabSz="923925" eaLnBrk="0" fontAlgn="base" hangingPunct="0">
              <a:spcBef>
                <a:spcPct val="0"/>
              </a:spcBef>
              <a:spcAft>
                <a:spcPct val="0"/>
              </a:spcAft>
              <a:defRPr sz="2700" b="1">
                <a:solidFill>
                  <a:schemeClr val="tx1"/>
                </a:solidFill>
                <a:latin typeface="Arial" charset="0"/>
              </a:defRPr>
            </a:lvl6pPr>
            <a:lvl7pPr marL="2971800" indent="-228600" algn="r" defTabSz="923925" eaLnBrk="0" fontAlgn="base" hangingPunct="0">
              <a:spcBef>
                <a:spcPct val="0"/>
              </a:spcBef>
              <a:spcAft>
                <a:spcPct val="0"/>
              </a:spcAft>
              <a:defRPr sz="2700" b="1">
                <a:solidFill>
                  <a:schemeClr val="tx1"/>
                </a:solidFill>
                <a:latin typeface="Arial" charset="0"/>
              </a:defRPr>
            </a:lvl7pPr>
            <a:lvl8pPr marL="3429000" indent="-228600" algn="r" defTabSz="923925" eaLnBrk="0" fontAlgn="base" hangingPunct="0">
              <a:spcBef>
                <a:spcPct val="0"/>
              </a:spcBef>
              <a:spcAft>
                <a:spcPct val="0"/>
              </a:spcAft>
              <a:defRPr sz="2700" b="1">
                <a:solidFill>
                  <a:schemeClr val="tx1"/>
                </a:solidFill>
                <a:latin typeface="Arial" charset="0"/>
              </a:defRPr>
            </a:lvl8pPr>
            <a:lvl9pPr marL="3886200" indent="-228600" algn="r" defTabSz="923925" eaLnBrk="0" fontAlgn="base" hangingPunct="0">
              <a:spcBef>
                <a:spcPct val="0"/>
              </a:spcBef>
              <a:spcAft>
                <a:spcPct val="0"/>
              </a:spcAft>
              <a:defRPr sz="2700" b="1">
                <a:solidFill>
                  <a:schemeClr val="tx1"/>
                </a:solidFill>
                <a:latin typeface="Arial" charset="0"/>
              </a:defRPr>
            </a:lvl9pPr>
          </a:lstStyle>
          <a:p>
            <a:fld id="{DB855777-3EFD-41BC-A204-C3927DC18B89}" type="slidenum">
              <a:rPr lang="en-US" altLang="en-US" sz="1200" b="0" smtClean="0">
                <a:latin typeface="Times New Roman" pitchFamily="18" charset="0"/>
              </a:rPr>
              <a:pPr/>
              <a:t>6</a:t>
            </a:fld>
            <a:endParaRPr lang="en-US" altLang="en-US" sz="1200" b="0">
              <a:latin typeface="Times New Roman" pitchFamily="18" charset="0"/>
            </a:endParaRPr>
          </a:p>
        </p:txBody>
      </p:sp>
      <p:sp>
        <p:nvSpPr>
          <p:cNvPr id="45059" name="Rectangle 2"/>
          <p:cNvSpPr>
            <a:spLocks noGrp="1" noRot="1" noChangeAspect="1" noChangeArrowheads="1" noTextEdit="1"/>
          </p:cNvSpPr>
          <p:nvPr>
            <p:ph type="sldImg"/>
          </p:nvPr>
        </p:nvSpPr>
        <p:spPr>
          <a:xfrm>
            <a:off x="1181100" y="696913"/>
            <a:ext cx="4648200" cy="3486150"/>
          </a:xfrm>
          <a:ln/>
        </p:spPr>
      </p:sp>
      <p:sp>
        <p:nvSpPr>
          <p:cNvPr id="45060" name="Rectangle 3"/>
          <p:cNvSpPr>
            <a:spLocks noGrp="1" noChangeArrowheads="1"/>
          </p:cNvSpPr>
          <p:nvPr>
            <p:ph type="body" idx="1"/>
          </p:nvPr>
        </p:nvSpPr>
        <p:spPr>
          <a:xfrm>
            <a:off x="935038" y="4416425"/>
            <a:ext cx="5140325"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z="2500"/>
              <a:t>Once a viral genome has entered a cell, the cell begins to manufacture viral proteins</a:t>
            </a:r>
          </a:p>
          <a:p>
            <a:r>
              <a:rPr lang="en-US" altLang="en-US" sz="2500"/>
              <a:t>The virus makes use of host enzymes, ribosomes, tRNAs, amino acids, ATP, &amp; other molecules</a:t>
            </a:r>
          </a:p>
          <a:p>
            <a:r>
              <a:rPr lang="en-US" altLang="en-US" sz="2500"/>
              <a:t>Viral nucleic acid molecules &amp; capsomeres spontaneously self-assemble into new viruses</a:t>
            </a:r>
          </a:p>
          <a:p>
            <a:endParaRPr lang="en-US" altLang="en-US"/>
          </a:p>
        </p:txBody>
      </p:sp>
    </p:spTree>
    <p:extLst>
      <p:ext uri="{BB962C8B-B14F-4D97-AF65-F5344CB8AC3E}">
        <p14:creationId xmlns:p14="http://schemas.microsoft.com/office/powerpoint/2010/main" val="242215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a:defRPr sz="2700" b="1">
                <a:solidFill>
                  <a:schemeClr val="tx1"/>
                </a:solidFill>
                <a:latin typeface="Arial" charset="0"/>
              </a:defRPr>
            </a:lvl1pPr>
            <a:lvl2pPr marL="742950" indent="-285750" defTabSz="923925">
              <a:defRPr sz="2700" b="1">
                <a:solidFill>
                  <a:schemeClr val="tx1"/>
                </a:solidFill>
                <a:latin typeface="Arial" charset="0"/>
              </a:defRPr>
            </a:lvl2pPr>
            <a:lvl3pPr marL="1143000" indent="-228600" defTabSz="923925">
              <a:defRPr sz="2700" b="1">
                <a:solidFill>
                  <a:schemeClr val="tx1"/>
                </a:solidFill>
                <a:latin typeface="Arial" charset="0"/>
              </a:defRPr>
            </a:lvl3pPr>
            <a:lvl4pPr marL="1600200" indent="-228600" defTabSz="923925">
              <a:defRPr sz="2700" b="1">
                <a:solidFill>
                  <a:schemeClr val="tx1"/>
                </a:solidFill>
                <a:latin typeface="Arial" charset="0"/>
              </a:defRPr>
            </a:lvl4pPr>
            <a:lvl5pPr marL="2057400" indent="-228600" defTabSz="923925">
              <a:defRPr sz="2700" b="1">
                <a:solidFill>
                  <a:schemeClr val="tx1"/>
                </a:solidFill>
                <a:latin typeface="Arial" charset="0"/>
              </a:defRPr>
            </a:lvl5pPr>
            <a:lvl6pPr marL="2514600" indent="-228600" algn="r" defTabSz="923925" eaLnBrk="0" fontAlgn="base" hangingPunct="0">
              <a:spcBef>
                <a:spcPct val="0"/>
              </a:spcBef>
              <a:spcAft>
                <a:spcPct val="0"/>
              </a:spcAft>
              <a:defRPr sz="2700" b="1">
                <a:solidFill>
                  <a:schemeClr val="tx1"/>
                </a:solidFill>
                <a:latin typeface="Arial" charset="0"/>
              </a:defRPr>
            </a:lvl6pPr>
            <a:lvl7pPr marL="2971800" indent="-228600" algn="r" defTabSz="923925" eaLnBrk="0" fontAlgn="base" hangingPunct="0">
              <a:spcBef>
                <a:spcPct val="0"/>
              </a:spcBef>
              <a:spcAft>
                <a:spcPct val="0"/>
              </a:spcAft>
              <a:defRPr sz="2700" b="1">
                <a:solidFill>
                  <a:schemeClr val="tx1"/>
                </a:solidFill>
                <a:latin typeface="Arial" charset="0"/>
              </a:defRPr>
            </a:lvl7pPr>
            <a:lvl8pPr marL="3429000" indent="-228600" algn="r" defTabSz="923925" eaLnBrk="0" fontAlgn="base" hangingPunct="0">
              <a:spcBef>
                <a:spcPct val="0"/>
              </a:spcBef>
              <a:spcAft>
                <a:spcPct val="0"/>
              </a:spcAft>
              <a:defRPr sz="2700" b="1">
                <a:solidFill>
                  <a:schemeClr val="tx1"/>
                </a:solidFill>
                <a:latin typeface="Arial" charset="0"/>
              </a:defRPr>
            </a:lvl8pPr>
            <a:lvl9pPr marL="3886200" indent="-228600" algn="r" defTabSz="923925" eaLnBrk="0" fontAlgn="base" hangingPunct="0">
              <a:spcBef>
                <a:spcPct val="0"/>
              </a:spcBef>
              <a:spcAft>
                <a:spcPct val="0"/>
              </a:spcAft>
              <a:defRPr sz="2700" b="1">
                <a:solidFill>
                  <a:schemeClr val="tx1"/>
                </a:solidFill>
                <a:latin typeface="Arial" charset="0"/>
              </a:defRPr>
            </a:lvl9pPr>
          </a:lstStyle>
          <a:p>
            <a:fld id="{CC50E5E4-ED66-49F5-9181-409E9BF222B6}" type="slidenum">
              <a:rPr lang="en-US" altLang="en-US" sz="1200" b="0" smtClean="0">
                <a:latin typeface="Times New Roman" pitchFamily="18" charset="0"/>
              </a:rPr>
              <a:pPr/>
              <a:t>7</a:t>
            </a:fld>
            <a:endParaRPr lang="en-US" altLang="en-US" sz="1200" b="0">
              <a:latin typeface="Times New Roman" pitchFamily="18" charset="0"/>
            </a:endParaRPr>
          </a:p>
        </p:txBody>
      </p:sp>
      <p:sp>
        <p:nvSpPr>
          <p:cNvPr id="51203" name="Rectangle 2"/>
          <p:cNvSpPr>
            <a:spLocks noGrp="1" noRot="1" noChangeAspect="1" noChangeArrowheads="1" noTextEdit="1"/>
          </p:cNvSpPr>
          <p:nvPr>
            <p:ph type="sldImg"/>
          </p:nvPr>
        </p:nvSpPr>
        <p:spPr>
          <a:xfrm>
            <a:off x="1181100" y="0"/>
            <a:ext cx="4648200" cy="3486150"/>
          </a:xfrm>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Table 19.1 Classes of Animal Viruses (part 1)</a:t>
            </a:r>
          </a:p>
          <a:p>
            <a:pPr>
              <a:buFont typeface="Times" pitchFamily="84" charset="0"/>
              <a:buNone/>
            </a:pPr>
            <a:r>
              <a:rPr lang="en-US" altLang="en-US"/>
              <a:t>There are two key variables used to classify viruses that infect animals:</a:t>
            </a:r>
          </a:p>
          <a:p>
            <a:pPr>
              <a:buFont typeface="Times" pitchFamily="84" charset="0"/>
              <a:buNone/>
            </a:pPr>
            <a:r>
              <a:rPr lang="en-US" altLang="en-US"/>
              <a:t>DNA or RNA</a:t>
            </a:r>
          </a:p>
          <a:p>
            <a:pPr>
              <a:buFont typeface="Times" pitchFamily="84" charset="0"/>
              <a:buNone/>
            </a:pPr>
            <a:r>
              <a:rPr lang="en-US" altLang="en-US"/>
              <a:t>Single-stranded or double-stranded</a:t>
            </a:r>
          </a:p>
          <a:p>
            <a:pPr eaLnBrk="1" hangingPunct="1"/>
            <a:endParaRPr lang="en-US" altLang="en-US"/>
          </a:p>
        </p:txBody>
      </p:sp>
    </p:spTree>
    <p:extLst>
      <p:ext uri="{BB962C8B-B14F-4D97-AF65-F5344CB8AC3E}">
        <p14:creationId xmlns:p14="http://schemas.microsoft.com/office/powerpoint/2010/main" val="278041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a:defRPr sz="2700" b="1">
                <a:solidFill>
                  <a:schemeClr val="tx1"/>
                </a:solidFill>
                <a:latin typeface="Arial" charset="0"/>
              </a:defRPr>
            </a:lvl1pPr>
            <a:lvl2pPr marL="742950" indent="-285750" defTabSz="923925">
              <a:defRPr sz="2700" b="1">
                <a:solidFill>
                  <a:schemeClr val="tx1"/>
                </a:solidFill>
                <a:latin typeface="Arial" charset="0"/>
              </a:defRPr>
            </a:lvl2pPr>
            <a:lvl3pPr marL="1143000" indent="-228600" defTabSz="923925">
              <a:defRPr sz="2700" b="1">
                <a:solidFill>
                  <a:schemeClr val="tx1"/>
                </a:solidFill>
                <a:latin typeface="Arial" charset="0"/>
              </a:defRPr>
            </a:lvl3pPr>
            <a:lvl4pPr marL="1600200" indent="-228600" defTabSz="923925">
              <a:defRPr sz="2700" b="1">
                <a:solidFill>
                  <a:schemeClr val="tx1"/>
                </a:solidFill>
                <a:latin typeface="Arial" charset="0"/>
              </a:defRPr>
            </a:lvl4pPr>
            <a:lvl5pPr marL="2057400" indent="-228600" defTabSz="923925">
              <a:defRPr sz="2700" b="1">
                <a:solidFill>
                  <a:schemeClr val="tx1"/>
                </a:solidFill>
                <a:latin typeface="Arial" charset="0"/>
              </a:defRPr>
            </a:lvl5pPr>
            <a:lvl6pPr marL="2514600" indent="-228600" algn="r" defTabSz="923925" eaLnBrk="0" fontAlgn="base" hangingPunct="0">
              <a:spcBef>
                <a:spcPct val="0"/>
              </a:spcBef>
              <a:spcAft>
                <a:spcPct val="0"/>
              </a:spcAft>
              <a:defRPr sz="2700" b="1">
                <a:solidFill>
                  <a:schemeClr val="tx1"/>
                </a:solidFill>
                <a:latin typeface="Arial" charset="0"/>
              </a:defRPr>
            </a:lvl6pPr>
            <a:lvl7pPr marL="2971800" indent="-228600" algn="r" defTabSz="923925" eaLnBrk="0" fontAlgn="base" hangingPunct="0">
              <a:spcBef>
                <a:spcPct val="0"/>
              </a:spcBef>
              <a:spcAft>
                <a:spcPct val="0"/>
              </a:spcAft>
              <a:defRPr sz="2700" b="1">
                <a:solidFill>
                  <a:schemeClr val="tx1"/>
                </a:solidFill>
                <a:latin typeface="Arial" charset="0"/>
              </a:defRPr>
            </a:lvl7pPr>
            <a:lvl8pPr marL="3429000" indent="-228600" algn="r" defTabSz="923925" eaLnBrk="0" fontAlgn="base" hangingPunct="0">
              <a:spcBef>
                <a:spcPct val="0"/>
              </a:spcBef>
              <a:spcAft>
                <a:spcPct val="0"/>
              </a:spcAft>
              <a:defRPr sz="2700" b="1">
                <a:solidFill>
                  <a:schemeClr val="tx1"/>
                </a:solidFill>
                <a:latin typeface="Arial" charset="0"/>
              </a:defRPr>
            </a:lvl8pPr>
            <a:lvl9pPr marL="3886200" indent="-228600" algn="r" defTabSz="923925" eaLnBrk="0" fontAlgn="base" hangingPunct="0">
              <a:spcBef>
                <a:spcPct val="0"/>
              </a:spcBef>
              <a:spcAft>
                <a:spcPct val="0"/>
              </a:spcAft>
              <a:defRPr sz="2700" b="1">
                <a:solidFill>
                  <a:schemeClr val="tx1"/>
                </a:solidFill>
                <a:latin typeface="Arial" charset="0"/>
              </a:defRPr>
            </a:lvl9pPr>
          </a:lstStyle>
          <a:p>
            <a:fld id="{5ADA75C8-DBB1-433C-A959-9E23FC69E2D3}" type="slidenum">
              <a:rPr lang="en-US" altLang="en-US" sz="1200" b="0" smtClean="0">
                <a:latin typeface="Times New Roman" pitchFamily="18" charset="0"/>
              </a:rPr>
              <a:pPr/>
              <a:t>8</a:t>
            </a:fld>
            <a:endParaRPr lang="en-US" altLang="en-US" sz="1200" b="0">
              <a:latin typeface="Times New Roman" pitchFamily="18" charset="0"/>
            </a:endParaRPr>
          </a:p>
        </p:txBody>
      </p:sp>
      <p:sp>
        <p:nvSpPr>
          <p:cNvPr id="52227" name="Rectangle 2"/>
          <p:cNvSpPr>
            <a:spLocks noGrp="1" noRot="1" noChangeAspect="1" noChangeArrowheads="1" noTextEdit="1"/>
          </p:cNvSpPr>
          <p:nvPr>
            <p:ph type="sldImg"/>
          </p:nvPr>
        </p:nvSpPr>
        <p:spPr>
          <a:xfrm>
            <a:off x="1181100" y="0"/>
            <a:ext cx="4648200" cy="3486150"/>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Table 19.1 Classes of Animal Viruses (part 2)</a:t>
            </a:r>
          </a:p>
          <a:p>
            <a:pPr eaLnBrk="1" hangingPunct="1"/>
            <a:endParaRPr lang="en-US" altLang="en-US"/>
          </a:p>
        </p:txBody>
      </p:sp>
    </p:spTree>
    <p:extLst>
      <p:ext uri="{BB962C8B-B14F-4D97-AF65-F5344CB8AC3E}">
        <p14:creationId xmlns:p14="http://schemas.microsoft.com/office/powerpoint/2010/main" val="3832890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a:defRPr sz="2700" b="1">
                <a:solidFill>
                  <a:schemeClr val="tx1"/>
                </a:solidFill>
                <a:latin typeface="Arial" charset="0"/>
              </a:defRPr>
            </a:lvl1pPr>
            <a:lvl2pPr marL="742950" indent="-285750" defTabSz="923925">
              <a:defRPr sz="2700" b="1">
                <a:solidFill>
                  <a:schemeClr val="tx1"/>
                </a:solidFill>
                <a:latin typeface="Arial" charset="0"/>
              </a:defRPr>
            </a:lvl2pPr>
            <a:lvl3pPr marL="1143000" indent="-228600" defTabSz="923925">
              <a:defRPr sz="2700" b="1">
                <a:solidFill>
                  <a:schemeClr val="tx1"/>
                </a:solidFill>
                <a:latin typeface="Arial" charset="0"/>
              </a:defRPr>
            </a:lvl3pPr>
            <a:lvl4pPr marL="1600200" indent="-228600" defTabSz="923925">
              <a:defRPr sz="2700" b="1">
                <a:solidFill>
                  <a:schemeClr val="tx1"/>
                </a:solidFill>
                <a:latin typeface="Arial" charset="0"/>
              </a:defRPr>
            </a:lvl4pPr>
            <a:lvl5pPr marL="2057400" indent="-228600" defTabSz="923925">
              <a:defRPr sz="2700" b="1">
                <a:solidFill>
                  <a:schemeClr val="tx1"/>
                </a:solidFill>
                <a:latin typeface="Arial" charset="0"/>
              </a:defRPr>
            </a:lvl5pPr>
            <a:lvl6pPr marL="2514600" indent="-228600" algn="r" defTabSz="923925" eaLnBrk="0" fontAlgn="base" hangingPunct="0">
              <a:spcBef>
                <a:spcPct val="0"/>
              </a:spcBef>
              <a:spcAft>
                <a:spcPct val="0"/>
              </a:spcAft>
              <a:defRPr sz="2700" b="1">
                <a:solidFill>
                  <a:schemeClr val="tx1"/>
                </a:solidFill>
                <a:latin typeface="Arial" charset="0"/>
              </a:defRPr>
            </a:lvl6pPr>
            <a:lvl7pPr marL="2971800" indent="-228600" algn="r" defTabSz="923925" eaLnBrk="0" fontAlgn="base" hangingPunct="0">
              <a:spcBef>
                <a:spcPct val="0"/>
              </a:spcBef>
              <a:spcAft>
                <a:spcPct val="0"/>
              </a:spcAft>
              <a:defRPr sz="2700" b="1">
                <a:solidFill>
                  <a:schemeClr val="tx1"/>
                </a:solidFill>
                <a:latin typeface="Arial" charset="0"/>
              </a:defRPr>
            </a:lvl7pPr>
            <a:lvl8pPr marL="3429000" indent="-228600" algn="r" defTabSz="923925" eaLnBrk="0" fontAlgn="base" hangingPunct="0">
              <a:spcBef>
                <a:spcPct val="0"/>
              </a:spcBef>
              <a:spcAft>
                <a:spcPct val="0"/>
              </a:spcAft>
              <a:defRPr sz="2700" b="1">
                <a:solidFill>
                  <a:schemeClr val="tx1"/>
                </a:solidFill>
                <a:latin typeface="Arial" charset="0"/>
              </a:defRPr>
            </a:lvl8pPr>
            <a:lvl9pPr marL="3886200" indent="-228600" algn="r" defTabSz="923925" eaLnBrk="0" fontAlgn="base" hangingPunct="0">
              <a:spcBef>
                <a:spcPct val="0"/>
              </a:spcBef>
              <a:spcAft>
                <a:spcPct val="0"/>
              </a:spcAft>
              <a:defRPr sz="2700" b="1">
                <a:solidFill>
                  <a:schemeClr val="tx1"/>
                </a:solidFill>
                <a:latin typeface="Arial" charset="0"/>
              </a:defRPr>
            </a:lvl9pPr>
          </a:lstStyle>
          <a:p>
            <a:fld id="{D836D5E8-A371-4AB5-A2D8-80386FB33F1E}" type="slidenum">
              <a:rPr lang="en-US" altLang="en-US" sz="1200" b="0" smtClean="0">
                <a:latin typeface="Times New Roman" pitchFamily="18" charset="0"/>
              </a:rPr>
              <a:pPr/>
              <a:t>9</a:t>
            </a:fld>
            <a:endParaRPr lang="en-US" altLang="en-US" sz="1200" b="0">
              <a:latin typeface="Times New Roman" pitchFamily="18" charset="0"/>
            </a:endParaRPr>
          </a:p>
        </p:txBody>
      </p:sp>
      <p:sp>
        <p:nvSpPr>
          <p:cNvPr id="53251" name="Rectangle 2"/>
          <p:cNvSpPr>
            <a:spLocks noGrp="1" noRot="1" noChangeAspect="1" noChangeArrowheads="1" noTextEdit="1"/>
          </p:cNvSpPr>
          <p:nvPr>
            <p:ph type="sldImg"/>
          </p:nvPr>
        </p:nvSpPr>
        <p:spPr>
          <a:xfrm>
            <a:off x="1181100" y="0"/>
            <a:ext cx="4648200" cy="3486150"/>
          </a:xfrm>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Figure 19.7 The replicative cycle of an enveloped RNA virus.</a:t>
            </a:r>
          </a:p>
        </p:txBody>
      </p:sp>
    </p:spTree>
    <p:extLst>
      <p:ext uri="{BB962C8B-B14F-4D97-AF65-F5344CB8AC3E}">
        <p14:creationId xmlns:p14="http://schemas.microsoft.com/office/powerpoint/2010/main" val="391839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371" name="Rectangle 3"/>
          <p:cNvSpPr>
            <a:spLocks noGrp="1" noChangeArrowheads="1"/>
          </p:cNvSpPr>
          <p:nvPr>
            <p:ph type="subTitle" idx="1"/>
          </p:nvPr>
        </p:nvSpPr>
        <p:spPr>
          <a:xfrm>
            <a:off x="238127" y="1531939"/>
            <a:ext cx="8677275" cy="1785104"/>
          </a:xfrm>
        </p:spPr>
        <p:txBody>
          <a:bodyPr/>
          <a:lstStyle>
            <a:lvl1pPr marL="0" indent="0">
              <a:buFontTx/>
              <a:buNone/>
              <a:defRPr sz="5500">
                <a:solidFill>
                  <a:srgbClr val="990066"/>
                </a:solidFill>
              </a:defRPr>
            </a:lvl1pPr>
          </a:lstStyle>
          <a:p>
            <a:r>
              <a:rPr lang="en-US"/>
              <a:t>Click to edit Master subtitle style</a:t>
            </a:r>
          </a:p>
        </p:txBody>
      </p:sp>
      <p:sp>
        <p:nvSpPr>
          <p:cNvPr id="58377" name="Rectangle 9"/>
          <p:cNvSpPr>
            <a:spLocks noGrp="1" noChangeArrowheads="1"/>
          </p:cNvSpPr>
          <p:nvPr>
            <p:ph type="ctrTitle"/>
          </p:nvPr>
        </p:nvSpPr>
        <p:spPr>
          <a:xfrm>
            <a:off x="206377" y="-342399"/>
            <a:ext cx="8709025" cy="2142125"/>
          </a:xfrm>
          <a:effectLst>
            <a:outerShdw dist="35921" dir="2700000" algn="ctr" rotWithShape="0">
              <a:srgbClr val="808080"/>
            </a:outerShdw>
          </a:effectLst>
        </p:spPr>
        <p:txBody>
          <a:bodyPr anchor="ctr"/>
          <a:lstStyle>
            <a:lvl1pPr marL="0" indent="0">
              <a:defRPr sz="7400">
                <a:solidFill>
                  <a:schemeClr val="tx1"/>
                </a:solidFill>
              </a:defRPr>
            </a:lvl1pPr>
          </a:lstStyle>
          <a:p>
            <a:r>
              <a:rPr lang="en-US"/>
              <a:t>Click to edit Master title style</a:t>
            </a:r>
          </a:p>
        </p:txBody>
      </p:sp>
    </p:spTree>
    <p:extLst>
      <p:ext uri="{BB962C8B-B14F-4D97-AF65-F5344CB8AC3E}">
        <p14:creationId xmlns:p14="http://schemas.microsoft.com/office/powerpoint/2010/main" val="3289744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145334" y="1155701"/>
            <a:ext cx="5693866" cy="29546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2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243" y="228600"/>
            <a:ext cx="2095958" cy="3124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21327" y="228600"/>
            <a:ext cx="4031873" cy="3124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271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6553200"/>
            <a:ext cx="9144000" cy="304800"/>
          </a:xfrm>
          <a:prstGeom prst="rect">
            <a:avLst/>
          </a:prstGeom>
          <a:solidFill>
            <a:srgbClr val="FFBA26"/>
          </a:solidFill>
          <a:ln w="9525">
            <a:noFill/>
            <a:miter lim="800000"/>
            <a:headEnd/>
            <a:tailEnd/>
          </a:ln>
        </p:spPr>
        <p:txBody>
          <a:bodyPr wrap="none" anchor="ctr"/>
          <a:lstStyle/>
          <a:p>
            <a:pPr>
              <a:defRPr/>
            </a:pPr>
            <a:endParaRPr lang="en-US">
              <a:latin typeface="Arial" pitchFamily="34" charset="0"/>
            </a:endParaRPr>
          </a:p>
        </p:txBody>
      </p:sp>
      <p:sp>
        <p:nvSpPr>
          <p:cNvPr id="5" name="Rectangle 12"/>
          <p:cNvSpPr>
            <a:spLocks noChangeArrowheads="1"/>
          </p:cNvSpPr>
          <p:nvPr userDrawn="1"/>
        </p:nvSpPr>
        <p:spPr bwMode="auto">
          <a:xfrm>
            <a:off x="0" y="762000"/>
            <a:ext cx="9144000" cy="762000"/>
          </a:xfrm>
          <a:prstGeom prst="rect">
            <a:avLst/>
          </a:prstGeom>
          <a:solidFill>
            <a:srgbClr val="00478B"/>
          </a:solidFill>
          <a:ln w="9525">
            <a:noFill/>
            <a:miter lim="800000"/>
            <a:headEnd/>
            <a:tailEnd/>
          </a:ln>
        </p:spPr>
        <p:txBody>
          <a:bodyPr wrap="none" anchor="ctr"/>
          <a:lstStyle/>
          <a:p>
            <a:pPr>
              <a:defRPr/>
            </a:pPr>
            <a:endParaRPr lang="en-US">
              <a:latin typeface="Arial" pitchFamily="34" charset="0"/>
            </a:endParaRPr>
          </a:p>
        </p:txBody>
      </p:sp>
      <p:pic>
        <p:nvPicPr>
          <p:cNvPr id="6" name="Picture 3" descr="C:\Documents and Settings\dking\Desktop\55823Reece_Marketing_Cover\55823Reece9e_webdev.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r="-311"/>
          <a:stretch>
            <a:fillRect/>
          </a:stretch>
        </p:blipFill>
        <p:spPr bwMode="auto">
          <a:xfrm>
            <a:off x="0" y="1512888"/>
            <a:ext cx="917098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1590" y="1"/>
            <a:ext cx="9145587" cy="769441"/>
          </a:xfrm>
          <a:prstGeom prst="rect">
            <a:avLst/>
          </a:prstGeom>
          <a:solidFill>
            <a:srgbClr val="BABABA"/>
          </a:solidFill>
          <a:ln>
            <a:noFill/>
          </a:ln>
        </p:spPr>
        <p:txBody>
          <a:bodyPr>
            <a:spAutoFit/>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gn="ctr" eaLnBrk="1" hangingPunct="1">
              <a:defRPr/>
            </a:pPr>
            <a:r>
              <a:rPr lang="en-US" sz="1600">
                <a:latin typeface="Times New Roman" pitchFamily="84" charset="0"/>
                <a:cs typeface="Times New Roman" pitchFamily="84" charset="0"/>
              </a:rPr>
              <a:t>LECTURE PRESENTATIONS</a:t>
            </a:r>
          </a:p>
          <a:p>
            <a:pPr algn="ctr" eaLnBrk="1" hangingPunct="1">
              <a:defRPr/>
            </a:pPr>
            <a:r>
              <a:rPr lang="en-US" sz="1600">
                <a:latin typeface="Times New Roman" pitchFamily="84" charset="0"/>
                <a:cs typeface="Times New Roman" pitchFamily="84" charset="0"/>
              </a:rPr>
              <a:t>For CAMPBELL BIOLOGY, NINTH EDITION</a:t>
            </a:r>
            <a:endParaRPr lang="en-US" sz="1600" i="1">
              <a:latin typeface="Times New Roman" pitchFamily="84" charset="0"/>
              <a:cs typeface="Times New Roman" pitchFamily="84" charset="0"/>
            </a:endParaRPr>
          </a:p>
          <a:p>
            <a:pPr algn="ctr" eaLnBrk="1" hangingPunct="1">
              <a:defRPr/>
            </a:pPr>
            <a:r>
              <a:rPr lang="en-US" sz="1200">
                <a:latin typeface="Times New Roman" pitchFamily="84" charset="0"/>
                <a:cs typeface="Times New Roman" pitchFamily="84" charset="0"/>
              </a:rPr>
              <a:t>Jane B. Reece, Lisa A. Urry, Michael L. Cain, Steven A. Wasserman, Peter V. Minorsky, Robert B. Jackson</a:t>
            </a:r>
          </a:p>
        </p:txBody>
      </p:sp>
      <p:sp>
        <p:nvSpPr>
          <p:cNvPr id="8"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defRPr/>
            </a:pPr>
            <a:r>
              <a:rPr lang="en-US" sz="1200">
                <a:latin typeface="Times New Roman" pitchFamily="84" charset="0"/>
                <a:cs typeface="Times New Roman" pitchFamily="84" charset="0"/>
              </a:rPr>
              <a:t>© 2011 Pearson Education, Inc.</a:t>
            </a:r>
          </a:p>
        </p:txBody>
      </p:sp>
      <p:sp>
        <p:nvSpPr>
          <p:cNvPr id="9" name="Rectangle 3"/>
          <p:cNvSpPr>
            <a:spLocks noChangeArrowheads="1"/>
          </p:cNvSpPr>
          <p:nvPr userDrawn="1"/>
        </p:nvSpPr>
        <p:spPr bwMode="auto">
          <a:xfrm>
            <a:off x="6705600" y="5562600"/>
            <a:ext cx="2362200" cy="838200"/>
          </a:xfrm>
          <a:prstGeom prst="rect">
            <a:avLst/>
          </a:prstGeom>
          <a:noFill/>
          <a:ln w="3175">
            <a:noFill/>
            <a:miter lim="800000"/>
            <a:headEnd/>
            <a:tailEnd/>
          </a:ln>
        </p:spPr>
        <p:txBody>
          <a:bodyPr/>
          <a:lstStyle/>
          <a:p>
            <a:pPr>
              <a:defRPr/>
            </a:pPr>
            <a:r>
              <a:rPr lang="en-US" sz="1600">
                <a:solidFill>
                  <a:schemeClr val="bg1"/>
                </a:solidFill>
                <a:latin typeface="Times New Roman" pitchFamily="84" charset="0"/>
              </a:rPr>
              <a:t>Lectures by</a:t>
            </a:r>
          </a:p>
          <a:p>
            <a:pPr>
              <a:defRPr/>
            </a:pPr>
            <a:r>
              <a:rPr lang="en-US" sz="1600">
                <a:solidFill>
                  <a:schemeClr val="bg1"/>
                </a:solidFill>
                <a:latin typeface="Times New Roman" pitchFamily="84" charset="0"/>
              </a:rPr>
              <a:t>Erin Barley</a:t>
            </a:r>
          </a:p>
          <a:p>
            <a:pPr>
              <a:defRPr/>
            </a:pPr>
            <a:r>
              <a:rPr lang="en-US" sz="1600">
                <a:solidFill>
                  <a:schemeClr val="bg1"/>
                </a:solidFill>
                <a:latin typeface="Times New Roman" pitchFamily="84" charset="0"/>
              </a:rPr>
              <a:t>Kathleen Fitzpatrick</a:t>
            </a:r>
          </a:p>
        </p:txBody>
      </p:sp>
      <p:sp>
        <p:nvSpPr>
          <p:cNvPr id="3074" name="Rectangle 2"/>
          <p:cNvSpPr>
            <a:spLocks noGrp="1" noChangeArrowheads="1"/>
          </p:cNvSpPr>
          <p:nvPr>
            <p:ph type="ctrTitle"/>
          </p:nvPr>
        </p:nvSpPr>
        <p:spPr>
          <a:xfrm>
            <a:off x="762002" y="2146300"/>
            <a:ext cx="7796213" cy="1143000"/>
          </a:xfr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1447800" y="3746500"/>
            <a:ext cx="6421438" cy="1752600"/>
          </a:xfrm>
        </p:spPr>
        <p:txBody>
          <a:bodyPr/>
          <a:lstStyle>
            <a:lvl1pPr marL="0" indent="0" algn="ctr">
              <a:buFont typeface="Times" pitchFamily="84" charset="0"/>
              <a:buNone/>
              <a:defRPr/>
            </a:lvl1pPr>
          </a:lstStyle>
          <a:p>
            <a:pPr lvl="0"/>
            <a:r>
              <a:rPr lang="en-US" noProof="0"/>
              <a:t>Click to edit Master subtitle style</a:t>
            </a:r>
          </a:p>
        </p:txBody>
      </p:sp>
      <p:sp>
        <p:nvSpPr>
          <p:cNvPr id="10" name="Rectangle 4"/>
          <p:cNvSpPr>
            <a:spLocks noGrp="1" noChangeArrowheads="1"/>
          </p:cNvSpPr>
          <p:nvPr>
            <p:ph type="dt" sz="half" idx="10"/>
          </p:nvPr>
        </p:nvSpPr>
        <p:spPr>
          <a:xfrm>
            <a:off x="762000" y="6108700"/>
            <a:ext cx="1911350" cy="457200"/>
          </a:xfrm>
        </p:spPr>
        <p:txBody>
          <a:bodyPr/>
          <a:lstStyle>
            <a:lvl1pPr>
              <a:defRPr/>
            </a:lvl1pPr>
          </a:lstStyle>
          <a:p>
            <a:pPr>
              <a:defRPr/>
            </a:pPr>
            <a:endParaRPr lang="en-US"/>
          </a:p>
        </p:txBody>
      </p:sp>
      <p:sp>
        <p:nvSpPr>
          <p:cNvPr id="11" name="Rectangle 5"/>
          <p:cNvSpPr>
            <a:spLocks noGrp="1" noChangeArrowheads="1"/>
          </p:cNvSpPr>
          <p:nvPr>
            <p:ph type="ftr" sz="quarter" idx="11"/>
          </p:nvPr>
        </p:nvSpPr>
        <p:spPr>
          <a:xfrm>
            <a:off x="3200402" y="6108700"/>
            <a:ext cx="2905125" cy="457200"/>
          </a:xfrm>
        </p:spPr>
        <p:txBody>
          <a:bodyPr/>
          <a:lstStyle>
            <a:lvl1pPr>
              <a:defRPr/>
            </a:lvl1pPr>
          </a:lstStyle>
          <a:p>
            <a:pPr>
              <a:defRPr/>
            </a:pPr>
            <a:endParaRPr lang="en-US"/>
          </a:p>
        </p:txBody>
      </p:sp>
      <p:sp>
        <p:nvSpPr>
          <p:cNvPr id="12" name="Rectangle 6"/>
          <p:cNvSpPr>
            <a:spLocks noGrp="1" noChangeArrowheads="1"/>
          </p:cNvSpPr>
          <p:nvPr>
            <p:ph type="sldNum" sz="quarter" idx="12"/>
          </p:nvPr>
        </p:nvSpPr>
        <p:spPr>
          <a:xfrm>
            <a:off x="6629400" y="6108700"/>
            <a:ext cx="1911350" cy="457200"/>
          </a:xfrm>
        </p:spPr>
        <p:txBody>
          <a:bodyPr/>
          <a:lstStyle>
            <a:lvl1pPr>
              <a:defRPr/>
            </a:lvl1pPr>
          </a:lstStyle>
          <a:p>
            <a:pPr>
              <a:defRPr/>
            </a:pPr>
            <a:fld id="{7515245A-5498-4602-AE96-5C8A5EC2A1EB}" type="slidenum">
              <a:rPr lang="en-US"/>
              <a:pPr>
                <a:defRPr/>
              </a:pPr>
              <a:t>‹#›</a:t>
            </a:fld>
            <a:endParaRPr lang="en-US"/>
          </a:p>
        </p:txBody>
      </p:sp>
    </p:spTree>
    <p:extLst>
      <p:ext uri="{BB962C8B-B14F-4D97-AF65-F5344CB8AC3E}">
        <p14:creationId xmlns:p14="http://schemas.microsoft.com/office/powerpoint/2010/main" val="3786980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1CB03E-B5E2-419E-B08A-5174320018BC}" type="slidenum">
              <a:rPr lang="en-US"/>
              <a:pPr>
                <a:defRPr/>
              </a:pPr>
              <a:t>‹#›</a:t>
            </a:fld>
            <a:endParaRPr lang="en-US"/>
          </a:p>
        </p:txBody>
      </p:sp>
    </p:spTree>
    <p:extLst>
      <p:ext uri="{BB962C8B-B14F-4D97-AF65-F5344CB8AC3E}">
        <p14:creationId xmlns:p14="http://schemas.microsoft.com/office/powerpoint/2010/main" val="261901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5279E-316C-4FE6-85D6-AD4CD9E5934F}" type="slidenum">
              <a:rPr lang="en-US"/>
              <a:pPr>
                <a:defRPr/>
              </a:pPr>
              <a:t>‹#›</a:t>
            </a:fld>
            <a:endParaRPr lang="en-US"/>
          </a:p>
        </p:txBody>
      </p:sp>
    </p:spTree>
    <p:extLst>
      <p:ext uri="{BB962C8B-B14F-4D97-AF65-F5344CB8AC3E}">
        <p14:creationId xmlns:p14="http://schemas.microsoft.com/office/powerpoint/2010/main" val="3823795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925BDD-A5B9-4A26-86F3-9CB1498974C0}" type="slidenum">
              <a:rPr lang="en-US"/>
              <a:pPr>
                <a:defRPr/>
              </a:pPr>
              <a:t>‹#›</a:t>
            </a:fld>
            <a:endParaRPr lang="en-US"/>
          </a:p>
        </p:txBody>
      </p:sp>
    </p:spTree>
    <p:extLst>
      <p:ext uri="{BB962C8B-B14F-4D97-AF65-F5344CB8AC3E}">
        <p14:creationId xmlns:p14="http://schemas.microsoft.com/office/powerpoint/2010/main" val="3042574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094B68-0F4C-4BFB-A181-30E632CFA25E}" type="slidenum">
              <a:rPr lang="en-US"/>
              <a:pPr>
                <a:defRPr/>
              </a:pPr>
              <a:t>‹#›</a:t>
            </a:fld>
            <a:endParaRPr lang="en-US"/>
          </a:p>
        </p:txBody>
      </p:sp>
    </p:spTree>
    <p:extLst>
      <p:ext uri="{BB962C8B-B14F-4D97-AF65-F5344CB8AC3E}">
        <p14:creationId xmlns:p14="http://schemas.microsoft.com/office/powerpoint/2010/main" val="280640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F09B16-6994-4F8D-B8C3-40D1AD578172}" type="slidenum">
              <a:rPr lang="en-US"/>
              <a:pPr>
                <a:defRPr/>
              </a:pPr>
              <a:t>‹#›</a:t>
            </a:fld>
            <a:endParaRPr lang="en-US"/>
          </a:p>
        </p:txBody>
      </p:sp>
    </p:spTree>
    <p:extLst>
      <p:ext uri="{BB962C8B-B14F-4D97-AF65-F5344CB8AC3E}">
        <p14:creationId xmlns:p14="http://schemas.microsoft.com/office/powerpoint/2010/main" val="320171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417783-3C7A-47A2-8C21-9B5F982C3027}" type="slidenum">
              <a:rPr lang="en-US"/>
              <a:pPr>
                <a:defRPr/>
              </a:pPr>
              <a:t>‹#›</a:t>
            </a:fld>
            <a:endParaRPr lang="en-US"/>
          </a:p>
        </p:txBody>
      </p:sp>
    </p:spTree>
    <p:extLst>
      <p:ext uri="{BB962C8B-B14F-4D97-AF65-F5344CB8AC3E}">
        <p14:creationId xmlns:p14="http://schemas.microsoft.com/office/powerpoint/2010/main" val="2518997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5A8C0F-8D42-4091-BF9B-090A892359AA}" type="slidenum">
              <a:rPr lang="en-US"/>
              <a:pPr>
                <a:defRPr/>
              </a:pPr>
              <a:t>‹#›</a:t>
            </a:fld>
            <a:endParaRPr lang="en-US"/>
          </a:p>
        </p:txBody>
      </p:sp>
    </p:spTree>
    <p:extLst>
      <p:ext uri="{BB962C8B-B14F-4D97-AF65-F5344CB8AC3E}">
        <p14:creationId xmlns:p14="http://schemas.microsoft.com/office/powerpoint/2010/main" val="239313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6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FB8309-5D24-4651-B602-6894952CB928}" type="slidenum">
              <a:rPr lang="en-US"/>
              <a:pPr>
                <a:defRPr/>
              </a:pPr>
              <a:t>‹#›</a:t>
            </a:fld>
            <a:endParaRPr lang="en-US"/>
          </a:p>
        </p:txBody>
      </p:sp>
    </p:spTree>
    <p:extLst>
      <p:ext uri="{BB962C8B-B14F-4D97-AF65-F5344CB8AC3E}">
        <p14:creationId xmlns:p14="http://schemas.microsoft.com/office/powerpoint/2010/main" val="3096629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664EDA-4C20-4290-8BA1-2B3DF60FB888}" type="slidenum">
              <a:rPr lang="en-US"/>
              <a:pPr>
                <a:defRPr/>
              </a:pPr>
              <a:t>‹#›</a:t>
            </a:fld>
            <a:endParaRPr lang="en-US"/>
          </a:p>
        </p:txBody>
      </p:sp>
    </p:spTree>
    <p:extLst>
      <p:ext uri="{BB962C8B-B14F-4D97-AF65-F5344CB8AC3E}">
        <p14:creationId xmlns:p14="http://schemas.microsoft.com/office/powerpoint/2010/main" val="2433396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3D0286-28FA-4B4A-88E4-5ED52835EB49}" type="slidenum">
              <a:rPr lang="en-US"/>
              <a:pPr>
                <a:defRPr/>
              </a:pPr>
              <a:t>‹#›</a:t>
            </a:fld>
            <a:endParaRPr lang="en-US"/>
          </a:p>
        </p:txBody>
      </p:sp>
    </p:spTree>
    <p:extLst>
      <p:ext uri="{BB962C8B-B14F-4D97-AF65-F5344CB8AC3E}">
        <p14:creationId xmlns:p14="http://schemas.microsoft.com/office/powerpoint/2010/main" val="1746119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nchor="t"/>
          <a:lstStyle>
            <a:lvl1pPr>
              <a:defRPr>
                <a:solidFill>
                  <a:schemeClr val="bg1"/>
                </a:solidFill>
              </a:defRPr>
            </a:lvl1pPr>
          </a:lstStyle>
          <a:p>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17547" y="5689193"/>
            <a:ext cx="2219054" cy="809792"/>
          </a:xfrm>
          <a:prstGeom prst="rect">
            <a:avLst/>
          </a:prstGeom>
        </p:spPr>
      </p:pic>
      <p:pic>
        <p:nvPicPr>
          <p:cNvPr id="11" name="Picture 10" descr="Header-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
            <a:ext cx="9144000" cy="1170940"/>
          </a:xfrm>
          <a:prstGeom prst="rect">
            <a:avLst/>
          </a:prstGeom>
        </p:spPr>
      </p:pic>
      <p:sp>
        <p:nvSpPr>
          <p:cNvPr id="13" name="Date Placeholder 12"/>
          <p:cNvSpPr>
            <a:spLocks noGrp="1"/>
          </p:cNvSpPr>
          <p:nvPr>
            <p:ph type="dt" sz="half" idx="11"/>
          </p:nvPr>
        </p:nvSpPr>
        <p:spPr/>
        <p:txBody>
          <a:bodyPr/>
          <a:lstStyle/>
          <a:p>
            <a:r>
              <a:rPr lang="en-US" dirty="0"/>
              <a:t>‹#›</a:t>
            </a:r>
          </a:p>
        </p:txBody>
      </p:sp>
      <p:sp>
        <p:nvSpPr>
          <p:cNvPr id="8" name="Rectangle 24"/>
          <p:cNvSpPr>
            <a:spLocks noChangeArrowheads="1"/>
          </p:cNvSpPr>
          <p:nvPr userDrawn="1"/>
        </p:nvSpPr>
        <p:spPr bwMode="auto">
          <a:xfrm>
            <a:off x="181967" y="419149"/>
            <a:ext cx="806302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dirty="0">
                <a:solidFill>
                  <a:srgbClr val="FFFFFF"/>
                </a:solidFill>
                <a:latin typeface="Arial"/>
                <a:cs typeface="Arial"/>
              </a:rPr>
              <a:t>CDC’S Response to </a:t>
            </a:r>
            <a:r>
              <a:rPr lang="en-US" altLang="en-US" b="1" dirty="0">
                <a:solidFill>
                  <a:srgbClr val="FFFFFF"/>
                </a:solidFill>
                <a:latin typeface="Arial"/>
                <a:cs typeface="Arial"/>
              </a:rPr>
              <a:t>Zika</a:t>
            </a:r>
          </a:p>
        </p:txBody>
      </p:sp>
    </p:spTree>
    <p:extLst>
      <p:ext uri="{BB962C8B-B14F-4D97-AF65-F5344CB8AC3E}">
        <p14:creationId xmlns:p14="http://schemas.microsoft.com/office/powerpoint/2010/main" val="3647782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nSpc>
                <a:spcPct val="100000"/>
              </a:lnSpc>
              <a:defRPr sz="2400"/>
            </a:lvl1pPr>
          </a:lstStyle>
          <a:p>
            <a:r>
              <a:rPr lang="en-US" dirty="0"/>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983644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50" y="351368"/>
            <a:ext cx="3585459" cy="6333744"/>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28E92"/>
              </a:solidFill>
            </a:endParaRPr>
          </a:p>
        </p:txBody>
      </p:sp>
      <p:sp>
        <p:nvSpPr>
          <p:cNvPr id="3" name="Content Placeholder 2"/>
          <p:cNvSpPr>
            <a:spLocks noGrp="1"/>
          </p:cNvSpPr>
          <p:nvPr>
            <p:ph idx="1"/>
          </p:nvPr>
        </p:nvSpPr>
        <p:spPr>
          <a:xfrm>
            <a:off x="457208" y="1927965"/>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1"/>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074727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Rectangle 4"/>
          <p:cNvSpPr/>
          <p:nvPr userDrawn="1"/>
        </p:nvSpPr>
        <p:spPr>
          <a:xfrm>
            <a:off x="5558550" y="351368"/>
            <a:ext cx="3585459" cy="6333744"/>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28E92"/>
              </a:solidFill>
            </a:endParaRPr>
          </a:p>
        </p:txBody>
      </p:sp>
      <p:sp>
        <p:nvSpPr>
          <p:cNvPr id="3" name="Content Placeholder 2"/>
          <p:cNvSpPr>
            <a:spLocks noGrp="1"/>
          </p:cNvSpPr>
          <p:nvPr>
            <p:ph idx="1"/>
          </p:nvPr>
        </p:nvSpPr>
        <p:spPr>
          <a:xfrm>
            <a:off x="457208" y="1927965"/>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1"/>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
        <p:nvSpPr>
          <p:cNvPr id="7" name="Round Single Corner Rectangle 6"/>
          <p:cNvSpPr/>
          <p:nvPr userDrawn="1"/>
        </p:nvSpPr>
        <p:spPr>
          <a:xfrm rot="10800000" flipH="1">
            <a:off x="1" y="-6"/>
            <a:ext cx="1079500" cy="555043"/>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228E92"/>
              </a:solidFill>
            </a:endParaRPr>
          </a:p>
        </p:txBody>
      </p:sp>
      <p:sp>
        <p:nvSpPr>
          <p:cNvPr id="8" name="Text Placeholder 8"/>
          <p:cNvSpPr>
            <a:spLocks noGrp="1"/>
          </p:cNvSpPr>
          <p:nvPr>
            <p:ph type="body" sz="quarter" idx="11" hasCustomPrompt="1"/>
          </p:nvPr>
        </p:nvSpPr>
        <p:spPr>
          <a:xfrm>
            <a:off x="142884" y="-6"/>
            <a:ext cx="1260475" cy="555044"/>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3501535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5558550" y="351368"/>
            <a:ext cx="3585459" cy="6333744"/>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28E92"/>
              </a:solidFill>
            </a:endParaRPr>
          </a:p>
        </p:txBody>
      </p:sp>
      <p:sp>
        <p:nvSpPr>
          <p:cNvPr id="3" name="Content Placeholder 2"/>
          <p:cNvSpPr>
            <a:spLocks noGrp="1"/>
          </p:cNvSpPr>
          <p:nvPr>
            <p:ph idx="1"/>
          </p:nvPr>
        </p:nvSpPr>
        <p:spPr>
          <a:xfrm>
            <a:off x="457208" y="1927965"/>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1"/>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4289932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Rectangle 4"/>
          <p:cNvSpPr/>
          <p:nvPr userDrawn="1"/>
        </p:nvSpPr>
        <p:spPr>
          <a:xfrm>
            <a:off x="5558550" y="351368"/>
            <a:ext cx="3585459" cy="6333744"/>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28E92"/>
              </a:solidFill>
            </a:endParaRPr>
          </a:p>
        </p:txBody>
      </p:sp>
      <p:sp>
        <p:nvSpPr>
          <p:cNvPr id="3" name="Content Placeholder 2"/>
          <p:cNvSpPr>
            <a:spLocks noGrp="1"/>
          </p:cNvSpPr>
          <p:nvPr>
            <p:ph idx="1"/>
          </p:nvPr>
        </p:nvSpPr>
        <p:spPr>
          <a:xfrm>
            <a:off x="457208" y="1927965"/>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1"/>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
        <p:nvSpPr>
          <p:cNvPr id="6" name="Round Single Corner Rectangle 5"/>
          <p:cNvSpPr/>
          <p:nvPr userDrawn="1"/>
        </p:nvSpPr>
        <p:spPr>
          <a:xfrm rot="10800000" flipH="1">
            <a:off x="1" y="-6"/>
            <a:ext cx="1079500" cy="555043"/>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228E92"/>
              </a:solidFill>
            </a:endParaRPr>
          </a:p>
        </p:txBody>
      </p:sp>
      <p:sp>
        <p:nvSpPr>
          <p:cNvPr id="7" name="Text Placeholder 8"/>
          <p:cNvSpPr>
            <a:spLocks noGrp="1"/>
          </p:cNvSpPr>
          <p:nvPr>
            <p:ph type="body" sz="quarter" idx="11" hasCustomPrompt="1"/>
          </p:nvPr>
        </p:nvSpPr>
        <p:spPr>
          <a:xfrm>
            <a:off x="142884" y="-6"/>
            <a:ext cx="1260475" cy="555044"/>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3296471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50"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28E92"/>
              </a:solidFill>
            </a:endParaRPr>
          </a:p>
        </p:txBody>
      </p:sp>
      <p:sp>
        <p:nvSpPr>
          <p:cNvPr id="3" name="Content Placeholder 2"/>
          <p:cNvSpPr>
            <a:spLocks noGrp="1"/>
          </p:cNvSpPr>
          <p:nvPr>
            <p:ph idx="1"/>
          </p:nvPr>
        </p:nvSpPr>
        <p:spPr>
          <a:xfrm>
            <a:off x="457208" y="1927965"/>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1"/>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85808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00329"/>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006790"/>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72445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5" name="Rectangle 4"/>
          <p:cNvSpPr/>
          <p:nvPr userDrawn="1"/>
        </p:nvSpPr>
        <p:spPr>
          <a:xfrm>
            <a:off x="5558550"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28E92"/>
              </a:solidFill>
            </a:endParaRPr>
          </a:p>
        </p:txBody>
      </p:sp>
      <p:sp>
        <p:nvSpPr>
          <p:cNvPr id="3" name="Content Placeholder 2"/>
          <p:cNvSpPr>
            <a:spLocks noGrp="1"/>
          </p:cNvSpPr>
          <p:nvPr>
            <p:ph idx="1"/>
          </p:nvPr>
        </p:nvSpPr>
        <p:spPr>
          <a:xfrm>
            <a:off x="457208" y="1927965"/>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1"/>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
        <p:nvSpPr>
          <p:cNvPr id="6" name="Round Single Corner Rectangle 5"/>
          <p:cNvSpPr/>
          <p:nvPr userDrawn="1"/>
        </p:nvSpPr>
        <p:spPr>
          <a:xfrm rot="10800000" flipH="1">
            <a:off x="1" y="-6"/>
            <a:ext cx="1079500" cy="555043"/>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228E92"/>
              </a:solidFill>
            </a:endParaRPr>
          </a:p>
        </p:txBody>
      </p:sp>
      <p:sp>
        <p:nvSpPr>
          <p:cNvPr id="7" name="Text Placeholder 8"/>
          <p:cNvSpPr>
            <a:spLocks noGrp="1"/>
          </p:cNvSpPr>
          <p:nvPr>
            <p:ph type="body" sz="quarter" idx="11" hasCustomPrompt="1"/>
          </p:nvPr>
        </p:nvSpPr>
        <p:spPr>
          <a:xfrm>
            <a:off x="142884" y="-6"/>
            <a:ext cx="1260475" cy="555044"/>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184439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Oval 5"/>
          <p:cNvSpPr/>
          <p:nvPr userDrawn="1"/>
        </p:nvSpPr>
        <p:spPr>
          <a:xfrm>
            <a:off x="5957021" y="939817"/>
            <a:ext cx="4741196" cy="6321595"/>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28E92"/>
              </a:solidFill>
            </a:endParaRPr>
          </a:p>
        </p:txBody>
      </p:sp>
      <p:sp>
        <p:nvSpPr>
          <p:cNvPr id="3" name="Content Placeholder 2"/>
          <p:cNvSpPr>
            <a:spLocks noGrp="1"/>
          </p:cNvSpPr>
          <p:nvPr>
            <p:ph idx="1"/>
          </p:nvPr>
        </p:nvSpPr>
        <p:spPr>
          <a:xfrm>
            <a:off x="457208" y="1927965"/>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1"/>
            <a:ext cx="6418040"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723745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6" name="Oval 5"/>
          <p:cNvSpPr/>
          <p:nvPr userDrawn="1"/>
        </p:nvSpPr>
        <p:spPr>
          <a:xfrm>
            <a:off x="5957021" y="939817"/>
            <a:ext cx="4741196" cy="6321595"/>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28E92"/>
              </a:solidFill>
            </a:endParaRPr>
          </a:p>
        </p:txBody>
      </p:sp>
      <p:sp>
        <p:nvSpPr>
          <p:cNvPr id="3" name="Content Placeholder 2"/>
          <p:cNvSpPr>
            <a:spLocks noGrp="1"/>
          </p:cNvSpPr>
          <p:nvPr>
            <p:ph idx="1"/>
          </p:nvPr>
        </p:nvSpPr>
        <p:spPr>
          <a:xfrm>
            <a:off x="457208" y="1927965"/>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1"/>
            <a:ext cx="6418040"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
        <p:nvSpPr>
          <p:cNvPr id="7" name="Round Single Corner Rectangle 6"/>
          <p:cNvSpPr/>
          <p:nvPr userDrawn="1"/>
        </p:nvSpPr>
        <p:spPr>
          <a:xfrm rot="10800000" flipH="1">
            <a:off x="1" y="-6"/>
            <a:ext cx="1079500" cy="555043"/>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228E92"/>
              </a:solidFill>
            </a:endParaRPr>
          </a:p>
        </p:txBody>
      </p:sp>
      <p:sp>
        <p:nvSpPr>
          <p:cNvPr id="8" name="Text Placeholder 8"/>
          <p:cNvSpPr>
            <a:spLocks noGrp="1"/>
          </p:cNvSpPr>
          <p:nvPr>
            <p:ph type="body" sz="quarter" idx="11" hasCustomPrompt="1"/>
          </p:nvPr>
        </p:nvSpPr>
        <p:spPr>
          <a:xfrm>
            <a:off x="142884" y="-6"/>
            <a:ext cx="1260475" cy="555044"/>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4022300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8" y="1927965"/>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1"/>
            <a:ext cx="6418040"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939817"/>
            <a:ext cx="4741196" cy="6321595"/>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28E92"/>
              </a:solidFill>
            </a:endParaRP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728921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8" y="1927965"/>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1"/>
            <a:ext cx="6418040"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939817"/>
            <a:ext cx="4741196" cy="6321595"/>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28E92"/>
              </a:solidFill>
            </a:endParaRPr>
          </a:p>
        </p:txBody>
      </p:sp>
      <p:sp>
        <p:nvSpPr>
          <p:cNvPr id="2" name="Date Placeholder 1"/>
          <p:cNvSpPr>
            <a:spLocks noGrp="1"/>
          </p:cNvSpPr>
          <p:nvPr>
            <p:ph type="dt" sz="half" idx="10"/>
          </p:nvPr>
        </p:nvSpPr>
        <p:spPr/>
        <p:txBody>
          <a:bodyPr/>
          <a:lstStyle/>
          <a:p>
            <a:r>
              <a:rPr lang="en-US" dirty="0"/>
              <a:t>‹#›</a:t>
            </a:r>
          </a:p>
        </p:txBody>
      </p:sp>
      <p:sp>
        <p:nvSpPr>
          <p:cNvPr id="7" name="Round Single Corner Rectangle 6"/>
          <p:cNvSpPr/>
          <p:nvPr userDrawn="1"/>
        </p:nvSpPr>
        <p:spPr>
          <a:xfrm rot="10800000" flipH="1">
            <a:off x="1" y="-6"/>
            <a:ext cx="1079500" cy="555043"/>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228E92"/>
              </a:solidFill>
            </a:endParaRPr>
          </a:p>
        </p:txBody>
      </p:sp>
      <p:sp>
        <p:nvSpPr>
          <p:cNvPr id="8" name="Text Placeholder 8"/>
          <p:cNvSpPr>
            <a:spLocks noGrp="1"/>
          </p:cNvSpPr>
          <p:nvPr>
            <p:ph type="body" sz="quarter" idx="11" hasCustomPrompt="1"/>
          </p:nvPr>
        </p:nvSpPr>
        <p:spPr>
          <a:xfrm>
            <a:off x="142884" y="-6"/>
            <a:ext cx="1260475" cy="555044"/>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217713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8" y="1927965"/>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1"/>
            <a:ext cx="6418040"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939817"/>
            <a:ext cx="4741196" cy="6321595"/>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28E92"/>
              </a:solidFill>
            </a:endParaRP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773465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8" y="1927965"/>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1"/>
            <a:ext cx="6418040"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939817"/>
            <a:ext cx="4741196" cy="6321595"/>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28E92"/>
              </a:solidFill>
            </a:endParaRPr>
          </a:p>
        </p:txBody>
      </p:sp>
      <p:sp>
        <p:nvSpPr>
          <p:cNvPr id="2" name="Date Placeholder 1"/>
          <p:cNvSpPr>
            <a:spLocks noGrp="1"/>
          </p:cNvSpPr>
          <p:nvPr>
            <p:ph type="dt" sz="half" idx="10"/>
          </p:nvPr>
        </p:nvSpPr>
        <p:spPr/>
        <p:txBody>
          <a:bodyPr/>
          <a:lstStyle/>
          <a:p>
            <a:r>
              <a:rPr lang="en-US" dirty="0"/>
              <a:t>‹#›</a:t>
            </a:r>
          </a:p>
        </p:txBody>
      </p:sp>
      <p:sp>
        <p:nvSpPr>
          <p:cNvPr id="7" name="Round Single Corner Rectangle 6"/>
          <p:cNvSpPr/>
          <p:nvPr userDrawn="1"/>
        </p:nvSpPr>
        <p:spPr>
          <a:xfrm rot="10800000" flipH="1">
            <a:off x="1" y="-6"/>
            <a:ext cx="1079500" cy="555043"/>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228E92"/>
              </a:solidFill>
            </a:endParaRPr>
          </a:p>
        </p:txBody>
      </p:sp>
      <p:sp>
        <p:nvSpPr>
          <p:cNvPr id="8" name="Text Placeholder 8"/>
          <p:cNvSpPr>
            <a:spLocks noGrp="1"/>
          </p:cNvSpPr>
          <p:nvPr>
            <p:ph type="body" sz="quarter" idx="11" hasCustomPrompt="1"/>
          </p:nvPr>
        </p:nvSpPr>
        <p:spPr>
          <a:xfrm>
            <a:off x="142884" y="-6"/>
            <a:ext cx="1260475" cy="555044"/>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1525886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089968"/>
            <a:ext cx="7772400" cy="1483741"/>
          </a:xfrm>
        </p:spPr>
        <p:txBody>
          <a:bodyPr anchor="t">
            <a:noAutofit/>
          </a:bodyPr>
          <a:lstStyle>
            <a:lvl1pPr algn="l">
              <a:lnSpc>
                <a:spcPct val="80000"/>
              </a:lnSpc>
              <a:defRPr sz="44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3721745"/>
            <a:ext cx="7772400" cy="1500187"/>
          </a:xfrm>
        </p:spPr>
        <p:txBody>
          <a:bodyPr anchor="t">
            <a:normAutofit/>
          </a:bodyPr>
          <a:lstStyle>
            <a:lvl1pPr marL="0" indent="0">
              <a:buNone/>
              <a:defRPr sz="1600">
                <a:solidFill>
                  <a:schemeClr val="tx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080611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7"/>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7"/>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342418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84" y="1138767"/>
            <a:ext cx="8856663" cy="5217584"/>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363261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55700"/>
            <a:ext cx="4191000" cy="21852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55700"/>
            <a:ext cx="4191000" cy="21852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7007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925014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8" y="1927965"/>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1"/>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09127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0D9FD2-7757-42E7-9ACC-D9BE237D6BC6}"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B630D-442A-43BD-B4A7-C134BCF77EBB}" type="slidenum">
              <a:rPr lang="en-US" smtClean="0"/>
              <a:t>‹#›</a:t>
            </a:fld>
            <a:endParaRPr lang="en-US"/>
          </a:p>
        </p:txBody>
      </p:sp>
    </p:spTree>
    <p:extLst>
      <p:ext uri="{BB962C8B-B14F-4D97-AF65-F5344CB8AC3E}">
        <p14:creationId xmlns:p14="http://schemas.microsoft.com/office/powerpoint/2010/main" val="1840981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0D9FD2-7757-42E7-9ACC-D9BE237D6BC6}"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B630D-442A-43BD-B4A7-C134BCF77EBB}" type="slidenum">
              <a:rPr lang="en-US" smtClean="0"/>
              <a:t>‹#›</a:t>
            </a:fld>
            <a:endParaRPr lang="en-US"/>
          </a:p>
        </p:txBody>
      </p:sp>
    </p:spTree>
    <p:extLst>
      <p:ext uri="{BB962C8B-B14F-4D97-AF65-F5344CB8AC3E}">
        <p14:creationId xmlns:p14="http://schemas.microsoft.com/office/powerpoint/2010/main" val="1031048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0D9FD2-7757-42E7-9ACC-D9BE237D6BC6}"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B630D-442A-43BD-B4A7-C134BCF77EBB}" type="slidenum">
              <a:rPr lang="en-US" smtClean="0"/>
              <a:t>‹#›</a:t>
            </a:fld>
            <a:endParaRPr lang="en-US"/>
          </a:p>
        </p:txBody>
      </p:sp>
    </p:spTree>
    <p:extLst>
      <p:ext uri="{BB962C8B-B14F-4D97-AF65-F5344CB8AC3E}">
        <p14:creationId xmlns:p14="http://schemas.microsoft.com/office/powerpoint/2010/main" val="2781331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0D9FD2-7757-42E7-9ACC-D9BE237D6BC6}" type="datetimeFigureOut">
              <a:rPr lang="en-US" smtClean="0"/>
              <a:t>10/30/23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B630D-442A-43BD-B4A7-C134BCF77EBB}" type="slidenum">
              <a:rPr lang="en-US" smtClean="0"/>
              <a:t>‹#›</a:t>
            </a:fld>
            <a:endParaRPr lang="en-US"/>
          </a:p>
        </p:txBody>
      </p:sp>
    </p:spTree>
    <p:extLst>
      <p:ext uri="{BB962C8B-B14F-4D97-AF65-F5344CB8AC3E}">
        <p14:creationId xmlns:p14="http://schemas.microsoft.com/office/powerpoint/2010/main" val="30470464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0D9FD2-7757-42E7-9ACC-D9BE237D6BC6}" type="datetimeFigureOut">
              <a:rPr lang="en-US" smtClean="0"/>
              <a:t>10/30/23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B630D-442A-43BD-B4A7-C134BCF77EBB}" type="slidenum">
              <a:rPr lang="en-US" smtClean="0"/>
              <a:t>‹#›</a:t>
            </a:fld>
            <a:endParaRPr lang="en-US"/>
          </a:p>
        </p:txBody>
      </p:sp>
    </p:spTree>
    <p:extLst>
      <p:ext uri="{BB962C8B-B14F-4D97-AF65-F5344CB8AC3E}">
        <p14:creationId xmlns:p14="http://schemas.microsoft.com/office/powerpoint/2010/main" val="20117296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0D9FD2-7757-42E7-9ACC-D9BE237D6BC6}" type="datetimeFigureOut">
              <a:rPr lang="en-US" smtClean="0"/>
              <a:t>10/30/23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B630D-442A-43BD-B4A7-C134BCF77EBB}" type="slidenum">
              <a:rPr lang="en-US" smtClean="0"/>
              <a:t>‹#›</a:t>
            </a:fld>
            <a:endParaRPr lang="en-US"/>
          </a:p>
        </p:txBody>
      </p:sp>
    </p:spTree>
    <p:extLst>
      <p:ext uri="{BB962C8B-B14F-4D97-AF65-F5344CB8AC3E}">
        <p14:creationId xmlns:p14="http://schemas.microsoft.com/office/powerpoint/2010/main" val="1004036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0D9FD2-7757-42E7-9ACC-D9BE237D6BC6}" type="datetimeFigureOut">
              <a:rPr lang="en-US" smtClean="0"/>
              <a:t>10/30/23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B630D-442A-43BD-B4A7-C134BCF77EBB}" type="slidenum">
              <a:rPr lang="en-US" smtClean="0"/>
              <a:t>‹#›</a:t>
            </a:fld>
            <a:endParaRPr lang="en-US"/>
          </a:p>
        </p:txBody>
      </p:sp>
    </p:spTree>
    <p:extLst>
      <p:ext uri="{BB962C8B-B14F-4D97-AF65-F5344CB8AC3E}">
        <p14:creationId xmlns:p14="http://schemas.microsoft.com/office/powerpoint/2010/main" val="1854112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0D9FD2-7757-42E7-9ACC-D9BE237D6BC6}" type="datetimeFigureOut">
              <a:rPr lang="en-US" smtClean="0"/>
              <a:t>10/30/23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B630D-442A-43BD-B4A7-C134BCF77EBB}" type="slidenum">
              <a:rPr lang="en-US" smtClean="0"/>
              <a:t>‹#›</a:t>
            </a:fld>
            <a:endParaRPr lang="en-US"/>
          </a:p>
        </p:txBody>
      </p:sp>
    </p:spTree>
    <p:extLst>
      <p:ext uri="{BB962C8B-B14F-4D97-AF65-F5344CB8AC3E}">
        <p14:creationId xmlns:p14="http://schemas.microsoft.com/office/powerpoint/2010/main" val="1623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2943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43880"/>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082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343880"/>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19082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50513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0D9FD2-7757-42E7-9ACC-D9BE237D6BC6}" type="datetimeFigureOut">
              <a:rPr lang="en-US" smtClean="0"/>
              <a:t>10/30/23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B630D-442A-43BD-B4A7-C134BCF77EBB}" type="slidenum">
              <a:rPr lang="en-US" smtClean="0"/>
              <a:t>‹#›</a:t>
            </a:fld>
            <a:endParaRPr lang="en-US"/>
          </a:p>
        </p:txBody>
      </p:sp>
    </p:spTree>
    <p:extLst>
      <p:ext uri="{BB962C8B-B14F-4D97-AF65-F5344CB8AC3E}">
        <p14:creationId xmlns:p14="http://schemas.microsoft.com/office/powerpoint/2010/main" val="31889550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0D9FD2-7757-42E7-9ACC-D9BE237D6BC6}"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B630D-442A-43BD-B4A7-C134BCF77EBB}" type="slidenum">
              <a:rPr lang="en-US" smtClean="0"/>
              <a:t>‹#›</a:t>
            </a:fld>
            <a:endParaRPr lang="en-US"/>
          </a:p>
        </p:txBody>
      </p:sp>
    </p:spTree>
    <p:extLst>
      <p:ext uri="{BB962C8B-B14F-4D97-AF65-F5344CB8AC3E}">
        <p14:creationId xmlns:p14="http://schemas.microsoft.com/office/powerpoint/2010/main" val="38300007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0D9FD2-7757-42E7-9ACC-D9BE237D6BC6}"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B630D-442A-43BD-B4A7-C134BCF77EBB}" type="slidenum">
              <a:rPr lang="en-US" smtClean="0"/>
              <a:t>‹#›</a:t>
            </a:fld>
            <a:endParaRPr lang="en-US"/>
          </a:p>
        </p:txBody>
      </p:sp>
    </p:spTree>
    <p:extLst>
      <p:ext uri="{BB962C8B-B14F-4D97-AF65-F5344CB8AC3E}">
        <p14:creationId xmlns:p14="http://schemas.microsoft.com/office/powerpoint/2010/main" val="43225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8741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27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788770"/>
            <a:ext cx="3008313" cy="64633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4929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72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8007"/>
            <a:ext cx="5486400" cy="36933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502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2.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04800" y="228600"/>
            <a:ext cx="8534400"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3075" name="Rectangle 3"/>
          <p:cNvSpPr>
            <a:spLocks noGrp="1" noChangeArrowheads="1"/>
          </p:cNvSpPr>
          <p:nvPr>
            <p:ph type="body" idx="1"/>
          </p:nvPr>
        </p:nvSpPr>
        <p:spPr bwMode="auto">
          <a:xfrm>
            <a:off x="304800" y="1155701"/>
            <a:ext cx="85344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450850" indent="-450850" algn="ctr" rtl="0" eaLnBrk="0" fontAlgn="base" hangingPunct="0">
        <a:lnSpc>
          <a:spcPct val="90000"/>
        </a:lnSpc>
        <a:spcBef>
          <a:spcPct val="0"/>
        </a:spcBef>
        <a:spcAft>
          <a:spcPct val="0"/>
        </a:spcAft>
        <a:defRPr sz="4600">
          <a:solidFill>
            <a:schemeClr val="tx2"/>
          </a:solidFill>
          <a:latin typeface="+mj-lt"/>
          <a:ea typeface="+mj-ea"/>
          <a:cs typeface="+mj-cs"/>
        </a:defRPr>
      </a:lvl1pPr>
      <a:lvl2pPr marL="450850" indent="-450850" algn="ctr" rtl="0" eaLnBrk="0" fontAlgn="base" hangingPunct="0">
        <a:lnSpc>
          <a:spcPct val="90000"/>
        </a:lnSpc>
        <a:spcBef>
          <a:spcPct val="0"/>
        </a:spcBef>
        <a:spcAft>
          <a:spcPct val="0"/>
        </a:spcAft>
        <a:defRPr sz="4600">
          <a:solidFill>
            <a:schemeClr val="tx2"/>
          </a:solidFill>
          <a:latin typeface="Arial" charset="0"/>
        </a:defRPr>
      </a:lvl2pPr>
      <a:lvl3pPr marL="450850" indent="-450850" algn="ctr" rtl="0" eaLnBrk="0" fontAlgn="base" hangingPunct="0">
        <a:lnSpc>
          <a:spcPct val="90000"/>
        </a:lnSpc>
        <a:spcBef>
          <a:spcPct val="0"/>
        </a:spcBef>
        <a:spcAft>
          <a:spcPct val="0"/>
        </a:spcAft>
        <a:defRPr sz="4600">
          <a:solidFill>
            <a:schemeClr val="tx2"/>
          </a:solidFill>
          <a:latin typeface="Arial" charset="0"/>
        </a:defRPr>
      </a:lvl3pPr>
      <a:lvl4pPr marL="450850" indent="-450850" algn="ctr" rtl="0" eaLnBrk="0" fontAlgn="base" hangingPunct="0">
        <a:lnSpc>
          <a:spcPct val="90000"/>
        </a:lnSpc>
        <a:spcBef>
          <a:spcPct val="0"/>
        </a:spcBef>
        <a:spcAft>
          <a:spcPct val="0"/>
        </a:spcAft>
        <a:defRPr sz="4600">
          <a:solidFill>
            <a:schemeClr val="tx2"/>
          </a:solidFill>
          <a:latin typeface="Arial" charset="0"/>
        </a:defRPr>
      </a:lvl4pPr>
      <a:lvl5pPr marL="450850" indent="-450850" algn="ctr" rtl="0" eaLnBrk="0" fontAlgn="base" hangingPunct="0">
        <a:lnSpc>
          <a:spcPct val="90000"/>
        </a:lnSpc>
        <a:spcBef>
          <a:spcPct val="0"/>
        </a:spcBef>
        <a:spcAft>
          <a:spcPct val="0"/>
        </a:spcAft>
        <a:defRPr sz="4600">
          <a:solidFill>
            <a:schemeClr val="tx2"/>
          </a:solidFill>
          <a:latin typeface="Arial" charset="0"/>
        </a:defRPr>
      </a:lvl5pPr>
      <a:lvl6pPr marL="908050" indent="-450850" algn="ctr" rtl="0" fontAlgn="base">
        <a:lnSpc>
          <a:spcPct val="90000"/>
        </a:lnSpc>
        <a:spcBef>
          <a:spcPct val="0"/>
        </a:spcBef>
        <a:spcAft>
          <a:spcPct val="0"/>
        </a:spcAft>
        <a:defRPr sz="4600">
          <a:solidFill>
            <a:schemeClr val="tx2"/>
          </a:solidFill>
          <a:latin typeface="Arial" charset="0"/>
        </a:defRPr>
      </a:lvl6pPr>
      <a:lvl7pPr marL="1365250" indent="-450850" algn="ctr" rtl="0" fontAlgn="base">
        <a:lnSpc>
          <a:spcPct val="90000"/>
        </a:lnSpc>
        <a:spcBef>
          <a:spcPct val="0"/>
        </a:spcBef>
        <a:spcAft>
          <a:spcPct val="0"/>
        </a:spcAft>
        <a:defRPr sz="4600">
          <a:solidFill>
            <a:schemeClr val="tx2"/>
          </a:solidFill>
          <a:latin typeface="Arial" charset="0"/>
        </a:defRPr>
      </a:lvl7pPr>
      <a:lvl8pPr marL="1822450" indent="-450850" algn="ctr" rtl="0" fontAlgn="base">
        <a:lnSpc>
          <a:spcPct val="90000"/>
        </a:lnSpc>
        <a:spcBef>
          <a:spcPct val="0"/>
        </a:spcBef>
        <a:spcAft>
          <a:spcPct val="0"/>
        </a:spcAft>
        <a:defRPr sz="4600">
          <a:solidFill>
            <a:schemeClr val="tx2"/>
          </a:solidFill>
          <a:latin typeface="Arial" charset="0"/>
        </a:defRPr>
      </a:lvl8pPr>
      <a:lvl9pPr marL="2279650" indent="-450850" algn="ctr" rtl="0" fontAlgn="base">
        <a:lnSpc>
          <a:spcPct val="90000"/>
        </a:lnSpc>
        <a:spcBef>
          <a:spcPct val="0"/>
        </a:spcBef>
        <a:spcAft>
          <a:spcPct val="0"/>
        </a:spcAft>
        <a:defRPr sz="4600">
          <a:solidFill>
            <a:schemeClr val="tx2"/>
          </a:solidFill>
          <a:latin typeface="Arial" charset="0"/>
        </a:defRPr>
      </a:lvl9pPr>
    </p:titleStyle>
    <p:bodyStyle>
      <a:lvl1pPr marL="350838" indent="-350838" algn="l" rtl="0" eaLnBrk="0" fontAlgn="base" hangingPunct="0">
        <a:spcBef>
          <a:spcPct val="0"/>
        </a:spcBef>
        <a:spcAft>
          <a:spcPct val="0"/>
        </a:spcAft>
        <a:buClr>
          <a:schemeClr val="tx1"/>
        </a:buClr>
        <a:buChar char="•"/>
        <a:defRPr sz="3000">
          <a:solidFill>
            <a:schemeClr val="tx1"/>
          </a:solidFill>
          <a:latin typeface="+mn-lt"/>
          <a:ea typeface="+mn-ea"/>
          <a:cs typeface="+mn-cs"/>
        </a:defRPr>
      </a:lvl1pPr>
      <a:lvl2pPr marL="914400" indent="-449263" algn="l" rtl="0" eaLnBrk="0" fontAlgn="base" hangingPunct="0">
        <a:spcBef>
          <a:spcPct val="0"/>
        </a:spcBef>
        <a:spcAft>
          <a:spcPct val="0"/>
        </a:spcAft>
        <a:buClr>
          <a:schemeClr val="tx1"/>
        </a:buClr>
        <a:buFont typeface="Times New Roman" pitchFamily="18" charset="0"/>
        <a:buChar char="–"/>
        <a:defRPr sz="2800">
          <a:solidFill>
            <a:schemeClr val="tx1"/>
          </a:solidFill>
          <a:latin typeface="+mn-lt"/>
        </a:defRPr>
      </a:lvl2pPr>
      <a:lvl3pPr marL="1371600" indent="-342900" algn="l" rtl="0" eaLnBrk="0" fontAlgn="base" hangingPunct="0">
        <a:spcBef>
          <a:spcPct val="0"/>
        </a:spcBef>
        <a:spcAft>
          <a:spcPct val="0"/>
        </a:spcAft>
        <a:buClr>
          <a:schemeClr val="tx1"/>
        </a:buClr>
        <a:buFont typeface="Times New Roman" pitchFamily="18" charset="0"/>
        <a:buChar char="•"/>
        <a:defRPr sz="2800">
          <a:solidFill>
            <a:schemeClr val="tx1"/>
          </a:solidFill>
          <a:latin typeface="+mn-lt"/>
        </a:defRPr>
      </a:lvl3pPr>
      <a:lvl4pPr marL="1828800" indent="-342900" algn="l" rtl="0" eaLnBrk="0" fontAlgn="base" hangingPunct="0">
        <a:spcBef>
          <a:spcPct val="0"/>
        </a:spcBef>
        <a:spcAft>
          <a:spcPct val="0"/>
        </a:spcAft>
        <a:buClr>
          <a:schemeClr val="tx1"/>
        </a:buClr>
        <a:buFont typeface="Times New Roman" pitchFamily="18" charset="0"/>
        <a:buChar char="–"/>
        <a:defRPr sz="2600">
          <a:solidFill>
            <a:schemeClr val="tx1"/>
          </a:solidFill>
          <a:latin typeface="+mn-lt"/>
        </a:defRPr>
      </a:lvl4pPr>
      <a:lvl5pPr marL="2286000" indent="-334963" algn="l" rtl="0" eaLnBrk="0" fontAlgn="base" hangingPunct="0">
        <a:spcBef>
          <a:spcPct val="0"/>
        </a:spcBef>
        <a:spcAft>
          <a:spcPct val="0"/>
        </a:spcAft>
        <a:buClr>
          <a:schemeClr val="tx1"/>
        </a:buClr>
        <a:buFont typeface="Times New Roman" pitchFamily="18" charset="0"/>
        <a:buChar char="•"/>
        <a:defRPr sz="2600">
          <a:solidFill>
            <a:schemeClr val="tx1"/>
          </a:solidFill>
          <a:latin typeface="+mn-lt"/>
        </a:defRPr>
      </a:lvl5pPr>
      <a:lvl6pPr marL="2743200" indent="-334963" algn="l" rtl="0" fontAlgn="base">
        <a:spcBef>
          <a:spcPct val="0"/>
        </a:spcBef>
        <a:spcAft>
          <a:spcPct val="0"/>
        </a:spcAft>
        <a:buClr>
          <a:schemeClr val="tx1"/>
        </a:buClr>
        <a:buFont typeface="Times New Roman" pitchFamily="18" charset="0"/>
        <a:buChar char="•"/>
        <a:defRPr sz="2600">
          <a:solidFill>
            <a:schemeClr val="tx1"/>
          </a:solidFill>
          <a:latin typeface="+mn-lt"/>
        </a:defRPr>
      </a:lvl6pPr>
      <a:lvl7pPr marL="3200400" indent="-334963" algn="l" rtl="0" fontAlgn="base">
        <a:spcBef>
          <a:spcPct val="0"/>
        </a:spcBef>
        <a:spcAft>
          <a:spcPct val="0"/>
        </a:spcAft>
        <a:buClr>
          <a:schemeClr val="tx1"/>
        </a:buClr>
        <a:buFont typeface="Times New Roman" pitchFamily="18" charset="0"/>
        <a:buChar char="•"/>
        <a:defRPr sz="2600">
          <a:solidFill>
            <a:schemeClr val="tx1"/>
          </a:solidFill>
          <a:latin typeface="+mn-lt"/>
        </a:defRPr>
      </a:lvl7pPr>
      <a:lvl8pPr marL="3657600" indent="-334963" algn="l" rtl="0" fontAlgn="base">
        <a:spcBef>
          <a:spcPct val="0"/>
        </a:spcBef>
        <a:spcAft>
          <a:spcPct val="0"/>
        </a:spcAft>
        <a:buClr>
          <a:schemeClr val="tx1"/>
        </a:buClr>
        <a:buFont typeface="Times New Roman" pitchFamily="18" charset="0"/>
        <a:buChar char="•"/>
        <a:defRPr sz="2600">
          <a:solidFill>
            <a:schemeClr val="tx1"/>
          </a:solidFill>
          <a:latin typeface="+mn-lt"/>
        </a:defRPr>
      </a:lvl8pPr>
      <a:lvl9pPr marL="4114800" indent="-334963" algn="l" rtl="0" fontAlgn="base">
        <a:spcBef>
          <a:spcPct val="0"/>
        </a:spcBef>
        <a:spcAft>
          <a:spcPct val="0"/>
        </a:spcAft>
        <a:buClr>
          <a:schemeClr val="tx1"/>
        </a:buClr>
        <a:buFont typeface="Times New Roman" pitchFamily="18" charset="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2C3BBDC7-4CF9-427D-9248-4B14E83870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2pPr>
      <a:lvl3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3pPr>
      <a:lvl4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4pPr>
      <a:lvl5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5pPr>
      <a:lvl6pPr marL="457200" algn="l" rtl="0" fontAlgn="base">
        <a:spcBef>
          <a:spcPct val="0"/>
        </a:spcBef>
        <a:spcAft>
          <a:spcPct val="0"/>
        </a:spcAft>
        <a:defRPr sz="3600" b="1">
          <a:solidFill>
            <a:schemeClr val="tx2"/>
          </a:solidFill>
          <a:latin typeface="Times New Roman" pitchFamily="84" charset="0"/>
          <a:ea typeface="ヒラギノ角ゴ Pro W3" pitchFamily="84" charset="-128"/>
        </a:defRPr>
      </a:lvl6pPr>
      <a:lvl7pPr marL="914400" algn="l" rtl="0" fontAlgn="base">
        <a:spcBef>
          <a:spcPct val="0"/>
        </a:spcBef>
        <a:spcAft>
          <a:spcPct val="0"/>
        </a:spcAft>
        <a:defRPr sz="3600" b="1">
          <a:solidFill>
            <a:schemeClr val="tx2"/>
          </a:solidFill>
          <a:latin typeface="Times New Roman" pitchFamily="84" charset="0"/>
          <a:ea typeface="ヒラギノ角ゴ Pro W3" pitchFamily="84" charset="-128"/>
        </a:defRPr>
      </a:lvl7pPr>
      <a:lvl8pPr marL="1371600" algn="l" rtl="0" fontAlgn="base">
        <a:spcBef>
          <a:spcPct val="0"/>
        </a:spcBef>
        <a:spcAft>
          <a:spcPct val="0"/>
        </a:spcAft>
        <a:defRPr sz="3600" b="1">
          <a:solidFill>
            <a:schemeClr val="tx2"/>
          </a:solidFill>
          <a:latin typeface="Times New Roman" pitchFamily="84" charset="0"/>
          <a:ea typeface="ヒラギノ角ゴ Pro W3" pitchFamily="84" charset="-128"/>
        </a:defRPr>
      </a:lvl8pPr>
      <a:lvl9pPr marL="1828800" algn="l" rtl="0" fontAlgn="base">
        <a:spcBef>
          <a:spcPct val="0"/>
        </a:spcBef>
        <a:spcAft>
          <a:spcPct val="0"/>
        </a:spcAft>
        <a:defRPr sz="3600" b="1">
          <a:solidFill>
            <a:schemeClr val="tx2"/>
          </a:solidFill>
          <a:latin typeface="Times New Roman" pitchFamily="84" charset="0"/>
          <a:ea typeface="ヒラギノ角ゴ Pro W3" pitchFamily="84" charset="-128"/>
        </a:defRPr>
      </a:lvl9pPr>
    </p:titleStyle>
    <p:bodyStyle>
      <a:lvl1pPr marL="342900" indent="-342900" algn="l" rtl="0" eaLnBrk="0" fontAlgn="base" hangingPunct="0">
        <a:spcBef>
          <a:spcPct val="20000"/>
        </a:spcBef>
        <a:spcAft>
          <a:spcPct val="0"/>
        </a:spcAft>
        <a:buClr>
          <a:srgbClr val="D1300D"/>
        </a:buClr>
        <a:buFont typeface="Times" pitchFamily="8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82" y="482546"/>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pPr defTabSz="457200"/>
            <a:r>
              <a:rPr lang="en-US" dirty="0"/>
              <a:t>‹#›</a:t>
            </a:r>
          </a:p>
        </p:txBody>
      </p:sp>
      <p:pic>
        <p:nvPicPr>
          <p:cNvPr id="7" name="Picture 6" descr="Header-02.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0" y="3"/>
            <a:ext cx="9144000" cy="353060"/>
          </a:xfrm>
          <a:prstGeom prst="rect">
            <a:avLst/>
          </a:prstGeom>
        </p:spPr>
      </p:pic>
      <p:sp>
        <p:nvSpPr>
          <p:cNvPr id="8" name="Rectangle 7"/>
          <p:cNvSpPr/>
          <p:nvPr userDrawn="1"/>
        </p:nvSpPr>
        <p:spPr>
          <a:xfrm>
            <a:off x="0" y="6685109"/>
            <a:ext cx="9144000" cy="1728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28E92"/>
              </a:solidFill>
            </a:endParaRPr>
          </a:p>
        </p:txBody>
      </p:sp>
    </p:spTree>
    <p:extLst>
      <p:ext uri="{BB962C8B-B14F-4D97-AF65-F5344CB8AC3E}">
        <p14:creationId xmlns:p14="http://schemas.microsoft.com/office/powerpoint/2010/main" val="45924574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Lst>
  <p:hf hdr="0" ftr="0" dt="0"/>
  <p:txStyles>
    <p:titleStyle>
      <a:lvl1pPr algn="l" defTabSz="457200" rtl="0" eaLnBrk="1" latinLnBrk="0" hangingPunct="1">
        <a:spcBef>
          <a:spcPct val="0"/>
        </a:spcBef>
        <a:buNone/>
        <a:defRPr sz="2400" kern="1200">
          <a:solidFill>
            <a:schemeClr val="tx1"/>
          </a:solidFill>
          <a:latin typeface="Arial"/>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1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D9FD2-7757-42E7-9ACC-D9BE237D6BC6}" type="datetimeFigureOut">
              <a:rPr lang="en-US" smtClean="0"/>
              <a:t>10/30/23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B630D-442A-43BD-B4A7-C134BCF77EBB}" type="slidenum">
              <a:rPr lang="en-US" smtClean="0"/>
              <a:t>‹#›</a:t>
            </a:fld>
            <a:endParaRPr lang="en-US"/>
          </a:p>
        </p:txBody>
      </p:sp>
    </p:spTree>
    <p:extLst>
      <p:ext uri="{BB962C8B-B14F-4D97-AF65-F5344CB8AC3E}">
        <p14:creationId xmlns:p14="http://schemas.microsoft.com/office/powerpoint/2010/main" val="427579794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google.com/search?client=firefox-b-1-d&amp;sca_esv=577789025&amp;channel=fenc&amp;sxsrf=AM9HkKmVwCTm9geMyQQkiKEZRR2HPipM2A:1698665824935&amp;q=transcriptase&amp;si=ALGXSlZBVj2N0nR2EWHpMBkgGidNJQ-mEM-YV9XpblouGsg5ZyFn_tpkodeorFzfQxAG5phLtQR88gpYipt1jIQbr59jHHX-4_Pgl51h9UYhHy3N095hwXk%3D&amp;expnd=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www.nejm.org/doi/full/10.1056/NEJMoa1411100?query=featured_ebola#t=articleResult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subTitle" idx="1"/>
          </p:nvPr>
        </p:nvSpPr>
        <p:spPr>
          <a:xfrm>
            <a:off x="228602" y="76201"/>
            <a:ext cx="8677275" cy="590931"/>
          </a:xfrm>
        </p:spPr>
        <p:txBody>
          <a:bodyPr/>
          <a:lstStyle/>
          <a:p>
            <a:pPr eaLnBrk="1" hangingPunct="1">
              <a:lnSpc>
                <a:spcPct val="90000"/>
              </a:lnSpc>
            </a:pPr>
            <a:r>
              <a:rPr lang="en-US" altLang="en-US" sz="3600" b="1">
                <a:solidFill>
                  <a:schemeClr val="tx1"/>
                </a:solidFill>
              </a:rPr>
              <a:t>Viruses</a:t>
            </a:r>
          </a:p>
        </p:txBody>
      </p:sp>
      <p:grpSp>
        <p:nvGrpSpPr>
          <p:cNvPr id="6147" name="Group 3"/>
          <p:cNvGrpSpPr>
            <a:grpSpLocks/>
          </p:cNvGrpSpPr>
          <p:nvPr/>
        </p:nvGrpSpPr>
        <p:grpSpPr bwMode="auto">
          <a:xfrm>
            <a:off x="609602" y="930276"/>
            <a:ext cx="7921625" cy="5470525"/>
            <a:chOff x="384" y="490"/>
            <a:chExt cx="4990" cy="3446"/>
          </a:xfrm>
        </p:grpSpPr>
        <p:pic>
          <p:nvPicPr>
            <p:cNvPr id="6148" name="Picture 4" descr="19_01T4PhageEColi-U"/>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 y="490"/>
              <a:ext cx="4990" cy="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4033" y="3652"/>
              <a:ext cx="53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800">
                  <a:solidFill>
                    <a:schemeClr val="bg1"/>
                  </a:solidFill>
                  <a:ea typeface="ヒラギノ角ゴ Pro W3" pitchFamily="84" charset="-128"/>
                </a:rPr>
                <a:t>0.5 µm</a:t>
              </a:r>
            </a:p>
          </p:txBody>
        </p:sp>
        <p:sp>
          <p:nvSpPr>
            <p:cNvPr id="6150" name="Line 6"/>
            <p:cNvSpPr>
              <a:spLocks noChangeShapeType="1"/>
            </p:cNvSpPr>
            <p:nvPr/>
          </p:nvSpPr>
          <p:spPr bwMode="auto">
            <a:xfrm>
              <a:off x="3928" y="3644"/>
              <a:ext cx="708"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1" name="Line 7"/>
            <p:cNvSpPr>
              <a:spLocks noChangeShapeType="1"/>
            </p:cNvSpPr>
            <p:nvPr/>
          </p:nvSpPr>
          <p:spPr bwMode="auto">
            <a:xfrm>
              <a:off x="3928" y="3600"/>
              <a:ext cx="0" cy="84"/>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2" name="Line 8"/>
            <p:cNvSpPr>
              <a:spLocks noChangeShapeType="1"/>
            </p:cNvSpPr>
            <p:nvPr/>
          </p:nvSpPr>
          <p:spPr bwMode="auto">
            <a:xfrm>
              <a:off x="4632" y="3600"/>
              <a:ext cx="0" cy="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19_08_HIVReproCycle-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52400"/>
            <a:ext cx="7993063" cy="658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1208086" y="280987"/>
            <a:ext cx="10128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Glycoprotein</a:t>
            </a:r>
          </a:p>
        </p:txBody>
      </p:sp>
      <p:sp>
        <p:nvSpPr>
          <p:cNvPr id="21508" name="Text Box 5"/>
          <p:cNvSpPr txBox="1">
            <a:spLocks noChangeArrowheads="1"/>
          </p:cNvSpPr>
          <p:nvPr/>
        </p:nvSpPr>
        <p:spPr bwMode="auto">
          <a:xfrm>
            <a:off x="1042986" y="1277937"/>
            <a:ext cx="958850" cy="3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Reverse</a:t>
            </a:r>
            <a:br>
              <a:rPr lang="en-US" altLang="en-US" sz="1200"/>
            </a:br>
            <a:r>
              <a:rPr lang="en-US" altLang="en-US" sz="1200"/>
              <a:t>transcriptase</a:t>
            </a:r>
          </a:p>
        </p:txBody>
      </p:sp>
      <p:sp>
        <p:nvSpPr>
          <p:cNvPr id="21509" name="Text Box 6"/>
          <p:cNvSpPr txBox="1">
            <a:spLocks noChangeArrowheads="1"/>
          </p:cNvSpPr>
          <p:nvPr/>
        </p:nvSpPr>
        <p:spPr bwMode="auto">
          <a:xfrm>
            <a:off x="2127250" y="1530351"/>
            <a:ext cx="271463"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HIV</a:t>
            </a:r>
          </a:p>
        </p:txBody>
      </p:sp>
      <p:sp>
        <p:nvSpPr>
          <p:cNvPr id="21510" name="Text Box 7"/>
          <p:cNvSpPr txBox="1">
            <a:spLocks noChangeArrowheads="1"/>
          </p:cNvSpPr>
          <p:nvPr/>
        </p:nvSpPr>
        <p:spPr bwMode="auto">
          <a:xfrm>
            <a:off x="2617788" y="287337"/>
            <a:ext cx="10128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Viral envelope</a:t>
            </a:r>
          </a:p>
        </p:txBody>
      </p:sp>
      <p:sp>
        <p:nvSpPr>
          <p:cNvPr id="21511" name="Text Box 8"/>
          <p:cNvSpPr txBox="1">
            <a:spLocks noChangeArrowheads="1"/>
          </p:cNvSpPr>
          <p:nvPr/>
        </p:nvSpPr>
        <p:spPr bwMode="auto">
          <a:xfrm>
            <a:off x="2854325" y="631826"/>
            <a:ext cx="53657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Capsid</a:t>
            </a:r>
          </a:p>
        </p:txBody>
      </p:sp>
      <p:sp>
        <p:nvSpPr>
          <p:cNvPr id="21512" name="Text Box 9"/>
          <p:cNvSpPr txBox="1">
            <a:spLocks noChangeArrowheads="1"/>
          </p:cNvSpPr>
          <p:nvPr/>
        </p:nvSpPr>
        <p:spPr bwMode="auto">
          <a:xfrm>
            <a:off x="2789238" y="922337"/>
            <a:ext cx="7080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RNA (two</a:t>
            </a:r>
            <a:br>
              <a:rPr lang="en-US" altLang="en-US" sz="1200"/>
            </a:br>
            <a:r>
              <a:rPr lang="en-US" altLang="en-US" sz="1200"/>
              <a:t>identical</a:t>
            </a:r>
            <a:br>
              <a:rPr lang="en-US" altLang="en-US" sz="1200"/>
            </a:br>
            <a:r>
              <a:rPr lang="en-US" altLang="en-US" sz="1200"/>
              <a:t>strands)</a:t>
            </a:r>
          </a:p>
        </p:txBody>
      </p:sp>
      <p:sp>
        <p:nvSpPr>
          <p:cNvPr id="21513" name="Text Box 10"/>
          <p:cNvSpPr txBox="1">
            <a:spLocks noChangeArrowheads="1"/>
          </p:cNvSpPr>
          <p:nvPr/>
        </p:nvSpPr>
        <p:spPr bwMode="auto">
          <a:xfrm>
            <a:off x="5289550" y="1135062"/>
            <a:ext cx="417513" cy="3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HOST</a:t>
            </a:r>
            <a:br>
              <a:rPr lang="en-US" altLang="en-US" sz="1200"/>
            </a:br>
            <a:r>
              <a:rPr lang="en-US" altLang="en-US" sz="1200"/>
              <a:t>CELL</a:t>
            </a:r>
          </a:p>
        </p:txBody>
      </p:sp>
      <p:sp>
        <p:nvSpPr>
          <p:cNvPr id="21514" name="Text Box 11"/>
          <p:cNvSpPr txBox="1">
            <a:spLocks noChangeArrowheads="1"/>
          </p:cNvSpPr>
          <p:nvPr/>
        </p:nvSpPr>
        <p:spPr bwMode="auto">
          <a:xfrm>
            <a:off x="3503611" y="1835150"/>
            <a:ext cx="7493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Viral RNA</a:t>
            </a:r>
          </a:p>
        </p:txBody>
      </p:sp>
      <p:sp>
        <p:nvSpPr>
          <p:cNvPr id="21515" name="Text Box 12"/>
          <p:cNvSpPr txBox="1">
            <a:spLocks noChangeArrowheads="1"/>
          </p:cNvSpPr>
          <p:nvPr/>
        </p:nvSpPr>
        <p:spPr bwMode="auto">
          <a:xfrm>
            <a:off x="5235573" y="1650999"/>
            <a:ext cx="9731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Reverse</a:t>
            </a:r>
            <a:br>
              <a:rPr lang="en-US" altLang="en-US" sz="1200"/>
            </a:br>
            <a:r>
              <a:rPr lang="en-US" altLang="en-US" sz="1200"/>
              <a:t>transcriptase</a:t>
            </a:r>
          </a:p>
        </p:txBody>
      </p:sp>
      <p:sp>
        <p:nvSpPr>
          <p:cNvPr id="21516" name="Text Box 13"/>
          <p:cNvSpPr txBox="1">
            <a:spLocks noChangeArrowheads="1"/>
          </p:cNvSpPr>
          <p:nvPr/>
        </p:nvSpPr>
        <p:spPr bwMode="auto">
          <a:xfrm>
            <a:off x="3502023" y="2232023"/>
            <a:ext cx="749300" cy="3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RNA-DNA</a:t>
            </a:r>
            <a:br>
              <a:rPr lang="en-US" altLang="en-US" sz="1200"/>
            </a:br>
            <a:r>
              <a:rPr lang="en-US" altLang="en-US" sz="1200"/>
              <a:t>hybrid</a:t>
            </a:r>
          </a:p>
        </p:txBody>
      </p:sp>
      <p:sp>
        <p:nvSpPr>
          <p:cNvPr id="21517" name="Text Box 14"/>
          <p:cNvSpPr txBox="1">
            <a:spLocks noChangeArrowheads="1"/>
          </p:cNvSpPr>
          <p:nvPr/>
        </p:nvSpPr>
        <p:spPr bwMode="auto">
          <a:xfrm>
            <a:off x="3503613" y="2813051"/>
            <a:ext cx="3524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DNA</a:t>
            </a:r>
          </a:p>
        </p:txBody>
      </p:sp>
      <p:sp>
        <p:nvSpPr>
          <p:cNvPr id="21518" name="Text Box 15"/>
          <p:cNvSpPr txBox="1">
            <a:spLocks noChangeArrowheads="1"/>
          </p:cNvSpPr>
          <p:nvPr/>
        </p:nvSpPr>
        <p:spPr bwMode="auto">
          <a:xfrm>
            <a:off x="5129211" y="3276600"/>
            <a:ext cx="7620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NUCLEUS</a:t>
            </a:r>
          </a:p>
        </p:txBody>
      </p:sp>
      <p:sp>
        <p:nvSpPr>
          <p:cNvPr id="21519" name="Text Box 16"/>
          <p:cNvSpPr txBox="1">
            <a:spLocks noChangeArrowheads="1"/>
          </p:cNvSpPr>
          <p:nvPr/>
        </p:nvSpPr>
        <p:spPr bwMode="auto">
          <a:xfrm>
            <a:off x="5726113" y="3462338"/>
            <a:ext cx="64293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Provirus</a:t>
            </a:r>
          </a:p>
        </p:txBody>
      </p:sp>
      <p:sp>
        <p:nvSpPr>
          <p:cNvPr id="21520" name="Text Box 17"/>
          <p:cNvSpPr txBox="1">
            <a:spLocks noChangeArrowheads="1"/>
          </p:cNvSpPr>
          <p:nvPr/>
        </p:nvSpPr>
        <p:spPr bwMode="auto">
          <a:xfrm>
            <a:off x="4059238" y="3622674"/>
            <a:ext cx="1012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Chromosomal</a:t>
            </a:r>
            <a:br>
              <a:rPr lang="en-US" altLang="en-US" sz="1200"/>
            </a:br>
            <a:r>
              <a:rPr lang="en-US" altLang="en-US" sz="1200"/>
              <a:t>DNA</a:t>
            </a:r>
          </a:p>
        </p:txBody>
      </p:sp>
      <p:sp>
        <p:nvSpPr>
          <p:cNvPr id="21521" name="Text Box 18"/>
          <p:cNvSpPr txBox="1">
            <a:spLocks noChangeArrowheads="1"/>
          </p:cNvSpPr>
          <p:nvPr/>
        </p:nvSpPr>
        <p:spPr bwMode="auto">
          <a:xfrm>
            <a:off x="3384550" y="4057649"/>
            <a:ext cx="1012825"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RNA genome</a:t>
            </a:r>
            <a:br>
              <a:rPr lang="en-US" altLang="en-US" sz="1200"/>
            </a:br>
            <a:r>
              <a:rPr lang="en-US" altLang="en-US" sz="1200"/>
              <a:t>for the</a:t>
            </a:r>
            <a:br>
              <a:rPr lang="en-US" altLang="en-US" sz="1200"/>
            </a:br>
            <a:r>
              <a:rPr lang="en-US" altLang="en-US" sz="1200"/>
              <a:t>next viral</a:t>
            </a:r>
            <a:br>
              <a:rPr lang="en-US" altLang="en-US" sz="1200"/>
            </a:br>
            <a:r>
              <a:rPr lang="en-US" altLang="en-US" sz="1200"/>
              <a:t>generation</a:t>
            </a:r>
          </a:p>
        </p:txBody>
      </p:sp>
      <p:sp>
        <p:nvSpPr>
          <p:cNvPr id="21522" name="Text Box 19"/>
          <p:cNvSpPr txBox="1">
            <a:spLocks noChangeArrowheads="1"/>
          </p:cNvSpPr>
          <p:nvPr/>
        </p:nvSpPr>
        <p:spPr bwMode="auto">
          <a:xfrm>
            <a:off x="4919663" y="4454525"/>
            <a:ext cx="509587"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mRNA</a:t>
            </a:r>
          </a:p>
        </p:txBody>
      </p:sp>
      <p:sp>
        <p:nvSpPr>
          <p:cNvPr id="21523" name="Text Box 20"/>
          <p:cNvSpPr txBox="1">
            <a:spLocks noChangeArrowheads="1"/>
          </p:cNvSpPr>
          <p:nvPr/>
        </p:nvSpPr>
        <p:spPr bwMode="auto">
          <a:xfrm>
            <a:off x="2524123" y="6148388"/>
            <a:ext cx="7747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New virus</a:t>
            </a:r>
          </a:p>
        </p:txBody>
      </p:sp>
      <p:sp>
        <p:nvSpPr>
          <p:cNvPr id="21524" name="Text Box 21"/>
          <p:cNvSpPr txBox="1">
            <a:spLocks noChangeArrowheads="1"/>
          </p:cNvSpPr>
          <p:nvPr/>
        </p:nvSpPr>
        <p:spPr bwMode="auto">
          <a:xfrm>
            <a:off x="7418386" y="511174"/>
            <a:ext cx="28416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HIV</a:t>
            </a:r>
          </a:p>
        </p:txBody>
      </p:sp>
      <p:sp>
        <p:nvSpPr>
          <p:cNvPr id="21525" name="Text Box 22"/>
          <p:cNvSpPr txBox="1">
            <a:spLocks noChangeArrowheads="1"/>
          </p:cNvSpPr>
          <p:nvPr/>
        </p:nvSpPr>
        <p:spPr bwMode="auto">
          <a:xfrm>
            <a:off x="7988298" y="222249"/>
            <a:ext cx="7889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Membrane</a:t>
            </a:r>
            <a:br>
              <a:rPr lang="en-US" altLang="en-US" sz="1200"/>
            </a:br>
            <a:r>
              <a:rPr lang="en-US" altLang="en-US" sz="1200"/>
              <a:t>of white</a:t>
            </a:r>
            <a:br>
              <a:rPr lang="en-US" altLang="en-US" sz="1200"/>
            </a:br>
            <a:r>
              <a:rPr lang="en-US" altLang="en-US" sz="1200"/>
              <a:t>blood cell</a:t>
            </a:r>
          </a:p>
        </p:txBody>
      </p:sp>
      <p:sp>
        <p:nvSpPr>
          <p:cNvPr id="21526" name="Text Box 23"/>
          <p:cNvSpPr txBox="1">
            <a:spLocks noChangeArrowheads="1"/>
          </p:cNvSpPr>
          <p:nvPr/>
        </p:nvSpPr>
        <p:spPr bwMode="auto">
          <a:xfrm>
            <a:off x="8159748" y="2762251"/>
            <a:ext cx="6413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0.25 </a:t>
            </a:r>
            <a:r>
              <a:rPr lang="en-US" altLang="en-US" sz="1200">
                <a:sym typeface="Symbol" pitchFamily="18" charset="2"/>
              </a:rPr>
              <a:t></a:t>
            </a:r>
            <a:r>
              <a:rPr lang="en-US" altLang="en-US" sz="1200"/>
              <a:t>m</a:t>
            </a:r>
          </a:p>
        </p:txBody>
      </p:sp>
      <p:sp>
        <p:nvSpPr>
          <p:cNvPr id="21527" name="Text Box 24"/>
          <p:cNvSpPr txBox="1">
            <a:spLocks noChangeArrowheads="1"/>
          </p:cNvSpPr>
          <p:nvPr/>
        </p:nvSpPr>
        <p:spPr bwMode="auto">
          <a:xfrm>
            <a:off x="7353300" y="3040062"/>
            <a:ext cx="138271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HIV entering a cell</a:t>
            </a:r>
          </a:p>
        </p:txBody>
      </p:sp>
      <p:sp>
        <p:nvSpPr>
          <p:cNvPr id="21528" name="Text Box 25"/>
          <p:cNvSpPr txBox="1">
            <a:spLocks noChangeArrowheads="1"/>
          </p:cNvSpPr>
          <p:nvPr/>
        </p:nvSpPr>
        <p:spPr bwMode="auto">
          <a:xfrm>
            <a:off x="7346950" y="6367463"/>
            <a:ext cx="16351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200"/>
              <a:t>New HIV leaving a cell</a:t>
            </a:r>
          </a:p>
        </p:txBody>
      </p:sp>
      <p:sp>
        <p:nvSpPr>
          <p:cNvPr id="21529" name="Line 26"/>
          <p:cNvSpPr>
            <a:spLocks noChangeShapeType="1"/>
          </p:cNvSpPr>
          <p:nvPr/>
        </p:nvSpPr>
        <p:spPr bwMode="auto">
          <a:xfrm>
            <a:off x="8180386" y="2649539"/>
            <a:ext cx="0" cy="1047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0" name="Line 27"/>
          <p:cNvSpPr>
            <a:spLocks noChangeShapeType="1"/>
          </p:cNvSpPr>
          <p:nvPr/>
        </p:nvSpPr>
        <p:spPr bwMode="auto">
          <a:xfrm>
            <a:off x="8723311" y="2647951"/>
            <a:ext cx="0" cy="1127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1" name="Line 28"/>
          <p:cNvSpPr>
            <a:spLocks noChangeShapeType="1"/>
          </p:cNvSpPr>
          <p:nvPr/>
        </p:nvSpPr>
        <p:spPr bwMode="auto">
          <a:xfrm>
            <a:off x="8180388" y="2701925"/>
            <a:ext cx="5429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2" name="Line 29"/>
          <p:cNvSpPr>
            <a:spLocks noChangeShapeType="1"/>
          </p:cNvSpPr>
          <p:nvPr/>
        </p:nvSpPr>
        <p:spPr bwMode="auto">
          <a:xfrm flipH="1">
            <a:off x="8326436" y="769937"/>
            <a:ext cx="12700" cy="476251"/>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3" name="Line 30"/>
          <p:cNvSpPr>
            <a:spLocks noChangeShapeType="1"/>
          </p:cNvSpPr>
          <p:nvPr/>
        </p:nvSpPr>
        <p:spPr bwMode="auto">
          <a:xfrm flipH="1">
            <a:off x="8326436" y="769937"/>
            <a:ext cx="12700" cy="4762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4" name="Line 31"/>
          <p:cNvSpPr>
            <a:spLocks noChangeShapeType="1"/>
          </p:cNvSpPr>
          <p:nvPr/>
        </p:nvSpPr>
        <p:spPr bwMode="auto">
          <a:xfrm>
            <a:off x="7578723" y="671512"/>
            <a:ext cx="527050" cy="246063"/>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5" name="Line 32"/>
          <p:cNvSpPr>
            <a:spLocks noChangeShapeType="1"/>
          </p:cNvSpPr>
          <p:nvPr/>
        </p:nvSpPr>
        <p:spPr bwMode="auto">
          <a:xfrm>
            <a:off x="7578725" y="665162"/>
            <a:ext cx="519113" cy="2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6" name="Line 33"/>
          <p:cNvSpPr>
            <a:spLocks noChangeShapeType="1"/>
          </p:cNvSpPr>
          <p:nvPr/>
        </p:nvSpPr>
        <p:spPr bwMode="auto">
          <a:xfrm>
            <a:off x="1897061" y="452438"/>
            <a:ext cx="158750" cy="1984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7" name="Line 34"/>
          <p:cNvSpPr>
            <a:spLocks noChangeShapeType="1"/>
          </p:cNvSpPr>
          <p:nvPr/>
        </p:nvSpPr>
        <p:spPr bwMode="auto">
          <a:xfrm flipH="1">
            <a:off x="2347913" y="373064"/>
            <a:ext cx="238125" cy="3444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8" name="Line 35"/>
          <p:cNvSpPr>
            <a:spLocks noChangeShapeType="1"/>
          </p:cNvSpPr>
          <p:nvPr/>
        </p:nvSpPr>
        <p:spPr bwMode="auto">
          <a:xfrm flipH="1">
            <a:off x="2320923" y="717549"/>
            <a:ext cx="476250" cy="1587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9" name="Line 36"/>
          <p:cNvSpPr>
            <a:spLocks noChangeShapeType="1"/>
          </p:cNvSpPr>
          <p:nvPr/>
        </p:nvSpPr>
        <p:spPr bwMode="auto">
          <a:xfrm flipH="1">
            <a:off x="1698625" y="1087438"/>
            <a:ext cx="530225" cy="238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0" name="Line 37"/>
          <p:cNvSpPr>
            <a:spLocks noChangeShapeType="1"/>
          </p:cNvSpPr>
          <p:nvPr/>
        </p:nvSpPr>
        <p:spPr bwMode="auto">
          <a:xfrm>
            <a:off x="2281236" y="915988"/>
            <a:ext cx="449262"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1" name="Line 38"/>
          <p:cNvSpPr>
            <a:spLocks noChangeShapeType="1"/>
          </p:cNvSpPr>
          <p:nvPr/>
        </p:nvSpPr>
        <p:spPr bwMode="auto">
          <a:xfrm flipH="1">
            <a:off x="2308225" y="995362"/>
            <a:ext cx="422275" cy="131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2" name="Line 39"/>
          <p:cNvSpPr>
            <a:spLocks noChangeShapeType="1"/>
          </p:cNvSpPr>
          <p:nvPr/>
        </p:nvSpPr>
        <p:spPr bwMode="auto">
          <a:xfrm flipH="1">
            <a:off x="4900611" y="1722438"/>
            <a:ext cx="290512" cy="1984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3" name="Line 40"/>
          <p:cNvSpPr>
            <a:spLocks noChangeShapeType="1"/>
          </p:cNvSpPr>
          <p:nvPr/>
        </p:nvSpPr>
        <p:spPr bwMode="auto">
          <a:xfrm flipH="1">
            <a:off x="4675186" y="3441699"/>
            <a:ext cx="106362" cy="1857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4" name="Line 41"/>
          <p:cNvSpPr>
            <a:spLocks noChangeShapeType="1"/>
          </p:cNvSpPr>
          <p:nvPr/>
        </p:nvSpPr>
        <p:spPr bwMode="auto">
          <a:xfrm>
            <a:off x="5389561" y="3548062"/>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Rectangle 1"/>
          <p:cNvSpPr/>
          <p:nvPr/>
        </p:nvSpPr>
        <p:spPr>
          <a:xfrm>
            <a:off x="102354" y="2345401"/>
            <a:ext cx="2412243" cy="2554545"/>
          </a:xfrm>
          <a:prstGeom prst="rect">
            <a:avLst/>
          </a:prstGeom>
        </p:spPr>
        <p:txBody>
          <a:bodyPr wrap="square">
            <a:spAutoFit/>
          </a:bodyPr>
          <a:lstStyle/>
          <a:p>
            <a:pPr algn="l"/>
            <a:r>
              <a:rPr lang="en-US" altLang="en-US" sz="2000" dirty="0"/>
              <a:t>HIV (human immunodeficiency virus) is the retrovirus that causes AIDS (acquired immunodeficiency syndrome)</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F076-FCB8-4C18-4BFD-6C01B04C24E4}"/>
              </a:ext>
            </a:extLst>
          </p:cNvPr>
          <p:cNvSpPr>
            <a:spLocks noGrp="1"/>
          </p:cNvSpPr>
          <p:nvPr>
            <p:ph type="title"/>
          </p:nvPr>
        </p:nvSpPr>
        <p:spPr/>
        <p:txBody>
          <a:bodyPr/>
          <a:lstStyle/>
          <a:p>
            <a:r>
              <a:rPr lang="en-US" b="1" dirty="0">
                <a:solidFill>
                  <a:schemeClr val="tx1"/>
                </a:solidFill>
              </a:rPr>
              <a:t>Definition of a Retrovirus</a:t>
            </a:r>
          </a:p>
        </p:txBody>
      </p:sp>
      <p:sp>
        <p:nvSpPr>
          <p:cNvPr id="3" name="Content Placeholder 2">
            <a:extLst>
              <a:ext uri="{FF2B5EF4-FFF2-40B4-BE49-F238E27FC236}">
                <a16:creationId xmlns:a16="http://schemas.microsoft.com/office/drawing/2014/main" id="{CB5A3376-ABFA-1C08-8438-D72F67E03F91}"/>
              </a:ext>
            </a:extLst>
          </p:cNvPr>
          <p:cNvSpPr>
            <a:spLocks noGrp="1"/>
          </p:cNvSpPr>
          <p:nvPr>
            <p:ph idx="1"/>
          </p:nvPr>
        </p:nvSpPr>
        <p:spPr>
          <a:xfrm>
            <a:off x="152400" y="1155701"/>
            <a:ext cx="8839200" cy="2400657"/>
          </a:xfrm>
        </p:spPr>
        <p:txBody>
          <a:bodyPr/>
          <a:lstStyle/>
          <a:p>
            <a:pPr marL="0" indent="0" algn="ctr">
              <a:buNone/>
            </a:pPr>
            <a:r>
              <a:rPr lang="en-US" dirty="0"/>
              <a:t>Any of a family of RNA viruses that have an enzyme (reverse </a:t>
            </a:r>
            <a:r>
              <a:rPr lang="en-US" dirty="0">
                <a:hlinkClick r:id="rId2"/>
              </a:rPr>
              <a:t>transcriptase</a:t>
            </a:r>
            <a:r>
              <a:rPr lang="en-US" dirty="0"/>
              <a:t>) capable of making a complementary DNA copy of the viral RNA, which then is integrated into a host cell’s DNA. </a:t>
            </a:r>
          </a:p>
        </p:txBody>
      </p:sp>
      <p:pic>
        <p:nvPicPr>
          <p:cNvPr id="5" name="Picture 4">
            <a:extLst>
              <a:ext uri="{FF2B5EF4-FFF2-40B4-BE49-F238E27FC236}">
                <a16:creationId xmlns:a16="http://schemas.microsoft.com/office/drawing/2014/main" id="{35E2F2CA-E8B3-D019-D177-71D540698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349924"/>
            <a:ext cx="4013200" cy="2937662"/>
          </a:xfrm>
          <a:prstGeom prst="rect">
            <a:avLst/>
          </a:prstGeom>
        </p:spPr>
      </p:pic>
      <p:sp>
        <p:nvSpPr>
          <p:cNvPr id="7" name="TextBox 6">
            <a:extLst>
              <a:ext uri="{FF2B5EF4-FFF2-40B4-BE49-F238E27FC236}">
                <a16:creationId xmlns:a16="http://schemas.microsoft.com/office/drawing/2014/main" id="{476ECB0E-D7B0-E654-B68B-7693B762CBCC}"/>
              </a:ext>
            </a:extLst>
          </p:cNvPr>
          <p:cNvSpPr txBox="1"/>
          <p:nvPr/>
        </p:nvSpPr>
        <p:spPr>
          <a:xfrm>
            <a:off x="2235200" y="6359958"/>
            <a:ext cx="4572000" cy="276999"/>
          </a:xfrm>
          <a:prstGeom prst="rect">
            <a:avLst/>
          </a:prstGeom>
          <a:noFill/>
        </p:spPr>
        <p:txBody>
          <a:bodyPr wrap="square">
            <a:spAutoFit/>
          </a:bodyPr>
          <a:lstStyle/>
          <a:p>
            <a:r>
              <a:rPr lang="en-US" sz="1200" b="0" dirty="0"/>
              <a:t>https://</a:t>
            </a:r>
            <a:r>
              <a:rPr lang="en-US" sz="1200" b="0" dirty="0" err="1"/>
              <a:t>www.liebertpub.com</a:t>
            </a:r>
            <a:r>
              <a:rPr lang="en-US" sz="1200" b="0" dirty="0"/>
              <a:t>/</a:t>
            </a:r>
            <a:r>
              <a:rPr lang="en-US" sz="1200" b="0" dirty="0" err="1"/>
              <a:t>doi</a:t>
            </a:r>
            <a:r>
              <a:rPr lang="en-US" sz="1200" b="0" dirty="0"/>
              <a:t>/full/10.1089/hum.2007.148</a:t>
            </a:r>
          </a:p>
        </p:txBody>
      </p:sp>
    </p:spTree>
    <p:extLst>
      <p:ext uri="{BB962C8B-B14F-4D97-AF65-F5344CB8AC3E}">
        <p14:creationId xmlns:p14="http://schemas.microsoft.com/office/powerpoint/2010/main" val="185686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685800"/>
            <a:ext cx="6457950" cy="3571875"/>
          </a:xfrm>
          <a:prstGeom prst="rect">
            <a:avLst/>
          </a:prstGeom>
        </p:spPr>
      </p:pic>
    </p:spTree>
    <p:extLst>
      <p:ext uri="{BB962C8B-B14F-4D97-AF65-F5344CB8AC3E}">
        <p14:creationId xmlns:p14="http://schemas.microsoft.com/office/powerpoint/2010/main" val="218282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5912" y="962025"/>
            <a:ext cx="5972175" cy="4933950"/>
          </a:xfrm>
          <a:prstGeom prst="rect">
            <a:avLst/>
          </a:prstGeom>
        </p:spPr>
      </p:pic>
    </p:spTree>
    <p:extLst>
      <p:ext uri="{BB962C8B-B14F-4D97-AF65-F5344CB8AC3E}">
        <p14:creationId xmlns:p14="http://schemas.microsoft.com/office/powerpoint/2010/main" val="106334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04801"/>
            <a:ext cx="8534400" cy="503239"/>
          </a:xfrm>
        </p:spPr>
        <p:txBody>
          <a:bodyPr/>
          <a:lstStyle/>
          <a:p>
            <a:pPr eaLnBrk="1" hangingPunct="1"/>
            <a:r>
              <a:rPr lang="en-US" altLang="en-US"/>
              <a:t>Emerging Viruses</a:t>
            </a:r>
            <a:endParaRPr lang="en-US" altLang="en-US">
              <a:solidFill>
                <a:srgbClr val="993366"/>
              </a:solidFill>
            </a:endParaRPr>
          </a:p>
        </p:txBody>
      </p:sp>
      <p:sp>
        <p:nvSpPr>
          <p:cNvPr id="25603" name="Rectangle 3"/>
          <p:cNvSpPr>
            <a:spLocks noGrp="1" noChangeArrowheads="1"/>
          </p:cNvSpPr>
          <p:nvPr>
            <p:ph type="body" idx="1"/>
          </p:nvPr>
        </p:nvSpPr>
        <p:spPr>
          <a:xfrm>
            <a:off x="228600" y="1143001"/>
            <a:ext cx="4343400" cy="5194300"/>
          </a:xfrm>
        </p:spPr>
        <p:txBody>
          <a:bodyPr/>
          <a:lstStyle/>
          <a:p>
            <a:pPr eaLnBrk="1" hangingPunct="1"/>
            <a:r>
              <a:rPr lang="en-US" altLang="en-US" sz="2400" dirty="0"/>
              <a:t>Recently, a general outbreak (</a:t>
            </a:r>
            <a:r>
              <a:rPr lang="en-US" altLang="en-US" sz="2400" b="1" dirty="0"/>
              <a:t>epidemic</a:t>
            </a:r>
            <a:r>
              <a:rPr lang="en-US" altLang="en-US" sz="2400" dirty="0"/>
              <a:t>) of a flu appeared in Mexico and the United States, caused by H1N1 influenza virus</a:t>
            </a:r>
          </a:p>
          <a:p>
            <a:pPr eaLnBrk="1" hangingPunct="1"/>
            <a:endParaRPr lang="en-US" altLang="en-US" sz="2400" dirty="0"/>
          </a:p>
          <a:p>
            <a:pPr eaLnBrk="1" hangingPunct="1"/>
            <a:r>
              <a:rPr lang="en-US" altLang="en-US" sz="2400" dirty="0"/>
              <a:t>Flu epidemics are caused by new strains of influenza virus to which people have little immunity</a:t>
            </a:r>
          </a:p>
        </p:txBody>
      </p:sp>
      <p:pic>
        <p:nvPicPr>
          <p:cNvPr id="25607" name="Picture 7" descr="http://upload.wikimedia.org/wikipedia/commons/thumb/5/5e/AntigenicShift_HiRes_vector.svg/640px-AntigenicShift_HiRes_vector.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69283" y="152400"/>
            <a:ext cx="3986635"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400" y="5334001"/>
            <a:ext cx="2590800" cy="461665"/>
          </a:xfrm>
          <a:prstGeom prst="rect">
            <a:avLst/>
          </a:prstGeom>
          <a:noFill/>
        </p:spPr>
        <p:txBody>
          <a:bodyPr wrap="square" rtlCol="0">
            <a:spAutoFit/>
          </a:bodyPr>
          <a:lstStyle/>
          <a:p>
            <a:r>
              <a:rPr lang="en-US" sz="2400" dirty="0"/>
              <a:t>Antigenic Shift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A4388C-CED0-D45C-D9E5-54F939F99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09600"/>
            <a:ext cx="7772400" cy="5439604"/>
          </a:xfrm>
          <a:prstGeom prst="rect">
            <a:avLst/>
          </a:prstGeom>
        </p:spPr>
      </p:pic>
    </p:spTree>
    <p:extLst>
      <p:ext uri="{BB962C8B-B14F-4D97-AF65-F5344CB8AC3E}">
        <p14:creationId xmlns:p14="http://schemas.microsoft.com/office/powerpoint/2010/main" val="672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6508D6-05E6-39DC-554D-345216535342}"/>
              </a:ext>
            </a:extLst>
          </p:cNvPr>
          <p:cNvSpPr txBox="1"/>
          <p:nvPr/>
        </p:nvSpPr>
        <p:spPr>
          <a:xfrm>
            <a:off x="3965575" y="4735443"/>
            <a:ext cx="5105400" cy="1938992"/>
          </a:xfrm>
          <a:prstGeom prst="rect">
            <a:avLst/>
          </a:prstGeom>
          <a:noFill/>
        </p:spPr>
        <p:txBody>
          <a:bodyPr wrap="square">
            <a:spAutoFit/>
          </a:bodyPr>
          <a:lstStyle/>
          <a:p>
            <a:pPr algn="ctr"/>
            <a:r>
              <a:rPr lang="en-US" sz="2000" b="0" dirty="0"/>
              <a:t>https://</a:t>
            </a:r>
            <a:r>
              <a:rPr lang="en-US" sz="2000" b="0" dirty="0" err="1"/>
              <a:t>origins.osu.edu</a:t>
            </a:r>
            <a:r>
              <a:rPr lang="en-US" sz="2000" b="0" dirty="0"/>
              <a:t>/milestones/pandemic-flu-spanish-flu-1918-H1N1-WW1-vaccine</a:t>
            </a:r>
          </a:p>
          <a:p>
            <a:pPr algn="ctr"/>
            <a:endParaRPr lang="en-US" sz="2000" b="0" dirty="0"/>
          </a:p>
          <a:p>
            <a:pPr algn="l"/>
            <a:r>
              <a:rPr lang="en-US" sz="2000" b="0" dirty="0"/>
              <a:t>1918 Flu Killed 50 million people</a:t>
            </a:r>
          </a:p>
          <a:p>
            <a:pPr algn="l"/>
            <a:r>
              <a:rPr lang="en-US" sz="2000" b="0" dirty="0"/>
              <a:t>1% of world population</a:t>
            </a:r>
          </a:p>
          <a:p>
            <a:pPr algn="l"/>
            <a:endParaRPr lang="en-US" sz="2000" b="0" dirty="0"/>
          </a:p>
        </p:txBody>
      </p:sp>
      <p:pic>
        <p:nvPicPr>
          <p:cNvPr id="7" name="Picture 6">
            <a:extLst>
              <a:ext uri="{FF2B5EF4-FFF2-40B4-BE49-F238E27FC236}">
                <a16:creationId xmlns:a16="http://schemas.microsoft.com/office/drawing/2014/main" id="{8755DB09-FC30-7FC3-B05F-7CE1D5585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066800"/>
            <a:ext cx="4959350" cy="3377859"/>
          </a:xfrm>
          <a:prstGeom prst="rect">
            <a:avLst/>
          </a:prstGeom>
        </p:spPr>
      </p:pic>
      <p:pic>
        <p:nvPicPr>
          <p:cNvPr id="9" name="Picture 8">
            <a:extLst>
              <a:ext uri="{FF2B5EF4-FFF2-40B4-BE49-F238E27FC236}">
                <a16:creationId xmlns:a16="http://schemas.microsoft.com/office/drawing/2014/main" id="{6067DCB7-73B4-5557-3F8C-5F99C50B3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954780"/>
            <a:ext cx="1705382" cy="2590800"/>
          </a:xfrm>
          <a:prstGeom prst="rect">
            <a:avLst/>
          </a:prstGeom>
        </p:spPr>
      </p:pic>
      <p:pic>
        <p:nvPicPr>
          <p:cNvPr id="5" name="Picture 4">
            <a:extLst>
              <a:ext uri="{FF2B5EF4-FFF2-40B4-BE49-F238E27FC236}">
                <a16:creationId xmlns:a16="http://schemas.microsoft.com/office/drawing/2014/main" id="{748842E9-DDC1-7E63-BBAA-405E2368A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50" y="152400"/>
            <a:ext cx="4499429" cy="3429000"/>
          </a:xfrm>
          <a:prstGeom prst="rect">
            <a:avLst/>
          </a:prstGeom>
        </p:spPr>
      </p:pic>
    </p:spTree>
    <p:extLst>
      <p:ext uri="{BB962C8B-B14F-4D97-AF65-F5344CB8AC3E}">
        <p14:creationId xmlns:p14="http://schemas.microsoft.com/office/powerpoint/2010/main" val="260446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BA69CC-52BA-FAAD-5F34-EE6CA67CE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
            <a:ext cx="7772400" cy="6081377"/>
          </a:xfrm>
          <a:prstGeom prst="rect">
            <a:avLst/>
          </a:prstGeom>
        </p:spPr>
      </p:pic>
      <p:sp>
        <p:nvSpPr>
          <p:cNvPr id="5" name="TextBox 4">
            <a:extLst>
              <a:ext uri="{FF2B5EF4-FFF2-40B4-BE49-F238E27FC236}">
                <a16:creationId xmlns:a16="http://schemas.microsoft.com/office/drawing/2014/main" id="{B8811976-FB6C-E871-B044-245E54D90432}"/>
              </a:ext>
            </a:extLst>
          </p:cNvPr>
          <p:cNvSpPr txBox="1"/>
          <p:nvPr/>
        </p:nvSpPr>
        <p:spPr>
          <a:xfrm>
            <a:off x="685800" y="6211669"/>
            <a:ext cx="7772400" cy="646331"/>
          </a:xfrm>
          <a:prstGeom prst="rect">
            <a:avLst/>
          </a:prstGeom>
          <a:noFill/>
        </p:spPr>
        <p:txBody>
          <a:bodyPr wrap="square">
            <a:spAutoFit/>
          </a:bodyPr>
          <a:lstStyle/>
          <a:p>
            <a:pPr algn="ctr"/>
            <a:r>
              <a:rPr lang="en-US" sz="1800" b="0" dirty="0"/>
              <a:t>https://</a:t>
            </a:r>
            <a:r>
              <a:rPr lang="en-US" sz="1800" b="0" dirty="0" err="1"/>
              <a:t>news.usni.org</a:t>
            </a:r>
            <a:r>
              <a:rPr lang="en-US" sz="1800" b="0" dirty="0"/>
              <a:t>/2020/03/25/navy-marines-struggled-with-1918-influenza-pandemic</a:t>
            </a:r>
          </a:p>
        </p:txBody>
      </p:sp>
    </p:spTree>
    <p:extLst>
      <p:ext uri="{BB962C8B-B14F-4D97-AF65-F5344CB8AC3E}">
        <p14:creationId xmlns:p14="http://schemas.microsoft.com/office/powerpoint/2010/main" val="1355202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20" y="466330"/>
            <a:ext cx="8527635" cy="480131"/>
          </a:xfrm>
        </p:spPr>
        <p:txBody>
          <a:bodyPr/>
          <a:lstStyle/>
          <a:p>
            <a:r>
              <a:rPr lang="en-US" sz="2800" dirty="0"/>
              <a:t>2014 Ebola Outbreak, West Africa</a:t>
            </a:r>
          </a:p>
        </p:txBody>
      </p:sp>
      <p:pic>
        <p:nvPicPr>
          <p:cNvPr id="14" name="Picture Placeholder 1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359364" y="1060457"/>
            <a:ext cx="6400800" cy="4800600"/>
          </a:xfrm>
          <a:prstGeom prst="rect">
            <a:avLst/>
          </a:prstGeom>
          <a:ln>
            <a:noFill/>
          </a:ln>
          <a:effectLst>
            <a:outerShdw blurRad="292100" dist="139700" dir="2700000" algn="tl" rotWithShape="0">
              <a:srgbClr val="333333">
                <a:alpha val="65000"/>
              </a:srgbClr>
            </a:outerShdw>
          </a:effectLst>
        </p:spPr>
      </p:pic>
      <p:sp>
        <p:nvSpPr>
          <p:cNvPr id="13" name="Text Placeholder 12"/>
          <p:cNvSpPr>
            <a:spLocks noGrp="1"/>
          </p:cNvSpPr>
          <p:nvPr>
            <p:ph type="body" sz="half" idx="2"/>
          </p:nvPr>
        </p:nvSpPr>
        <p:spPr>
          <a:xfrm>
            <a:off x="305321" y="6048587"/>
            <a:ext cx="7052911" cy="954107"/>
          </a:xfrm>
        </p:spPr>
        <p:txBody>
          <a:bodyPr/>
          <a:lstStyle/>
          <a:p>
            <a:r>
              <a:rPr lang="pt-BR" dirty="0"/>
              <a:t>WHO Ebola Response Team</a:t>
            </a:r>
            <a:r>
              <a:rPr lang="pt-BR" i="1" dirty="0"/>
              <a:t>. N Engl J Med </a:t>
            </a:r>
            <a:r>
              <a:rPr lang="pt-BR" dirty="0"/>
              <a:t>2014. DOI: 10.1056/NEJMoa1411100</a:t>
            </a:r>
            <a:br>
              <a:rPr lang="pt-BR" dirty="0"/>
            </a:br>
            <a:r>
              <a:rPr lang="en-US" dirty="0">
                <a:hlinkClick r:id="rId4"/>
              </a:rPr>
              <a:t>http://www.nejm.org/doi/full/10.1056/NEJMoa1411100?query=featured_ebola#t=articleResults</a:t>
            </a:r>
            <a:r>
              <a:rPr lang="en-US" dirty="0"/>
              <a:t> </a:t>
            </a:r>
          </a:p>
          <a:p>
            <a:endParaRPr lang="en-US" dirty="0"/>
          </a:p>
        </p:txBody>
      </p:sp>
    </p:spTree>
    <p:extLst>
      <p:ext uri="{BB962C8B-B14F-4D97-AF65-F5344CB8AC3E}">
        <p14:creationId xmlns:p14="http://schemas.microsoft.com/office/powerpoint/2010/main" val="198365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720F56-4FE5-39C4-259F-CB2886ED9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
            <a:ext cx="7772400" cy="5975497"/>
          </a:xfrm>
          <a:prstGeom prst="rect">
            <a:avLst/>
          </a:prstGeom>
        </p:spPr>
      </p:pic>
    </p:spTree>
    <p:extLst>
      <p:ext uri="{BB962C8B-B14F-4D97-AF65-F5344CB8AC3E}">
        <p14:creationId xmlns:p14="http://schemas.microsoft.com/office/powerpoint/2010/main" val="1550522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510671"/>
            <a:ext cx="8610600" cy="1089529"/>
          </a:xfrm>
        </p:spPr>
        <p:txBody>
          <a:bodyPr/>
          <a:lstStyle/>
          <a:p>
            <a:pPr marL="0" indent="0" algn="l" eaLnBrk="1" hangingPunct="1"/>
            <a:r>
              <a:rPr lang="en-US" altLang="en-US" sz="3600" b="1" dirty="0">
                <a:solidFill>
                  <a:schemeClr val="tx1"/>
                </a:solidFill>
              </a:rPr>
              <a:t>Viruses lead </a:t>
            </a:r>
            <a:r>
              <a:rPr lang="en-US" altLang="en-US" sz="3600" b="1" dirty="0">
                <a:solidFill>
                  <a:schemeClr val="tx1"/>
                </a:solidFill>
                <a:latin typeface="Arial" charset="0"/>
              </a:rPr>
              <a:t>“</a:t>
            </a:r>
            <a:r>
              <a:rPr lang="en-US" altLang="en-US" sz="3600" b="1" dirty="0">
                <a:solidFill>
                  <a:schemeClr val="tx1"/>
                </a:solidFill>
              </a:rPr>
              <a:t>a kind of borrowed life</a:t>
            </a:r>
            <a:r>
              <a:rPr lang="en-US" altLang="en-US" sz="3600" b="1" dirty="0">
                <a:solidFill>
                  <a:schemeClr val="tx1"/>
                </a:solidFill>
                <a:latin typeface="Arial" charset="0"/>
              </a:rPr>
              <a:t>”</a:t>
            </a:r>
            <a:r>
              <a:rPr lang="en-US" altLang="en-US" sz="3600" b="1" dirty="0">
                <a:solidFill>
                  <a:schemeClr val="tx1"/>
                </a:solidFill>
              </a:rPr>
              <a:t> between life-forms &amp; chemicals</a:t>
            </a:r>
          </a:p>
        </p:txBody>
      </p:sp>
      <p:sp>
        <p:nvSpPr>
          <p:cNvPr id="8195" name="Rectangle 3"/>
          <p:cNvSpPr>
            <a:spLocks noGrp="1" noChangeArrowheads="1"/>
          </p:cNvSpPr>
          <p:nvPr>
            <p:ph type="body" idx="1"/>
          </p:nvPr>
        </p:nvSpPr>
        <p:spPr>
          <a:xfrm>
            <a:off x="228600" y="1981200"/>
            <a:ext cx="8534400" cy="3785652"/>
          </a:xfrm>
        </p:spPr>
        <p:txBody>
          <a:bodyPr/>
          <a:lstStyle/>
          <a:p>
            <a:pPr marL="465138" lvl="1" indent="0" eaLnBrk="1" hangingPunct="1">
              <a:buNone/>
            </a:pPr>
            <a:r>
              <a:rPr lang="en-US" altLang="en-US" sz="2400" dirty="0"/>
              <a:t>Use nucleic acids used to store hereditary information</a:t>
            </a:r>
          </a:p>
          <a:p>
            <a:pPr marL="998538" lvl="1" indent="-533400" eaLnBrk="1" hangingPunct="1">
              <a:buFont typeface="Times New Roman" pitchFamily="18" charset="0"/>
              <a:buAutoNum type="alphaUcPeriod"/>
            </a:pPr>
            <a:endParaRPr lang="en-US" altLang="en-US" sz="2400" dirty="0"/>
          </a:p>
          <a:p>
            <a:pPr marL="465138" lvl="1" indent="0" eaLnBrk="1" hangingPunct="1">
              <a:buNone/>
            </a:pPr>
            <a:r>
              <a:rPr lang="en-US" altLang="en-US" sz="2400" dirty="0"/>
              <a:t>Have order &amp; complexity in arrangement of biological molecules</a:t>
            </a:r>
          </a:p>
          <a:p>
            <a:pPr marL="465138" lvl="1" indent="0" eaLnBrk="1" hangingPunct="1">
              <a:buNone/>
            </a:pPr>
            <a:endParaRPr lang="en-US" altLang="en-US" sz="2400" dirty="0"/>
          </a:p>
          <a:p>
            <a:pPr marL="465138" lvl="1" indent="0" eaLnBrk="1" hangingPunct="1">
              <a:buNone/>
            </a:pPr>
            <a:r>
              <a:rPr lang="en-US" altLang="en-US" sz="2400" dirty="0"/>
              <a:t>Have the capacity to evolve</a:t>
            </a:r>
          </a:p>
          <a:p>
            <a:pPr marL="465138" lvl="1" indent="0" eaLnBrk="1" hangingPunct="1">
              <a:buNone/>
            </a:pPr>
            <a:endParaRPr lang="en-US" altLang="en-US" sz="2400" dirty="0"/>
          </a:p>
          <a:p>
            <a:pPr marL="465138" lvl="1" indent="0" eaLnBrk="1" hangingPunct="1">
              <a:buNone/>
            </a:pPr>
            <a:r>
              <a:rPr lang="en-US" altLang="en-US" sz="2400" dirty="0"/>
              <a:t>Cannot process energy through metabolic reactions without the host</a:t>
            </a:r>
          </a:p>
          <a:p>
            <a:pPr marL="998538" lvl="1" indent="-533400" eaLnBrk="1" hangingPunct="1">
              <a:buFont typeface="Times New Roman" pitchFamily="18" charset="0"/>
              <a:buAutoNum type="alphaUcPeriod"/>
            </a:pPr>
            <a:endParaRPr lang="en-US"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CC295C-0A98-837A-B8D7-0BE173F4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76200"/>
            <a:ext cx="6629400" cy="6477000"/>
          </a:xfrm>
          <a:prstGeom prst="rect">
            <a:avLst/>
          </a:prstGeom>
        </p:spPr>
      </p:pic>
      <p:sp>
        <p:nvSpPr>
          <p:cNvPr id="8" name="TextBox 7">
            <a:extLst>
              <a:ext uri="{FF2B5EF4-FFF2-40B4-BE49-F238E27FC236}">
                <a16:creationId xmlns:a16="http://schemas.microsoft.com/office/drawing/2014/main" id="{EBD7872F-A9F6-E65C-AAB4-72B47424A23D}"/>
              </a:ext>
            </a:extLst>
          </p:cNvPr>
          <p:cNvSpPr txBox="1"/>
          <p:nvPr/>
        </p:nvSpPr>
        <p:spPr>
          <a:xfrm>
            <a:off x="1028700" y="6553200"/>
            <a:ext cx="6972300" cy="307777"/>
          </a:xfrm>
          <a:prstGeom prst="rect">
            <a:avLst/>
          </a:prstGeom>
          <a:noFill/>
        </p:spPr>
        <p:txBody>
          <a:bodyPr wrap="square">
            <a:spAutoFit/>
          </a:bodyPr>
          <a:lstStyle/>
          <a:p>
            <a:r>
              <a:rPr lang="en-US" sz="1400" b="0" dirty="0"/>
              <a:t>https://</a:t>
            </a:r>
            <a:r>
              <a:rPr lang="en-US" sz="1400" b="0" dirty="0" err="1"/>
              <a:t>www.sinobiological.com</a:t>
            </a:r>
            <a:r>
              <a:rPr lang="en-US" sz="1400" b="0" dirty="0"/>
              <a:t>/research/virus/</a:t>
            </a:r>
            <a:r>
              <a:rPr lang="en-US" sz="1400" b="0" dirty="0" err="1"/>
              <a:t>ebola</a:t>
            </a:r>
            <a:r>
              <a:rPr lang="en-US" sz="1400" b="0" dirty="0"/>
              <a:t>-virus-disease-hemorrhagic-fever</a:t>
            </a:r>
          </a:p>
        </p:txBody>
      </p:sp>
    </p:spTree>
    <p:extLst>
      <p:ext uri="{BB962C8B-B14F-4D97-AF65-F5344CB8AC3E}">
        <p14:creationId xmlns:p14="http://schemas.microsoft.com/office/powerpoint/2010/main" val="3105317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10" y="1698929"/>
            <a:ext cx="4957169" cy="4525963"/>
          </a:xfrm>
        </p:spPr>
        <p:txBody>
          <a:bodyPr>
            <a:normAutofit/>
          </a:bodyPr>
          <a:lstStyle/>
          <a:p>
            <a:r>
              <a:rPr lang="en-US" sz="2400" dirty="0"/>
              <a:t>Single stranded RNA virus</a:t>
            </a:r>
          </a:p>
          <a:p>
            <a:pPr marL="0" indent="0">
              <a:buNone/>
            </a:pPr>
            <a:endParaRPr lang="en-US" sz="2400" dirty="0"/>
          </a:p>
          <a:p>
            <a:r>
              <a:rPr lang="en-US" sz="2400" dirty="0"/>
              <a:t>Closely related to dengue, yellow fever, Japanese encephalitis, and West Nile viruses</a:t>
            </a:r>
          </a:p>
          <a:p>
            <a:endParaRPr lang="en-US" sz="2400" dirty="0"/>
          </a:p>
          <a:p>
            <a:r>
              <a:rPr lang="en-US" sz="2400" dirty="0"/>
              <a:t>Primarily transmitted through the bite of an infected </a:t>
            </a:r>
            <a:r>
              <a:rPr lang="en-US" sz="2400" i="1" dirty="0"/>
              <a:t>Aedes</a:t>
            </a:r>
            <a:r>
              <a:rPr lang="en-US" sz="2400" dirty="0"/>
              <a:t> species mosquito (</a:t>
            </a:r>
            <a:r>
              <a:rPr lang="en-US" sz="2400" i="1" dirty="0"/>
              <a:t>Ae. aegypti</a:t>
            </a:r>
            <a:r>
              <a:rPr lang="en-US" sz="2400" dirty="0"/>
              <a:t> and </a:t>
            </a:r>
            <a:r>
              <a:rPr lang="en-US" sz="2400" i="1" dirty="0"/>
              <a:t>A. </a:t>
            </a:r>
            <a:r>
              <a:rPr lang="en-US" sz="2400" i="1" dirty="0" err="1"/>
              <a:t>albopictus</a:t>
            </a:r>
            <a:r>
              <a:rPr lang="en-US" sz="2400" dirty="0"/>
              <a:t>)</a:t>
            </a:r>
          </a:p>
          <a:p>
            <a:endParaRPr lang="en-US" sz="1800" dirty="0"/>
          </a:p>
        </p:txBody>
      </p:sp>
      <p:sp>
        <p:nvSpPr>
          <p:cNvPr id="8" name="Title 7"/>
          <p:cNvSpPr>
            <a:spLocks noGrp="1"/>
          </p:cNvSpPr>
          <p:nvPr>
            <p:ph type="title"/>
          </p:nvPr>
        </p:nvSpPr>
        <p:spPr/>
        <p:txBody>
          <a:bodyPr>
            <a:normAutofit/>
          </a:bodyPr>
          <a:lstStyle/>
          <a:p>
            <a:r>
              <a:rPr lang="en-US" sz="3200" b="1" dirty="0"/>
              <a:t>Zika Virus (Zika)</a:t>
            </a:r>
          </a:p>
        </p:txBody>
      </p:sp>
      <p:pic>
        <p:nvPicPr>
          <p:cNvPr id="2" name="Picture 1" title="Aedes aegypti mosquit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18141" y="835212"/>
            <a:ext cx="2247900" cy="2032000"/>
          </a:xfrm>
          <a:prstGeom prst="rect">
            <a:avLst/>
          </a:prstGeom>
        </p:spPr>
      </p:pic>
      <p:pic>
        <p:nvPicPr>
          <p:cNvPr id="3" name="Picture 2" title="Aedes albopictus mosquito"/>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18142" y="3783796"/>
            <a:ext cx="2247900" cy="2032000"/>
          </a:xfrm>
          <a:prstGeom prst="rect">
            <a:avLst/>
          </a:prstGeom>
        </p:spPr>
      </p:pic>
      <p:sp>
        <p:nvSpPr>
          <p:cNvPr id="4" name="TextBox 3"/>
          <p:cNvSpPr txBox="1"/>
          <p:nvPr/>
        </p:nvSpPr>
        <p:spPr>
          <a:xfrm>
            <a:off x="6682295" y="2856760"/>
            <a:ext cx="131959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err="1">
                <a:ln>
                  <a:noFill/>
                </a:ln>
                <a:solidFill>
                  <a:srgbClr val="2C343E"/>
                </a:solidFill>
                <a:effectLst/>
                <a:uLnTx/>
                <a:uFillTx/>
                <a:latin typeface="Arial" panose="020B0604020202020204" pitchFamily="34" charset="0"/>
                <a:ea typeface="+mn-ea"/>
                <a:cs typeface="Arial" panose="020B0604020202020204" pitchFamily="34" charset="0"/>
              </a:rPr>
              <a:t>Aedes</a:t>
            </a:r>
            <a:r>
              <a:rPr kumimoji="0" lang="en-US" sz="1400" b="0" i="1" u="none" strike="noStrike" kern="1200" cap="none" spc="0" normalizeH="0" baseline="0" noProof="0" dirty="0">
                <a:ln>
                  <a:noFill/>
                </a:ln>
                <a:solidFill>
                  <a:srgbClr val="2C343E"/>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dirty="0" err="1">
                <a:ln>
                  <a:noFill/>
                </a:ln>
                <a:solidFill>
                  <a:srgbClr val="2C343E"/>
                </a:solidFill>
                <a:effectLst/>
                <a:uLnTx/>
                <a:uFillTx/>
                <a:latin typeface="Arial" panose="020B0604020202020204" pitchFamily="34" charset="0"/>
                <a:ea typeface="+mn-ea"/>
                <a:cs typeface="Arial" panose="020B0604020202020204" pitchFamily="34" charset="0"/>
              </a:rPr>
              <a:t>aegypti</a:t>
            </a:r>
            <a:endParaRPr kumimoji="0" lang="en-US" sz="1400" b="0" i="1" u="none" strike="noStrike" kern="1200" cap="none" spc="0" normalizeH="0" baseline="0" noProof="0" dirty="0">
              <a:ln>
                <a:noFill/>
              </a:ln>
              <a:solidFill>
                <a:srgbClr val="2C343E"/>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6567680" y="5814530"/>
            <a:ext cx="154882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err="1">
                <a:ln>
                  <a:noFill/>
                </a:ln>
                <a:solidFill>
                  <a:srgbClr val="2C343E"/>
                </a:solidFill>
                <a:effectLst/>
                <a:uLnTx/>
                <a:uFillTx/>
                <a:latin typeface="Arial" panose="020B0604020202020204" pitchFamily="34" charset="0"/>
                <a:ea typeface="+mn-ea"/>
                <a:cs typeface="Arial" panose="020B0604020202020204" pitchFamily="34" charset="0"/>
              </a:rPr>
              <a:t>Aedes</a:t>
            </a:r>
            <a:r>
              <a:rPr kumimoji="0" lang="en-US" sz="1400" b="0" i="1" u="none" strike="noStrike" kern="1200" cap="none" spc="0" normalizeH="0" baseline="0" noProof="0" dirty="0">
                <a:ln>
                  <a:noFill/>
                </a:ln>
                <a:solidFill>
                  <a:srgbClr val="2C343E"/>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dirty="0" err="1">
                <a:ln>
                  <a:noFill/>
                </a:ln>
                <a:solidFill>
                  <a:srgbClr val="2C343E"/>
                </a:solidFill>
                <a:effectLst/>
                <a:uLnTx/>
                <a:uFillTx/>
                <a:latin typeface="Arial" panose="020B0604020202020204" pitchFamily="34" charset="0"/>
                <a:ea typeface="+mn-ea"/>
                <a:cs typeface="Arial" panose="020B0604020202020204" pitchFamily="34" charset="0"/>
              </a:rPr>
              <a:t>albopictus</a:t>
            </a:r>
            <a:endParaRPr kumimoji="0" lang="en-US" sz="1400" b="0" i="1" u="none" strike="noStrike" kern="1200" cap="none" spc="0" normalizeH="0" baseline="0" noProof="0" dirty="0">
              <a:ln>
                <a:noFill/>
              </a:ln>
              <a:solidFill>
                <a:srgbClr val="2C343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9149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03" y="520378"/>
            <a:ext cx="5668297" cy="34163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Recent research by CDC has officially linked Zika virus to </a:t>
            </a:r>
            <a:r>
              <a:rPr kumimoji="0" lang="en-US" sz="2400" b="0" i="0" u="sng" strike="noStrike" kern="1200" cap="none" spc="0" normalizeH="0" baseline="0" noProof="0" dirty="0">
                <a:ln>
                  <a:noFill/>
                </a:ln>
                <a:solidFill>
                  <a:prstClr val="black"/>
                </a:solidFill>
                <a:effectLst/>
                <a:uLnTx/>
                <a:uFillTx/>
                <a:latin typeface="Calibri"/>
                <a:ea typeface="+mn-ea"/>
                <a:cs typeface="+mn-cs"/>
              </a:rPr>
              <a:t>microcephaly</a:t>
            </a:r>
            <a:r>
              <a:rPr kumimoji="0" lang="en-US" sz="2400" b="0" i="0" u="none" strike="noStrike" kern="1200" cap="none" spc="0" normalizeH="0" baseline="0" noProof="0" dirty="0">
                <a:ln>
                  <a:noFill/>
                </a:ln>
                <a:solidFill>
                  <a:prstClr val="black"/>
                </a:solidFill>
                <a:effectLst/>
                <a:uLnTx/>
                <a:uFillTx/>
                <a:latin typeface="Calibri"/>
                <a:ea typeface="+mn-ea"/>
                <a:cs typeface="+mn-cs"/>
              </a:rPr>
              <a:t>. The research concludes that the newborns of mothers who had a Zika virus infection while pregnant might be at an increased risk of microcephaly and miscarriages, although it does not mean that every woman who has Zika while pregnant will have a child with microcephaly</a:t>
            </a:r>
          </a:p>
        </p:txBody>
      </p:sp>
      <p:sp>
        <p:nvSpPr>
          <p:cNvPr id="4" name="Title 1"/>
          <p:cNvSpPr txBox="1">
            <a:spLocks/>
          </p:cNvSpPr>
          <p:nvPr/>
        </p:nvSpPr>
        <p:spPr>
          <a:xfrm>
            <a:off x="228600" y="25078"/>
            <a:ext cx="6705600" cy="990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j-ea"/>
                <a:cs typeface="+mj-cs"/>
              </a:rPr>
              <a:t>Behind the Concern: Microcephaly</a:t>
            </a:r>
            <a:endParaRPr kumimoji="0" lang="en-US" sz="3200" b="1" i="0" u="none" strike="noStrike" kern="1200" cap="none" spc="0" normalizeH="0" baseline="0" noProof="0" dirty="0">
              <a:ln>
                <a:noFill/>
              </a:ln>
              <a:solidFill>
                <a:prstClr val="black"/>
              </a:solidFill>
              <a:effectLst/>
              <a:uLnTx/>
              <a:uFillTx/>
              <a:latin typeface="Arial Black" pitchFamily="34" charset="0"/>
              <a:ea typeface="+mj-ea"/>
              <a:cs typeface="+mj-cs"/>
            </a:endParaRPr>
          </a:p>
        </p:txBody>
      </p:sp>
      <p:pic>
        <p:nvPicPr>
          <p:cNvPr id="3074" name="Picture 2" descr="Image result for zika microcephal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3962400"/>
            <a:ext cx="6806946"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zika microcepha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descr="Image result for zika microcephal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80" name="Picture 8" descr="Image result for zika microcephal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2954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627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0" y="76199"/>
            <a:ext cx="4953000" cy="6717081"/>
          </a:xfrm>
          <a:prstGeom prst="rect">
            <a:avLst/>
          </a:prstGeom>
        </p:spPr>
      </p:pic>
    </p:spTree>
    <p:extLst>
      <p:ext uri="{BB962C8B-B14F-4D97-AF65-F5344CB8AC3E}">
        <p14:creationId xmlns:p14="http://schemas.microsoft.com/office/powerpoint/2010/main" val="4023385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71851-F692-617B-1A38-76374E56B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55937"/>
            <a:ext cx="7772400" cy="5169605"/>
          </a:xfrm>
          <a:prstGeom prst="rect">
            <a:avLst/>
          </a:prstGeom>
        </p:spPr>
      </p:pic>
      <p:sp>
        <p:nvSpPr>
          <p:cNvPr id="5" name="TextBox 4">
            <a:extLst>
              <a:ext uri="{FF2B5EF4-FFF2-40B4-BE49-F238E27FC236}">
                <a16:creationId xmlns:a16="http://schemas.microsoft.com/office/drawing/2014/main" id="{033F35DF-F9F5-A815-7D0B-AFA45E47C491}"/>
              </a:ext>
            </a:extLst>
          </p:cNvPr>
          <p:cNvSpPr txBox="1"/>
          <p:nvPr/>
        </p:nvSpPr>
        <p:spPr>
          <a:xfrm>
            <a:off x="685800" y="5613737"/>
            <a:ext cx="7772400" cy="1015663"/>
          </a:xfrm>
          <a:prstGeom prst="rect">
            <a:avLst/>
          </a:prstGeom>
          <a:noFill/>
        </p:spPr>
        <p:txBody>
          <a:bodyPr wrap="square">
            <a:spAutoFit/>
          </a:bodyPr>
          <a:lstStyle/>
          <a:p>
            <a:pPr algn="ctr"/>
            <a:r>
              <a:rPr lang="en-US" sz="2000" b="0" dirty="0"/>
              <a:t>https://</a:t>
            </a:r>
            <a:r>
              <a:rPr lang="en-US" sz="2000" b="0" dirty="0" err="1"/>
              <a:t>www.smithsonianmag.com</a:t>
            </a:r>
            <a:r>
              <a:rPr lang="en-US" sz="2000" b="0" dirty="0"/>
              <a:t>/smart-news/the-covid-19-pandemic-is-considered-the-deadliest-in-american-history-as-death-toll-surpasses-1918-estimates-180978748/</a:t>
            </a:r>
          </a:p>
        </p:txBody>
      </p:sp>
    </p:spTree>
    <p:extLst>
      <p:ext uri="{BB962C8B-B14F-4D97-AF65-F5344CB8AC3E}">
        <p14:creationId xmlns:p14="http://schemas.microsoft.com/office/powerpoint/2010/main" val="3660829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5900" y="685800"/>
            <a:ext cx="6705600" cy="2036826"/>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2786643"/>
            <a:ext cx="5257800" cy="3846081"/>
          </a:xfrm>
          <a:prstGeom prst="rect">
            <a:avLst/>
          </a:prstGeom>
        </p:spPr>
      </p:pic>
      <p:sp>
        <p:nvSpPr>
          <p:cNvPr id="5" name="TextBox 4"/>
          <p:cNvSpPr txBox="1"/>
          <p:nvPr/>
        </p:nvSpPr>
        <p:spPr>
          <a:xfrm>
            <a:off x="2895600" y="132240"/>
            <a:ext cx="3450625" cy="461665"/>
          </a:xfrm>
          <a:prstGeom prst="rect">
            <a:avLst/>
          </a:prstGeom>
          <a:noFill/>
        </p:spPr>
        <p:txBody>
          <a:bodyPr wrap="none" rtlCol="0">
            <a:spAutoFit/>
          </a:bodyPr>
          <a:lstStyle/>
          <a:p>
            <a:r>
              <a:rPr lang="en-US" sz="2400" dirty="0"/>
              <a:t>SARS COV-2 Genome</a:t>
            </a:r>
          </a:p>
        </p:txBody>
      </p:sp>
      <p:sp>
        <p:nvSpPr>
          <p:cNvPr id="6" name="TextBox 5">
            <a:extLst>
              <a:ext uri="{FF2B5EF4-FFF2-40B4-BE49-F238E27FC236}">
                <a16:creationId xmlns:a16="http://schemas.microsoft.com/office/drawing/2014/main" id="{C96D61F2-B1DB-22FF-F108-9462416DA7D0}"/>
              </a:ext>
            </a:extLst>
          </p:cNvPr>
          <p:cNvSpPr txBox="1"/>
          <p:nvPr/>
        </p:nvSpPr>
        <p:spPr>
          <a:xfrm>
            <a:off x="152400" y="5373302"/>
            <a:ext cx="4191000" cy="1323439"/>
          </a:xfrm>
          <a:prstGeom prst="rect">
            <a:avLst/>
          </a:prstGeom>
          <a:noFill/>
        </p:spPr>
        <p:txBody>
          <a:bodyPr wrap="square">
            <a:spAutoFit/>
          </a:bodyPr>
          <a:lstStyle/>
          <a:p>
            <a:pPr algn="l"/>
            <a:r>
              <a:rPr lang="en-US" sz="2000" b="0" dirty="0"/>
              <a:t>Single RNA with 13–15 (12 functional) open reading frames (ORFs) containing ~30,000 nucleotides</a:t>
            </a:r>
          </a:p>
        </p:txBody>
      </p:sp>
    </p:spTree>
    <p:extLst>
      <p:ext uri="{BB962C8B-B14F-4D97-AF65-F5344CB8AC3E}">
        <p14:creationId xmlns:p14="http://schemas.microsoft.com/office/powerpoint/2010/main" val="2668886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000" y="762000"/>
            <a:ext cx="5638800" cy="4953000"/>
          </a:xfrm>
          <a:prstGeom prst="rect">
            <a:avLst/>
          </a:prstGeom>
        </p:spPr>
      </p:pic>
    </p:spTree>
    <p:extLst>
      <p:ext uri="{BB962C8B-B14F-4D97-AF65-F5344CB8AC3E}">
        <p14:creationId xmlns:p14="http://schemas.microsoft.com/office/powerpoint/2010/main" val="1474169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1200" y="381000"/>
            <a:ext cx="5638800" cy="5715000"/>
          </a:xfrm>
          <a:prstGeom prst="rect">
            <a:avLst/>
          </a:prstGeom>
        </p:spPr>
      </p:pic>
    </p:spTree>
    <p:extLst>
      <p:ext uri="{BB962C8B-B14F-4D97-AF65-F5344CB8AC3E}">
        <p14:creationId xmlns:p14="http://schemas.microsoft.com/office/powerpoint/2010/main" val="1470542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28700"/>
            <a:ext cx="9144000" cy="4800600"/>
          </a:xfrm>
          <a:prstGeom prst="rect">
            <a:avLst/>
          </a:prstGeom>
        </p:spPr>
      </p:pic>
      <p:sp>
        <p:nvSpPr>
          <p:cNvPr id="3" name="TextBox 2"/>
          <p:cNvSpPr txBox="1"/>
          <p:nvPr/>
        </p:nvSpPr>
        <p:spPr>
          <a:xfrm>
            <a:off x="533400" y="304800"/>
            <a:ext cx="4343400" cy="507831"/>
          </a:xfrm>
          <a:prstGeom prst="rect">
            <a:avLst/>
          </a:prstGeom>
          <a:noFill/>
        </p:spPr>
        <p:txBody>
          <a:bodyPr wrap="square" rtlCol="0">
            <a:spAutoFit/>
          </a:bodyPr>
          <a:lstStyle/>
          <a:p>
            <a:pPr algn="l"/>
            <a:r>
              <a:rPr lang="en-US" dirty="0"/>
              <a:t>Replicate and Breakout</a:t>
            </a:r>
          </a:p>
        </p:txBody>
      </p:sp>
    </p:spTree>
    <p:extLst>
      <p:ext uri="{BB962C8B-B14F-4D97-AF65-F5344CB8AC3E}">
        <p14:creationId xmlns:p14="http://schemas.microsoft.com/office/powerpoint/2010/main" val="700545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1200" y="609600"/>
            <a:ext cx="5638800" cy="5562600"/>
          </a:xfrm>
          <a:prstGeom prst="rect">
            <a:avLst/>
          </a:prstGeom>
        </p:spPr>
      </p:pic>
    </p:spTree>
    <p:extLst>
      <p:ext uri="{BB962C8B-B14F-4D97-AF65-F5344CB8AC3E}">
        <p14:creationId xmlns:p14="http://schemas.microsoft.com/office/powerpoint/2010/main" val="1240644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76201"/>
            <a:ext cx="8534400" cy="590931"/>
          </a:xfrm>
        </p:spPr>
        <p:txBody>
          <a:bodyPr/>
          <a:lstStyle/>
          <a:p>
            <a:pPr eaLnBrk="1" hangingPunct="1"/>
            <a:r>
              <a:rPr lang="en-US" altLang="en-US" sz="3600" b="1">
                <a:solidFill>
                  <a:schemeClr val="tx1"/>
                </a:solidFill>
              </a:rPr>
              <a:t>Structure of Viruses</a:t>
            </a:r>
          </a:p>
        </p:txBody>
      </p:sp>
      <p:sp>
        <p:nvSpPr>
          <p:cNvPr id="8195" name="Rectangle 3"/>
          <p:cNvSpPr>
            <a:spLocks noGrp="1" noChangeArrowheads="1"/>
          </p:cNvSpPr>
          <p:nvPr>
            <p:ph type="body" idx="1"/>
          </p:nvPr>
        </p:nvSpPr>
        <p:spPr>
          <a:xfrm>
            <a:off x="206377" y="914400"/>
            <a:ext cx="8937625" cy="4124206"/>
          </a:xfrm>
        </p:spPr>
        <p:txBody>
          <a:bodyPr/>
          <a:lstStyle/>
          <a:p>
            <a:pPr eaLnBrk="1" hangingPunct="1"/>
            <a:r>
              <a:rPr lang="en-US" altLang="en-US" sz="2800"/>
              <a:t>very small infectious particles</a:t>
            </a:r>
          </a:p>
          <a:p>
            <a:pPr eaLnBrk="1" hangingPunct="1"/>
            <a:endParaRPr lang="en-US" altLang="en-US" sz="2800"/>
          </a:p>
          <a:p>
            <a:pPr lvl="1" eaLnBrk="1" hangingPunct="1"/>
            <a:r>
              <a:rPr lang="en-US" altLang="en-US" sz="2600"/>
              <a:t>nucleic acid enclosed in a protein coat (</a:t>
            </a:r>
            <a:r>
              <a:rPr lang="en-US" altLang="en-US" sz="2600" b="1"/>
              <a:t>capsid</a:t>
            </a:r>
            <a:r>
              <a:rPr lang="en-US" altLang="en-US" sz="2600"/>
              <a:t>)</a:t>
            </a:r>
          </a:p>
          <a:p>
            <a:pPr lvl="2" eaLnBrk="1" hangingPunct="1"/>
            <a:r>
              <a:rPr lang="en-US" altLang="en-US" sz="2400"/>
              <a:t>double- or single-stranded DNA</a:t>
            </a:r>
          </a:p>
          <a:p>
            <a:pPr lvl="2" eaLnBrk="1" hangingPunct="1"/>
            <a:r>
              <a:rPr lang="en-US" altLang="en-US" sz="2400"/>
              <a:t>double- or single-stranded RNA</a:t>
            </a:r>
          </a:p>
          <a:p>
            <a:pPr lvl="1" eaLnBrk="1" hangingPunct="1"/>
            <a:endParaRPr lang="en-US" altLang="en-US" sz="2600"/>
          </a:p>
          <a:p>
            <a:pPr lvl="1" eaLnBrk="1" hangingPunct="1"/>
            <a:r>
              <a:rPr lang="en-US" altLang="en-US" sz="2600"/>
              <a:t>capsids from protein subunits called </a:t>
            </a:r>
            <a:r>
              <a:rPr lang="en-US" altLang="en-US" sz="2600" i="1"/>
              <a:t>capsomeres</a:t>
            </a:r>
            <a:endParaRPr lang="en-US" altLang="en-US" sz="2600"/>
          </a:p>
          <a:p>
            <a:pPr lvl="2" eaLnBrk="1" hangingPunct="1"/>
            <a:r>
              <a:rPr lang="en-US" altLang="en-US" sz="2600"/>
              <a:t>can have various structures</a:t>
            </a:r>
          </a:p>
          <a:p>
            <a:pPr eaLnBrk="1" hangingPunct="1">
              <a:buFont typeface="Times" pitchFamily="84" charset="0"/>
              <a:buChar char="•"/>
            </a:pPr>
            <a:endParaRPr lang="en-US" altLang="en-US" sz="2800"/>
          </a:p>
          <a:p>
            <a:pPr lvl="1" eaLnBrk="1" hangingPunct="1"/>
            <a:r>
              <a:rPr lang="en-US" altLang="en-US" sz="2600"/>
              <a:t>in some cases, also a membranous envelope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1200" y="762000"/>
            <a:ext cx="5562600" cy="4876800"/>
          </a:xfrm>
          <a:prstGeom prst="rect">
            <a:avLst/>
          </a:prstGeom>
        </p:spPr>
      </p:pic>
    </p:spTree>
    <p:extLst>
      <p:ext uri="{BB962C8B-B14F-4D97-AF65-F5344CB8AC3E}">
        <p14:creationId xmlns:p14="http://schemas.microsoft.com/office/powerpoint/2010/main" val="687031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09800" y="152400"/>
            <a:ext cx="5257800" cy="6607777"/>
          </a:xfrm>
          <a:prstGeom prst="rect">
            <a:avLst/>
          </a:prstGeom>
        </p:spPr>
      </p:pic>
    </p:spTree>
    <p:extLst>
      <p:ext uri="{BB962C8B-B14F-4D97-AF65-F5344CB8AC3E}">
        <p14:creationId xmlns:p14="http://schemas.microsoft.com/office/powerpoint/2010/main" val="3916717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1200" y="152400"/>
            <a:ext cx="5410200" cy="6653084"/>
          </a:xfrm>
          <a:prstGeom prst="rect">
            <a:avLst/>
          </a:prstGeom>
        </p:spPr>
      </p:pic>
    </p:spTree>
    <p:extLst>
      <p:ext uri="{BB962C8B-B14F-4D97-AF65-F5344CB8AC3E}">
        <p14:creationId xmlns:p14="http://schemas.microsoft.com/office/powerpoint/2010/main" val="3625136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 y="1219200"/>
            <a:ext cx="8839200" cy="5029200"/>
          </a:xfrm>
          <a:prstGeom prst="rect">
            <a:avLst/>
          </a:prstGeom>
        </p:spPr>
      </p:pic>
    </p:spTree>
    <p:extLst>
      <p:ext uri="{BB962C8B-B14F-4D97-AF65-F5344CB8AC3E}">
        <p14:creationId xmlns:p14="http://schemas.microsoft.com/office/powerpoint/2010/main" val="3316443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71ADB6-7BA2-4F15-AF0F-66A3F8C13BC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53" y="0"/>
            <a:ext cx="5543893" cy="6858000"/>
          </a:xfrm>
          <a:prstGeom prst="rect">
            <a:avLst/>
          </a:prstGeom>
        </p:spPr>
      </p:pic>
    </p:spTree>
    <p:extLst>
      <p:ext uri="{BB962C8B-B14F-4D97-AF65-F5344CB8AC3E}">
        <p14:creationId xmlns:p14="http://schemas.microsoft.com/office/powerpoint/2010/main" val="3341106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B989D2-8291-46F6-76C7-37DD69AB85BE}"/>
              </a:ext>
            </a:extLst>
          </p:cNvPr>
          <p:cNvSpPr txBox="1"/>
          <p:nvPr/>
        </p:nvSpPr>
        <p:spPr>
          <a:xfrm>
            <a:off x="-153319" y="5045104"/>
            <a:ext cx="8974445" cy="400110"/>
          </a:xfrm>
          <a:prstGeom prst="rect">
            <a:avLst/>
          </a:prstGeom>
          <a:noFill/>
        </p:spPr>
        <p:txBody>
          <a:bodyPr wrap="square">
            <a:spAutoFit/>
          </a:bodyPr>
          <a:lstStyle/>
          <a:p>
            <a:r>
              <a:rPr lang="en-US" sz="2000" b="0" dirty="0"/>
              <a:t>Animation </a:t>
            </a:r>
            <a:r>
              <a:rPr lang="en-US" sz="2000" b="0" dirty="0">
                <a:sym typeface="Wingdings" pitchFamily="2" charset="2"/>
              </a:rPr>
              <a:t> </a:t>
            </a:r>
            <a:r>
              <a:rPr lang="en-US" sz="2000" b="0" dirty="0"/>
              <a:t>https://</a:t>
            </a:r>
            <a:r>
              <a:rPr lang="en-US" sz="2000" b="0" dirty="0" err="1"/>
              <a:t>nextstrain.org</a:t>
            </a:r>
            <a:r>
              <a:rPr lang="en-US" sz="2000" b="0" dirty="0"/>
              <a:t>/</a:t>
            </a:r>
            <a:r>
              <a:rPr lang="en-US" sz="2000" b="0" dirty="0" err="1"/>
              <a:t>ncov</a:t>
            </a:r>
            <a:r>
              <a:rPr lang="en-US" sz="2000" b="0" dirty="0"/>
              <a:t>/</a:t>
            </a:r>
            <a:r>
              <a:rPr lang="en-US" sz="2000" b="0" dirty="0" err="1"/>
              <a:t>gisaid</a:t>
            </a:r>
            <a:r>
              <a:rPr lang="en-US" sz="2000" b="0" dirty="0"/>
              <a:t>/global/6m</a:t>
            </a:r>
          </a:p>
        </p:txBody>
      </p:sp>
      <p:sp>
        <p:nvSpPr>
          <p:cNvPr id="12" name="TextBox 11">
            <a:extLst>
              <a:ext uri="{FF2B5EF4-FFF2-40B4-BE49-F238E27FC236}">
                <a16:creationId xmlns:a16="http://schemas.microsoft.com/office/drawing/2014/main" id="{D3A05053-2EA5-56E7-CA11-899046382A3C}"/>
              </a:ext>
            </a:extLst>
          </p:cNvPr>
          <p:cNvSpPr txBox="1"/>
          <p:nvPr/>
        </p:nvSpPr>
        <p:spPr>
          <a:xfrm>
            <a:off x="330405" y="258044"/>
            <a:ext cx="2993127" cy="507831"/>
          </a:xfrm>
          <a:prstGeom prst="rect">
            <a:avLst/>
          </a:prstGeom>
          <a:noFill/>
        </p:spPr>
        <p:txBody>
          <a:bodyPr wrap="none" rtlCol="0">
            <a:spAutoFit/>
          </a:bodyPr>
          <a:lstStyle/>
          <a:p>
            <a:r>
              <a:rPr lang="en-US" b="0" dirty="0"/>
              <a:t>COVID Phylogeny</a:t>
            </a:r>
          </a:p>
        </p:txBody>
      </p:sp>
      <p:pic>
        <p:nvPicPr>
          <p:cNvPr id="14" name="Picture 13">
            <a:extLst>
              <a:ext uri="{FF2B5EF4-FFF2-40B4-BE49-F238E27FC236}">
                <a16:creationId xmlns:a16="http://schemas.microsoft.com/office/drawing/2014/main" id="{E749AA83-785B-4514-90F7-B46C0C22341F}"/>
              </a:ext>
            </a:extLst>
          </p:cNvPr>
          <p:cNvPicPr>
            <a:picLocks noChangeAspect="1"/>
          </p:cNvPicPr>
          <p:nvPr/>
        </p:nvPicPr>
        <p:blipFill>
          <a:blip r:embed="rId2"/>
          <a:stretch>
            <a:fillRect/>
          </a:stretch>
        </p:blipFill>
        <p:spPr>
          <a:xfrm>
            <a:off x="254335" y="887753"/>
            <a:ext cx="8566791" cy="4035473"/>
          </a:xfrm>
          <a:prstGeom prst="rect">
            <a:avLst/>
          </a:prstGeom>
        </p:spPr>
      </p:pic>
    </p:spTree>
    <p:extLst>
      <p:ext uri="{BB962C8B-B14F-4D97-AF65-F5344CB8AC3E}">
        <p14:creationId xmlns:p14="http://schemas.microsoft.com/office/powerpoint/2010/main" val="419646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19_03_ViralStructure-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865" y="358775"/>
            <a:ext cx="8548687" cy="614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1258888" y="1484314"/>
            <a:ext cx="11414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Capsomere</a:t>
            </a:r>
            <a:br>
              <a:rPr lang="en-US" altLang="en-US" sz="1600"/>
            </a:br>
            <a:r>
              <a:rPr lang="en-US" altLang="en-US" sz="1600"/>
              <a:t>of capsid</a:t>
            </a:r>
          </a:p>
        </p:txBody>
      </p:sp>
      <p:sp>
        <p:nvSpPr>
          <p:cNvPr id="9221" name="Text Box 5"/>
          <p:cNvSpPr txBox="1">
            <a:spLocks noChangeArrowheads="1"/>
          </p:cNvSpPr>
          <p:nvPr/>
        </p:nvSpPr>
        <p:spPr bwMode="auto">
          <a:xfrm>
            <a:off x="1357315" y="552451"/>
            <a:ext cx="466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RNA</a:t>
            </a:r>
          </a:p>
        </p:txBody>
      </p:sp>
      <p:sp>
        <p:nvSpPr>
          <p:cNvPr id="9222" name="Text Box 6"/>
          <p:cNvSpPr txBox="1">
            <a:spLocks noChangeArrowheads="1"/>
          </p:cNvSpPr>
          <p:nvPr/>
        </p:nvSpPr>
        <p:spPr bwMode="auto">
          <a:xfrm>
            <a:off x="2482851" y="485777"/>
            <a:ext cx="1101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Capsomere</a:t>
            </a:r>
          </a:p>
        </p:txBody>
      </p:sp>
      <p:sp>
        <p:nvSpPr>
          <p:cNvPr id="9223" name="Text Box 7"/>
          <p:cNvSpPr txBox="1">
            <a:spLocks noChangeArrowheads="1"/>
          </p:cNvSpPr>
          <p:nvPr/>
        </p:nvSpPr>
        <p:spPr bwMode="auto">
          <a:xfrm>
            <a:off x="3646490" y="736601"/>
            <a:ext cx="454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DNA</a:t>
            </a:r>
          </a:p>
        </p:txBody>
      </p:sp>
      <p:sp>
        <p:nvSpPr>
          <p:cNvPr id="9224" name="Text Box 8"/>
          <p:cNvSpPr txBox="1">
            <a:spLocks noChangeArrowheads="1"/>
          </p:cNvSpPr>
          <p:nvPr/>
        </p:nvSpPr>
        <p:spPr bwMode="auto">
          <a:xfrm>
            <a:off x="2324102" y="2603500"/>
            <a:ext cx="12874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Glycoprotein</a:t>
            </a:r>
          </a:p>
        </p:txBody>
      </p:sp>
      <p:sp>
        <p:nvSpPr>
          <p:cNvPr id="9225" name="Text Box 9"/>
          <p:cNvSpPr txBox="1">
            <a:spLocks noChangeArrowheads="1"/>
          </p:cNvSpPr>
          <p:nvPr/>
        </p:nvSpPr>
        <p:spPr bwMode="auto">
          <a:xfrm>
            <a:off x="4725988" y="2597151"/>
            <a:ext cx="1352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Glycoproteins</a:t>
            </a:r>
          </a:p>
        </p:txBody>
      </p:sp>
      <p:sp>
        <p:nvSpPr>
          <p:cNvPr id="9226" name="Text Box 10"/>
          <p:cNvSpPr txBox="1">
            <a:spLocks noChangeArrowheads="1"/>
          </p:cNvSpPr>
          <p:nvPr/>
        </p:nvSpPr>
        <p:spPr bwMode="auto">
          <a:xfrm>
            <a:off x="4684713" y="376238"/>
            <a:ext cx="1287462" cy="43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Membranous</a:t>
            </a:r>
            <a:br>
              <a:rPr lang="en-US" altLang="en-US" sz="1600"/>
            </a:br>
            <a:r>
              <a:rPr lang="en-US" altLang="en-US" sz="1600"/>
              <a:t>envelope</a:t>
            </a:r>
          </a:p>
        </p:txBody>
      </p:sp>
      <p:sp>
        <p:nvSpPr>
          <p:cNvPr id="9227" name="Text Box 11"/>
          <p:cNvSpPr txBox="1">
            <a:spLocks noChangeArrowheads="1"/>
          </p:cNvSpPr>
          <p:nvPr/>
        </p:nvSpPr>
        <p:spPr bwMode="auto">
          <a:xfrm>
            <a:off x="5995988" y="546101"/>
            <a:ext cx="4810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RNA</a:t>
            </a:r>
          </a:p>
        </p:txBody>
      </p:sp>
      <p:sp>
        <p:nvSpPr>
          <p:cNvPr id="9228" name="Text Box 12"/>
          <p:cNvSpPr txBox="1">
            <a:spLocks noChangeArrowheads="1"/>
          </p:cNvSpPr>
          <p:nvPr/>
        </p:nvSpPr>
        <p:spPr bwMode="auto">
          <a:xfrm>
            <a:off x="6207125" y="836614"/>
            <a:ext cx="692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Capsid</a:t>
            </a:r>
          </a:p>
        </p:txBody>
      </p:sp>
      <p:sp>
        <p:nvSpPr>
          <p:cNvPr id="9229" name="Text Box 13"/>
          <p:cNvSpPr txBox="1">
            <a:spLocks noChangeArrowheads="1"/>
          </p:cNvSpPr>
          <p:nvPr/>
        </p:nvSpPr>
        <p:spPr bwMode="auto">
          <a:xfrm>
            <a:off x="6880225" y="1116014"/>
            <a:ext cx="533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Head</a:t>
            </a:r>
          </a:p>
        </p:txBody>
      </p:sp>
      <p:sp>
        <p:nvSpPr>
          <p:cNvPr id="9230" name="Text Box 14"/>
          <p:cNvSpPr txBox="1">
            <a:spLocks noChangeArrowheads="1"/>
          </p:cNvSpPr>
          <p:nvPr/>
        </p:nvSpPr>
        <p:spPr bwMode="auto">
          <a:xfrm>
            <a:off x="8243890" y="863600"/>
            <a:ext cx="4540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DNA</a:t>
            </a:r>
          </a:p>
        </p:txBody>
      </p:sp>
      <p:sp>
        <p:nvSpPr>
          <p:cNvPr id="9231" name="Text Box 15"/>
          <p:cNvSpPr txBox="1">
            <a:spLocks noChangeArrowheads="1"/>
          </p:cNvSpPr>
          <p:nvPr/>
        </p:nvSpPr>
        <p:spPr bwMode="auto">
          <a:xfrm>
            <a:off x="8150225" y="1381126"/>
            <a:ext cx="679450" cy="43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Tail</a:t>
            </a:r>
            <a:br>
              <a:rPr lang="en-US" altLang="en-US" sz="1600"/>
            </a:br>
            <a:r>
              <a:rPr lang="en-US" altLang="en-US" sz="1600"/>
              <a:t>sheath</a:t>
            </a:r>
          </a:p>
        </p:txBody>
      </p:sp>
      <p:sp>
        <p:nvSpPr>
          <p:cNvPr id="9232" name="Text Box 16"/>
          <p:cNvSpPr txBox="1">
            <a:spLocks noChangeArrowheads="1"/>
          </p:cNvSpPr>
          <p:nvPr/>
        </p:nvSpPr>
        <p:spPr bwMode="auto">
          <a:xfrm>
            <a:off x="8242302" y="2001837"/>
            <a:ext cx="4667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Tail</a:t>
            </a:r>
            <a:br>
              <a:rPr lang="en-US" altLang="en-US" sz="1600"/>
            </a:br>
            <a:r>
              <a:rPr lang="en-US" altLang="en-US" sz="1600"/>
              <a:t>fiber</a:t>
            </a:r>
          </a:p>
        </p:txBody>
      </p:sp>
      <p:sp>
        <p:nvSpPr>
          <p:cNvPr id="9233" name="Text Box 17"/>
          <p:cNvSpPr txBox="1">
            <a:spLocks noChangeArrowheads="1"/>
          </p:cNvSpPr>
          <p:nvPr/>
        </p:nvSpPr>
        <p:spPr bwMode="auto">
          <a:xfrm>
            <a:off x="757238" y="3060700"/>
            <a:ext cx="1181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18 </a:t>
            </a:r>
            <a:r>
              <a:rPr lang="en-US" altLang="en-US" sz="1600">
                <a:sym typeface="Symbol" pitchFamily="18" charset="2"/>
              </a:rPr>
              <a:t></a:t>
            </a:r>
            <a:r>
              <a:rPr lang="en-US" altLang="en-US" sz="1600"/>
              <a:t> 250 nm</a:t>
            </a:r>
          </a:p>
        </p:txBody>
      </p:sp>
      <p:sp>
        <p:nvSpPr>
          <p:cNvPr id="9234" name="Text Box 18"/>
          <p:cNvSpPr txBox="1">
            <a:spLocks noChangeArrowheads="1"/>
          </p:cNvSpPr>
          <p:nvPr/>
        </p:nvSpPr>
        <p:spPr bwMode="auto">
          <a:xfrm>
            <a:off x="7178675" y="3054351"/>
            <a:ext cx="1181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80 </a:t>
            </a:r>
            <a:r>
              <a:rPr lang="en-US" altLang="en-US" sz="1600">
                <a:sym typeface="Symbol" pitchFamily="18" charset="2"/>
              </a:rPr>
              <a:t></a:t>
            </a:r>
            <a:r>
              <a:rPr lang="en-US" altLang="en-US" sz="1600"/>
              <a:t> 225 nm</a:t>
            </a:r>
          </a:p>
        </p:txBody>
      </p:sp>
      <p:sp>
        <p:nvSpPr>
          <p:cNvPr id="9235" name="Text Box 19"/>
          <p:cNvSpPr txBox="1">
            <a:spLocks noChangeArrowheads="1"/>
          </p:cNvSpPr>
          <p:nvPr/>
        </p:nvSpPr>
        <p:spPr bwMode="auto">
          <a:xfrm>
            <a:off x="2470150" y="3054352"/>
            <a:ext cx="20145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70–90 nm (diameter)</a:t>
            </a:r>
          </a:p>
        </p:txBody>
      </p:sp>
      <p:sp>
        <p:nvSpPr>
          <p:cNvPr id="9236" name="Text Box 20"/>
          <p:cNvSpPr txBox="1">
            <a:spLocks noChangeArrowheads="1"/>
          </p:cNvSpPr>
          <p:nvPr/>
        </p:nvSpPr>
        <p:spPr bwMode="auto">
          <a:xfrm>
            <a:off x="4592638" y="3049588"/>
            <a:ext cx="208121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80–200 nm (diameter)</a:t>
            </a:r>
          </a:p>
        </p:txBody>
      </p:sp>
      <p:sp>
        <p:nvSpPr>
          <p:cNvPr id="9237" name="Text Box 21"/>
          <p:cNvSpPr txBox="1">
            <a:spLocks noChangeArrowheads="1"/>
          </p:cNvSpPr>
          <p:nvPr/>
        </p:nvSpPr>
        <p:spPr bwMode="auto">
          <a:xfrm>
            <a:off x="1724027" y="5667377"/>
            <a:ext cx="6127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20 nm</a:t>
            </a:r>
          </a:p>
        </p:txBody>
      </p:sp>
      <p:sp>
        <p:nvSpPr>
          <p:cNvPr id="9238" name="Text Box 22"/>
          <p:cNvSpPr txBox="1">
            <a:spLocks noChangeArrowheads="1"/>
          </p:cNvSpPr>
          <p:nvPr/>
        </p:nvSpPr>
        <p:spPr bwMode="auto">
          <a:xfrm>
            <a:off x="3714752" y="5648326"/>
            <a:ext cx="6127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50 nm</a:t>
            </a:r>
          </a:p>
        </p:txBody>
      </p:sp>
      <p:sp>
        <p:nvSpPr>
          <p:cNvPr id="9239" name="Text Box 23"/>
          <p:cNvSpPr txBox="1">
            <a:spLocks noChangeArrowheads="1"/>
          </p:cNvSpPr>
          <p:nvPr/>
        </p:nvSpPr>
        <p:spPr bwMode="auto">
          <a:xfrm>
            <a:off x="5905502" y="5656265"/>
            <a:ext cx="6127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50 nm</a:t>
            </a:r>
          </a:p>
        </p:txBody>
      </p:sp>
      <p:sp>
        <p:nvSpPr>
          <p:cNvPr id="9240" name="Text Box 24"/>
          <p:cNvSpPr txBox="1">
            <a:spLocks noChangeArrowheads="1"/>
          </p:cNvSpPr>
          <p:nvPr/>
        </p:nvSpPr>
        <p:spPr bwMode="auto">
          <a:xfrm>
            <a:off x="8220077" y="5656265"/>
            <a:ext cx="6127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50 nm</a:t>
            </a:r>
          </a:p>
        </p:txBody>
      </p:sp>
      <p:sp>
        <p:nvSpPr>
          <p:cNvPr id="9241" name="Text Box 25"/>
          <p:cNvSpPr txBox="1">
            <a:spLocks noChangeArrowheads="1"/>
          </p:cNvSpPr>
          <p:nvPr/>
        </p:nvSpPr>
        <p:spPr bwMode="auto">
          <a:xfrm>
            <a:off x="334965" y="5892800"/>
            <a:ext cx="2682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(a)</a:t>
            </a:r>
          </a:p>
        </p:txBody>
      </p:sp>
      <p:sp>
        <p:nvSpPr>
          <p:cNvPr id="9242" name="Text Box 26"/>
          <p:cNvSpPr txBox="1">
            <a:spLocks noChangeArrowheads="1"/>
          </p:cNvSpPr>
          <p:nvPr/>
        </p:nvSpPr>
        <p:spPr bwMode="auto">
          <a:xfrm>
            <a:off x="606427" y="5900737"/>
            <a:ext cx="1300163"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Tobacco</a:t>
            </a:r>
            <a:br>
              <a:rPr lang="en-US" altLang="en-US" sz="1600"/>
            </a:br>
            <a:r>
              <a:rPr lang="en-US" altLang="en-US" sz="1600"/>
              <a:t>mosaic virus</a:t>
            </a:r>
          </a:p>
        </p:txBody>
      </p:sp>
      <p:sp>
        <p:nvSpPr>
          <p:cNvPr id="9243" name="Text Box 27"/>
          <p:cNvSpPr txBox="1">
            <a:spLocks noChangeArrowheads="1"/>
          </p:cNvSpPr>
          <p:nvPr/>
        </p:nvSpPr>
        <p:spPr bwMode="auto">
          <a:xfrm>
            <a:off x="2430465" y="5899152"/>
            <a:ext cx="17367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(b) Adenoviruses</a:t>
            </a:r>
          </a:p>
        </p:txBody>
      </p:sp>
      <p:sp>
        <p:nvSpPr>
          <p:cNvPr id="9244" name="Text Box 28"/>
          <p:cNvSpPr txBox="1">
            <a:spLocks noChangeArrowheads="1"/>
          </p:cNvSpPr>
          <p:nvPr/>
        </p:nvSpPr>
        <p:spPr bwMode="auto">
          <a:xfrm>
            <a:off x="4579938" y="5905501"/>
            <a:ext cx="19605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(c) Influenza viruses</a:t>
            </a:r>
          </a:p>
        </p:txBody>
      </p:sp>
      <p:sp>
        <p:nvSpPr>
          <p:cNvPr id="9245" name="Text Box 29"/>
          <p:cNvSpPr txBox="1">
            <a:spLocks noChangeArrowheads="1"/>
          </p:cNvSpPr>
          <p:nvPr/>
        </p:nvSpPr>
        <p:spPr bwMode="auto">
          <a:xfrm>
            <a:off x="6724652" y="5905501"/>
            <a:ext cx="20542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600"/>
              <a:t>(d) Bacteriophage T4</a:t>
            </a:r>
          </a:p>
        </p:txBody>
      </p:sp>
      <p:sp>
        <p:nvSpPr>
          <p:cNvPr id="9246" name="Line 30"/>
          <p:cNvSpPr>
            <a:spLocks noChangeShapeType="1"/>
          </p:cNvSpPr>
          <p:nvPr/>
        </p:nvSpPr>
        <p:spPr bwMode="auto">
          <a:xfrm>
            <a:off x="992188" y="674688"/>
            <a:ext cx="330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47" name="Line 31"/>
          <p:cNvSpPr>
            <a:spLocks noChangeShapeType="1"/>
          </p:cNvSpPr>
          <p:nvPr/>
        </p:nvSpPr>
        <p:spPr bwMode="auto">
          <a:xfrm>
            <a:off x="939802" y="1349375"/>
            <a:ext cx="290513" cy="1984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48" name="Line 32"/>
          <p:cNvSpPr>
            <a:spLocks noChangeShapeType="1"/>
          </p:cNvSpPr>
          <p:nvPr/>
        </p:nvSpPr>
        <p:spPr bwMode="auto">
          <a:xfrm>
            <a:off x="2817813" y="714375"/>
            <a:ext cx="265112" cy="5032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49" name="Line 33"/>
          <p:cNvSpPr>
            <a:spLocks noChangeShapeType="1"/>
          </p:cNvSpPr>
          <p:nvPr/>
        </p:nvSpPr>
        <p:spPr bwMode="auto">
          <a:xfrm flipH="1">
            <a:off x="2592388" y="2289176"/>
            <a:ext cx="146050" cy="3032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50" name="Line 34"/>
          <p:cNvSpPr>
            <a:spLocks noChangeShapeType="1"/>
          </p:cNvSpPr>
          <p:nvPr/>
        </p:nvSpPr>
        <p:spPr bwMode="auto">
          <a:xfrm flipH="1">
            <a:off x="3452813" y="952501"/>
            <a:ext cx="330200" cy="528639"/>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51" name="Line 35"/>
          <p:cNvSpPr>
            <a:spLocks noChangeShapeType="1"/>
          </p:cNvSpPr>
          <p:nvPr/>
        </p:nvSpPr>
        <p:spPr bwMode="auto">
          <a:xfrm>
            <a:off x="5211763" y="820739"/>
            <a:ext cx="290512" cy="409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52" name="Line 36"/>
          <p:cNvSpPr>
            <a:spLocks noChangeShapeType="1"/>
          </p:cNvSpPr>
          <p:nvPr/>
        </p:nvSpPr>
        <p:spPr bwMode="auto">
          <a:xfrm flipH="1">
            <a:off x="5000627" y="2249489"/>
            <a:ext cx="144463"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53" name="Line 37"/>
          <p:cNvSpPr>
            <a:spLocks noChangeShapeType="1"/>
          </p:cNvSpPr>
          <p:nvPr/>
        </p:nvSpPr>
        <p:spPr bwMode="auto">
          <a:xfrm flipH="1">
            <a:off x="5000625" y="2301877"/>
            <a:ext cx="198438" cy="290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54" name="Line 38"/>
          <p:cNvSpPr>
            <a:spLocks noChangeShapeType="1"/>
          </p:cNvSpPr>
          <p:nvPr/>
        </p:nvSpPr>
        <p:spPr bwMode="auto">
          <a:xfrm flipH="1">
            <a:off x="5886452" y="741363"/>
            <a:ext cx="225425" cy="6207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55" name="Line 39"/>
          <p:cNvSpPr>
            <a:spLocks noChangeShapeType="1"/>
          </p:cNvSpPr>
          <p:nvPr/>
        </p:nvSpPr>
        <p:spPr bwMode="auto">
          <a:xfrm flipH="1">
            <a:off x="5886450" y="1058863"/>
            <a:ext cx="503238" cy="766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56" name="Line 40"/>
          <p:cNvSpPr>
            <a:spLocks noChangeShapeType="1"/>
          </p:cNvSpPr>
          <p:nvPr/>
        </p:nvSpPr>
        <p:spPr bwMode="auto">
          <a:xfrm flipH="1">
            <a:off x="7407277" y="952500"/>
            <a:ext cx="212725" cy="238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57" name="Line 41"/>
          <p:cNvSpPr>
            <a:spLocks noChangeShapeType="1"/>
          </p:cNvSpPr>
          <p:nvPr/>
        </p:nvSpPr>
        <p:spPr bwMode="auto">
          <a:xfrm>
            <a:off x="7923213" y="965200"/>
            <a:ext cx="277812"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58" name="Line 42"/>
          <p:cNvSpPr>
            <a:spLocks noChangeShapeType="1"/>
          </p:cNvSpPr>
          <p:nvPr/>
        </p:nvSpPr>
        <p:spPr bwMode="auto">
          <a:xfrm>
            <a:off x="7724777" y="1481139"/>
            <a:ext cx="3841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59" name="Line 43"/>
          <p:cNvSpPr>
            <a:spLocks noChangeShapeType="1"/>
          </p:cNvSpPr>
          <p:nvPr/>
        </p:nvSpPr>
        <p:spPr bwMode="auto">
          <a:xfrm>
            <a:off x="7923213" y="2090739"/>
            <a:ext cx="2921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60" name="Line 44"/>
          <p:cNvSpPr>
            <a:spLocks noChangeShapeType="1"/>
          </p:cNvSpPr>
          <p:nvPr/>
        </p:nvSpPr>
        <p:spPr bwMode="auto">
          <a:xfrm>
            <a:off x="1773238" y="5543551"/>
            <a:ext cx="0" cy="111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61" name="Line 45"/>
          <p:cNvSpPr>
            <a:spLocks noChangeShapeType="1"/>
          </p:cNvSpPr>
          <p:nvPr/>
        </p:nvSpPr>
        <p:spPr bwMode="auto">
          <a:xfrm>
            <a:off x="2262188" y="5543551"/>
            <a:ext cx="0" cy="106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62" name="Line 46"/>
          <p:cNvSpPr>
            <a:spLocks noChangeShapeType="1"/>
          </p:cNvSpPr>
          <p:nvPr/>
        </p:nvSpPr>
        <p:spPr bwMode="auto">
          <a:xfrm>
            <a:off x="1773238" y="5595939"/>
            <a:ext cx="488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63" name="Line 47"/>
          <p:cNvSpPr>
            <a:spLocks noChangeShapeType="1"/>
          </p:cNvSpPr>
          <p:nvPr/>
        </p:nvSpPr>
        <p:spPr bwMode="auto">
          <a:xfrm>
            <a:off x="3598863" y="5543551"/>
            <a:ext cx="0" cy="111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64" name="Line 48"/>
          <p:cNvSpPr>
            <a:spLocks noChangeShapeType="1"/>
          </p:cNvSpPr>
          <p:nvPr/>
        </p:nvSpPr>
        <p:spPr bwMode="auto">
          <a:xfrm>
            <a:off x="4405313" y="5537201"/>
            <a:ext cx="0" cy="1174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65" name="Line 49"/>
          <p:cNvSpPr>
            <a:spLocks noChangeShapeType="1"/>
          </p:cNvSpPr>
          <p:nvPr/>
        </p:nvSpPr>
        <p:spPr bwMode="auto">
          <a:xfrm>
            <a:off x="3598863" y="5595939"/>
            <a:ext cx="806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66" name="Line 50"/>
          <p:cNvSpPr>
            <a:spLocks noChangeShapeType="1"/>
          </p:cNvSpPr>
          <p:nvPr/>
        </p:nvSpPr>
        <p:spPr bwMode="auto">
          <a:xfrm>
            <a:off x="5846763" y="5543551"/>
            <a:ext cx="0" cy="106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67" name="Line 51"/>
          <p:cNvSpPr>
            <a:spLocks noChangeShapeType="1"/>
          </p:cNvSpPr>
          <p:nvPr/>
        </p:nvSpPr>
        <p:spPr bwMode="auto">
          <a:xfrm>
            <a:off x="6548438" y="5543551"/>
            <a:ext cx="0" cy="106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68" name="Line 52"/>
          <p:cNvSpPr>
            <a:spLocks noChangeShapeType="1"/>
          </p:cNvSpPr>
          <p:nvPr/>
        </p:nvSpPr>
        <p:spPr bwMode="auto">
          <a:xfrm>
            <a:off x="5846765" y="5595939"/>
            <a:ext cx="701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69" name="Line 53"/>
          <p:cNvSpPr>
            <a:spLocks noChangeShapeType="1"/>
          </p:cNvSpPr>
          <p:nvPr/>
        </p:nvSpPr>
        <p:spPr bwMode="auto">
          <a:xfrm>
            <a:off x="8334375" y="5537201"/>
            <a:ext cx="0" cy="98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70" name="Line 54"/>
          <p:cNvSpPr>
            <a:spLocks noChangeShapeType="1"/>
          </p:cNvSpPr>
          <p:nvPr/>
        </p:nvSpPr>
        <p:spPr bwMode="auto">
          <a:xfrm>
            <a:off x="8677275" y="5537202"/>
            <a:ext cx="0" cy="93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71" name="Line 55"/>
          <p:cNvSpPr>
            <a:spLocks noChangeShapeType="1"/>
          </p:cNvSpPr>
          <p:nvPr/>
        </p:nvSpPr>
        <p:spPr bwMode="auto">
          <a:xfrm>
            <a:off x="8334375" y="5583237"/>
            <a:ext cx="342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72" name="Line 56"/>
          <p:cNvSpPr>
            <a:spLocks noChangeShapeType="1"/>
          </p:cNvSpPr>
          <p:nvPr/>
        </p:nvSpPr>
        <p:spPr bwMode="auto">
          <a:xfrm flipH="1">
            <a:off x="3452813" y="952501"/>
            <a:ext cx="330200" cy="5286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
        <p:nvSpPr>
          <p:cNvPr id="9273" name="Line 57"/>
          <p:cNvSpPr>
            <a:spLocks noChangeShapeType="1"/>
          </p:cNvSpPr>
          <p:nvPr/>
        </p:nvSpPr>
        <p:spPr bwMode="auto">
          <a:xfrm>
            <a:off x="7923213" y="965200"/>
            <a:ext cx="2778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066800"/>
          </a:xfrm>
        </p:spPr>
        <p:txBody>
          <a:bodyPr/>
          <a:lstStyle/>
          <a:p>
            <a:pPr algn="ctr" eaLnBrk="1" hangingPunct="1"/>
            <a:r>
              <a:rPr lang="en-US" altLang="en-US"/>
              <a:t>Viruses replicate only in host cells</a:t>
            </a:r>
          </a:p>
        </p:txBody>
      </p:sp>
      <p:sp>
        <p:nvSpPr>
          <p:cNvPr id="26627" name="Rectangle 3"/>
          <p:cNvSpPr>
            <a:spLocks noGrp="1" noChangeArrowheads="1"/>
          </p:cNvSpPr>
          <p:nvPr>
            <p:ph type="body" idx="1"/>
          </p:nvPr>
        </p:nvSpPr>
        <p:spPr>
          <a:xfrm>
            <a:off x="381000" y="1066800"/>
            <a:ext cx="8686800" cy="5486400"/>
          </a:xfrm>
        </p:spPr>
        <p:txBody>
          <a:bodyPr>
            <a:normAutofit fontScale="92500" lnSpcReduction="20000"/>
          </a:bodyPr>
          <a:lstStyle/>
          <a:p>
            <a:pPr eaLnBrk="1" hangingPunct="1">
              <a:defRPr/>
            </a:pPr>
            <a:r>
              <a:rPr lang="en-US" sz="2800" dirty="0"/>
              <a:t>Viruses are obligate intracellular parasites, which means they can replicate only within a host cell</a:t>
            </a:r>
          </a:p>
          <a:p>
            <a:pPr eaLnBrk="1" hangingPunct="1">
              <a:defRPr/>
            </a:pPr>
            <a:endParaRPr lang="en-US" sz="2800" dirty="0"/>
          </a:p>
          <a:p>
            <a:pPr eaLnBrk="1" hangingPunct="1">
              <a:defRPr/>
            </a:pPr>
            <a:r>
              <a:rPr lang="en-US" sz="2800" dirty="0"/>
              <a:t>Each virus has a </a:t>
            </a:r>
            <a:r>
              <a:rPr lang="en-US" sz="2800" b="1" dirty="0"/>
              <a:t>host range</a:t>
            </a:r>
            <a:r>
              <a:rPr lang="en-US" sz="2800" dirty="0"/>
              <a:t>, a limited number of host cells that it can infect</a:t>
            </a:r>
          </a:p>
          <a:p>
            <a:pPr eaLnBrk="1" hangingPunct="1">
              <a:defRPr/>
            </a:pPr>
            <a:endParaRPr lang="en-US" sz="2800" dirty="0"/>
          </a:p>
          <a:p>
            <a:pPr eaLnBrk="1" hangingPunct="1">
              <a:defRPr/>
            </a:pPr>
            <a:r>
              <a:rPr lang="en-US" sz="2800" dirty="0"/>
              <a:t>Once a viral genome has entered a cell, the cell begins to manufacture viral proteins</a:t>
            </a:r>
          </a:p>
          <a:p>
            <a:pPr eaLnBrk="1" hangingPunct="1">
              <a:defRPr/>
            </a:pPr>
            <a:endParaRPr lang="en-US" sz="2800" dirty="0"/>
          </a:p>
          <a:p>
            <a:pPr eaLnBrk="1" hangingPunct="1">
              <a:defRPr/>
            </a:pPr>
            <a:r>
              <a:rPr lang="en-US" sz="2800" dirty="0"/>
              <a:t>The virus makes use of host enzymes, </a:t>
            </a:r>
            <a:r>
              <a:rPr lang="en-US" sz="2800" dirty="0" err="1"/>
              <a:t>ribosomes</a:t>
            </a:r>
            <a:r>
              <a:rPr lang="en-US" sz="2800" dirty="0"/>
              <a:t>, </a:t>
            </a:r>
            <a:r>
              <a:rPr lang="en-US" sz="2800" dirty="0" err="1"/>
              <a:t>tRNAs</a:t>
            </a:r>
            <a:r>
              <a:rPr lang="en-US" sz="2800" dirty="0"/>
              <a:t>, amino acids, ATP, and other molecules</a:t>
            </a:r>
          </a:p>
          <a:p>
            <a:pPr eaLnBrk="1" hangingPunct="1">
              <a:defRPr/>
            </a:pPr>
            <a:endParaRPr lang="en-US" sz="2800" dirty="0"/>
          </a:p>
          <a:p>
            <a:pPr eaLnBrk="1" hangingPunct="1">
              <a:defRPr/>
            </a:pPr>
            <a:r>
              <a:rPr lang="en-US" sz="2800" dirty="0"/>
              <a:t>Viral nucleic acid molecules and </a:t>
            </a:r>
            <a:r>
              <a:rPr lang="en-US" sz="2800" dirty="0" err="1"/>
              <a:t>capsomeres</a:t>
            </a:r>
            <a:r>
              <a:rPr lang="en-US" sz="2800" dirty="0"/>
              <a:t> spontaneously self-assemble into new viruses</a:t>
            </a:r>
          </a:p>
          <a:p>
            <a:pPr eaLnBrk="1" hangingPunct="1">
              <a:defRPr/>
            </a:pP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9_04ViralReproCycle-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174626"/>
            <a:ext cx="5029200" cy="658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5040313" y="771525"/>
            <a:ext cx="1651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500">
                <a:ea typeface="ヒラギノ角ゴ Pro W3" pitchFamily="84" charset="-128"/>
              </a:rPr>
              <a:t>      Transcription</a:t>
            </a:r>
          </a:p>
          <a:p>
            <a:r>
              <a:rPr lang="en-US" altLang="en-US" sz="1500">
                <a:ea typeface="ヒラギノ角ゴ Pro W3" pitchFamily="84" charset="-128"/>
              </a:rPr>
              <a:t>and manufacture</a:t>
            </a:r>
          </a:p>
          <a:p>
            <a:pPr>
              <a:lnSpc>
                <a:spcPct val="90000"/>
              </a:lnSpc>
            </a:pPr>
            <a:r>
              <a:rPr lang="en-US" altLang="en-US" sz="1500">
                <a:ea typeface="ヒラギノ角ゴ Pro W3" pitchFamily="84" charset="-128"/>
              </a:rPr>
              <a:t>of capsid proteins </a:t>
            </a:r>
            <a:endParaRPr lang="en-US" altLang="en-US" sz="1500">
              <a:solidFill>
                <a:srgbClr val="563A84"/>
              </a:solidFill>
              <a:ea typeface="ヒラギノ角ゴ Pro W3" pitchFamily="84" charset="-128"/>
            </a:endParaRPr>
          </a:p>
        </p:txBody>
      </p:sp>
      <p:sp>
        <p:nvSpPr>
          <p:cNvPr id="11268" name="Text Box 4"/>
          <p:cNvSpPr txBox="1">
            <a:spLocks noChangeArrowheads="1"/>
          </p:cNvSpPr>
          <p:nvPr/>
        </p:nvSpPr>
        <p:spPr bwMode="auto">
          <a:xfrm>
            <a:off x="5167313" y="5684837"/>
            <a:ext cx="1858962"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500">
                <a:ea typeface="ヒラギノ角ゴ Pro W3" pitchFamily="84" charset="-128"/>
              </a:rPr>
              <a:t>       Self-assembly of</a:t>
            </a:r>
          </a:p>
          <a:p>
            <a:r>
              <a:rPr lang="en-US" altLang="en-US" sz="1500">
                <a:ea typeface="ヒラギノ角ゴ Pro W3" pitchFamily="84" charset="-128"/>
              </a:rPr>
              <a:t> new virus particles</a:t>
            </a:r>
          </a:p>
          <a:p>
            <a:r>
              <a:rPr lang="en-US" altLang="en-US" sz="1500">
                <a:ea typeface="ヒラギノ角ゴ Pro W3" pitchFamily="84" charset="-128"/>
              </a:rPr>
              <a:t> &amp; their exit from</a:t>
            </a:r>
          </a:p>
          <a:p>
            <a:pPr>
              <a:lnSpc>
                <a:spcPct val="90000"/>
              </a:lnSpc>
            </a:pPr>
            <a:r>
              <a:rPr lang="en-US" altLang="en-US" sz="1500">
                <a:ea typeface="ヒラギノ角ゴ Pro W3" pitchFamily="84" charset="-128"/>
              </a:rPr>
              <a:t> the cell</a:t>
            </a:r>
            <a:endParaRPr lang="en-US" altLang="en-US" sz="1500">
              <a:solidFill>
                <a:srgbClr val="563A84"/>
              </a:solidFill>
              <a:ea typeface="ヒラギノ角ゴ Pro W3" pitchFamily="84" charset="-128"/>
            </a:endParaRPr>
          </a:p>
        </p:txBody>
      </p:sp>
      <p:sp>
        <p:nvSpPr>
          <p:cNvPr id="11269" name="Text Box 5"/>
          <p:cNvSpPr txBox="1">
            <a:spLocks noChangeArrowheads="1"/>
          </p:cNvSpPr>
          <p:nvPr/>
        </p:nvSpPr>
        <p:spPr bwMode="auto">
          <a:xfrm>
            <a:off x="2133602" y="288925"/>
            <a:ext cx="1204913" cy="3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500">
                <a:ea typeface="ヒラギノ角ゴ Pro W3" pitchFamily="84" charset="-128"/>
              </a:rPr>
              <a:t>      Entry and</a:t>
            </a:r>
          </a:p>
          <a:p>
            <a:r>
              <a:rPr lang="en-US" altLang="en-US" sz="1500">
                <a:ea typeface="ヒラギノ角ゴ Pro W3" pitchFamily="84" charset="-128"/>
              </a:rPr>
              <a:t>uncoating</a:t>
            </a:r>
            <a:endParaRPr lang="en-US" altLang="en-US" sz="1500">
              <a:solidFill>
                <a:srgbClr val="563A84"/>
              </a:solidFill>
              <a:ea typeface="ヒラギノ角ゴ Pro W3" pitchFamily="84" charset="-128"/>
            </a:endParaRPr>
          </a:p>
        </p:txBody>
      </p:sp>
      <p:sp>
        <p:nvSpPr>
          <p:cNvPr id="11270" name="Oval 6"/>
          <p:cNvSpPr>
            <a:spLocks noChangeArrowheads="1"/>
          </p:cNvSpPr>
          <p:nvPr/>
        </p:nvSpPr>
        <p:spPr bwMode="auto">
          <a:xfrm>
            <a:off x="5264152" y="5694363"/>
            <a:ext cx="157163" cy="158751"/>
          </a:xfrm>
          <a:prstGeom prst="ellipse">
            <a:avLst/>
          </a:prstGeom>
          <a:solidFill>
            <a:srgbClr val="0096D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endParaRPr lang="en-US" altLang="en-US"/>
          </a:p>
        </p:txBody>
      </p:sp>
      <p:sp>
        <p:nvSpPr>
          <p:cNvPr id="11271" name="Oval 7"/>
          <p:cNvSpPr>
            <a:spLocks noChangeArrowheads="1"/>
          </p:cNvSpPr>
          <p:nvPr/>
        </p:nvSpPr>
        <p:spPr bwMode="auto">
          <a:xfrm>
            <a:off x="2246315" y="1223963"/>
            <a:ext cx="166687" cy="157163"/>
          </a:xfrm>
          <a:prstGeom prst="ellipse">
            <a:avLst/>
          </a:prstGeom>
          <a:solidFill>
            <a:srgbClr val="0092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endParaRPr lang="en-US" altLang="en-US"/>
          </a:p>
        </p:txBody>
      </p:sp>
      <p:sp>
        <p:nvSpPr>
          <p:cNvPr id="11272" name="Oval 8"/>
          <p:cNvSpPr>
            <a:spLocks noChangeArrowheads="1"/>
          </p:cNvSpPr>
          <p:nvPr/>
        </p:nvSpPr>
        <p:spPr bwMode="auto">
          <a:xfrm>
            <a:off x="5100640" y="779463"/>
            <a:ext cx="166687" cy="157163"/>
          </a:xfrm>
          <a:prstGeom prst="ellipse">
            <a:avLst/>
          </a:prstGeom>
          <a:solidFill>
            <a:srgbClr val="0092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endParaRPr lang="en-US" altLang="en-US"/>
          </a:p>
        </p:txBody>
      </p:sp>
      <p:sp>
        <p:nvSpPr>
          <p:cNvPr id="11273" name="Oval 9"/>
          <p:cNvSpPr>
            <a:spLocks noChangeArrowheads="1"/>
          </p:cNvSpPr>
          <p:nvPr/>
        </p:nvSpPr>
        <p:spPr bwMode="auto">
          <a:xfrm>
            <a:off x="2192340" y="304801"/>
            <a:ext cx="166687" cy="157163"/>
          </a:xfrm>
          <a:prstGeom prst="ellipse">
            <a:avLst/>
          </a:prstGeom>
          <a:solidFill>
            <a:srgbClr val="0092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endParaRPr lang="en-US" altLang="en-US"/>
          </a:p>
        </p:txBody>
      </p:sp>
      <p:sp>
        <p:nvSpPr>
          <p:cNvPr id="11274" name="Text Box 10"/>
          <p:cNvSpPr txBox="1">
            <a:spLocks noChangeArrowheads="1"/>
          </p:cNvSpPr>
          <p:nvPr/>
        </p:nvSpPr>
        <p:spPr bwMode="auto">
          <a:xfrm>
            <a:off x="4157665" y="231776"/>
            <a:ext cx="5937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500">
                <a:ea typeface="ヒラギノ角ゴ Pro W3" pitchFamily="84" charset="-128"/>
              </a:rPr>
              <a:t>VIRUS</a:t>
            </a:r>
            <a:endParaRPr lang="en-US" altLang="en-US" sz="1500">
              <a:solidFill>
                <a:srgbClr val="563A84"/>
              </a:solidFill>
              <a:ea typeface="ヒラギノ角ゴ Pro W3" pitchFamily="84" charset="-128"/>
            </a:endParaRPr>
          </a:p>
        </p:txBody>
      </p:sp>
      <p:sp>
        <p:nvSpPr>
          <p:cNvPr id="11275" name="Text Box 11"/>
          <p:cNvSpPr txBox="1">
            <a:spLocks noChangeArrowheads="1"/>
          </p:cNvSpPr>
          <p:nvPr/>
        </p:nvSpPr>
        <p:spPr bwMode="auto">
          <a:xfrm>
            <a:off x="2227263" y="317500"/>
            <a:ext cx="101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300">
                <a:solidFill>
                  <a:schemeClr val="bg1"/>
                </a:solidFill>
                <a:ea typeface="ヒラギノ角ゴ Pro W3" pitchFamily="84" charset="-128"/>
              </a:rPr>
              <a:t>1</a:t>
            </a:r>
          </a:p>
        </p:txBody>
      </p:sp>
      <p:sp>
        <p:nvSpPr>
          <p:cNvPr id="11276" name="Text Box 12"/>
          <p:cNvSpPr txBox="1">
            <a:spLocks noChangeArrowheads="1"/>
          </p:cNvSpPr>
          <p:nvPr/>
        </p:nvSpPr>
        <p:spPr bwMode="auto">
          <a:xfrm>
            <a:off x="2287588" y="1235076"/>
            <a:ext cx="101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300">
                <a:solidFill>
                  <a:schemeClr val="bg1"/>
                </a:solidFill>
                <a:ea typeface="ヒラギノ角ゴ Pro W3" pitchFamily="84" charset="-128"/>
              </a:rPr>
              <a:t>2</a:t>
            </a:r>
          </a:p>
        </p:txBody>
      </p:sp>
      <p:sp>
        <p:nvSpPr>
          <p:cNvPr id="11277" name="Text Box 13"/>
          <p:cNvSpPr txBox="1">
            <a:spLocks noChangeArrowheads="1"/>
          </p:cNvSpPr>
          <p:nvPr/>
        </p:nvSpPr>
        <p:spPr bwMode="auto">
          <a:xfrm>
            <a:off x="5140325" y="792164"/>
            <a:ext cx="101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300">
                <a:solidFill>
                  <a:schemeClr val="bg1"/>
                </a:solidFill>
                <a:ea typeface="ヒラギノ角ゴ Pro W3" pitchFamily="84" charset="-128"/>
              </a:rPr>
              <a:t>3</a:t>
            </a:r>
          </a:p>
        </p:txBody>
      </p:sp>
      <p:sp>
        <p:nvSpPr>
          <p:cNvPr id="11278" name="Text Box 14"/>
          <p:cNvSpPr txBox="1">
            <a:spLocks noChangeArrowheads="1"/>
          </p:cNvSpPr>
          <p:nvPr/>
        </p:nvSpPr>
        <p:spPr bwMode="auto">
          <a:xfrm>
            <a:off x="3689352" y="433388"/>
            <a:ext cx="415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500">
                <a:ea typeface="ヒラギノ角ゴ Pro W3" pitchFamily="84" charset="-128"/>
              </a:rPr>
              <a:t>DNA</a:t>
            </a:r>
            <a:endParaRPr lang="en-US" altLang="en-US" sz="1500">
              <a:solidFill>
                <a:srgbClr val="563A84"/>
              </a:solidFill>
              <a:ea typeface="ヒラギノ角ゴ Pro W3" pitchFamily="84" charset="-128"/>
            </a:endParaRPr>
          </a:p>
        </p:txBody>
      </p:sp>
      <p:sp>
        <p:nvSpPr>
          <p:cNvPr id="11279" name="Text Box 15"/>
          <p:cNvSpPr txBox="1">
            <a:spLocks noChangeArrowheads="1"/>
          </p:cNvSpPr>
          <p:nvPr/>
        </p:nvSpPr>
        <p:spPr bwMode="auto">
          <a:xfrm>
            <a:off x="3413127" y="747714"/>
            <a:ext cx="6318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500">
                <a:ea typeface="ヒラギノ角ゴ Pro W3" pitchFamily="84" charset="-128"/>
              </a:rPr>
              <a:t>Capsid</a:t>
            </a:r>
            <a:endParaRPr lang="en-US" altLang="en-US" sz="1500">
              <a:solidFill>
                <a:srgbClr val="563A84"/>
              </a:solidFill>
              <a:ea typeface="ヒラギノ角ゴ Pro W3" pitchFamily="84" charset="-128"/>
            </a:endParaRPr>
          </a:p>
        </p:txBody>
      </p:sp>
      <p:sp>
        <p:nvSpPr>
          <p:cNvPr id="11280" name="Line 16"/>
          <p:cNvSpPr>
            <a:spLocks noChangeShapeType="1"/>
          </p:cNvSpPr>
          <p:nvPr/>
        </p:nvSpPr>
        <p:spPr bwMode="auto">
          <a:xfrm flipV="1">
            <a:off x="4059238" y="825502"/>
            <a:ext cx="119062" cy="174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1" name="Line 17"/>
          <p:cNvSpPr>
            <a:spLocks noChangeShapeType="1"/>
          </p:cNvSpPr>
          <p:nvPr/>
        </p:nvSpPr>
        <p:spPr bwMode="auto">
          <a:xfrm>
            <a:off x="4102100" y="528640"/>
            <a:ext cx="185738" cy="984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2" name="Line 18"/>
          <p:cNvSpPr>
            <a:spLocks noChangeShapeType="1"/>
          </p:cNvSpPr>
          <p:nvPr/>
        </p:nvSpPr>
        <p:spPr bwMode="auto">
          <a:xfrm>
            <a:off x="2090740" y="719139"/>
            <a:ext cx="12541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3" name="Line 19"/>
          <p:cNvSpPr>
            <a:spLocks noChangeShapeType="1"/>
          </p:cNvSpPr>
          <p:nvPr/>
        </p:nvSpPr>
        <p:spPr bwMode="auto">
          <a:xfrm>
            <a:off x="2420938" y="719139"/>
            <a:ext cx="1968500" cy="5715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4" name="Oval 20"/>
          <p:cNvSpPr>
            <a:spLocks noChangeArrowheads="1"/>
          </p:cNvSpPr>
          <p:nvPr/>
        </p:nvSpPr>
        <p:spPr bwMode="auto">
          <a:xfrm>
            <a:off x="4360863" y="1262063"/>
            <a:ext cx="63500" cy="635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endParaRPr lang="en-US" altLang="en-US"/>
          </a:p>
        </p:txBody>
      </p:sp>
      <p:sp>
        <p:nvSpPr>
          <p:cNvPr id="11285" name="Oval 21"/>
          <p:cNvSpPr>
            <a:spLocks noChangeArrowheads="1"/>
          </p:cNvSpPr>
          <p:nvPr/>
        </p:nvSpPr>
        <p:spPr bwMode="auto">
          <a:xfrm>
            <a:off x="3367088" y="2921001"/>
            <a:ext cx="63500" cy="635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endParaRPr lang="en-US" altLang="en-US"/>
          </a:p>
        </p:txBody>
      </p:sp>
      <p:sp>
        <p:nvSpPr>
          <p:cNvPr id="11286" name="Oval 22"/>
          <p:cNvSpPr>
            <a:spLocks noChangeArrowheads="1"/>
          </p:cNvSpPr>
          <p:nvPr/>
        </p:nvSpPr>
        <p:spPr bwMode="auto">
          <a:xfrm>
            <a:off x="5435600" y="2832101"/>
            <a:ext cx="63500" cy="635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endParaRPr lang="en-US" altLang="en-US"/>
          </a:p>
        </p:txBody>
      </p:sp>
      <p:sp>
        <p:nvSpPr>
          <p:cNvPr id="11287" name="Oval 23"/>
          <p:cNvSpPr>
            <a:spLocks noChangeArrowheads="1"/>
          </p:cNvSpPr>
          <p:nvPr/>
        </p:nvSpPr>
        <p:spPr bwMode="auto">
          <a:xfrm>
            <a:off x="5888038" y="3209926"/>
            <a:ext cx="63500" cy="635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endParaRPr lang="en-US" altLang="en-US"/>
          </a:p>
        </p:txBody>
      </p:sp>
      <p:sp>
        <p:nvSpPr>
          <p:cNvPr id="11288" name="Oval 24"/>
          <p:cNvSpPr>
            <a:spLocks noChangeArrowheads="1"/>
          </p:cNvSpPr>
          <p:nvPr/>
        </p:nvSpPr>
        <p:spPr bwMode="auto">
          <a:xfrm>
            <a:off x="4872038" y="4446589"/>
            <a:ext cx="63500" cy="635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endParaRPr lang="en-US" altLang="en-US"/>
          </a:p>
        </p:txBody>
      </p:sp>
      <p:sp>
        <p:nvSpPr>
          <p:cNvPr id="11289" name="Oval 25"/>
          <p:cNvSpPr>
            <a:spLocks noChangeArrowheads="1"/>
          </p:cNvSpPr>
          <p:nvPr/>
        </p:nvSpPr>
        <p:spPr bwMode="auto">
          <a:xfrm>
            <a:off x="4951413" y="5414963"/>
            <a:ext cx="63500" cy="635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endParaRPr lang="en-US" altLang="en-US"/>
          </a:p>
        </p:txBody>
      </p:sp>
      <p:sp>
        <p:nvSpPr>
          <p:cNvPr id="11290" name="Text Box 26"/>
          <p:cNvSpPr txBox="1">
            <a:spLocks noChangeArrowheads="1"/>
          </p:cNvSpPr>
          <p:nvPr/>
        </p:nvSpPr>
        <p:spPr bwMode="auto">
          <a:xfrm>
            <a:off x="5291138" y="5707064"/>
            <a:ext cx="101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300">
                <a:solidFill>
                  <a:schemeClr val="bg1"/>
                </a:solidFill>
                <a:ea typeface="ヒラギノ角ゴ Pro W3" pitchFamily="84" charset="-128"/>
              </a:rPr>
              <a:t>4</a:t>
            </a:r>
          </a:p>
        </p:txBody>
      </p:sp>
      <p:sp>
        <p:nvSpPr>
          <p:cNvPr id="11291" name="Text Box 27"/>
          <p:cNvSpPr txBox="1">
            <a:spLocks noChangeArrowheads="1"/>
          </p:cNvSpPr>
          <p:nvPr/>
        </p:nvSpPr>
        <p:spPr bwMode="auto">
          <a:xfrm>
            <a:off x="2487613" y="1214439"/>
            <a:ext cx="103346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500">
                <a:ea typeface="ヒラギノ角ゴ Pro W3" pitchFamily="84" charset="-128"/>
              </a:rPr>
              <a:t>Replication</a:t>
            </a:r>
            <a:endParaRPr lang="en-US" altLang="en-US" sz="1500">
              <a:solidFill>
                <a:srgbClr val="563A84"/>
              </a:solidFill>
              <a:ea typeface="ヒラギノ角ゴ Pro W3" pitchFamily="84" charset="-128"/>
            </a:endParaRPr>
          </a:p>
        </p:txBody>
      </p:sp>
      <p:sp>
        <p:nvSpPr>
          <p:cNvPr id="11292" name="Text Box 28"/>
          <p:cNvSpPr txBox="1">
            <a:spLocks noChangeArrowheads="1"/>
          </p:cNvSpPr>
          <p:nvPr/>
        </p:nvSpPr>
        <p:spPr bwMode="auto">
          <a:xfrm>
            <a:off x="3281363" y="1857375"/>
            <a:ext cx="1084262"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500">
                <a:ea typeface="ヒラギノ角ゴ Pro W3" pitchFamily="84" charset="-128"/>
              </a:rPr>
              <a:t>HOST CELL</a:t>
            </a:r>
            <a:endParaRPr lang="en-US" altLang="en-US" sz="1500">
              <a:solidFill>
                <a:srgbClr val="563A84"/>
              </a:solidFill>
              <a:ea typeface="ヒラギノ角ゴ Pro W3" pitchFamily="84" charset="-128"/>
            </a:endParaRPr>
          </a:p>
        </p:txBody>
      </p:sp>
      <p:sp>
        <p:nvSpPr>
          <p:cNvPr id="11293" name="Line 29"/>
          <p:cNvSpPr>
            <a:spLocks noChangeShapeType="1"/>
          </p:cNvSpPr>
          <p:nvPr/>
        </p:nvSpPr>
        <p:spPr bwMode="auto">
          <a:xfrm>
            <a:off x="2235202" y="1435100"/>
            <a:ext cx="13128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4" name="Line 30"/>
          <p:cNvSpPr>
            <a:spLocks noChangeShapeType="1"/>
          </p:cNvSpPr>
          <p:nvPr/>
        </p:nvSpPr>
        <p:spPr bwMode="auto">
          <a:xfrm>
            <a:off x="2671763" y="1435100"/>
            <a:ext cx="728662" cy="15081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5" name="Text Box 31"/>
          <p:cNvSpPr txBox="1">
            <a:spLocks noChangeArrowheads="1"/>
          </p:cNvSpPr>
          <p:nvPr/>
        </p:nvSpPr>
        <p:spPr bwMode="auto">
          <a:xfrm>
            <a:off x="3200400" y="2247900"/>
            <a:ext cx="9017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500">
                <a:ea typeface="ヒラギノ角ゴ Pro W3" pitchFamily="84" charset="-128"/>
              </a:rPr>
              <a:t>Viral DNA</a:t>
            </a:r>
            <a:endParaRPr lang="en-US" altLang="en-US" sz="1500">
              <a:solidFill>
                <a:srgbClr val="563A84"/>
              </a:solidFill>
              <a:ea typeface="ヒラギノ角ゴ Pro W3" pitchFamily="84" charset="-128"/>
            </a:endParaRPr>
          </a:p>
        </p:txBody>
      </p:sp>
      <p:sp>
        <p:nvSpPr>
          <p:cNvPr id="11296" name="Line 32"/>
          <p:cNvSpPr>
            <a:spLocks noChangeShapeType="1"/>
          </p:cNvSpPr>
          <p:nvPr/>
        </p:nvSpPr>
        <p:spPr bwMode="auto">
          <a:xfrm>
            <a:off x="5041900" y="1435100"/>
            <a:ext cx="167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7" name="Line 33"/>
          <p:cNvSpPr>
            <a:spLocks noChangeShapeType="1"/>
          </p:cNvSpPr>
          <p:nvPr/>
        </p:nvSpPr>
        <p:spPr bwMode="auto">
          <a:xfrm flipH="1">
            <a:off x="5465765" y="1427164"/>
            <a:ext cx="244475" cy="1417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8" name="Line 34"/>
          <p:cNvSpPr>
            <a:spLocks noChangeShapeType="1"/>
          </p:cNvSpPr>
          <p:nvPr/>
        </p:nvSpPr>
        <p:spPr bwMode="auto">
          <a:xfrm>
            <a:off x="5702300" y="1430338"/>
            <a:ext cx="215900" cy="17954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9" name="Text Box 35"/>
          <p:cNvSpPr txBox="1">
            <a:spLocks noChangeArrowheads="1"/>
          </p:cNvSpPr>
          <p:nvPr/>
        </p:nvSpPr>
        <p:spPr bwMode="auto">
          <a:xfrm>
            <a:off x="4303713" y="2824163"/>
            <a:ext cx="6016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500">
                <a:ea typeface="ヒラギノ角ゴ Pro W3" pitchFamily="84" charset="-128"/>
              </a:rPr>
              <a:t>mRNA</a:t>
            </a:r>
            <a:endParaRPr lang="en-US" altLang="en-US" sz="1500">
              <a:solidFill>
                <a:srgbClr val="563A84"/>
              </a:solidFill>
              <a:ea typeface="ヒラギノ角ゴ Pro W3" pitchFamily="84" charset="-128"/>
            </a:endParaRPr>
          </a:p>
        </p:txBody>
      </p:sp>
      <p:sp>
        <p:nvSpPr>
          <p:cNvPr id="11300" name="Text Box 36"/>
          <p:cNvSpPr txBox="1">
            <a:spLocks noChangeArrowheads="1"/>
          </p:cNvSpPr>
          <p:nvPr/>
        </p:nvSpPr>
        <p:spPr bwMode="auto">
          <a:xfrm>
            <a:off x="4364038" y="3319463"/>
            <a:ext cx="7493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500">
                <a:ea typeface="ヒラギノ角ゴ Pro W3" pitchFamily="84" charset="-128"/>
              </a:rPr>
              <a:t>Capsid</a:t>
            </a:r>
          </a:p>
          <a:p>
            <a:pPr>
              <a:lnSpc>
                <a:spcPct val="90000"/>
              </a:lnSpc>
            </a:pPr>
            <a:r>
              <a:rPr lang="en-US" altLang="en-US" sz="1500">
                <a:ea typeface="ヒラギノ角ゴ Pro W3" pitchFamily="84" charset="-128"/>
              </a:rPr>
              <a:t>proteins</a:t>
            </a:r>
            <a:endParaRPr lang="en-US" altLang="en-US" sz="1500">
              <a:solidFill>
                <a:srgbClr val="563A84"/>
              </a:solidFill>
              <a:ea typeface="ヒラギノ角ゴ Pro W3" pitchFamily="84" charset="-128"/>
            </a:endParaRPr>
          </a:p>
        </p:txBody>
      </p:sp>
      <p:sp>
        <p:nvSpPr>
          <p:cNvPr id="11301" name="Text Box 37"/>
          <p:cNvSpPr txBox="1">
            <a:spLocks noChangeArrowheads="1"/>
          </p:cNvSpPr>
          <p:nvPr/>
        </p:nvSpPr>
        <p:spPr bwMode="auto">
          <a:xfrm>
            <a:off x="2522538" y="3327400"/>
            <a:ext cx="9017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nSpc>
                <a:spcPct val="80000"/>
              </a:lnSpc>
            </a:pPr>
            <a:r>
              <a:rPr lang="en-US" altLang="en-US" sz="1500">
                <a:ea typeface="ヒラギノ角ゴ Pro W3" pitchFamily="84" charset="-128"/>
              </a:rPr>
              <a:t>Viral DNA</a:t>
            </a:r>
            <a:endParaRPr lang="en-US" altLang="en-US" sz="1500">
              <a:solidFill>
                <a:srgbClr val="563A84"/>
              </a:solidFill>
              <a:ea typeface="ヒラギノ角ゴ Pro W3" pitchFamily="84" charset="-128"/>
            </a:endParaRPr>
          </a:p>
        </p:txBody>
      </p:sp>
      <p:sp>
        <p:nvSpPr>
          <p:cNvPr id="11302" name="Line 38"/>
          <p:cNvSpPr>
            <a:spLocks noChangeShapeType="1"/>
          </p:cNvSpPr>
          <p:nvPr/>
        </p:nvSpPr>
        <p:spPr bwMode="auto">
          <a:xfrm>
            <a:off x="4914900" y="4483100"/>
            <a:ext cx="982663" cy="1143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3" name="Line 39"/>
          <p:cNvSpPr>
            <a:spLocks noChangeShapeType="1"/>
          </p:cNvSpPr>
          <p:nvPr/>
        </p:nvSpPr>
        <p:spPr bwMode="auto">
          <a:xfrm>
            <a:off x="4986338" y="5443537"/>
            <a:ext cx="912812" cy="1825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4" name="Line 40"/>
          <p:cNvSpPr>
            <a:spLocks noChangeShapeType="1"/>
          </p:cNvSpPr>
          <p:nvPr/>
        </p:nvSpPr>
        <p:spPr bwMode="auto">
          <a:xfrm>
            <a:off x="5232400" y="5626100"/>
            <a:ext cx="18113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9_T01aAnimalViruses-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5575" y="136526"/>
            <a:ext cx="6292850" cy="658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48600" y="2438401"/>
            <a:ext cx="1143000" cy="307777"/>
          </a:xfrm>
          <a:prstGeom prst="rect">
            <a:avLst/>
          </a:prstGeom>
          <a:noFill/>
        </p:spPr>
        <p:txBody>
          <a:bodyPr wrap="square" rtlCol="0">
            <a:spAutoFit/>
          </a:bodyPr>
          <a:lstStyle/>
          <a:p>
            <a:pPr algn="l"/>
            <a:r>
              <a:rPr lang="en-US" sz="1400" dirty="0">
                <a:solidFill>
                  <a:srgbClr val="FF3300"/>
                </a:solidFill>
              </a:rPr>
              <a:t>Gardasil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25400"/>
            <a:ext cx="2590800" cy="258532"/>
          </a:xfrm>
        </p:spPr>
        <p:txBody>
          <a:bodyPr/>
          <a:lstStyle/>
          <a:p>
            <a:pPr eaLnBrk="1" hangingPunct="1"/>
            <a:r>
              <a:rPr lang="en-US" altLang="en-US" sz="1200"/>
              <a:t>Table 19.1b</a:t>
            </a:r>
          </a:p>
        </p:txBody>
      </p:sp>
      <p:pic>
        <p:nvPicPr>
          <p:cNvPr id="17411" name="Picture 4" descr="19_T01bAnimalViruses-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78040" y="136526"/>
            <a:ext cx="4987925" cy="658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6"/>
          <p:cNvGrpSpPr>
            <a:grpSpLocks noChangeAspect="1"/>
          </p:cNvGrpSpPr>
          <p:nvPr/>
        </p:nvGrpSpPr>
        <p:grpSpPr bwMode="auto">
          <a:xfrm>
            <a:off x="3810002" y="968377"/>
            <a:ext cx="5078413" cy="4899025"/>
            <a:chOff x="1163638" y="136525"/>
            <a:chExt cx="6827837" cy="6584950"/>
          </a:xfrm>
        </p:grpSpPr>
        <p:pic>
          <p:nvPicPr>
            <p:cNvPr id="18437" name="Picture 3" descr="19_07EnvRNAVirusLifeCy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3638" y="136525"/>
              <a:ext cx="6816725"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4"/>
            <p:cNvSpPr txBox="1">
              <a:spLocks noChangeArrowheads="1"/>
            </p:cNvSpPr>
            <p:nvPr/>
          </p:nvSpPr>
          <p:spPr bwMode="auto">
            <a:xfrm>
              <a:off x="1203325" y="279400"/>
              <a:ext cx="8540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400"/>
                <a:t>Capsid</a:t>
              </a:r>
            </a:p>
          </p:txBody>
        </p:sp>
        <p:sp>
          <p:nvSpPr>
            <p:cNvPr id="18439" name="Text Box 5"/>
            <p:cNvSpPr txBox="1">
              <a:spLocks noChangeArrowheads="1"/>
            </p:cNvSpPr>
            <p:nvPr/>
          </p:nvSpPr>
          <p:spPr bwMode="auto">
            <a:xfrm>
              <a:off x="1222375" y="684213"/>
              <a:ext cx="5095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r>
                <a:rPr lang="en-US" altLang="en-US" sz="1400"/>
                <a:t>RNA</a:t>
              </a:r>
            </a:p>
          </p:txBody>
        </p:sp>
        <p:sp>
          <p:nvSpPr>
            <p:cNvPr id="18440" name="Text Box 6"/>
            <p:cNvSpPr txBox="1">
              <a:spLocks noChangeArrowheads="1"/>
            </p:cNvSpPr>
            <p:nvPr/>
          </p:nvSpPr>
          <p:spPr bwMode="auto">
            <a:xfrm>
              <a:off x="1196975" y="1384300"/>
              <a:ext cx="17541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400"/>
                <a:t>Envelope (with</a:t>
              </a:r>
              <a:br>
                <a:rPr lang="en-US" altLang="en-US" sz="1400"/>
              </a:br>
              <a:r>
                <a:rPr lang="en-US" altLang="en-US" sz="1400"/>
                <a:t>glycoproteins)</a:t>
              </a:r>
            </a:p>
          </p:txBody>
        </p:sp>
        <p:sp>
          <p:nvSpPr>
            <p:cNvPr id="18441" name="Text Box 7"/>
            <p:cNvSpPr txBox="1">
              <a:spLocks noChangeArrowheads="1"/>
            </p:cNvSpPr>
            <p:nvPr/>
          </p:nvSpPr>
          <p:spPr bwMode="auto">
            <a:xfrm>
              <a:off x="4100513" y="465138"/>
              <a:ext cx="2746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400"/>
                <a:t>Capsid and viral genome</a:t>
              </a:r>
              <a:br>
                <a:rPr lang="en-US" altLang="en-US" sz="1400"/>
              </a:br>
              <a:r>
                <a:rPr lang="en-US" altLang="en-US" sz="1400"/>
                <a:t>enter the cell</a:t>
              </a:r>
            </a:p>
          </p:txBody>
        </p:sp>
        <p:sp>
          <p:nvSpPr>
            <p:cNvPr id="18442" name="Text Box 8"/>
            <p:cNvSpPr txBox="1">
              <a:spLocks noChangeArrowheads="1"/>
            </p:cNvSpPr>
            <p:nvPr/>
          </p:nvSpPr>
          <p:spPr bwMode="auto">
            <a:xfrm>
              <a:off x="5278438" y="1682750"/>
              <a:ext cx="1304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400"/>
                <a:t>HOST CELL</a:t>
              </a:r>
            </a:p>
          </p:txBody>
        </p:sp>
        <p:sp>
          <p:nvSpPr>
            <p:cNvPr id="18443" name="Text Box 9"/>
            <p:cNvSpPr txBox="1">
              <a:spLocks noChangeArrowheads="1"/>
            </p:cNvSpPr>
            <p:nvPr/>
          </p:nvSpPr>
          <p:spPr bwMode="auto">
            <a:xfrm>
              <a:off x="5549900" y="2363788"/>
              <a:ext cx="1530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400"/>
                <a:t>Viral genome</a:t>
              </a:r>
              <a:br>
                <a:rPr lang="en-US" altLang="en-US" sz="1400"/>
              </a:br>
              <a:r>
                <a:rPr lang="en-US" altLang="en-US" sz="1400"/>
                <a:t>(RNA)</a:t>
              </a:r>
            </a:p>
          </p:txBody>
        </p:sp>
        <p:sp>
          <p:nvSpPr>
            <p:cNvPr id="18444" name="Text Box 10"/>
            <p:cNvSpPr txBox="1">
              <a:spLocks noChangeArrowheads="1"/>
            </p:cNvSpPr>
            <p:nvPr/>
          </p:nvSpPr>
          <p:spPr bwMode="auto">
            <a:xfrm>
              <a:off x="3579813" y="2655888"/>
              <a:ext cx="10414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400"/>
                <a:t>Template</a:t>
              </a:r>
            </a:p>
          </p:txBody>
        </p:sp>
        <p:sp>
          <p:nvSpPr>
            <p:cNvPr id="18445" name="Text Box 11"/>
            <p:cNvSpPr txBox="1">
              <a:spLocks noChangeArrowheads="1"/>
            </p:cNvSpPr>
            <p:nvPr/>
          </p:nvSpPr>
          <p:spPr bwMode="auto">
            <a:xfrm>
              <a:off x="2982913" y="3052763"/>
              <a:ext cx="749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400"/>
                <a:t>mRNA</a:t>
              </a:r>
            </a:p>
          </p:txBody>
        </p:sp>
        <p:sp>
          <p:nvSpPr>
            <p:cNvPr id="18446" name="Text Box 12"/>
            <p:cNvSpPr txBox="1">
              <a:spLocks noChangeArrowheads="1"/>
            </p:cNvSpPr>
            <p:nvPr/>
          </p:nvSpPr>
          <p:spPr bwMode="auto">
            <a:xfrm>
              <a:off x="2957513" y="3608388"/>
              <a:ext cx="352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400"/>
                <a:t>ER</a:t>
              </a:r>
            </a:p>
          </p:txBody>
        </p:sp>
        <p:sp>
          <p:nvSpPr>
            <p:cNvPr id="18447" name="Text Box 13"/>
            <p:cNvSpPr txBox="1">
              <a:spLocks noChangeArrowheads="1"/>
            </p:cNvSpPr>
            <p:nvPr/>
          </p:nvSpPr>
          <p:spPr bwMode="auto">
            <a:xfrm>
              <a:off x="5021263" y="3449638"/>
              <a:ext cx="9207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400"/>
                <a:t>Capsid</a:t>
              </a:r>
              <a:br>
                <a:rPr lang="en-US" altLang="en-US" sz="1400"/>
              </a:br>
              <a:r>
                <a:rPr lang="en-US" altLang="en-US" sz="1400"/>
                <a:t>proteins</a:t>
              </a:r>
            </a:p>
          </p:txBody>
        </p:sp>
        <p:sp>
          <p:nvSpPr>
            <p:cNvPr id="18448" name="Text Box 14"/>
            <p:cNvSpPr txBox="1">
              <a:spLocks noChangeArrowheads="1"/>
            </p:cNvSpPr>
            <p:nvPr/>
          </p:nvSpPr>
          <p:spPr bwMode="auto">
            <a:xfrm>
              <a:off x="6477000" y="3859213"/>
              <a:ext cx="9080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400"/>
                <a:t>Copy of</a:t>
              </a:r>
              <a:br>
                <a:rPr lang="en-US" altLang="en-US" sz="1400"/>
              </a:br>
              <a:r>
                <a:rPr lang="en-US" altLang="en-US" sz="1400"/>
                <a:t>genome</a:t>
              </a:r>
              <a:br>
                <a:rPr lang="en-US" altLang="en-US" sz="1400"/>
              </a:br>
              <a:r>
                <a:rPr lang="en-US" altLang="en-US" sz="1400"/>
                <a:t>(RNA)</a:t>
              </a:r>
            </a:p>
          </p:txBody>
        </p:sp>
        <p:sp>
          <p:nvSpPr>
            <p:cNvPr id="18449" name="Text Box 15"/>
            <p:cNvSpPr txBox="1">
              <a:spLocks noChangeArrowheads="1"/>
            </p:cNvSpPr>
            <p:nvPr/>
          </p:nvSpPr>
          <p:spPr bwMode="auto">
            <a:xfrm>
              <a:off x="6859588" y="6334125"/>
              <a:ext cx="11318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400"/>
                <a:t>New virus</a:t>
              </a:r>
            </a:p>
          </p:txBody>
        </p:sp>
        <p:sp>
          <p:nvSpPr>
            <p:cNvPr id="18450" name="Text Box 16"/>
            <p:cNvSpPr txBox="1">
              <a:spLocks noChangeArrowheads="1"/>
            </p:cNvSpPr>
            <p:nvPr/>
          </p:nvSpPr>
          <p:spPr bwMode="auto">
            <a:xfrm>
              <a:off x="2416175" y="4797425"/>
              <a:ext cx="9477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700" b="1">
                  <a:solidFill>
                    <a:schemeClr val="tx1"/>
                  </a:solidFill>
                  <a:latin typeface="Arial" charset="0"/>
                </a:defRPr>
              </a:lvl1pPr>
              <a:lvl2pPr marL="742950" indent="-285750">
                <a:defRPr sz="2700" b="1">
                  <a:solidFill>
                    <a:schemeClr val="tx1"/>
                  </a:solidFill>
                  <a:latin typeface="Arial" charset="0"/>
                </a:defRPr>
              </a:lvl2pPr>
              <a:lvl3pPr marL="1143000" indent="-228600">
                <a:defRPr sz="2700" b="1">
                  <a:solidFill>
                    <a:schemeClr val="tx1"/>
                  </a:solidFill>
                  <a:latin typeface="Arial" charset="0"/>
                </a:defRPr>
              </a:lvl3pPr>
              <a:lvl4pPr marL="1600200" indent="-228600">
                <a:defRPr sz="2700" b="1">
                  <a:solidFill>
                    <a:schemeClr val="tx1"/>
                  </a:solidFill>
                  <a:latin typeface="Arial" charset="0"/>
                </a:defRPr>
              </a:lvl4pPr>
              <a:lvl5pPr marL="2057400" indent="-228600">
                <a:defRPr sz="2700" b="1">
                  <a:solidFill>
                    <a:schemeClr val="tx1"/>
                  </a:solidFill>
                  <a:latin typeface="Arial" charset="0"/>
                </a:defRPr>
              </a:lvl5pPr>
              <a:lvl6pPr marL="2514600" indent="-228600" algn="r" eaLnBrk="0" fontAlgn="base" hangingPunct="0">
                <a:spcBef>
                  <a:spcPct val="0"/>
                </a:spcBef>
                <a:spcAft>
                  <a:spcPct val="0"/>
                </a:spcAft>
                <a:defRPr sz="2700" b="1">
                  <a:solidFill>
                    <a:schemeClr val="tx1"/>
                  </a:solidFill>
                  <a:latin typeface="Arial" charset="0"/>
                </a:defRPr>
              </a:lvl6pPr>
              <a:lvl7pPr marL="2971800" indent="-228600" algn="r" eaLnBrk="0" fontAlgn="base" hangingPunct="0">
                <a:spcBef>
                  <a:spcPct val="0"/>
                </a:spcBef>
                <a:spcAft>
                  <a:spcPct val="0"/>
                </a:spcAft>
                <a:defRPr sz="2700" b="1">
                  <a:solidFill>
                    <a:schemeClr val="tx1"/>
                  </a:solidFill>
                  <a:latin typeface="Arial" charset="0"/>
                </a:defRPr>
              </a:lvl7pPr>
              <a:lvl8pPr marL="3429000" indent="-228600" algn="r" eaLnBrk="0" fontAlgn="base" hangingPunct="0">
                <a:spcBef>
                  <a:spcPct val="0"/>
                </a:spcBef>
                <a:spcAft>
                  <a:spcPct val="0"/>
                </a:spcAft>
                <a:defRPr sz="2700" b="1">
                  <a:solidFill>
                    <a:schemeClr val="tx1"/>
                  </a:solidFill>
                  <a:latin typeface="Arial" charset="0"/>
                </a:defRPr>
              </a:lvl8pPr>
              <a:lvl9pPr marL="3886200" indent="-228600" algn="r" eaLnBrk="0" fontAlgn="base" hangingPunct="0">
                <a:spcBef>
                  <a:spcPct val="0"/>
                </a:spcBef>
                <a:spcAft>
                  <a:spcPct val="0"/>
                </a:spcAft>
                <a:defRPr sz="2700" b="1">
                  <a:solidFill>
                    <a:schemeClr val="tx1"/>
                  </a:solidFill>
                  <a:latin typeface="Arial" charset="0"/>
                </a:defRPr>
              </a:lvl9pPr>
            </a:lstStyle>
            <a:p>
              <a:pPr algn="l">
                <a:lnSpc>
                  <a:spcPct val="90000"/>
                </a:lnSpc>
              </a:pPr>
              <a:r>
                <a:rPr lang="en-US" altLang="en-US" sz="1400"/>
                <a:t>Glyco-</a:t>
              </a:r>
              <a:br>
                <a:rPr lang="en-US" altLang="en-US" sz="1400"/>
              </a:br>
              <a:r>
                <a:rPr lang="en-US" altLang="en-US" sz="1400"/>
                <a:t>proteins</a:t>
              </a:r>
            </a:p>
          </p:txBody>
        </p:sp>
        <p:sp>
          <p:nvSpPr>
            <p:cNvPr id="18451" name="Line 17"/>
            <p:cNvSpPr>
              <a:spLocks noChangeShapeType="1"/>
            </p:cNvSpPr>
            <p:nvPr/>
          </p:nvSpPr>
          <p:spPr bwMode="auto">
            <a:xfrm>
              <a:off x="2011363" y="423863"/>
              <a:ext cx="488950" cy="238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2" name="Line 18"/>
            <p:cNvSpPr>
              <a:spLocks noChangeShapeType="1"/>
            </p:cNvSpPr>
            <p:nvPr/>
          </p:nvSpPr>
          <p:spPr bwMode="auto">
            <a:xfrm>
              <a:off x="1758950" y="793750"/>
              <a:ext cx="8731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3" name="Line 19"/>
            <p:cNvSpPr>
              <a:spLocks noChangeShapeType="1"/>
            </p:cNvSpPr>
            <p:nvPr/>
          </p:nvSpPr>
          <p:spPr bwMode="auto">
            <a:xfrm flipV="1">
              <a:off x="1878013" y="979488"/>
              <a:ext cx="542925" cy="409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4" name="Line 20"/>
            <p:cNvSpPr>
              <a:spLocks noChangeShapeType="1"/>
            </p:cNvSpPr>
            <p:nvPr/>
          </p:nvSpPr>
          <p:spPr bwMode="auto">
            <a:xfrm>
              <a:off x="4497388" y="965200"/>
              <a:ext cx="79375" cy="396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5" name="Line 21"/>
            <p:cNvSpPr>
              <a:spLocks noChangeShapeType="1"/>
            </p:cNvSpPr>
            <p:nvPr/>
          </p:nvSpPr>
          <p:spPr bwMode="auto">
            <a:xfrm>
              <a:off x="4589463" y="2857500"/>
              <a:ext cx="252412" cy="1984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6" name="Line 22"/>
            <p:cNvSpPr>
              <a:spLocks noChangeShapeType="1"/>
            </p:cNvSpPr>
            <p:nvPr/>
          </p:nvSpPr>
          <p:spPr bwMode="auto">
            <a:xfrm>
              <a:off x="3716338" y="3214688"/>
              <a:ext cx="331787" cy="211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7" name="Line 23"/>
            <p:cNvSpPr>
              <a:spLocks noChangeShapeType="1"/>
            </p:cNvSpPr>
            <p:nvPr/>
          </p:nvSpPr>
          <p:spPr bwMode="auto">
            <a:xfrm flipV="1">
              <a:off x="3175000" y="4656138"/>
              <a:ext cx="568325" cy="238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8" name="Line 24"/>
            <p:cNvSpPr>
              <a:spLocks noChangeShapeType="1"/>
            </p:cNvSpPr>
            <p:nvPr/>
          </p:nvSpPr>
          <p:spPr bwMode="auto">
            <a:xfrm flipH="1">
              <a:off x="4867275" y="3651250"/>
              <a:ext cx="133350" cy="238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9" name="Line 25"/>
            <p:cNvSpPr>
              <a:spLocks noChangeShapeType="1"/>
            </p:cNvSpPr>
            <p:nvPr/>
          </p:nvSpPr>
          <p:spPr bwMode="auto">
            <a:xfrm>
              <a:off x="6203950" y="3690938"/>
              <a:ext cx="238125" cy="225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9" name="Rectangle 3"/>
          <p:cNvSpPr txBox="1">
            <a:spLocks noChangeArrowheads="1"/>
          </p:cNvSpPr>
          <p:nvPr/>
        </p:nvSpPr>
        <p:spPr bwMode="auto">
          <a:xfrm>
            <a:off x="0" y="1524000"/>
            <a:ext cx="3657600" cy="4419600"/>
          </a:xfrm>
          <a:prstGeom prst="rect">
            <a:avLst/>
          </a:prstGeom>
          <a:noFill/>
          <a:ln w="9525">
            <a:noFill/>
            <a:miter lim="800000"/>
            <a:headEnd/>
            <a:tailEnd/>
          </a:ln>
        </p:spPr>
        <p:txBody>
          <a:bodyPr/>
          <a:lstStyle/>
          <a:p>
            <a:pPr marL="342900" indent="-342900" algn="l" eaLnBrk="1" hangingPunct="1">
              <a:spcBef>
                <a:spcPct val="20000"/>
              </a:spcBef>
              <a:buClr>
                <a:srgbClr val="D1300D"/>
              </a:buClr>
              <a:buFont typeface="Times" pitchFamily="84" charset="0"/>
              <a:buChar char="•"/>
              <a:defRPr/>
            </a:pPr>
            <a:r>
              <a:rPr lang="en-US" sz="2000" b="0" kern="0" dirty="0">
                <a:latin typeface="+mn-lt"/>
              </a:rPr>
              <a:t>Many viruses that infect animals have a membranous envelope</a:t>
            </a:r>
          </a:p>
          <a:p>
            <a:pPr marL="342900" indent="-342900" algn="l" eaLnBrk="1" hangingPunct="1">
              <a:spcBef>
                <a:spcPct val="20000"/>
              </a:spcBef>
              <a:buClr>
                <a:srgbClr val="D1300D"/>
              </a:buClr>
              <a:buFont typeface="Times" pitchFamily="84" charset="0"/>
              <a:buChar char="•"/>
              <a:defRPr/>
            </a:pPr>
            <a:endParaRPr lang="en-US" sz="2000" b="0" kern="0" dirty="0">
              <a:latin typeface="+mn-lt"/>
            </a:endParaRPr>
          </a:p>
          <a:p>
            <a:pPr marL="342900" indent="-342900" algn="l" eaLnBrk="1" hangingPunct="1">
              <a:spcBef>
                <a:spcPct val="20000"/>
              </a:spcBef>
              <a:buClr>
                <a:srgbClr val="D1300D"/>
              </a:buClr>
              <a:buFont typeface="Times" pitchFamily="84" charset="0"/>
              <a:buChar char="•"/>
              <a:defRPr/>
            </a:pPr>
            <a:r>
              <a:rPr lang="en-US" sz="2000" b="0" kern="0" dirty="0">
                <a:latin typeface="+mn-lt"/>
              </a:rPr>
              <a:t>Viral </a:t>
            </a:r>
            <a:r>
              <a:rPr lang="en-US" sz="2000" b="0" kern="0" dirty="0" err="1">
                <a:latin typeface="+mn-lt"/>
              </a:rPr>
              <a:t>glycoproteins</a:t>
            </a:r>
            <a:r>
              <a:rPr lang="en-US" sz="2000" b="0" kern="0" dirty="0">
                <a:latin typeface="+mn-lt"/>
              </a:rPr>
              <a:t> on the envelope bind to specific receptor molecules on the surface of a host cell</a:t>
            </a:r>
          </a:p>
          <a:p>
            <a:pPr marL="342900" indent="-342900" algn="l" eaLnBrk="1" hangingPunct="1">
              <a:spcBef>
                <a:spcPct val="20000"/>
              </a:spcBef>
              <a:buClr>
                <a:srgbClr val="D1300D"/>
              </a:buClr>
              <a:buFont typeface="Times" pitchFamily="84" charset="0"/>
              <a:buChar char="•"/>
              <a:defRPr/>
            </a:pPr>
            <a:endParaRPr lang="en-US" sz="2000" b="0" kern="0" dirty="0">
              <a:latin typeface="+mn-lt"/>
            </a:endParaRPr>
          </a:p>
          <a:p>
            <a:pPr marL="342900" indent="-342900" algn="l" eaLnBrk="1" hangingPunct="1">
              <a:spcBef>
                <a:spcPct val="20000"/>
              </a:spcBef>
              <a:buClr>
                <a:srgbClr val="D1300D"/>
              </a:buClr>
              <a:buFont typeface="Times" pitchFamily="84" charset="0"/>
              <a:buChar char="•"/>
              <a:defRPr/>
            </a:pPr>
            <a:r>
              <a:rPr lang="en-US" sz="2000" b="0" kern="0" dirty="0">
                <a:latin typeface="+mn-lt"/>
              </a:rPr>
              <a:t>Some viral envelopes are formed from the host cell’s plasma membrane as the viral </a:t>
            </a:r>
            <a:r>
              <a:rPr lang="en-US" sz="2000" b="0" kern="0" dirty="0" err="1">
                <a:latin typeface="+mn-lt"/>
              </a:rPr>
              <a:t>capsids</a:t>
            </a:r>
            <a:r>
              <a:rPr lang="en-US" sz="2000" b="0" kern="0" dirty="0">
                <a:latin typeface="+mn-lt"/>
              </a:rPr>
              <a:t> exit</a:t>
            </a:r>
          </a:p>
        </p:txBody>
      </p:sp>
      <p:sp>
        <p:nvSpPr>
          <p:cNvPr id="18436" name="Rectangle 2"/>
          <p:cNvSpPr>
            <a:spLocks noGrp="1" noChangeArrowheads="1"/>
          </p:cNvSpPr>
          <p:nvPr>
            <p:ph type="title"/>
          </p:nvPr>
        </p:nvSpPr>
        <p:spPr>
          <a:xfrm>
            <a:off x="152402" y="533401"/>
            <a:ext cx="3313113" cy="503239"/>
          </a:xfrm>
        </p:spPr>
        <p:txBody>
          <a:bodyPr/>
          <a:lstStyle/>
          <a:p>
            <a:pPr eaLnBrk="1" hangingPunct="1"/>
            <a:r>
              <a:rPr lang="en-US" altLang="en-US" i="1"/>
              <a:t>Viral Envelopes</a:t>
            </a:r>
            <a:endParaRPr lang="en-US" altLang="en-US">
              <a:solidFill>
                <a:srgbClr val="993366"/>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ags/tag2.xml><?xml version="1.0" encoding="utf-8"?>
<p:tagLst xmlns:a="http://schemas.openxmlformats.org/drawingml/2006/main" xmlns:r="http://schemas.openxmlformats.org/officeDocument/2006/relationships" xmlns:p="http://schemas.openxmlformats.org/presentationml/2006/main">
  <p:tag name="TBTEXT" val=""/>
  <p:tag name="NOPREFERENCE" val="False"/>
  <p:tag name="DELIMITERS" val="3.1"/>
</p:tagLst>
</file>

<file path=ppt/theme/theme1.xml><?xml version="1.0" encoding="utf-8"?>
<a:theme xmlns:a="http://schemas.openxmlformats.org/drawingml/2006/main" name="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7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700" b="1" i="0" u="none" strike="noStrike" cap="none" normalizeH="0" baseline="0" smtClean="0">
            <a:ln>
              <a:noFill/>
            </a:ln>
            <a:solidFill>
              <a:schemeClr val="tx1"/>
            </a:solidFill>
            <a:effectLst/>
            <a:latin typeface="Arial"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6832</TotalTime>
  <Words>1366</Words>
  <Application>Microsoft Macintosh PowerPoint</Application>
  <PresentationFormat>On-screen Show (4:3)</PresentationFormat>
  <Paragraphs>215</Paragraphs>
  <Slides>35</Slides>
  <Notes>22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35</vt:i4>
      </vt:variant>
    </vt:vector>
  </HeadingPairs>
  <TitlesOfParts>
    <vt:vector size="47" baseType="lpstr">
      <vt:lpstr>Arial Unicode MS</vt:lpstr>
      <vt:lpstr>Arial</vt:lpstr>
      <vt:lpstr>Arial Black</vt:lpstr>
      <vt:lpstr>Calibri</vt:lpstr>
      <vt:lpstr>Lucida Grande</vt:lpstr>
      <vt:lpstr>Times</vt:lpstr>
      <vt:lpstr>Times New Roman</vt:lpstr>
      <vt:lpstr>Wingdings</vt:lpstr>
      <vt:lpstr>C6eActiveLectureQuestions</vt:lpstr>
      <vt:lpstr>Blank Presentation</vt:lpstr>
      <vt:lpstr>1_Office Theme</vt:lpstr>
      <vt:lpstr>Office Theme</vt:lpstr>
      <vt:lpstr>PowerPoint Presentation</vt:lpstr>
      <vt:lpstr>Viruses lead “a kind of borrowed life” between life-forms &amp; chemicals</vt:lpstr>
      <vt:lpstr>Structure of Viruses</vt:lpstr>
      <vt:lpstr>PowerPoint Presentation</vt:lpstr>
      <vt:lpstr>Viruses replicate only in host cells</vt:lpstr>
      <vt:lpstr>PowerPoint Presentation</vt:lpstr>
      <vt:lpstr>PowerPoint Presentation</vt:lpstr>
      <vt:lpstr>Table 19.1b</vt:lpstr>
      <vt:lpstr>Viral Envelopes</vt:lpstr>
      <vt:lpstr>PowerPoint Presentation</vt:lpstr>
      <vt:lpstr>Definition of a Retrovirus</vt:lpstr>
      <vt:lpstr>PowerPoint Presentation</vt:lpstr>
      <vt:lpstr>PowerPoint Presentation</vt:lpstr>
      <vt:lpstr>Emerging Viruses</vt:lpstr>
      <vt:lpstr>PowerPoint Presentation</vt:lpstr>
      <vt:lpstr>PowerPoint Presentation</vt:lpstr>
      <vt:lpstr>PowerPoint Presentation</vt:lpstr>
      <vt:lpstr>2014 Ebola Outbreak, West Africa</vt:lpstr>
      <vt:lpstr>PowerPoint Presentation</vt:lpstr>
      <vt:lpstr>PowerPoint Presentation</vt:lpstr>
      <vt:lpstr>Zika Virus (Zika)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Benjamin Cummings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slide</dc:title>
  <dc:creator>BCP User</dc:creator>
  <cp:lastModifiedBy>Kevin McCracken</cp:lastModifiedBy>
  <cp:revision>1162</cp:revision>
  <dcterms:created xsi:type="dcterms:W3CDTF">2002-07-11T17:04:39Z</dcterms:created>
  <dcterms:modified xsi:type="dcterms:W3CDTF">2023-10-30T11:52:53Z</dcterms:modified>
</cp:coreProperties>
</file>