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9" r:id="rId7"/>
    <p:sldId id="261" r:id="rId8"/>
    <p:sldId id="262" r:id="rId9"/>
    <p:sldId id="263" r:id="rId10"/>
    <p:sldId id="346" r:id="rId11"/>
    <p:sldId id="347" r:id="rId12"/>
    <p:sldId id="270" r:id="rId13"/>
    <p:sldId id="271" r:id="rId14"/>
    <p:sldId id="264" r:id="rId15"/>
    <p:sldId id="272" r:id="rId16"/>
    <p:sldId id="277" r:id="rId17"/>
    <p:sldId id="265" r:id="rId18"/>
    <p:sldId id="345" r:id="rId19"/>
    <p:sldId id="348" r:id="rId20"/>
    <p:sldId id="268" r:id="rId21"/>
    <p:sldId id="276" r:id="rId22"/>
    <p:sldId id="273" r:id="rId23"/>
    <p:sldId id="274" r:id="rId24"/>
    <p:sldId id="27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5593" autoAdjust="0"/>
    <p:restoredTop sz="93750"/>
  </p:normalViewPr>
  <p:slideViewPr>
    <p:cSldViewPr snapToGrid="0" snapToObjects="1">
      <p:cViewPr varScale="1">
        <p:scale>
          <a:sx n="191" d="100"/>
          <a:sy n="191" d="100"/>
        </p:scale>
        <p:origin x="208" y="5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Volumes/.timemachine/A06CDB8F-1751-4706-96F9-1876357135B9/2025-01-14-150815.backup/2025-01-14-150815.backup/4TB-BLADE-1-DATA/ngs_data/RAD.PENGUIN_jeffwhite/RAD.PENGUIN.OUT/dadi-single-pop/excel/Alexis_with_95%25CIs_finals/EP/template2_EP-finalresults-95%25CI.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Volumes/.timemachine/A06CDB8F-1751-4706-96F9-1876357135B9/2025-01-14-150815.backup/2025-01-14-150815.backup/4TB-BLADE-1-DATA/ngs_data/RAD.PENGUIN_jeffwhite/RAD.PENGUIN.OUT/dadi-single-pop/excel/Alexis_with_95%25CIs_finals/ROCK/template2_ROCK-finalresults-95%25CI"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2"/>
          <c:order val="0"/>
          <c:tx>
            <c:strRef>
              <c:f>'[template2_EP-finalresults-95%CI.xlsx]95%CI'!$A$2</c:f>
              <c:strCache>
                <c:ptCount val="1"/>
                <c:pt idx="0">
                  <c:v>Time</c:v>
                </c:pt>
              </c:strCache>
            </c:strRef>
          </c:tx>
          <c:spPr>
            <a:ln w="3175">
              <a:solidFill>
                <a:schemeClr val="tx1"/>
              </a:solidFill>
            </a:ln>
          </c:spPr>
          <c:marker>
            <c:symbol val="none"/>
          </c:marker>
          <c:xVal>
            <c:numRef>
              <c:f>'[template2_EP-finalresults-95%CI.xlsx]95%CI'!$A$3:$A$202</c:f>
              <c:numCache>
                <c:formatCode>General</c:formatCode>
                <c:ptCount val="200"/>
                <c:pt idx="0">
                  <c:v>0</c:v>
                </c:pt>
                <c:pt idx="1">
                  <c:v>21687.629700692774</c:v>
                </c:pt>
                <c:pt idx="2">
                  <c:v>21687.629700692774</c:v>
                </c:pt>
                <c:pt idx="3">
                  <c:v>31681.343363540978</c:v>
                </c:pt>
                <c:pt idx="4">
                  <c:v>31681.343363540978</c:v>
                </c:pt>
                <c:pt idx="5">
                  <c:v>39269.550983194553</c:v>
                </c:pt>
                <c:pt idx="6">
                  <c:v>39269.550983194553</c:v>
                </c:pt>
                <c:pt idx="7">
                  <c:v>44745.595095192431</c:v>
                </c:pt>
                <c:pt idx="8">
                  <c:v>44745.595095192431</c:v>
                </c:pt>
                <c:pt idx="9">
                  <c:v>49668.382586286985</c:v>
                </c:pt>
                <c:pt idx="10">
                  <c:v>49668.382586286985</c:v>
                </c:pt>
                <c:pt idx="11">
                  <c:v>55936.643819125406</c:v>
                </c:pt>
                <c:pt idx="12">
                  <c:v>55936.643819125406</c:v>
                </c:pt>
                <c:pt idx="13">
                  <c:v>63095.551346747918</c:v>
                </c:pt>
                <c:pt idx="14">
                  <c:v>63095.551346747918</c:v>
                </c:pt>
                <c:pt idx="15">
                  <c:v>72325.119395028494</c:v>
                </c:pt>
                <c:pt idx="16">
                  <c:v>72325.119395028494</c:v>
                </c:pt>
                <c:pt idx="17">
                  <c:v>84196.18143324049</c:v>
                </c:pt>
                <c:pt idx="18">
                  <c:v>84196.18143324049</c:v>
                </c:pt>
                <c:pt idx="19">
                  <c:v>99859.16561143435</c:v>
                </c:pt>
                <c:pt idx="20">
                  <c:v>99859.16561143435</c:v>
                </c:pt>
                <c:pt idx="21">
                  <c:v>117475.25133719645</c:v>
                </c:pt>
                <c:pt idx="22">
                  <c:v>117475.25133719645</c:v>
                </c:pt>
                <c:pt idx="23">
                  <c:v>142356.75486777545</c:v>
                </c:pt>
                <c:pt idx="24">
                  <c:v>142356.75486777545</c:v>
                </c:pt>
                <c:pt idx="25">
                  <c:v>163409.81872395668</c:v>
                </c:pt>
                <c:pt idx="26">
                  <c:v>163409.81872395668</c:v>
                </c:pt>
                <c:pt idx="27">
                  <c:v>189907.71588342573</c:v>
                </c:pt>
                <c:pt idx="28">
                  <c:v>189907.71588342573</c:v>
                </c:pt>
                <c:pt idx="29">
                  <c:v>224576.74006333115</c:v>
                </c:pt>
                <c:pt idx="30">
                  <c:v>224576.74006333115</c:v>
                </c:pt>
                <c:pt idx="31">
                  <c:v>259052.0289322836</c:v>
                </c:pt>
                <c:pt idx="32">
                  <c:v>259052.0289322836</c:v>
                </c:pt>
                <c:pt idx="33">
                  <c:v>292100.44865296886</c:v>
                </c:pt>
                <c:pt idx="34">
                  <c:v>292100.44865296886</c:v>
                </c:pt>
                <c:pt idx="35">
                  <c:v>327978.92463696084</c:v>
                </c:pt>
                <c:pt idx="36">
                  <c:v>327978.92463696084</c:v>
                </c:pt>
                <c:pt idx="37">
                  <c:v>370934.65797255735</c:v>
                </c:pt>
                <c:pt idx="38">
                  <c:v>370934.65797255735</c:v>
                </c:pt>
                <c:pt idx="39">
                  <c:v>423121.4858078626</c:v>
                </c:pt>
                <c:pt idx="40">
                  <c:v>423121.4858078626</c:v>
                </c:pt>
                <c:pt idx="41">
                  <c:v>478466.85903236433</c:v>
                </c:pt>
                <c:pt idx="42">
                  <c:v>478466.85903236433</c:v>
                </c:pt>
                <c:pt idx="43">
                  <c:v>529845.81658205204</c:v>
                </c:pt>
                <c:pt idx="44">
                  <c:v>529845.81658205204</c:v>
                </c:pt>
                <c:pt idx="45">
                  <c:v>580606.66200960416</c:v>
                </c:pt>
                <c:pt idx="46">
                  <c:v>580606.66200960416</c:v>
                </c:pt>
                <c:pt idx="47">
                  <c:v>625379.62974597618</c:v>
                </c:pt>
                <c:pt idx="48">
                  <c:v>625379.62974597618</c:v>
                </c:pt>
                <c:pt idx="49">
                  <c:v>677449.55435549386</c:v>
                </c:pt>
                <c:pt idx="50">
                  <c:v>677449.55435549386</c:v>
                </c:pt>
                <c:pt idx="51">
                  <c:v>737101.45040493272</c:v>
                </c:pt>
                <c:pt idx="52">
                  <c:v>737101.45040493272</c:v>
                </c:pt>
                <c:pt idx="53">
                  <c:v>792673.86504660535</c:v>
                </c:pt>
                <c:pt idx="54">
                  <c:v>792673.86504660535</c:v>
                </c:pt>
                <c:pt idx="55">
                  <c:v>858389.15389286634</c:v>
                </c:pt>
                <c:pt idx="56">
                  <c:v>858389.15389286634</c:v>
                </c:pt>
                <c:pt idx="57">
                  <c:v>916437.68883281411</c:v>
                </c:pt>
                <c:pt idx="58">
                  <c:v>916437.68883281411</c:v>
                </c:pt>
                <c:pt idx="59">
                  <c:v>973759.88919869135</c:v>
                </c:pt>
                <c:pt idx="60">
                  <c:v>973759.88919869135</c:v>
                </c:pt>
                <c:pt idx="61">
                  <c:v>1030012.7730502319</c:v>
                </c:pt>
                <c:pt idx="62">
                  <c:v>1030012.7730502319</c:v>
                </c:pt>
                <c:pt idx="63">
                  <c:v>1079539.9515966296</c:v>
                </c:pt>
                <c:pt idx="64">
                  <c:v>1079539.9515966296</c:v>
                </c:pt>
                <c:pt idx="65">
                  <c:v>1123547.4994446631</c:v>
                </c:pt>
                <c:pt idx="66">
                  <c:v>1123547.4994446631</c:v>
                </c:pt>
                <c:pt idx="67">
                  <c:v>1176970.6073202624</c:v>
                </c:pt>
                <c:pt idx="68">
                  <c:v>1176970.6073202624</c:v>
                </c:pt>
                <c:pt idx="69">
                  <c:v>1226432.4064604922</c:v>
                </c:pt>
                <c:pt idx="70">
                  <c:v>1226432.4064604922</c:v>
                </c:pt>
                <c:pt idx="71">
                  <c:v>1278220.7425378056</c:v>
                </c:pt>
                <c:pt idx="72">
                  <c:v>1278220.7425378056</c:v>
                </c:pt>
                <c:pt idx="73">
                  <c:v>1321134.8967682223</c:v>
                </c:pt>
                <c:pt idx="74">
                  <c:v>1321134.8967682223</c:v>
                </c:pt>
                <c:pt idx="75">
                  <c:v>1376998.2137801812</c:v>
                </c:pt>
                <c:pt idx="76">
                  <c:v>1376998.2137801812</c:v>
                </c:pt>
                <c:pt idx="77">
                  <c:v>1424033.0545109857</c:v>
                </c:pt>
                <c:pt idx="78">
                  <c:v>1424033.0545109857</c:v>
                </c:pt>
                <c:pt idx="79">
                  <c:v>1475231.922207277</c:v>
                </c:pt>
                <c:pt idx="80">
                  <c:v>1475231.922207277</c:v>
                </c:pt>
                <c:pt idx="81">
                  <c:v>1517855.9891614157</c:v>
                </c:pt>
                <c:pt idx="82">
                  <c:v>1517855.9891614157</c:v>
                </c:pt>
                <c:pt idx="83">
                  <c:v>1563902.6959907783</c:v>
                </c:pt>
                <c:pt idx="84">
                  <c:v>1563902.6959907783</c:v>
                </c:pt>
                <c:pt idx="85">
                  <c:v>1610032.4090509862</c:v>
                </c:pt>
                <c:pt idx="86">
                  <c:v>1610032.4090509862</c:v>
                </c:pt>
                <c:pt idx="87">
                  <c:v>1649695.2466818637</c:v>
                </c:pt>
                <c:pt idx="88">
                  <c:v>1649695.2466818637</c:v>
                </c:pt>
                <c:pt idx="89">
                  <c:v>1693267.6904427242</c:v>
                </c:pt>
                <c:pt idx="90">
                  <c:v>1693267.6904427242</c:v>
                </c:pt>
                <c:pt idx="91">
                  <c:v>1738308.5886818857</c:v>
                </c:pt>
                <c:pt idx="92">
                  <c:v>1738308.5886818857</c:v>
                </c:pt>
                <c:pt idx="93">
                  <c:v>1781862.8116548238</c:v>
                </c:pt>
                <c:pt idx="94">
                  <c:v>1781862.8116548238</c:v>
                </c:pt>
                <c:pt idx="95">
                  <c:v>1827152.7999795717</c:v>
                </c:pt>
                <c:pt idx="96">
                  <c:v>1827152.7999795717</c:v>
                </c:pt>
                <c:pt idx="97">
                  <c:v>1872900.0276837579</c:v>
                </c:pt>
                <c:pt idx="98">
                  <c:v>1872900.0276837579</c:v>
                </c:pt>
                <c:pt idx="99">
                  <c:v>1918090.8571037345</c:v>
                </c:pt>
                <c:pt idx="100">
                  <c:v>1918090.8571037345</c:v>
                </c:pt>
                <c:pt idx="101">
                  <c:v>1962205.5700755466</c:v>
                </c:pt>
                <c:pt idx="102">
                  <c:v>1962205.5700755466</c:v>
                </c:pt>
                <c:pt idx="103">
                  <c:v>2002660.5461687627</c:v>
                </c:pt>
                <c:pt idx="104">
                  <c:v>2002660.5461687627</c:v>
                </c:pt>
                <c:pt idx="105">
                  <c:v>2045349.2488247617</c:v>
                </c:pt>
                <c:pt idx="106">
                  <c:v>2045349.2488247617</c:v>
                </c:pt>
                <c:pt idx="107">
                  <c:v>2097773.0141793983</c:v>
                </c:pt>
                <c:pt idx="108">
                  <c:v>2097773.0141793983</c:v>
                </c:pt>
                <c:pt idx="109">
                  <c:v>2142943.6146414471</c:v>
                </c:pt>
                <c:pt idx="110">
                  <c:v>2142943.6146414471</c:v>
                </c:pt>
                <c:pt idx="111">
                  <c:v>2195414.4711894835</c:v>
                </c:pt>
                <c:pt idx="112">
                  <c:v>2195414.4711894835</c:v>
                </c:pt>
                <c:pt idx="113">
                  <c:v>2247510.9754144191</c:v>
                </c:pt>
                <c:pt idx="114">
                  <c:v>2247510.9754144191</c:v>
                </c:pt>
                <c:pt idx="115">
                  <c:v>2309637.4869979308</c:v>
                </c:pt>
                <c:pt idx="116">
                  <c:v>2309637.4869979308</c:v>
                </c:pt>
                <c:pt idx="117">
                  <c:v>2362647.5186356609</c:v>
                </c:pt>
                <c:pt idx="118">
                  <c:v>2362647.5186356609</c:v>
                </c:pt>
                <c:pt idx="119">
                  <c:v>2411367.7297364282</c:v>
                </c:pt>
                <c:pt idx="120">
                  <c:v>2411367.7297364282</c:v>
                </c:pt>
                <c:pt idx="121">
                  <c:v>2472195.639945941</c:v>
                </c:pt>
                <c:pt idx="122">
                  <c:v>2472195.639945941</c:v>
                </c:pt>
                <c:pt idx="123">
                  <c:v>2529780.1230244352</c:v>
                </c:pt>
                <c:pt idx="124">
                  <c:v>2529780.1230244352</c:v>
                </c:pt>
                <c:pt idx="125">
                  <c:v>2576690.232794744</c:v>
                </c:pt>
                <c:pt idx="126">
                  <c:v>2576690.232794744</c:v>
                </c:pt>
                <c:pt idx="127">
                  <c:v>2631533.9584309673</c:v>
                </c:pt>
                <c:pt idx="128">
                  <c:v>2631533.9584309673</c:v>
                </c:pt>
                <c:pt idx="129">
                  <c:v>2688310.2434116029</c:v>
                </c:pt>
                <c:pt idx="130">
                  <c:v>2688310.2434116029</c:v>
                </c:pt>
                <c:pt idx="131">
                  <c:v>2743721.4379107761</c:v>
                </c:pt>
                <c:pt idx="132">
                  <c:v>2743721.4379107761</c:v>
                </c:pt>
                <c:pt idx="133">
                  <c:v>2797170.1840331638</c:v>
                </c:pt>
                <c:pt idx="134">
                  <c:v>2797170.1840331638</c:v>
                </c:pt>
                <c:pt idx="135">
                  <c:v>2855573.6158465468</c:v>
                </c:pt>
                <c:pt idx="136">
                  <c:v>2855573.6158465468</c:v>
                </c:pt>
                <c:pt idx="137">
                  <c:v>2930198.4696011748</c:v>
                </c:pt>
                <c:pt idx="138">
                  <c:v>2930198.4696011748</c:v>
                </c:pt>
                <c:pt idx="139">
                  <c:v>2987448.6562277582</c:v>
                </c:pt>
                <c:pt idx="140">
                  <c:v>2987448.6562277582</c:v>
                </c:pt>
                <c:pt idx="141">
                  <c:v>3038130.4880691441</c:v>
                </c:pt>
                <c:pt idx="142">
                  <c:v>3038130.4880691441</c:v>
                </c:pt>
                <c:pt idx="143">
                  <c:v>3108492.3470793446</c:v>
                </c:pt>
                <c:pt idx="144">
                  <c:v>3108492.3470793446</c:v>
                </c:pt>
                <c:pt idx="145">
                  <c:v>3168496.8298579557</c:v>
                </c:pt>
                <c:pt idx="146">
                  <c:v>3168496.8298579557</c:v>
                </c:pt>
                <c:pt idx="147">
                  <c:v>3236867.0446105823</c:v>
                </c:pt>
                <c:pt idx="148">
                  <c:v>3236867.0446105823</c:v>
                </c:pt>
                <c:pt idx="149">
                  <c:v>3300069.7921807594</c:v>
                </c:pt>
                <c:pt idx="150">
                  <c:v>3300069.7921807594</c:v>
                </c:pt>
                <c:pt idx="151">
                  <c:v>3351729.3523550127</c:v>
                </c:pt>
                <c:pt idx="152">
                  <c:v>3351729.3523550127</c:v>
                </c:pt>
                <c:pt idx="153">
                  <c:v>3414836.5586877326</c:v>
                </c:pt>
                <c:pt idx="154">
                  <c:v>3414836.5586877326</c:v>
                </c:pt>
                <c:pt idx="155">
                  <c:v>3486947.0622371552</c:v>
                </c:pt>
                <c:pt idx="156">
                  <c:v>3486947.0622371552</c:v>
                </c:pt>
                <c:pt idx="157">
                  <c:v>3549014.4258494703</c:v>
                </c:pt>
                <c:pt idx="158">
                  <c:v>3549014.4258494703</c:v>
                </c:pt>
                <c:pt idx="159">
                  <c:v>3614321.5116026807</c:v>
                </c:pt>
                <c:pt idx="160">
                  <c:v>3614321.5116026807</c:v>
                </c:pt>
                <c:pt idx="161">
                  <c:v>3659015.6144499797</c:v>
                </c:pt>
                <c:pt idx="162">
                  <c:v>3659015.6144499797</c:v>
                </c:pt>
                <c:pt idx="163">
                  <c:v>3724258.5085080191</c:v>
                </c:pt>
                <c:pt idx="164">
                  <c:v>3724258.5085080191</c:v>
                </c:pt>
                <c:pt idx="165">
                  <c:v>3781114.5685444879</c:v>
                </c:pt>
                <c:pt idx="166">
                  <c:v>3781114.5685444879</c:v>
                </c:pt>
                <c:pt idx="167">
                  <c:v>3843284.0401714561</c:v>
                </c:pt>
                <c:pt idx="168">
                  <c:v>3843284.0401714561</c:v>
                </c:pt>
                <c:pt idx="169">
                  <c:v>3922898.567549766</c:v>
                </c:pt>
                <c:pt idx="170">
                  <c:v>3922898.567549766</c:v>
                </c:pt>
                <c:pt idx="171">
                  <c:v>4000762.9865125562</c:v>
                </c:pt>
                <c:pt idx="172">
                  <c:v>4000762.9865125562</c:v>
                </c:pt>
                <c:pt idx="173">
                  <c:v>4063372.4953099242</c:v>
                </c:pt>
                <c:pt idx="174">
                  <c:v>4063372.4953099242</c:v>
                </c:pt>
                <c:pt idx="175">
                  <c:v>4144677.7277785507</c:v>
                </c:pt>
                <c:pt idx="176">
                  <c:v>4144677.7277785507</c:v>
                </c:pt>
                <c:pt idx="177">
                  <c:v>4249564.8025858169</c:v>
                </c:pt>
                <c:pt idx="178">
                  <c:v>4249564.8025858169</c:v>
                </c:pt>
                <c:pt idx="179">
                  <c:v>4317132.5091464147</c:v>
                </c:pt>
                <c:pt idx="180">
                  <c:v>4317132.5091464147</c:v>
                </c:pt>
                <c:pt idx="181">
                  <c:v>4382138.3894953914</c:v>
                </c:pt>
                <c:pt idx="182">
                  <c:v>4382138.3894953914</c:v>
                </c:pt>
                <c:pt idx="183">
                  <c:v>4456814.3307224549</c:v>
                </c:pt>
                <c:pt idx="184">
                  <c:v>4456814.3307224549</c:v>
                </c:pt>
                <c:pt idx="185">
                  <c:v>4562333.6308467174</c:v>
                </c:pt>
                <c:pt idx="186">
                  <c:v>4562333.6308467174</c:v>
                </c:pt>
                <c:pt idx="187">
                  <c:v>4686297.4593800372</c:v>
                </c:pt>
                <c:pt idx="188">
                  <c:v>4686297.4593800372</c:v>
                </c:pt>
                <c:pt idx="189">
                  <c:v>4784911.280186398</c:v>
                </c:pt>
                <c:pt idx="190">
                  <c:v>4784911.280186398</c:v>
                </c:pt>
                <c:pt idx="191">
                  <c:v>4862866.2538331607</c:v>
                </c:pt>
                <c:pt idx="192">
                  <c:v>4862866.2538331607</c:v>
                </c:pt>
                <c:pt idx="193">
                  <c:v>4946426.2694251686</c:v>
                </c:pt>
                <c:pt idx="194">
                  <c:v>4946426.2694251686</c:v>
                </c:pt>
                <c:pt idx="195">
                  <c:v>5065996.1442508567</c:v>
                </c:pt>
                <c:pt idx="196">
                  <c:v>5065996.1442508567</c:v>
                </c:pt>
                <c:pt idx="197">
                  <c:v>5194151.5685006538</c:v>
                </c:pt>
                <c:pt idx="198">
                  <c:v>5194151.5685006538</c:v>
                </c:pt>
                <c:pt idx="199">
                  <c:v>5224047.7625713646</c:v>
                </c:pt>
              </c:numCache>
            </c:numRef>
          </c:xVal>
          <c:yVal>
            <c:numRef>
              <c:f>'[template2_EP-finalresults-95%CI.xlsx]95%CI'!$C$3:$C$202</c:f>
              <c:numCache>
                <c:formatCode>General</c:formatCode>
                <c:ptCount val="200"/>
                <c:pt idx="0">
                  <c:v>5416397.1911130268</c:v>
                </c:pt>
                <c:pt idx="1">
                  <c:v>5416397.1911130268</c:v>
                </c:pt>
                <c:pt idx="2">
                  <c:v>920554.06383506209</c:v>
                </c:pt>
                <c:pt idx="3">
                  <c:v>920554.06383506209</c:v>
                </c:pt>
                <c:pt idx="4">
                  <c:v>775514.16483970138</c:v>
                </c:pt>
                <c:pt idx="5">
                  <c:v>775514.16483970138</c:v>
                </c:pt>
                <c:pt idx="6">
                  <c:v>564525.65208753222</c:v>
                </c:pt>
                <c:pt idx="7">
                  <c:v>564525.65208753222</c:v>
                </c:pt>
                <c:pt idx="8">
                  <c:v>146975.16849421721</c:v>
                </c:pt>
                <c:pt idx="9">
                  <c:v>146975.16849421721</c:v>
                </c:pt>
                <c:pt idx="10">
                  <c:v>188521.11888337997</c:v>
                </c:pt>
                <c:pt idx="11">
                  <c:v>188521.11888337997</c:v>
                </c:pt>
                <c:pt idx="12">
                  <c:v>164988.0252277315</c:v>
                </c:pt>
                <c:pt idx="13">
                  <c:v>164988.0252277315</c:v>
                </c:pt>
                <c:pt idx="14">
                  <c:v>233406.03413557212</c:v>
                </c:pt>
                <c:pt idx="15">
                  <c:v>233406.03413557212</c:v>
                </c:pt>
                <c:pt idx="16">
                  <c:v>285789.28894454706</c:v>
                </c:pt>
                <c:pt idx="17">
                  <c:v>285789.28894454706</c:v>
                </c:pt>
                <c:pt idx="18">
                  <c:v>354753.52166813193</c:v>
                </c:pt>
                <c:pt idx="19">
                  <c:v>354753.52166813193</c:v>
                </c:pt>
                <c:pt idx="20">
                  <c:v>407493.06210831506</c:v>
                </c:pt>
                <c:pt idx="21">
                  <c:v>407493.06210831506</c:v>
                </c:pt>
                <c:pt idx="22">
                  <c:v>581130.91517609439</c:v>
                </c:pt>
                <c:pt idx="23">
                  <c:v>581130.91517609439</c:v>
                </c:pt>
                <c:pt idx="24">
                  <c:v>529740.135751375</c:v>
                </c:pt>
                <c:pt idx="25">
                  <c:v>529740.135751375</c:v>
                </c:pt>
                <c:pt idx="26">
                  <c:v>603738.24937727954</c:v>
                </c:pt>
                <c:pt idx="27">
                  <c:v>603738.24937727954</c:v>
                </c:pt>
                <c:pt idx="28">
                  <c:v>699521.00720461877</c:v>
                </c:pt>
                <c:pt idx="29">
                  <c:v>699521.00720461877</c:v>
                </c:pt>
                <c:pt idx="30">
                  <c:v>770829.51130343205</c:v>
                </c:pt>
                <c:pt idx="31">
                  <c:v>770829.51130343205</c:v>
                </c:pt>
                <c:pt idx="32">
                  <c:v>817943.73311624501</c:v>
                </c:pt>
                <c:pt idx="33">
                  <c:v>817943.73311624501</c:v>
                </c:pt>
                <c:pt idx="34">
                  <c:v>860327.2623435976</c:v>
                </c:pt>
                <c:pt idx="35">
                  <c:v>860327.2623435976</c:v>
                </c:pt>
                <c:pt idx="36">
                  <c:v>895473.47747206909</c:v>
                </c:pt>
                <c:pt idx="37">
                  <c:v>895473.47747206909</c:v>
                </c:pt>
                <c:pt idx="38">
                  <c:v>904302.84596245468</c:v>
                </c:pt>
                <c:pt idx="39">
                  <c:v>904302.84596245468</c:v>
                </c:pt>
                <c:pt idx="40">
                  <c:v>952561.43261777423</c:v>
                </c:pt>
                <c:pt idx="41">
                  <c:v>952561.43261777423</c:v>
                </c:pt>
                <c:pt idx="42">
                  <c:v>939574.02060679568</c:v>
                </c:pt>
                <c:pt idx="43">
                  <c:v>939574.02060679568</c:v>
                </c:pt>
                <c:pt idx="44">
                  <c:v>957845.60801061674</c:v>
                </c:pt>
                <c:pt idx="45">
                  <c:v>957845.60801061674</c:v>
                </c:pt>
                <c:pt idx="46">
                  <c:v>1000509.8722713814</c:v>
                </c:pt>
                <c:pt idx="47">
                  <c:v>1000509.8722713814</c:v>
                </c:pt>
                <c:pt idx="48">
                  <c:v>930705.01248927845</c:v>
                </c:pt>
                <c:pt idx="49">
                  <c:v>930705.01248927845</c:v>
                </c:pt>
                <c:pt idx="50">
                  <c:v>871397.0799014942</c:v>
                </c:pt>
                <c:pt idx="51">
                  <c:v>871397.0799014942</c:v>
                </c:pt>
                <c:pt idx="52">
                  <c:v>837670.65925013274</c:v>
                </c:pt>
                <c:pt idx="53">
                  <c:v>837670.65925013274</c:v>
                </c:pt>
                <c:pt idx="54">
                  <c:v>865418.57941052073</c:v>
                </c:pt>
                <c:pt idx="55">
                  <c:v>865418.57941052073</c:v>
                </c:pt>
                <c:pt idx="56">
                  <c:v>775433.60838890809</c:v>
                </c:pt>
                <c:pt idx="57">
                  <c:v>775433.60838890809</c:v>
                </c:pt>
                <c:pt idx="58">
                  <c:v>851502.80597631726</c:v>
                </c:pt>
                <c:pt idx="59">
                  <c:v>851502.80597631726</c:v>
                </c:pt>
                <c:pt idx="60">
                  <c:v>769658.96959351958</c:v>
                </c:pt>
                <c:pt idx="61">
                  <c:v>769658.96959351958</c:v>
                </c:pt>
                <c:pt idx="62">
                  <c:v>776898.93267308781</c:v>
                </c:pt>
                <c:pt idx="63">
                  <c:v>776898.93267308781</c:v>
                </c:pt>
                <c:pt idx="64">
                  <c:v>747839.58398124797</c:v>
                </c:pt>
                <c:pt idx="65">
                  <c:v>747839.58398124797</c:v>
                </c:pt>
                <c:pt idx="66">
                  <c:v>751614.82360376127</c:v>
                </c:pt>
                <c:pt idx="67">
                  <c:v>751614.82360376127</c:v>
                </c:pt>
                <c:pt idx="68">
                  <c:v>625052.50476879685</c:v>
                </c:pt>
                <c:pt idx="69">
                  <c:v>625052.50476879685</c:v>
                </c:pt>
                <c:pt idx="70">
                  <c:v>666715.0495653908</c:v>
                </c:pt>
                <c:pt idx="71">
                  <c:v>666715.0495653908</c:v>
                </c:pt>
                <c:pt idx="72">
                  <c:v>693575.00187408249</c:v>
                </c:pt>
                <c:pt idx="73">
                  <c:v>693575.00187408249</c:v>
                </c:pt>
                <c:pt idx="74">
                  <c:v>692351.42699578032</c:v>
                </c:pt>
                <c:pt idx="75">
                  <c:v>692351.42699578032</c:v>
                </c:pt>
                <c:pt idx="76">
                  <c:v>710413.09633322526</c:v>
                </c:pt>
                <c:pt idx="77">
                  <c:v>710413.09633322526</c:v>
                </c:pt>
                <c:pt idx="78">
                  <c:v>652054.51763204962</c:v>
                </c:pt>
                <c:pt idx="79">
                  <c:v>652054.51763204962</c:v>
                </c:pt>
                <c:pt idx="80">
                  <c:v>622136.17510105972</c:v>
                </c:pt>
                <c:pt idx="81">
                  <c:v>622136.17510105972</c:v>
                </c:pt>
                <c:pt idx="82">
                  <c:v>631562.97590872587</c:v>
                </c:pt>
                <c:pt idx="83">
                  <c:v>631562.97590872587</c:v>
                </c:pt>
                <c:pt idx="84">
                  <c:v>639485.06490598479</c:v>
                </c:pt>
                <c:pt idx="85">
                  <c:v>639485.06490598479</c:v>
                </c:pt>
                <c:pt idx="86">
                  <c:v>739008.71023331815</c:v>
                </c:pt>
                <c:pt idx="87">
                  <c:v>739008.71023331815</c:v>
                </c:pt>
                <c:pt idx="88">
                  <c:v>672626.92221186054</c:v>
                </c:pt>
                <c:pt idx="89">
                  <c:v>672626.92221186054</c:v>
                </c:pt>
                <c:pt idx="90">
                  <c:v>703919.85782000178</c:v>
                </c:pt>
                <c:pt idx="91">
                  <c:v>703919.85782000178</c:v>
                </c:pt>
                <c:pt idx="92">
                  <c:v>606524.76523807051</c:v>
                </c:pt>
                <c:pt idx="93">
                  <c:v>606524.76523807051</c:v>
                </c:pt>
                <c:pt idx="94">
                  <c:v>725184.27790140966</c:v>
                </c:pt>
                <c:pt idx="95">
                  <c:v>725184.27790140966</c:v>
                </c:pt>
                <c:pt idx="96">
                  <c:v>715947.1019435731</c:v>
                </c:pt>
                <c:pt idx="97">
                  <c:v>715947.1019435731</c:v>
                </c:pt>
                <c:pt idx="98">
                  <c:v>698439.87946544948</c:v>
                </c:pt>
                <c:pt idx="99">
                  <c:v>698439.87946544948</c:v>
                </c:pt>
                <c:pt idx="100">
                  <c:v>707660.93112367182</c:v>
                </c:pt>
                <c:pt idx="101">
                  <c:v>707660.93112367182</c:v>
                </c:pt>
                <c:pt idx="102">
                  <c:v>724156.28053330129</c:v>
                </c:pt>
                <c:pt idx="103">
                  <c:v>724156.28053330129</c:v>
                </c:pt>
                <c:pt idx="104">
                  <c:v>723601.54712802859</c:v>
                </c:pt>
                <c:pt idx="105">
                  <c:v>723601.54712802859</c:v>
                </c:pt>
                <c:pt idx="106">
                  <c:v>704987.32789941016</c:v>
                </c:pt>
                <c:pt idx="107">
                  <c:v>704987.32789941016</c:v>
                </c:pt>
                <c:pt idx="108">
                  <c:v>838401.96072540968</c:v>
                </c:pt>
                <c:pt idx="109">
                  <c:v>838401.96072540968</c:v>
                </c:pt>
                <c:pt idx="110">
                  <c:v>775030.16137366567</c:v>
                </c:pt>
                <c:pt idx="111">
                  <c:v>775030.16137366567</c:v>
                </c:pt>
                <c:pt idx="112">
                  <c:v>788855.75479410368</c:v>
                </c:pt>
                <c:pt idx="113">
                  <c:v>788855.75479410368</c:v>
                </c:pt>
                <c:pt idx="114">
                  <c:v>778523.22298947605</c:v>
                </c:pt>
                <c:pt idx="115">
                  <c:v>778523.22298947605</c:v>
                </c:pt>
                <c:pt idx="116">
                  <c:v>795956.45857957541</c:v>
                </c:pt>
                <c:pt idx="117">
                  <c:v>795956.45857957541</c:v>
                </c:pt>
                <c:pt idx="118">
                  <c:v>867840.97620178876</c:v>
                </c:pt>
                <c:pt idx="119">
                  <c:v>867840.97620178876</c:v>
                </c:pt>
                <c:pt idx="120">
                  <c:v>860798.64583369892</c:v>
                </c:pt>
                <c:pt idx="121">
                  <c:v>860798.64583369892</c:v>
                </c:pt>
                <c:pt idx="122">
                  <c:v>910163.19922298426</c:v>
                </c:pt>
                <c:pt idx="123">
                  <c:v>910163.19922298426</c:v>
                </c:pt>
                <c:pt idx="124">
                  <c:v>918067.15777059284</c:v>
                </c:pt>
                <c:pt idx="125">
                  <c:v>918067.15777059284</c:v>
                </c:pt>
                <c:pt idx="126">
                  <c:v>1039139.8866412361</c:v>
                </c:pt>
                <c:pt idx="127">
                  <c:v>1039139.8866412361</c:v>
                </c:pt>
                <c:pt idx="128">
                  <c:v>956223.13762692362</c:v>
                </c:pt>
                <c:pt idx="129">
                  <c:v>956223.13762692362</c:v>
                </c:pt>
                <c:pt idx="130">
                  <c:v>1013885.6784364254</c:v>
                </c:pt>
                <c:pt idx="131">
                  <c:v>1013885.6784364254</c:v>
                </c:pt>
                <c:pt idx="132">
                  <c:v>1073440.9027649385</c:v>
                </c:pt>
                <c:pt idx="133">
                  <c:v>1073440.9027649385</c:v>
                </c:pt>
                <c:pt idx="134">
                  <c:v>1104097.7684012889</c:v>
                </c:pt>
                <c:pt idx="135">
                  <c:v>1104097.7684012889</c:v>
                </c:pt>
                <c:pt idx="136">
                  <c:v>1144585.4029714335</c:v>
                </c:pt>
                <c:pt idx="137">
                  <c:v>1144585.4029714335</c:v>
                </c:pt>
                <c:pt idx="138">
                  <c:v>1196246.3383988354</c:v>
                </c:pt>
                <c:pt idx="139">
                  <c:v>1196246.3383988354</c:v>
                </c:pt>
                <c:pt idx="140">
                  <c:v>1161834.3931010505</c:v>
                </c:pt>
                <c:pt idx="141">
                  <c:v>1161834.3931010505</c:v>
                </c:pt>
                <c:pt idx="142">
                  <c:v>1260365.5460193532</c:v>
                </c:pt>
                <c:pt idx="143">
                  <c:v>1260365.5460193532</c:v>
                </c:pt>
                <c:pt idx="144">
                  <c:v>1211900.8063243337</c:v>
                </c:pt>
                <c:pt idx="145">
                  <c:v>1211900.8063243337</c:v>
                </c:pt>
                <c:pt idx="146">
                  <c:v>1256459.6216551552</c:v>
                </c:pt>
                <c:pt idx="147">
                  <c:v>1256459.6216551552</c:v>
                </c:pt>
                <c:pt idx="148">
                  <c:v>1289645.5435592672</c:v>
                </c:pt>
                <c:pt idx="149">
                  <c:v>1289645.5435592672</c:v>
                </c:pt>
                <c:pt idx="150">
                  <c:v>1318847.5386955894</c:v>
                </c:pt>
                <c:pt idx="151">
                  <c:v>1318847.5386955894</c:v>
                </c:pt>
                <c:pt idx="152">
                  <c:v>1278503.7305590948</c:v>
                </c:pt>
                <c:pt idx="153">
                  <c:v>1278503.7305590948</c:v>
                </c:pt>
                <c:pt idx="154">
                  <c:v>1505561.0002872844</c:v>
                </c:pt>
                <c:pt idx="155">
                  <c:v>1505561.0002872844</c:v>
                </c:pt>
                <c:pt idx="156">
                  <c:v>1409272.9734482937</c:v>
                </c:pt>
                <c:pt idx="157">
                  <c:v>1409272.9734482937</c:v>
                </c:pt>
                <c:pt idx="158">
                  <c:v>1399357.8419950968</c:v>
                </c:pt>
                <c:pt idx="159">
                  <c:v>1399357.8419950968</c:v>
                </c:pt>
                <c:pt idx="160">
                  <c:v>1480536.547289422</c:v>
                </c:pt>
                <c:pt idx="161">
                  <c:v>1480536.547289422</c:v>
                </c:pt>
                <c:pt idx="162">
                  <c:v>1594369.0580327653</c:v>
                </c:pt>
                <c:pt idx="163">
                  <c:v>1594369.0580327653</c:v>
                </c:pt>
                <c:pt idx="164">
                  <c:v>1628157.92324858</c:v>
                </c:pt>
                <c:pt idx="165">
                  <c:v>1628157.92324858</c:v>
                </c:pt>
                <c:pt idx="166">
                  <c:v>1625224.6380327109</c:v>
                </c:pt>
                <c:pt idx="167">
                  <c:v>1625224.6380327109</c:v>
                </c:pt>
                <c:pt idx="168">
                  <c:v>1786760.7115951127</c:v>
                </c:pt>
                <c:pt idx="169">
                  <c:v>1786760.7115951127</c:v>
                </c:pt>
                <c:pt idx="170">
                  <c:v>1838359.4904923539</c:v>
                </c:pt>
                <c:pt idx="171">
                  <c:v>1838359.4904923539</c:v>
                </c:pt>
                <c:pt idx="172">
                  <c:v>1819623.4758775483</c:v>
                </c:pt>
                <c:pt idx="173">
                  <c:v>1819623.4758775483</c:v>
                </c:pt>
                <c:pt idx="174">
                  <c:v>1870406.9187010594</c:v>
                </c:pt>
                <c:pt idx="175">
                  <c:v>1870406.9187010594</c:v>
                </c:pt>
                <c:pt idx="176">
                  <c:v>1982183.6219063797</c:v>
                </c:pt>
                <c:pt idx="177">
                  <c:v>1982183.6219063797</c:v>
                </c:pt>
                <c:pt idx="178">
                  <c:v>1945131.9101531564</c:v>
                </c:pt>
                <c:pt idx="179">
                  <c:v>1945131.9101531564</c:v>
                </c:pt>
                <c:pt idx="180">
                  <c:v>2072493.4189147726</c:v>
                </c:pt>
                <c:pt idx="181">
                  <c:v>2072493.4189147726</c:v>
                </c:pt>
                <c:pt idx="182">
                  <c:v>2118005.1640629442</c:v>
                </c:pt>
                <c:pt idx="183">
                  <c:v>2118005.1640629442</c:v>
                </c:pt>
                <c:pt idx="184">
                  <c:v>2304045.0136597636</c:v>
                </c:pt>
                <c:pt idx="185">
                  <c:v>2304045.0136597636</c:v>
                </c:pt>
                <c:pt idx="186">
                  <c:v>2535154.5479024034</c:v>
                </c:pt>
                <c:pt idx="187">
                  <c:v>2535154.5479024034</c:v>
                </c:pt>
                <c:pt idx="188">
                  <c:v>2398208.7520946246</c:v>
                </c:pt>
                <c:pt idx="189">
                  <c:v>2398208.7520946246</c:v>
                </c:pt>
                <c:pt idx="190">
                  <c:v>2649757.6678440846</c:v>
                </c:pt>
                <c:pt idx="191">
                  <c:v>2649757.6678440846</c:v>
                </c:pt>
                <c:pt idx="192">
                  <c:v>2542139.0985685438</c:v>
                </c:pt>
                <c:pt idx="193">
                  <c:v>2542139.0985685438</c:v>
                </c:pt>
                <c:pt idx="194">
                  <c:v>2637032.5103286095</c:v>
                </c:pt>
                <c:pt idx="195">
                  <c:v>2637032.5103286095</c:v>
                </c:pt>
                <c:pt idx="196">
                  <c:v>3024446.0621580323</c:v>
                </c:pt>
                <c:pt idx="197">
                  <c:v>3024446.0621580323</c:v>
                </c:pt>
                <c:pt idx="198">
                  <c:v>361436.08813636674</c:v>
                </c:pt>
                <c:pt idx="199">
                  <c:v>361436.08813636674</c:v>
                </c:pt>
              </c:numCache>
            </c:numRef>
          </c:yVal>
          <c:smooth val="0"/>
          <c:extLst>
            <c:ext xmlns:c16="http://schemas.microsoft.com/office/drawing/2014/chart" uri="{C3380CC4-5D6E-409C-BE32-E72D297353CC}">
              <c16:uniqueId val="{00000000-3AD7-5D4E-A301-F2F2D9A88ABC}"/>
            </c:ext>
          </c:extLst>
        </c:ser>
        <c:ser>
          <c:idx val="1"/>
          <c:order val="1"/>
          <c:tx>
            <c:strRef>
              <c:f>'[template2_EP-finalresults-95%CI.xlsx]95%CI'!$B$2</c:f>
              <c:strCache>
                <c:ptCount val="1"/>
                <c:pt idx="0">
                  <c:v>lower</c:v>
                </c:pt>
              </c:strCache>
            </c:strRef>
          </c:tx>
          <c:spPr>
            <a:ln w="9525">
              <a:solidFill>
                <a:srgbClr val="FF0000"/>
              </a:solidFill>
              <a:prstDash val="sysDash"/>
            </a:ln>
          </c:spPr>
          <c:marker>
            <c:symbol val="none"/>
          </c:marker>
          <c:xVal>
            <c:numRef>
              <c:f>'[template2_EP-finalresults-95%CI.xlsx]95%CI'!$A$3:$A$202</c:f>
              <c:numCache>
                <c:formatCode>General</c:formatCode>
                <c:ptCount val="200"/>
                <c:pt idx="0">
                  <c:v>0</c:v>
                </c:pt>
                <c:pt idx="1">
                  <c:v>21687.629700692774</c:v>
                </c:pt>
                <c:pt idx="2">
                  <c:v>21687.629700692774</c:v>
                </c:pt>
                <c:pt idx="3">
                  <c:v>31681.343363540978</c:v>
                </c:pt>
                <c:pt idx="4">
                  <c:v>31681.343363540978</c:v>
                </c:pt>
                <c:pt idx="5">
                  <c:v>39269.550983194553</c:v>
                </c:pt>
                <c:pt idx="6">
                  <c:v>39269.550983194553</c:v>
                </c:pt>
                <c:pt idx="7">
                  <c:v>44745.595095192431</c:v>
                </c:pt>
                <c:pt idx="8">
                  <c:v>44745.595095192431</c:v>
                </c:pt>
                <c:pt idx="9">
                  <c:v>49668.382586286985</c:v>
                </c:pt>
                <c:pt idx="10">
                  <c:v>49668.382586286985</c:v>
                </c:pt>
                <c:pt idx="11">
                  <c:v>55936.643819125406</c:v>
                </c:pt>
                <c:pt idx="12">
                  <c:v>55936.643819125406</c:v>
                </c:pt>
                <c:pt idx="13">
                  <c:v>63095.551346747918</c:v>
                </c:pt>
                <c:pt idx="14">
                  <c:v>63095.551346747918</c:v>
                </c:pt>
                <c:pt idx="15">
                  <c:v>72325.119395028494</c:v>
                </c:pt>
                <c:pt idx="16">
                  <c:v>72325.119395028494</c:v>
                </c:pt>
                <c:pt idx="17">
                  <c:v>84196.18143324049</c:v>
                </c:pt>
                <c:pt idx="18">
                  <c:v>84196.18143324049</c:v>
                </c:pt>
                <c:pt idx="19">
                  <c:v>99859.16561143435</c:v>
                </c:pt>
                <c:pt idx="20">
                  <c:v>99859.16561143435</c:v>
                </c:pt>
                <c:pt idx="21">
                  <c:v>117475.25133719645</c:v>
                </c:pt>
                <c:pt idx="22">
                  <c:v>117475.25133719645</c:v>
                </c:pt>
                <c:pt idx="23">
                  <c:v>142356.75486777545</c:v>
                </c:pt>
                <c:pt idx="24">
                  <c:v>142356.75486777545</c:v>
                </c:pt>
                <c:pt idx="25">
                  <c:v>163409.81872395668</c:v>
                </c:pt>
                <c:pt idx="26">
                  <c:v>163409.81872395668</c:v>
                </c:pt>
                <c:pt idx="27">
                  <c:v>189907.71588342573</c:v>
                </c:pt>
                <c:pt idx="28">
                  <c:v>189907.71588342573</c:v>
                </c:pt>
                <c:pt idx="29">
                  <c:v>224576.74006333115</c:v>
                </c:pt>
                <c:pt idx="30">
                  <c:v>224576.74006333115</c:v>
                </c:pt>
                <c:pt idx="31">
                  <c:v>259052.0289322836</c:v>
                </c:pt>
                <c:pt idx="32">
                  <c:v>259052.0289322836</c:v>
                </c:pt>
                <c:pt idx="33">
                  <c:v>292100.44865296886</c:v>
                </c:pt>
                <c:pt idx="34">
                  <c:v>292100.44865296886</c:v>
                </c:pt>
                <c:pt idx="35">
                  <c:v>327978.92463696084</c:v>
                </c:pt>
                <c:pt idx="36">
                  <c:v>327978.92463696084</c:v>
                </c:pt>
                <c:pt idx="37">
                  <c:v>370934.65797255735</c:v>
                </c:pt>
                <c:pt idx="38">
                  <c:v>370934.65797255735</c:v>
                </c:pt>
                <c:pt idx="39">
                  <c:v>423121.4858078626</c:v>
                </c:pt>
                <c:pt idx="40">
                  <c:v>423121.4858078626</c:v>
                </c:pt>
                <c:pt idx="41">
                  <c:v>478466.85903236433</c:v>
                </c:pt>
                <c:pt idx="42">
                  <c:v>478466.85903236433</c:v>
                </c:pt>
                <c:pt idx="43">
                  <c:v>529845.81658205204</c:v>
                </c:pt>
                <c:pt idx="44">
                  <c:v>529845.81658205204</c:v>
                </c:pt>
                <c:pt idx="45">
                  <c:v>580606.66200960416</c:v>
                </c:pt>
                <c:pt idx="46">
                  <c:v>580606.66200960416</c:v>
                </c:pt>
                <c:pt idx="47">
                  <c:v>625379.62974597618</c:v>
                </c:pt>
                <c:pt idx="48">
                  <c:v>625379.62974597618</c:v>
                </c:pt>
                <c:pt idx="49">
                  <c:v>677449.55435549386</c:v>
                </c:pt>
                <c:pt idx="50">
                  <c:v>677449.55435549386</c:v>
                </c:pt>
                <c:pt idx="51">
                  <c:v>737101.45040493272</c:v>
                </c:pt>
                <c:pt idx="52">
                  <c:v>737101.45040493272</c:v>
                </c:pt>
                <c:pt idx="53">
                  <c:v>792673.86504660535</c:v>
                </c:pt>
                <c:pt idx="54">
                  <c:v>792673.86504660535</c:v>
                </c:pt>
                <c:pt idx="55">
                  <c:v>858389.15389286634</c:v>
                </c:pt>
                <c:pt idx="56">
                  <c:v>858389.15389286634</c:v>
                </c:pt>
                <c:pt idx="57">
                  <c:v>916437.68883281411</c:v>
                </c:pt>
                <c:pt idx="58">
                  <c:v>916437.68883281411</c:v>
                </c:pt>
                <c:pt idx="59">
                  <c:v>973759.88919869135</c:v>
                </c:pt>
                <c:pt idx="60">
                  <c:v>973759.88919869135</c:v>
                </c:pt>
                <c:pt idx="61">
                  <c:v>1030012.7730502319</c:v>
                </c:pt>
                <c:pt idx="62">
                  <c:v>1030012.7730502319</c:v>
                </c:pt>
                <c:pt idx="63">
                  <c:v>1079539.9515966296</c:v>
                </c:pt>
                <c:pt idx="64">
                  <c:v>1079539.9515966296</c:v>
                </c:pt>
                <c:pt idx="65">
                  <c:v>1123547.4994446631</c:v>
                </c:pt>
                <c:pt idx="66">
                  <c:v>1123547.4994446631</c:v>
                </c:pt>
                <c:pt idx="67">
                  <c:v>1176970.6073202624</c:v>
                </c:pt>
                <c:pt idx="68">
                  <c:v>1176970.6073202624</c:v>
                </c:pt>
                <c:pt idx="69">
                  <c:v>1226432.4064604922</c:v>
                </c:pt>
                <c:pt idx="70">
                  <c:v>1226432.4064604922</c:v>
                </c:pt>
                <c:pt idx="71">
                  <c:v>1278220.7425378056</c:v>
                </c:pt>
                <c:pt idx="72">
                  <c:v>1278220.7425378056</c:v>
                </c:pt>
                <c:pt idx="73">
                  <c:v>1321134.8967682223</c:v>
                </c:pt>
                <c:pt idx="74">
                  <c:v>1321134.8967682223</c:v>
                </c:pt>
                <c:pt idx="75">
                  <c:v>1376998.2137801812</c:v>
                </c:pt>
                <c:pt idx="76">
                  <c:v>1376998.2137801812</c:v>
                </c:pt>
                <c:pt idx="77">
                  <c:v>1424033.0545109857</c:v>
                </c:pt>
                <c:pt idx="78">
                  <c:v>1424033.0545109857</c:v>
                </c:pt>
                <c:pt idx="79">
                  <c:v>1475231.922207277</c:v>
                </c:pt>
                <c:pt idx="80">
                  <c:v>1475231.922207277</c:v>
                </c:pt>
                <c:pt idx="81">
                  <c:v>1517855.9891614157</c:v>
                </c:pt>
                <c:pt idx="82">
                  <c:v>1517855.9891614157</c:v>
                </c:pt>
                <c:pt idx="83">
                  <c:v>1563902.6959907783</c:v>
                </c:pt>
                <c:pt idx="84">
                  <c:v>1563902.6959907783</c:v>
                </c:pt>
                <c:pt idx="85">
                  <c:v>1610032.4090509862</c:v>
                </c:pt>
                <c:pt idx="86">
                  <c:v>1610032.4090509862</c:v>
                </c:pt>
                <c:pt idx="87">
                  <c:v>1649695.2466818637</c:v>
                </c:pt>
                <c:pt idx="88">
                  <c:v>1649695.2466818637</c:v>
                </c:pt>
                <c:pt idx="89">
                  <c:v>1693267.6904427242</c:v>
                </c:pt>
                <c:pt idx="90">
                  <c:v>1693267.6904427242</c:v>
                </c:pt>
                <c:pt idx="91">
                  <c:v>1738308.5886818857</c:v>
                </c:pt>
                <c:pt idx="92">
                  <c:v>1738308.5886818857</c:v>
                </c:pt>
                <c:pt idx="93">
                  <c:v>1781862.8116548238</c:v>
                </c:pt>
                <c:pt idx="94">
                  <c:v>1781862.8116548238</c:v>
                </c:pt>
                <c:pt idx="95">
                  <c:v>1827152.7999795717</c:v>
                </c:pt>
                <c:pt idx="96">
                  <c:v>1827152.7999795717</c:v>
                </c:pt>
                <c:pt idx="97">
                  <c:v>1872900.0276837579</c:v>
                </c:pt>
                <c:pt idx="98">
                  <c:v>1872900.0276837579</c:v>
                </c:pt>
                <c:pt idx="99">
                  <c:v>1918090.8571037345</c:v>
                </c:pt>
                <c:pt idx="100">
                  <c:v>1918090.8571037345</c:v>
                </c:pt>
                <c:pt idx="101">
                  <c:v>1962205.5700755466</c:v>
                </c:pt>
                <c:pt idx="102">
                  <c:v>1962205.5700755466</c:v>
                </c:pt>
                <c:pt idx="103">
                  <c:v>2002660.5461687627</c:v>
                </c:pt>
                <c:pt idx="104">
                  <c:v>2002660.5461687627</c:v>
                </c:pt>
                <c:pt idx="105">
                  <c:v>2045349.2488247617</c:v>
                </c:pt>
                <c:pt idx="106">
                  <c:v>2045349.2488247617</c:v>
                </c:pt>
                <c:pt idx="107">
                  <c:v>2097773.0141793983</c:v>
                </c:pt>
                <c:pt idx="108">
                  <c:v>2097773.0141793983</c:v>
                </c:pt>
                <c:pt idx="109">
                  <c:v>2142943.6146414471</c:v>
                </c:pt>
                <c:pt idx="110">
                  <c:v>2142943.6146414471</c:v>
                </c:pt>
                <c:pt idx="111">
                  <c:v>2195414.4711894835</c:v>
                </c:pt>
                <c:pt idx="112">
                  <c:v>2195414.4711894835</c:v>
                </c:pt>
                <c:pt idx="113">
                  <c:v>2247510.9754144191</c:v>
                </c:pt>
                <c:pt idx="114">
                  <c:v>2247510.9754144191</c:v>
                </c:pt>
                <c:pt idx="115">
                  <c:v>2309637.4869979308</c:v>
                </c:pt>
                <c:pt idx="116">
                  <c:v>2309637.4869979308</c:v>
                </c:pt>
                <c:pt idx="117">
                  <c:v>2362647.5186356609</c:v>
                </c:pt>
                <c:pt idx="118">
                  <c:v>2362647.5186356609</c:v>
                </c:pt>
                <c:pt idx="119">
                  <c:v>2411367.7297364282</c:v>
                </c:pt>
                <c:pt idx="120">
                  <c:v>2411367.7297364282</c:v>
                </c:pt>
                <c:pt idx="121">
                  <c:v>2472195.639945941</c:v>
                </c:pt>
                <c:pt idx="122">
                  <c:v>2472195.639945941</c:v>
                </c:pt>
                <c:pt idx="123">
                  <c:v>2529780.1230244352</c:v>
                </c:pt>
                <c:pt idx="124">
                  <c:v>2529780.1230244352</c:v>
                </c:pt>
                <c:pt idx="125">
                  <c:v>2576690.232794744</c:v>
                </c:pt>
                <c:pt idx="126">
                  <c:v>2576690.232794744</c:v>
                </c:pt>
                <c:pt idx="127">
                  <c:v>2631533.9584309673</c:v>
                </c:pt>
                <c:pt idx="128">
                  <c:v>2631533.9584309673</c:v>
                </c:pt>
                <c:pt idx="129">
                  <c:v>2688310.2434116029</c:v>
                </c:pt>
                <c:pt idx="130">
                  <c:v>2688310.2434116029</c:v>
                </c:pt>
                <c:pt idx="131">
                  <c:v>2743721.4379107761</c:v>
                </c:pt>
                <c:pt idx="132">
                  <c:v>2743721.4379107761</c:v>
                </c:pt>
                <c:pt idx="133">
                  <c:v>2797170.1840331638</c:v>
                </c:pt>
                <c:pt idx="134">
                  <c:v>2797170.1840331638</c:v>
                </c:pt>
                <c:pt idx="135">
                  <c:v>2855573.6158465468</c:v>
                </c:pt>
                <c:pt idx="136">
                  <c:v>2855573.6158465468</c:v>
                </c:pt>
                <c:pt idx="137">
                  <c:v>2930198.4696011748</c:v>
                </c:pt>
                <c:pt idx="138">
                  <c:v>2930198.4696011748</c:v>
                </c:pt>
                <c:pt idx="139">
                  <c:v>2987448.6562277582</c:v>
                </c:pt>
                <c:pt idx="140">
                  <c:v>2987448.6562277582</c:v>
                </c:pt>
                <c:pt idx="141">
                  <c:v>3038130.4880691441</c:v>
                </c:pt>
                <c:pt idx="142">
                  <c:v>3038130.4880691441</c:v>
                </c:pt>
                <c:pt idx="143">
                  <c:v>3108492.3470793446</c:v>
                </c:pt>
                <c:pt idx="144">
                  <c:v>3108492.3470793446</c:v>
                </c:pt>
                <c:pt idx="145">
                  <c:v>3168496.8298579557</c:v>
                </c:pt>
                <c:pt idx="146">
                  <c:v>3168496.8298579557</c:v>
                </c:pt>
                <c:pt idx="147">
                  <c:v>3236867.0446105823</c:v>
                </c:pt>
                <c:pt idx="148">
                  <c:v>3236867.0446105823</c:v>
                </c:pt>
                <c:pt idx="149">
                  <c:v>3300069.7921807594</c:v>
                </c:pt>
                <c:pt idx="150">
                  <c:v>3300069.7921807594</c:v>
                </c:pt>
                <c:pt idx="151">
                  <c:v>3351729.3523550127</c:v>
                </c:pt>
                <c:pt idx="152">
                  <c:v>3351729.3523550127</c:v>
                </c:pt>
                <c:pt idx="153">
                  <c:v>3414836.5586877326</c:v>
                </c:pt>
                <c:pt idx="154">
                  <c:v>3414836.5586877326</c:v>
                </c:pt>
                <c:pt idx="155">
                  <c:v>3486947.0622371552</c:v>
                </c:pt>
                <c:pt idx="156">
                  <c:v>3486947.0622371552</c:v>
                </c:pt>
                <c:pt idx="157">
                  <c:v>3549014.4258494703</c:v>
                </c:pt>
                <c:pt idx="158">
                  <c:v>3549014.4258494703</c:v>
                </c:pt>
                <c:pt idx="159">
                  <c:v>3614321.5116026807</c:v>
                </c:pt>
                <c:pt idx="160">
                  <c:v>3614321.5116026807</c:v>
                </c:pt>
                <c:pt idx="161">
                  <c:v>3659015.6144499797</c:v>
                </c:pt>
                <c:pt idx="162">
                  <c:v>3659015.6144499797</c:v>
                </c:pt>
                <c:pt idx="163">
                  <c:v>3724258.5085080191</c:v>
                </c:pt>
                <c:pt idx="164">
                  <c:v>3724258.5085080191</c:v>
                </c:pt>
                <c:pt idx="165">
                  <c:v>3781114.5685444879</c:v>
                </c:pt>
                <c:pt idx="166">
                  <c:v>3781114.5685444879</c:v>
                </c:pt>
                <c:pt idx="167">
                  <c:v>3843284.0401714561</c:v>
                </c:pt>
                <c:pt idx="168">
                  <c:v>3843284.0401714561</c:v>
                </c:pt>
                <c:pt idx="169">
                  <c:v>3922898.567549766</c:v>
                </c:pt>
                <c:pt idx="170">
                  <c:v>3922898.567549766</c:v>
                </c:pt>
                <c:pt idx="171">
                  <c:v>4000762.9865125562</c:v>
                </c:pt>
                <c:pt idx="172">
                  <c:v>4000762.9865125562</c:v>
                </c:pt>
                <c:pt idx="173">
                  <c:v>4063372.4953099242</c:v>
                </c:pt>
                <c:pt idx="174">
                  <c:v>4063372.4953099242</c:v>
                </c:pt>
                <c:pt idx="175">
                  <c:v>4144677.7277785507</c:v>
                </c:pt>
                <c:pt idx="176">
                  <c:v>4144677.7277785507</c:v>
                </c:pt>
                <c:pt idx="177">
                  <c:v>4249564.8025858169</c:v>
                </c:pt>
                <c:pt idx="178">
                  <c:v>4249564.8025858169</c:v>
                </c:pt>
                <c:pt idx="179">
                  <c:v>4317132.5091464147</c:v>
                </c:pt>
                <c:pt idx="180">
                  <c:v>4317132.5091464147</c:v>
                </c:pt>
                <c:pt idx="181">
                  <c:v>4382138.3894953914</c:v>
                </c:pt>
                <c:pt idx="182">
                  <c:v>4382138.3894953914</c:v>
                </c:pt>
                <c:pt idx="183">
                  <c:v>4456814.3307224549</c:v>
                </c:pt>
                <c:pt idx="184">
                  <c:v>4456814.3307224549</c:v>
                </c:pt>
                <c:pt idx="185">
                  <c:v>4562333.6308467174</c:v>
                </c:pt>
                <c:pt idx="186">
                  <c:v>4562333.6308467174</c:v>
                </c:pt>
                <c:pt idx="187">
                  <c:v>4686297.4593800372</c:v>
                </c:pt>
                <c:pt idx="188">
                  <c:v>4686297.4593800372</c:v>
                </c:pt>
                <c:pt idx="189">
                  <c:v>4784911.280186398</c:v>
                </c:pt>
                <c:pt idx="190">
                  <c:v>4784911.280186398</c:v>
                </c:pt>
                <c:pt idx="191">
                  <c:v>4862866.2538331607</c:v>
                </c:pt>
                <c:pt idx="192">
                  <c:v>4862866.2538331607</c:v>
                </c:pt>
                <c:pt idx="193">
                  <c:v>4946426.2694251686</c:v>
                </c:pt>
                <c:pt idx="194">
                  <c:v>4946426.2694251686</c:v>
                </c:pt>
                <c:pt idx="195">
                  <c:v>5065996.1442508567</c:v>
                </c:pt>
                <c:pt idx="196">
                  <c:v>5065996.1442508567</c:v>
                </c:pt>
                <c:pt idx="197">
                  <c:v>5194151.5685006538</c:v>
                </c:pt>
                <c:pt idx="198">
                  <c:v>5194151.5685006538</c:v>
                </c:pt>
                <c:pt idx="199">
                  <c:v>5224047.7625713646</c:v>
                </c:pt>
              </c:numCache>
            </c:numRef>
          </c:xVal>
          <c:yVal>
            <c:numRef>
              <c:f>'[template2_EP-finalresults-95%CI.xlsx]95%CI'!$B$3:$B$202</c:f>
              <c:numCache>
                <c:formatCode>General</c:formatCode>
                <c:ptCount val="200"/>
                <c:pt idx="0">
                  <c:v>3367559.0896765259</c:v>
                </c:pt>
                <c:pt idx="1">
                  <c:v>3367559.0896765259</c:v>
                </c:pt>
                <c:pt idx="2">
                  <c:v>95680.285725338661</c:v>
                </c:pt>
                <c:pt idx="3">
                  <c:v>95680.285725338661</c:v>
                </c:pt>
                <c:pt idx="4">
                  <c:v>-47914.066808957235</c:v>
                </c:pt>
                <c:pt idx="5">
                  <c:v>-47914.066808957235</c:v>
                </c:pt>
                <c:pt idx="6">
                  <c:v>81639.205852433806</c:v>
                </c:pt>
                <c:pt idx="7">
                  <c:v>81639.205852433806</c:v>
                </c:pt>
                <c:pt idx="8">
                  <c:v>81032.475190285069</c:v>
                </c:pt>
                <c:pt idx="9">
                  <c:v>81032.475190285069</c:v>
                </c:pt>
                <c:pt idx="10">
                  <c:v>115027.79980110463</c:v>
                </c:pt>
                <c:pt idx="11">
                  <c:v>115027.79980110463</c:v>
                </c:pt>
                <c:pt idx="12">
                  <c:v>120993.20788469039</c:v>
                </c:pt>
                <c:pt idx="13">
                  <c:v>120993.20788469039</c:v>
                </c:pt>
                <c:pt idx="14">
                  <c:v>168979.06033744593</c:v>
                </c:pt>
                <c:pt idx="15">
                  <c:v>168979.06033744593</c:v>
                </c:pt>
                <c:pt idx="16">
                  <c:v>222115.25641293239</c:v>
                </c:pt>
                <c:pt idx="17">
                  <c:v>222115.25641293239</c:v>
                </c:pt>
                <c:pt idx="18">
                  <c:v>281387.49130427447</c:v>
                </c:pt>
                <c:pt idx="19">
                  <c:v>281387.49130427447</c:v>
                </c:pt>
                <c:pt idx="20">
                  <c:v>323095.94369421963</c:v>
                </c:pt>
                <c:pt idx="21">
                  <c:v>323095.94369421963</c:v>
                </c:pt>
                <c:pt idx="22">
                  <c:v>465146.47837792145</c:v>
                </c:pt>
                <c:pt idx="23">
                  <c:v>465146.47837792145</c:v>
                </c:pt>
                <c:pt idx="24">
                  <c:v>441187.63110881275</c:v>
                </c:pt>
                <c:pt idx="25">
                  <c:v>441187.63110881275</c:v>
                </c:pt>
                <c:pt idx="26">
                  <c:v>510963.88034484017</c:v>
                </c:pt>
                <c:pt idx="27">
                  <c:v>510963.88034484017</c:v>
                </c:pt>
                <c:pt idx="28">
                  <c:v>589624.22809850192</c:v>
                </c:pt>
                <c:pt idx="29">
                  <c:v>589624.22809850192</c:v>
                </c:pt>
                <c:pt idx="30">
                  <c:v>639929.85999428085</c:v>
                </c:pt>
                <c:pt idx="31">
                  <c:v>639929.85999428085</c:v>
                </c:pt>
                <c:pt idx="32">
                  <c:v>710628.1821079863</c:v>
                </c:pt>
                <c:pt idx="33">
                  <c:v>710628.1821079863</c:v>
                </c:pt>
                <c:pt idx="34">
                  <c:v>746436.78869882354</c:v>
                </c:pt>
                <c:pt idx="35">
                  <c:v>746436.78869882354</c:v>
                </c:pt>
                <c:pt idx="36">
                  <c:v>787993.36835889448</c:v>
                </c:pt>
                <c:pt idx="37">
                  <c:v>787993.36835889448</c:v>
                </c:pt>
                <c:pt idx="38">
                  <c:v>783611.9777958917</c:v>
                </c:pt>
                <c:pt idx="39">
                  <c:v>783611.9777958917</c:v>
                </c:pt>
                <c:pt idx="40">
                  <c:v>860392.35933252226</c:v>
                </c:pt>
                <c:pt idx="41">
                  <c:v>860392.35933252226</c:v>
                </c:pt>
                <c:pt idx="42">
                  <c:v>847803.3371746873</c:v>
                </c:pt>
                <c:pt idx="43">
                  <c:v>847803.3371746873</c:v>
                </c:pt>
                <c:pt idx="44">
                  <c:v>844041.85070472932</c:v>
                </c:pt>
                <c:pt idx="45">
                  <c:v>844041.85070472932</c:v>
                </c:pt>
                <c:pt idx="46">
                  <c:v>876815.79105284822</c:v>
                </c:pt>
                <c:pt idx="47">
                  <c:v>876815.79105284822</c:v>
                </c:pt>
                <c:pt idx="48">
                  <c:v>815059.06333238201</c:v>
                </c:pt>
                <c:pt idx="49">
                  <c:v>815059.06333238201</c:v>
                </c:pt>
                <c:pt idx="50">
                  <c:v>723397.62317960372</c:v>
                </c:pt>
                <c:pt idx="51">
                  <c:v>723397.62317960372</c:v>
                </c:pt>
                <c:pt idx="52">
                  <c:v>696948.62997076358</c:v>
                </c:pt>
                <c:pt idx="53">
                  <c:v>696948.62997076358</c:v>
                </c:pt>
                <c:pt idx="54">
                  <c:v>707490.46092488396</c:v>
                </c:pt>
                <c:pt idx="55">
                  <c:v>707490.46092488396</c:v>
                </c:pt>
                <c:pt idx="56">
                  <c:v>637271.0107345233</c:v>
                </c:pt>
                <c:pt idx="57">
                  <c:v>637271.0107345233</c:v>
                </c:pt>
                <c:pt idx="58">
                  <c:v>711260.36897467996</c:v>
                </c:pt>
                <c:pt idx="59">
                  <c:v>711260.36897467996</c:v>
                </c:pt>
                <c:pt idx="60">
                  <c:v>636759.98067343899</c:v>
                </c:pt>
                <c:pt idx="61">
                  <c:v>636759.98067343899</c:v>
                </c:pt>
                <c:pt idx="62">
                  <c:v>631299.76540425792</c:v>
                </c:pt>
                <c:pt idx="63">
                  <c:v>631299.76540425792</c:v>
                </c:pt>
                <c:pt idx="64">
                  <c:v>621391.41699685703</c:v>
                </c:pt>
                <c:pt idx="65">
                  <c:v>621391.41699685703</c:v>
                </c:pt>
                <c:pt idx="66">
                  <c:v>605178.88677565288</c:v>
                </c:pt>
                <c:pt idx="67">
                  <c:v>605178.88677565288</c:v>
                </c:pt>
                <c:pt idx="68">
                  <c:v>502488.67494770879</c:v>
                </c:pt>
                <c:pt idx="69">
                  <c:v>502488.67494770879</c:v>
                </c:pt>
                <c:pt idx="70">
                  <c:v>541596.89528646728</c:v>
                </c:pt>
                <c:pt idx="71">
                  <c:v>541596.89528646728</c:v>
                </c:pt>
                <c:pt idx="72">
                  <c:v>564743.06106541352</c:v>
                </c:pt>
                <c:pt idx="73">
                  <c:v>564743.06106541352</c:v>
                </c:pt>
                <c:pt idx="74">
                  <c:v>525800.25487864914</c:v>
                </c:pt>
                <c:pt idx="75">
                  <c:v>525800.25487864914</c:v>
                </c:pt>
                <c:pt idx="76">
                  <c:v>577120.24231503671</c:v>
                </c:pt>
                <c:pt idx="77">
                  <c:v>577120.24231503671</c:v>
                </c:pt>
                <c:pt idx="78">
                  <c:v>520927.33632351027</c:v>
                </c:pt>
                <c:pt idx="79">
                  <c:v>520927.33632351027</c:v>
                </c:pt>
                <c:pt idx="80">
                  <c:v>508115.15014642774</c:v>
                </c:pt>
                <c:pt idx="81">
                  <c:v>508115.15014642774</c:v>
                </c:pt>
                <c:pt idx="82">
                  <c:v>524969.56926082761</c:v>
                </c:pt>
                <c:pt idx="83">
                  <c:v>524969.56926082761</c:v>
                </c:pt>
                <c:pt idx="84">
                  <c:v>511993.46837512159</c:v>
                </c:pt>
                <c:pt idx="85">
                  <c:v>511993.46837512159</c:v>
                </c:pt>
                <c:pt idx="86">
                  <c:v>607945.90915015643</c:v>
                </c:pt>
                <c:pt idx="87">
                  <c:v>607945.90915015643</c:v>
                </c:pt>
                <c:pt idx="88">
                  <c:v>529955.3576951673</c:v>
                </c:pt>
                <c:pt idx="89">
                  <c:v>529955.3576951673</c:v>
                </c:pt>
                <c:pt idx="90">
                  <c:v>573055.36728242296</c:v>
                </c:pt>
                <c:pt idx="91">
                  <c:v>573055.36728242296</c:v>
                </c:pt>
                <c:pt idx="92">
                  <c:v>514286.77474770573</c:v>
                </c:pt>
                <c:pt idx="93">
                  <c:v>514286.77474770573</c:v>
                </c:pt>
                <c:pt idx="94">
                  <c:v>601930.57092410093</c:v>
                </c:pt>
                <c:pt idx="95">
                  <c:v>601930.57092410093</c:v>
                </c:pt>
                <c:pt idx="96">
                  <c:v>607349.94561739499</c:v>
                </c:pt>
                <c:pt idx="97">
                  <c:v>607349.94561739499</c:v>
                </c:pt>
                <c:pt idx="98">
                  <c:v>589320.60736321588</c:v>
                </c:pt>
                <c:pt idx="99">
                  <c:v>589320.60736321588</c:v>
                </c:pt>
                <c:pt idx="100">
                  <c:v>581431.63247982191</c:v>
                </c:pt>
                <c:pt idx="101">
                  <c:v>581431.63247982191</c:v>
                </c:pt>
                <c:pt idx="102">
                  <c:v>611961.28474007978</c:v>
                </c:pt>
                <c:pt idx="103">
                  <c:v>611961.28474007978</c:v>
                </c:pt>
                <c:pt idx="104">
                  <c:v>599419.6727347608</c:v>
                </c:pt>
                <c:pt idx="105">
                  <c:v>599419.6727347608</c:v>
                </c:pt>
                <c:pt idx="106">
                  <c:v>595604.52379206626</c:v>
                </c:pt>
                <c:pt idx="107">
                  <c:v>595604.52379206626</c:v>
                </c:pt>
                <c:pt idx="108">
                  <c:v>701125.09191882552</c:v>
                </c:pt>
                <c:pt idx="109">
                  <c:v>701125.09191882552</c:v>
                </c:pt>
                <c:pt idx="110">
                  <c:v>674557.50055643497</c:v>
                </c:pt>
                <c:pt idx="111">
                  <c:v>674557.50055643497</c:v>
                </c:pt>
                <c:pt idx="112">
                  <c:v>674374.0745398982</c:v>
                </c:pt>
                <c:pt idx="113">
                  <c:v>674374.0745398982</c:v>
                </c:pt>
                <c:pt idx="114">
                  <c:v>650414.81068654195</c:v>
                </c:pt>
                <c:pt idx="115">
                  <c:v>650414.81068654195</c:v>
                </c:pt>
                <c:pt idx="116">
                  <c:v>685085.23213382228</c:v>
                </c:pt>
                <c:pt idx="117">
                  <c:v>685085.23213382228</c:v>
                </c:pt>
                <c:pt idx="118">
                  <c:v>762826.46489828953</c:v>
                </c:pt>
                <c:pt idx="119">
                  <c:v>762826.46489828953</c:v>
                </c:pt>
                <c:pt idx="120">
                  <c:v>733969.03408244008</c:v>
                </c:pt>
                <c:pt idx="121">
                  <c:v>733969.03408244008</c:v>
                </c:pt>
                <c:pt idx="122">
                  <c:v>794602.87205739622</c:v>
                </c:pt>
                <c:pt idx="123">
                  <c:v>794602.87205739622</c:v>
                </c:pt>
                <c:pt idx="124">
                  <c:v>791731.26581198396</c:v>
                </c:pt>
                <c:pt idx="125">
                  <c:v>791731.26581198396</c:v>
                </c:pt>
                <c:pt idx="126">
                  <c:v>920922.93064415071</c:v>
                </c:pt>
                <c:pt idx="127">
                  <c:v>920922.93064415071</c:v>
                </c:pt>
                <c:pt idx="128">
                  <c:v>834284.7086410214</c:v>
                </c:pt>
                <c:pt idx="129">
                  <c:v>834284.7086410214</c:v>
                </c:pt>
                <c:pt idx="130">
                  <c:v>903140.65958361968</c:v>
                </c:pt>
                <c:pt idx="131">
                  <c:v>903140.65958361968</c:v>
                </c:pt>
                <c:pt idx="132">
                  <c:v>926501.95840494486</c:v>
                </c:pt>
                <c:pt idx="133">
                  <c:v>926501.95840494486</c:v>
                </c:pt>
                <c:pt idx="134">
                  <c:v>976855.35890979902</c:v>
                </c:pt>
                <c:pt idx="135">
                  <c:v>976855.35890979902</c:v>
                </c:pt>
                <c:pt idx="136">
                  <c:v>924282.2123394938</c:v>
                </c:pt>
                <c:pt idx="137">
                  <c:v>924282.2123394938</c:v>
                </c:pt>
                <c:pt idx="138">
                  <c:v>1086224.8637624285</c:v>
                </c:pt>
                <c:pt idx="139">
                  <c:v>1086224.8637624285</c:v>
                </c:pt>
                <c:pt idx="140">
                  <c:v>1046781.7363753989</c:v>
                </c:pt>
                <c:pt idx="141">
                  <c:v>1046781.7363753989</c:v>
                </c:pt>
                <c:pt idx="142">
                  <c:v>1094464.9317098418</c:v>
                </c:pt>
                <c:pt idx="143">
                  <c:v>1094464.9317098418</c:v>
                </c:pt>
                <c:pt idx="144">
                  <c:v>1063624.8400073829</c:v>
                </c:pt>
                <c:pt idx="145">
                  <c:v>1063624.8400073829</c:v>
                </c:pt>
                <c:pt idx="146">
                  <c:v>1127252.213831936</c:v>
                </c:pt>
                <c:pt idx="147">
                  <c:v>1127252.213831936</c:v>
                </c:pt>
                <c:pt idx="148">
                  <c:v>1163449.0533763827</c:v>
                </c:pt>
                <c:pt idx="149">
                  <c:v>1163449.0533763827</c:v>
                </c:pt>
                <c:pt idx="150">
                  <c:v>1186082.2853022784</c:v>
                </c:pt>
                <c:pt idx="151">
                  <c:v>1186082.2853022784</c:v>
                </c:pt>
                <c:pt idx="152">
                  <c:v>1128197.864747372</c:v>
                </c:pt>
                <c:pt idx="153">
                  <c:v>1128197.864747372</c:v>
                </c:pt>
                <c:pt idx="154">
                  <c:v>1359250.8295432699</c:v>
                </c:pt>
                <c:pt idx="155">
                  <c:v>1359250.8295432699</c:v>
                </c:pt>
                <c:pt idx="156">
                  <c:v>1276995.9693803235</c:v>
                </c:pt>
                <c:pt idx="157">
                  <c:v>1276995.9693803235</c:v>
                </c:pt>
                <c:pt idx="158">
                  <c:v>1236908.5376955864</c:v>
                </c:pt>
                <c:pt idx="159">
                  <c:v>1236908.5376955864</c:v>
                </c:pt>
                <c:pt idx="160">
                  <c:v>1341708.7992748853</c:v>
                </c:pt>
                <c:pt idx="161">
                  <c:v>1341708.7992748853</c:v>
                </c:pt>
                <c:pt idx="162">
                  <c:v>1411148.0233415524</c:v>
                </c:pt>
                <c:pt idx="163">
                  <c:v>1411148.0233415524</c:v>
                </c:pt>
                <c:pt idx="164">
                  <c:v>1458120.851240108</c:v>
                </c:pt>
                <c:pt idx="165">
                  <c:v>1458120.851240108</c:v>
                </c:pt>
                <c:pt idx="166">
                  <c:v>1478581.1289104219</c:v>
                </c:pt>
                <c:pt idx="167">
                  <c:v>1478581.1289104219</c:v>
                </c:pt>
                <c:pt idx="168">
                  <c:v>1624875.384549431</c:v>
                </c:pt>
                <c:pt idx="169">
                  <c:v>1624875.384549431</c:v>
                </c:pt>
                <c:pt idx="170">
                  <c:v>1638798.5307895518</c:v>
                </c:pt>
                <c:pt idx="171">
                  <c:v>1638798.5307895518</c:v>
                </c:pt>
                <c:pt idx="172">
                  <c:v>1646216.0775310919</c:v>
                </c:pt>
                <c:pt idx="173">
                  <c:v>1646216.0775310919</c:v>
                </c:pt>
                <c:pt idx="174">
                  <c:v>1702980.0966132097</c:v>
                </c:pt>
                <c:pt idx="175">
                  <c:v>1702980.0966132097</c:v>
                </c:pt>
                <c:pt idx="176">
                  <c:v>1771130.7933558947</c:v>
                </c:pt>
                <c:pt idx="177">
                  <c:v>1771130.7933558947</c:v>
                </c:pt>
                <c:pt idx="178">
                  <c:v>1732891.9897349658</c:v>
                </c:pt>
                <c:pt idx="179">
                  <c:v>1732891.9897349658</c:v>
                </c:pt>
                <c:pt idx="180">
                  <c:v>1883999.1920643768</c:v>
                </c:pt>
                <c:pt idx="181">
                  <c:v>1883999.1920643768</c:v>
                </c:pt>
                <c:pt idx="182">
                  <c:v>1886683.1452890856</c:v>
                </c:pt>
                <c:pt idx="183">
                  <c:v>1886683.1452890856</c:v>
                </c:pt>
                <c:pt idx="184">
                  <c:v>2035389.4712067321</c:v>
                </c:pt>
                <c:pt idx="185">
                  <c:v>2035389.4712067321</c:v>
                </c:pt>
                <c:pt idx="186">
                  <c:v>2287212.5937502789</c:v>
                </c:pt>
                <c:pt idx="187">
                  <c:v>2287212.5937502789</c:v>
                </c:pt>
                <c:pt idx="188">
                  <c:v>2165605.5246228911</c:v>
                </c:pt>
                <c:pt idx="189">
                  <c:v>2165605.5246228911</c:v>
                </c:pt>
                <c:pt idx="190">
                  <c:v>2280096.1656120685</c:v>
                </c:pt>
                <c:pt idx="191">
                  <c:v>2280096.1656120685</c:v>
                </c:pt>
                <c:pt idx="192">
                  <c:v>2283074.1209112438</c:v>
                </c:pt>
                <c:pt idx="193">
                  <c:v>2283074.1209112438</c:v>
                </c:pt>
                <c:pt idx="194">
                  <c:v>2311017.8871801677</c:v>
                </c:pt>
                <c:pt idx="195">
                  <c:v>2311017.8871801677</c:v>
                </c:pt>
                <c:pt idx="196">
                  <c:v>2664052.9023386934</c:v>
                </c:pt>
                <c:pt idx="197">
                  <c:v>2664052.9023386934</c:v>
                </c:pt>
                <c:pt idx="198">
                  <c:v>324109.0891978367</c:v>
                </c:pt>
                <c:pt idx="199">
                  <c:v>324109.0891978367</c:v>
                </c:pt>
              </c:numCache>
            </c:numRef>
          </c:yVal>
          <c:smooth val="0"/>
          <c:extLst>
            <c:ext xmlns:c16="http://schemas.microsoft.com/office/drawing/2014/chart" uri="{C3380CC4-5D6E-409C-BE32-E72D297353CC}">
              <c16:uniqueId val="{00000001-3AD7-5D4E-A301-F2F2D9A88ABC}"/>
            </c:ext>
          </c:extLst>
        </c:ser>
        <c:ser>
          <c:idx val="0"/>
          <c:order val="2"/>
          <c:tx>
            <c:strRef>
              <c:f>'[template2_EP-finalresults-95%CI.xlsx]95%CI'!$D$2</c:f>
              <c:strCache>
                <c:ptCount val="1"/>
                <c:pt idx="0">
                  <c:v>upper</c:v>
                </c:pt>
              </c:strCache>
            </c:strRef>
          </c:tx>
          <c:spPr>
            <a:ln w="9525" cap="rnd">
              <a:solidFill>
                <a:srgbClr val="FF0000"/>
              </a:solidFill>
              <a:prstDash val="sysDash"/>
              <a:round/>
            </a:ln>
            <a:effectLst/>
          </c:spPr>
          <c:marker>
            <c:symbol val="none"/>
          </c:marker>
          <c:xVal>
            <c:numRef>
              <c:f>'[template2_EP-finalresults-95%CI.xlsx]95%CI'!$A$3:$A$202</c:f>
              <c:numCache>
                <c:formatCode>General</c:formatCode>
                <c:ptCount val="200"/>
                <c:pt idx="0">
                  <c:v>0</c:v>
                </c:pt>
                <c:pt idx="1">
                  <c:v>21687.629700692774</c:v>
                </c:pt>
                <c:pt idx="2">
                  <c:v>21687.629700692774</c:v>
                </c:pt>
                <c:pt idx="3">
                  <c:v>31681.343363540978</c:v>
                </c:pt>
                <c:pt idx="4">
                  <c:v>31681.343363540978</c:v>
                </c:pt>
                <c:pt idx="5">
                  <c:v>39269.550983194553</c:v>
                </c:pt>
                <c:pt idx="6">
                  <c:v>39269.550983194553</c:v>
                </c:pt>
                <c:pt idx="7">
                  <c:v>44745.595095192431</c:v>
                </c:pt>
                <c:pt idx="8">
                  <c:v>44745.595095192431</c:v>
                </c:pt>
                <c:pt idx="9">
                  <c:v>49668.382586286985</c:v>
                </c:pt>
                <c:pt idx="10">
                  <c:v>49668.382586286985</c:v>
                </c:pt>
                <c:pt idx="11">
                  <c:v>55936.643819125406</c:v>
                </c:pt>
                <c:pt idx="12">
                  <c:v>55936.643819125406</c:v>
                </c:pt>
                <c:pt idx="13">
                  <c:v>63095.551346747918</c:v>
                </c:pt>
                <c:pt idx="14">
                  <c:v>63095.551346747918</c:v>
                </c:pt>
                <c:pt idx="15">
                  <c:v>72325.119395028494</c:v>
                </c:pt>
                <c:pt idx="16">
                  <c:v>72325.119395028494</c:v>
                </c:pt>
                <c:pt idx="17">
                  <c:v>84196.18143324049</c:v>
                </c:pt>
                <c:pt idx="18">
                  <c:v>84196.18143324049</c:v>
                </c:pt>
                <c:pt idx="19">
                  <c:v>99859.16561143435</c:v>
                </c:pt>
                <c:pt idx="20">
                  <c:v>99859.16561143435</c:v>
                </c:pt>
                <c:pt idx="21">
                  <c:v>117475.25133719645</c:v>
                </c:pt>
                <c:pt idx="22">
                  <c:v>117475.25133719645</c:v>
                </c:pt>
                <c:pt idx="23">
                  <c:v>142356.75486777545</c:v>
                </c:pt>
                <c:pt idx="24">
                  <c:v>142356.75486777545</c:v>
                </c:pt>
                <c:pt idx="25">
                  <c:v>163409.81872395668</c:v>
                </c:pt>
                <c:pt idx="26">
                  <c:v>163409.81872395668</c:v>
                </c:pt>
                <c:pt idx="27">
                  <c:v>189907.71588342573</c:v>
                </c:pt>
                <c:pt idx="28">
                  <c:v>189907.71588342573</c:v>
                </c:pt>
                <c:pt idx="29">
                  <c:v>224576.74006333115</c:v>
                </c:pt>
                <c:pt idx="30">
                  <c:v>224576.74006333115</c:v>
                </c:pt>
                <c:pt idx="31">
                  <c:v>259052.0289322836</c:v>
                </c:pt>
                <c:pt idx="32">
                  <c:v>259052.0289322836</c:v>
                </c:pt>
                <c:pt idx="33">
                  <c:v>292100.44865296886</c:v>
                </c:pt>
                <c:pt idx="34">
                  <c:v>292100.44865296886</c:v>
                </c:pt>
                <c:pt idx="35">
                  <c:v>327978.92463696084</c:v>
                </c:pt>
                <c:pt idx="36">
                  <c:v>327978.92463696084</c:v>
                </c:pt>
                <c:pt idx="37">
                  <c:v>370934.65797255735</c:v>
                </c:pt>
                <c:pt idx="38">
                  <c:v>370934.65797255735</c:v>
                </c:pt>
                <c:pt idx="39">
                  <c:v>423121.4858078626</c:v>
                </c:pt>
                <c:pt idx="40">
                  <c:v>423121.4858078626</c:v>
                </c:pt>
                <c:pt idx="41">
                  <c:v>478466.85903236433</c:v>
                </c:pt>
                <c:pt idx="42">
                  <c:v>478466.85903236433</c:v>
                </c:pt>
                <c:pt idx="43">
                  <c:v>529845.81658205204</c:v>
                </c:pt>
                <c:pt idx="44">
                  <c:v>529845.81658205204</c:v>
                </c:pt>
                <c:pt idx="45">
                  <c:v>580606.66200960416</c:v>
                </c:pt>
                <c:pt idx="46">
                  <c:v>580606.66200960416</c:v>
                </c:pt>
                <c:pt idx="47">
                  <c:v>625379.62974597618</c:v>
                </c:pt>
                <c:pt idx="48">
                  <c:v>625379.62974597618</c:v>
                </c:pt>
                <c:pt idx="49">
                  <c:v>677449.55435549386</c:v>
                </c:pt>
                <c:pt idx="50">
                  <c:v>677449.55435549386</c:v>
                </c:pt>
                <c:pt idx="51">
                  <c:v>737101.45040493272</c:v>
                </c:pt>
                <c:pt idx="52">
                  <c:v>737101.45040493272</c:v>
                </c:pt>
                <c:pt idx="53">
                  <c:v>792673.86504660535</c:v>
                </c:pt>
                <c:pt idx="54">
                  <c:v>792673.86504660535</c:v>
                </c:pt>
                <c:pt idx="55">
                  <c:v>858389.15389286634</c:v>
                </c:pt>
                <c:pt idx="56">
                  <c:v>858389.15389286634</c:v>
                </c:pt>
                <c:pt idx="57">
                  <c:v>916437.68883281411</c:v>
                </c:pt>
                <c:pt idx="58">
                  <c:v>916437.68883281411</c:v>
                </c:pt>
                <c:pt idx="59">
                  <c:v>973759.88919869135</c:v>
                </c:pt>
                <c:pt idx="60">
                  <c:v>973759.88919869135</c:v>
                </c:pt>
                <c:pt idx="61">
                  <c:v>1030012.7730502319</c:v>
                </c:pt>
                <c:pt idx="62">
                  <c:v>1030012.7730502319</c:v>
                </c:pt>
                <c:pt idx="63">
                  <c:v>1079539.9515966296</c:v>
                </c:pt>
                <c:pt idx="64">
                  <c:v>1079539.9515966296</c:v>
                </c:pt>
                <c:pt idx="65">
                  <c:v>1123547.4994446631</c:v>
                </c:pt>
                <c:pt idx="66">
                  <c:v>1123547.4994446631</c:v>
                </c:pt>
                <c:pt idx="67">
                  <c:v>1176970.6073202624</c:v>
                </c:pt>
                <c:pt idx="68">
                  <c:v>1176970.6073202624</c:v>
                </c:pt>
                <c:pt idx="69">
                  <c:v>1226432.4064604922</c:v>
                </c:pt>
                <c:pt idx="70">
                  <c:v>1226432.4064604922</c:v>
                </c:pt>
                <c:pt idx="71">
                  <c:v>1278220.7425378056</c:v>
                </c:pt>
                <c:pt idx="72">
                  <c:v>1278220.7425378056</c:v>
                </c:pt>
                <c:pt idx="73">
                  <c:v>1321134.8967682223</c:v>
                </c:pt>
                <c:pt idx="74">
                  <c:v>1321134.8967682223</c:v>
                </c:pt>
                <c:pt idx="75">
                  <c:v>1376998.2137801812</c:v>
                </c:pt>
                <c:pt idx="76">
                  <c:v>1376998.2137801812</c:v>
                </c:pt>
                <c:pt idx="77">
                  <c:v>1424033.0545109857</c:v>
                </c:pt>
                <c:pt idx="78">
                  <c:v>1424033.0545109857</c:v>
                </c:pt>
                <c:pt idx="79">
                  <c:v>1475231.922207277</c:v>
                </c:pt>
                <c:pt idx="80">
                  <c:v>1475231.922207277</c:v>
                </c:pt>
                <c:pt idx="81">
                  <c:v>1517855.9891614157</c:v>
                </c:pt>
                <c:pt idx="82">
                  <c:v>1517855.9891614157</c:v>
                </c:pt>
                <c:pt idx="83">
                  <c:v>1563902.6959907783</c:v>
                </c:pt>
                <c:pt idx="84">
                  <c:v>1563902.6959907783</c:v>
                </c:pt>
                <c:pt idx="85">
                  <c:v>1610032.4090509862</c:v>
                </c:pt>
                <c:pt idx="86">
                  <c:v>1610032.4090509862</c:v>
                </c:pt>
                <c:pt idx="87">
                  <c:v>1649695.2466818637</c:v>
                </c:pt>
                <c:pt idx="88">
                  <c:v>1649695.2466818637</c:v>
                </c:pt>
                <c:pt idx="89">
                  <c:v>1693267.6904427242</c:v>
                </c:pt>
                <c:pt idx="90">
                  <c:v>1693267.6904427242</c:v>
                </c:pt>
                <c:pt idx="91">
                  <c:v>1738308.5886818857</c:v>
                </c:pt>
                <c:pt idx="92">
                  <c:v>1738308.5886818857</c:v>
                </c:pt>
                <c:pt idx="93">
                  <c:v>1781862.8116548238</c:v>
                </c:pt>
                <c:pt idx="94">
                  <c:v>1781862.8116548238</c:v>
                </c:pt>
                <c:pt idx="95">
                  <c:v>1827152.7999795717</c:v>
                </c:pt>
                <c:pt idx="96">
                  <c:v>1827152.7999795717</c:v>
                </c:pt>
                <c:pt idx="97">
                  <c:v>1872900.0276837579</c:v>
                </c:pt>
                <c:pt idx="98">
                  <c:v>1872900.0276837579</c:v>
                </c:pt>
                <c:pt idx="99">
                  <c:v>1918090.8571037345</c:v>
                </c:pt>
                <c:pt idx="100">
                  <c:v>1918090.8571037345</c:v>
                </c:pt>
                <c:pt idx="101">
                  <c:v>1962205.5700755466</c:v>
                </c:pt>
                <c:pt idx="102">
                  <c:v>1962205.5700755466</c:v>
                </c:pt>
                <c:pt idx="103">
                  <c:v>2002660.5461687627</c:v>
                </c:pt>
                <c:pt idx="104">
                  <c:v>2002660.5461687627</c:v>
                </c:pt>
                <c:pt idx="105">
                  <c:v>2045349.2488247617</c:v>
                </c:pt>
                <c:pt idx="106">
                  <c:v>2045349.2488247617</c:v>
                </c:pt>
                <c:pt idx="107">
                  <c:v>2097773.0141793983</c:v>
                </c:pt>
                <c:pt idx="108">
                  <c:v>2097773.0141793983</c:v>
                </c:pt>
                <c:pt idx="109">
                  <c:v>2142943.6146414471</c:v>
                </c:pt>
                <c:pt idx="110">
                  <c:v>2142943.6146414471</c:v>
                </c:pt>
                <c:pt idx="111">
                  <c:v>2195414.4711894835</c:v>
                </c:pt>
                <c:pt idx="112">
                  <c:v>2195414.4711894835</c:v>
                </c:pt>
                <c:pt idx="113">
                  <c:v>2247510.9754144191</c:v>
                </c:pt>
                <c:pt idx="114">
                  <c:v>2247510.9754144191</c:v>
                </c:pt>
                <c:pt idx="115">
                  <c:v>2309637.4869979308</c:v>
                </c:pt>
                <c:pt idx="116">
                  <c:v>2309637.4869979308</c:v>
                </c:pt>
                <c:pt idx="117">
                  <c:v>2362647.5186356609</c:v>
                </c:pt>
                <c:pt idx="118">
                  <c:v>2362647.5186356609</c:v>
                </c:pt>
                <c:pt idx="119">
                  <c:v>2411367.7297364282</c:v>
                </c:pt>
                <c:pt idx="120">
                  <c:v>2411367.7297364282</c:v>
                </c:pt>
                <c:pt idx="121">
                  <c:v>2472195.639945941</c:v>
                </c:pt>
                <c:pt idx="122">
                  <c:v>2472195.639945941</c:v>
                </c:pt>
                <c:pt idx="123">
                  <c:v>2529780.1230244352</c:v>
                </c:pt>
                <c:pt idx="124">
                  <c:v>2529780.1230244352</c:v>
                </c:pt>
                <c:pt idx="125">
                  <c:v>2576690.232794744</c:v>
                </c:pt>
                <c:pt idx="126">
                  <c:v>2576690.232794744</c:v>
                </c:pt>
                <c:pt idx="127">
                  <c:v>2631533.9584309673</c:v>
                </c:pt>
                <c:pt idx="128">
                  <c:v>2631533.9584309673</c:v>
                </c:pt>
                <c:pt idx="129">
                  <c:v>2688310.2434116029</c:v>
                </c:pt>
                <c:pt idx="130">
                  <c:v>2688310.2434116029</c:v>
                </c:pt>
                <c:pt idx="131">
                  <c:v>2743721.4379107761</c:v>
                </c:pt>
                <c:pt idx="132">
                  <c:v>2743721.4379107761</c:v>
                </c:pt>
                <c:pt idx="133">
                  <c:v>2797170.1840331638</c:v>
                </c:pt>
                <c:pt idx="134">
                  <c:v>2797170.1840331638</c:v>
                </c:pt>
                <c:pt idx="135">
                  <c:v>2855573.6158465468</c:v>
                </c:pt>
                <c:pt idx="136">
                  <c:v>2855573.6158465468</c:v>
                </c:pt>
                <c:pt idx="137">
                  <c:v>2930198.4696011748</c:v>
                </c:pt>
                <c:pt idx="138">
                  <c:v>2930198.4696011748</c:v>
                </c:pt>
                <c:pt idx="139">
                  <c:v>2987448.6562277582</c:v>
                </c:pt>
                <c:pt idx="140">
                  <c:v>2987448.6562277582</c:v>
                </c:pt>
                <c:pt idx="141">
                  <c:v>3038130.4880691441</c:v>
                </c:pt>
                <c:pt idx="142">
                  <c:v>3038130.4880691441</c:v>
                </c:pt>
                <c:pt idx="143">
                  <c:v>3108492.3470793446</c:v>
                </c:pt>
                <c:pt idx="144">
                  <c:v>3108492.3470793446</c:v>
                </c:pt>
                <c:pt idx="145">
                  <c:v>3168496.8298579557</c:v>
                </c:pt>
                <c:pt idx="146">
                  <c:v>3168496.8298579557</c:v>
                </c:pt>
                <c:pt idx="147">
                  <c:v>3236867.0446105823</c:v>
                </c:pt>
                <c:pt idx="148">
                  <c:v>3236867.0446105823</c:v>
                </c:pt>
                <c:pt idx="149">
                  <c:v>3300069.7921807594</c:v>
                </c:pt>
                <c:pt idx="150">
                  <c:v>3300069.7921807594</c:v>
                </c:pt>
                <c:pt idx="151">
                  <c:v>3351729.3523550127</c:v>
                </c:pt>
                <c:pt idx="152">
                  <c:v>3351729.3523550127</c:v>
                </c:pt>
                <c:pt idx="153">
                  <c:v>3414836.5586877326</c:v>
                </c:pt>
                <c:pt idx="154">
                  <c:v>3414836.5586877326</c:v>
                </c:pt>
                <c:pt idx="155">
                  <c:v>3486947.0622371552</c:v>
                </c:pt>
                <c:pt idx="156">
                  <c:v>3486947.0622371552</c:v>
                </c:pt>
                <c:pt idx="157">
                  <c:v>3549014.4258494703</c:v>
                </c:pt>
                <c:pt idx="158">
                  <c:v>3549014.4258494703</c:v>
                </c:pt>
                <c:pt idx="159">
                  <c:v>3614321.5116026807</c:v>
                </c:pt>
                <c:pt idx="160">
                  <c:v>3614321.5116026807</c:v>
                </c:pt>
                <c:pt idx="161">
                  <c:v>3659015.6144499797</c:v>
                </c:pt>
                <c:pt idx="162">
                  <c:v>3659015.6144499797</c:v>
                </c:pt>
                <c:pt idx="163">
                  <c:v>3724258.5085080191</c:v>
                </c:pt>
                <c:pt idx="164">
                  <c:v>3724258.5085080191</c:v>
                </c:pt>
                <c:pt idx="165">
                  <c:v>3781114.5685444879</c:v>
                </c:pt>
                <c:pt idx="166">
                  <c:v>3781114.5685444879</c:v>
                </c:pt>
                <c:pt idx="167">
                  <c:v>3843284.0401714561</c:v>
                </c:pt>
                <c:pt idx="168">
                  <c:v>3843284.0401714561</c:v>
                </c:pt>
                <c:pt idx="169">
                  <c:v>3922898.567549766</c:v>
                </c:pt>
                <c:pt idx="170">
                  <c:v>3922898.567549766</c:v>
                </c:pt>
                <c:pt idx="171">
                  <c:v>4000762.9865125562</c:v>
                </c:pt>
                <c:pt idx="172">
                  <c:v>4000762.9865125562</c:v>
                </c:pt>
                <c:pt idx="173">
                  <c:v>4063372.4953099242</c:v>
                </c:pt>
                <c:pt idx="174">
                  <c:v>4063372.4953099242</c:v>
                </c:pt>
                <c:pt idx="175">
                  <c:v>4144677.7277785507</c:v>
                </c:pt>
                <c:pt idx="176">
                  <c:v>4144677.7277785507</c:v>
                </c:pt>
                <c:pt idx="177">
                  <c:v>4249564.8025858169</c:v>
                </c:pt>
                <c:pt idx="178">
                  <c:v>4249564.8025858169</c:v>
                </c:pt>
                <c:pt idx="179">
                  <c:v>4317132.5091464147</c:v>
                </c:pt>
                <c:pt idx="180">
                  <c:v>4317132.5091464147</c:v>
                </c:pt>
                <c:pt idx="181">
                  <c:v>4382138.3894953914</c:v>
                </c:pt>
                <c:pt idx="182">
                  <c:v>4382138.3894953914</c:v>
                </c:pt>
                <c:pt idx="183">
                  <c:v>4456814.3307224549</c:v>
                </c:pt>
                <c:pt idx="184">
                  <c:v>4456814.3307224549</c:v>
                </c:pt>
                <c:pt idx="185">
                  <c:v>4562333.6308467174</c:v>
                </c:pt>
                <c:pt idx="186">
                  <c:v>4562333.6308467174</c:v>
                </c:pt>
                <c:pt idx="187">
                  <c:v>4686297.4593800372</c:v>
                </c:pt>
                <c:pt idx="188">
                  <c:v>4686297.4593800372</c:v>
                </c:pt>
                <c:pt idx="189">
                  <c:v>4784911.280186398</c:v>
                </c:pt>
                <c:pt idx="190">
                  <c:v>4784911.280186398</c:v>
                </c:pt>
                <c:pt idx="191">
                  <c:v>4862866.2538331607</c:v>
                </c:pt>
                <c:pt idx="192">
                  <c:v>4862866.2538331607</c:v>
                </c:pt>
                <c:pt idx="193">
                  <c:v>4946426.2694251686</c:v>
                </c:pt>
                <c:pt idx="194">
                  <c:v>4946426.2694251686</c:v>
                </c:pt>
                <c:pt idx="195">
                  <c:v>5065996.1442508567</c:v>
                </c:pt>
                <c:pt idx="196">
                  <c:v>5065996.1442508567</c:v>
                </c:pt>
                <c:pt idx="197">
                  <c:v>5194151.5685006538</c:v>
                </c:pt>
                <c:pt idx="198">
                  <c:v>5194151.5685006538</c:v>
                </c:pt>
                <c:pt idx="199">
                  <c:v>5224047.7625713646</c:v>
                </c:pt>
              </c:numCache>
            </c:numRef>
          </c:xVal>
          <c:yVal>
            <c:numRef>
              <c:f>'[template2_EP-finalresults-95%CI.xlsx]95%CI'!$D$3:$D$202</c:f>
              <c:numCache>
                <c:formatCode>General</c:formatCode>
                <c:ptCount val="200"/>
                <c:pt idx="0">
                  <c:v>7465235.2925495282</c:v>
                </c:pt>
                <c:pt idx="1">
                  <c:v>7465235.2925495282</c:v>
                </c:pt>
                <c:pt idx="2">
                  <c:v>1745427.8419447853</c:v>
                </c:pt>
                <c:pt idx="3">
                  <c:v>1745427.8419447853</c:v>
                </c:pt>
                <c:pt idx="4">
                  <c:v>1598942.3964883599</c:v>
                </c:pt>
                <c:pt idx="5">
                  <c:v>1598942.3964883599</c:v>
                </c:pt>
                <c:pt idx="6">
                  <c:v>1047412.0983226307</c:v>
                </c:pt>
                <c:pt idx="7">
                  <c:v>1047412.0983226307</c:v>
                </c:pt>
                <c:pt idx="8">
                  <c:v>212917.86179814933</c:v>
                </c:pt>
                <c:pt idx="9">
                  <c:v>212917.86179814933</c:v>
                </c:pt>
                <c:pt idx="10">
                  <c:v>262014.43796565532</c:v>
                </c:pt>
                <c:pt idx="11">
                  <c:v>262014.43796565532</c:v>
                </c:pt>
                <c:pt idx="12">
                  <c:v>208982.84257077263</c:v>
                </c:pt>
                <c:pt idx="13">
                  <c:v>208982.84257077263</c:v>
                </c:pt>
                <c:pt idx="14">
                  <c:v>297833.0079336983</c:v>
                </c:pt>
                <c:pt idx="15">
                  <c:v>297833.0079336983</c:v>
                </c:pt>
                <c:pt idx="16">
                  <c:v>349463.32147616177</c:v>
                </c:pt>
                <c:pt idx="17">
                  <c:v>349463.32147616177</c:v>
                </c:pt>
                <c:pt idx="18">
                  <c:v>428119.55203198944</c:v>
                </c:pt>
                <c:pt idx="19">
                  <c:v>428119.55203198944</c:v>
                </c:pt>
                <c:pt idx="20">
                  <c:v>491890.18052241043</c:v>
                </c:pt>
                <c:pt idx="21">
                  <c:v>491890.18052241043</c:v>
                </c:pt>
                <c:pt idx="22">
                  <c:v>697115.35197426728</c:v>
                </c:pt>
                <c:pt idx="23">
                  <c:v>697115.35197426728</c:v>
                </c:pt>
                <c:pt idx="24">
                  <c:v>618292.64039393724</c:v>
                </c:pt>
                <c:pt idx="25">
                  <c:v>618292.64039393724</c:v>
                </c:pt>
                <c:pt idx="26">
                  <c:v>696512.61840971897</c:v>
                </c:pt>
                <c:pt idx="27">
                  <c:v>696512.61840971897</c:v>
                </c:pt>
                <c:pt idx="28">
                  <c:v>809417.78631073574</c:v>
                </c:pt>
                <c:pt idx="29">
                  <c:v>809417.78631073574</c:v>
                </c:pt>
                <c:pt idx="30">
                  <c:v>901729.16261258314</c:v>
                </c:pt>
                <c:pt idx="31">
                  <c:v>901729.16261258314</c:v>
                </c:pt>
                <c:pt idx="32">
                  <c:v>925259.28412450373</c:v>
                </c:pt>
                <c:pt idx="33">
                  <c:v>925259.28412450373</c:v>
                </c:pt>
                <c:pt idx="34">
                  <c:v>974217.73598837154</c:v>
                </c:pt>
                <c:pt idx="35">
                  <c:v>974217.73598837154</c:v>
                </c:pt>
                <c:pt idx="36">
                  <c:v>1002953.5865852436</c:v>
                </c:pt>
                <c:pt idx="37">
                  <c:v>1002953.5865852436</c:v>
                </c:pt>
                <c:pt idx="38">
                  <c:v>1024993.7141290175</c:v>
                </c:pt>
                <c:pt idx="39">
                  <c:v>1024993.7141290175</c:v>
                </c:pt>
                <c:pt idx="40">
                  <c:v>1044730.5059030263</c:v>
                </c:pt>
                <c:pt idx="41">
                  <c:v>1044730.5059030263</c:v>
                </c:pt>
                <c:pt idx="42">
                  <c:v>1031344.704038904</c:v>
                </c:pt>
                <c:pt idx="43">
                  <c:v>1031344.704038904</c:v>
                </c:pt>
                <c:pt idx="44">
                  <c:v>1071649.3653165041</c:v>
                </c:pt>
                <c:pt idx="45">
                  <c:v>1071649.3653165041</c:v>
                </c:pt>
                <c:pt idx="46">
                  <c:v>1124203.9534899143</c:v>
                </c:pt>
                <c:pt idx="47">
                  <c:v>1124203.9534899143</c:v>
                </c:pt>
                <c:pt idx="48">
                  <c:v>1046350.9616461749</c:v>
                </c:pt>
                <c:pt idx="49">
                  <c:v>1046350.9616461749</c:v>
                </c:pt>
                <c:pt idx="50">
                  <c:v>1019396.5366233847</c:v>
                </c:pt>
                <c:pt idx="51">
                  <c:v>1019396.5366233847</c:v>
                </c:pt>
                <c:pt idx="52">
                  <c:v>978392.68852950179</c:v>
                </c:pt>
                <c:pt idx="53">
                  <c:v>978392.68852950179</c:v>
                </c:pt>
                <c:pt idx="54">
                  <c:v>1023346.6978961576</c:v>
                </c:pt>
                <c:pt idx="55">
                  <c:v>1023346.6978961576</c:v>
                </c:pt>
                <c:pt idx="56">
                  <c:v>913596.20604329288</c:v>
                </c:pt>
                <c:pt idx="57">
                  <c:v>913596.20604329288</c:v>
                </c:pt>
                <c:pt idx="58">
                  <c:v>991745.24297795456</c:v>
                </c:pt>
                <c:pt idx="59">
                  <c:v>991745.24297795456</c:v>
                </c:pt>
                <c:pt idx="60">
                  <c:v>902557.95851360005</c:v>
                </c:pt>
                <c:pt idx="61">
                  <c:v>902557.95851360005</c:v>
                </c:pt>
                <c:pt idx="62">
                  <c:v>922498.0999419177</c:v>
                </c:pt>
                <c:pt idx="63">
                  <c:v>922498.0999419177</c:v>
                </c:pt>
                <c:pt idx="64">
                  <c:v>874287.75096563878</c:v>
                </c:pt>
                <c:pt idx="65">
                  <c:v>874287.75096563878</c:v>
                </c:pt>
                <c:pt idx="66">
                  <c:v>898050.76043186965</c:v>
                </c:pt>
                <c:pt idx="67">
                  <c:v>898050.76043186965</c:v>
                </c:pt>
                <c:pt idx="68">
                  <c:v>747616.33458988473</c:v>
                </c:pt>
                <c:pt idx="69">
                  <c:v>747616.33458988473</c:v>
                </c:pt>
                <c:pt idx="70">
                  <c:v>791833.20384431421</c:v>
                </c:pt>
                <c:pt idx="71">
                  <c:v>791833.20384431421</c:v>
                </c:pt>
                <c:pt idx="72">
                  <c:v>822406.94268275145</c:v>
                </c:pt>
                <c:pt idx="73">
                  <c:v>822406.94268275145</c:v>
                </c:pt>
                <c:pt idx="74">
                  <c:v>858902.59911291162</c:v>
                </c:pt>
                <c:pt idx="75">
                  <c:v>858902.59911291162</c:v>
                </c:pt>
                <c:pt idx="76">
                  <c:v>843705.95035141381</c:v>
                </c:pt>
                <c:pt idx="77">
                  <c:v>843705.95035141381</c:v>
                </c:pt>
                <c:pt idx="78">
                  <c:v>783181.69894058886</c:v>
                </c:pt>
                <c:pt idx="79">
                  <c:v>783181.69894058886</c:v>
                </c:pt>
                <c:pt idx="80">
                  <c:v>736157.20005569188</c:v>
                </c:pt>
                <c:pt idx="81">
                  <c:v>736157.20005569188</c:v>
                </c:pt>
                <c:pt idx="82">
                  <c:v>738156.38255662413</c:v>
                </c:pt>
                <c:pt idx="83">
                  <c:v>738156.38255662413</c:v>
                </c:pt>
                <c:pt idx="84">
                  <c:v>766976.66143684799</c:v>
                </c:pt>
                <c:pt idx="85">
                  <c:v>766976.66143684799</c:v>
                </c:pt>
                <c:pt idx="86">
                  <c:v>870071.51131647988</c:v>
                </c:pt>
                <c:pt idx="87">
                  <c:v>870071.51131647988</c:v>
                </c:pt>
                <c:pt idx="88">
                  <c:v>815298.48672855389</c:v>
                </c:pt>
                <c:pt idx="89">
                  <c:v>815298.48672855389</c:v>
                </c:pt>
                <c:pt idx="90">
                  <c:v>834784.3483575806</c:v>
                </c:pt>
                <c:pt idx="91">
                  <c:v>834784.3483575806</c:v>
                </c:pt>
                <c:pt idx="92">
                  <c:v>698762.75572843524</c:v>
                </c:pt>
                <c:pt idx="93">
                  <c:v>698762.75572843524</c:v>
                </c:pt>
                <c:pt idx="94">
                  <c:v>848437.98487871839</c:v>
                </c:pt>
                <c:pt idx="95">
                  <c:v>848437.98487871839</c:v>
                </c:pt>
                <c:pt idx="96">
                  <c:v>824544.25826975133</c:v>
                </c:pt>
                <c:pt idx="97">
                  <c:v>824544.25826975133</c:v>
                </c:pt>
                <c:pt idx="98">
                  <c:v>807559.15156768321</c:v>
                </c:pt>
                <c:pt idx="99">
                  <c:v>807559.15156768321</c:v>
                </c:pt>
                <c:pt idx="100">
                  <c:v>833890.22976752173</c:v>
                </c:pt>
                <c:pt idx="101">
                  <c:v>833890.22976752173</c:v>
                </c:pt>
                <c:pt idx="102">
                  <c:v>836351.27632652281</c:v>
                </c:pt>
                <c:pt idx="103">
                  <c:v>836351.27632652281</c:v>
                </c:pt>
                <c:pt idx="104">
                  <c:v>847783.42152129649</c:v>
                </c:pt>
                <c:pt idx="105">
                  <c:v>847783.42152129649</c:v>
                </c:pt>
                <c:pt idx="106">
                  <c:v>814370.13200675405</c:v>
                </c:pt>
                <c:pt idx="107">
                  <c:v>814370.13200675405</c:v>
                </c:pt>
                <c:pt idx="108">
                  <c:v>975678.82953199395</c:v>
                </c:pt>
                <c:pt idx="109">
                  <c:v>975678.82953199395</c:v>
                </c:pt>
                <c:pt idx="110">
                  <c:v>875502.82219089649</c:v>
                </c:pt>
                <c:pt idx="111">
                  <c:v>875502.82219089649</c:v>
                </c:pt>
                <c:pt idx="112">
                  <c:v>903337.43504830904</c:v>
                </c:pt>
                <c:pt idx="113">
                  <c:v>903337.43504830904</c:v>
                </c:pt>
                <c:pt idx="114">
                  <c:v>906631.63529241004</c:v>
                </c:pt>
                <c:pt idx="115">
                  <c:v>906631.63529241004</c:v>
                </c:pt>
                <c:pt idx="116">
                  <c:v>906827.68502532854</c:v>
                </c:pt>
                <c:pt idx="117">
                  <c:v>906827.68502532854</c:v>
                </c:pt>
                <c:pt idx="118">
                  <c:v>972855.48750528786</c:v>
                </c:pt>
                <c:pt idx="119">
                  <c:v>972855.48750528786</c:v>
                </c:pt>
                <c:pt idx="120">
                  <c:v>987628.25758495787</c:v>
                </c:pt>
                <c:pt idx="121">
                  <c:v>987628.25758495787</c:v>
                </c:pt>
                <c:pt idx="122">
                  <c:v>1025723.5263885723</c:v>
                </c:pt>
                <c:pt idx="123">
                  <c:v>1025723.5263885723</c:v>
                </c:pt>
                <c:pt idx="124">
                  <c:v>1044403.0497292017</c:v>
                </c:pt>
                <c:pt idx="125">
                  <c:v>1044403.0497292017</c:v>
                </c:pt>
                <c:pt idx="126">
                  <c:v>1157356.8426383217</c:v>
                </c:pt>
                <c:pt idx="127">
                  <c:v>1157356.8426383217</c:v>
                </c:pt>
                <c:pt idx="128">
                  <c:v>1078161.5666128257</c:v>
                </c:pt>
                <c:pt idx="129">
                  <c:v>1078161.5666128257</c:v>
                </c:pt>
                <c:pt idx="130">
                  <c:v>1124630.697289231</c:v>
                </c:pt>
                <c:pt idx="131">
                  <c:v>1124630.697289231</c:v>
                </c:pt>
                <c:pt idx="132">
                  <c:v>1220379.8471249323</c:v>
                </c:pt>
                <c:pt idx="133">
                  <c:v>1220379.8471249323</c:v>
                </c:pt>
                <c:pt idx="134">
                  <c:v>1231340.177892779</c:v>
                </c:pt>
                <c:pt idx="135">
                  <c:v>1231340.177892779</c:v>
                </c:pt>
                <c:pt idx="136">
                  <c:v>1364888.5936033733</c:v>
                </c:pt>
                <c:pt idx="137">
                  <c:v>1364888.5936033733</c:v>
                </c:pt>
                <c:pt idx="138">
                  <c:v>1306267.8130352423</c:v>
                </c:pt>
                <c:pt idx="139">
                  <c:v>1306267.8130352423</c:v>
                </c:pt>
                <c:pt idx="140">
                  <c:v>1276887.0498267021</c:v>
                </c:pt>
                <c:pt idx="141">
                  <c:v>1276887.0498267021</c:v>
                </c:pt>
                <c:pt idx="142">
                  <c:v>1426266.1603288644</c:v>
                </c:pt>
                <c:pt idx="143">
                  <c:v>1426266.1603288644</c:v>
                </c:pt>
                <c:pt idx="144">
                  <c:v>1360176.7726412844</c:v>
                </c:pt>
                <c:pt idx="145">
                  <c:v>1360176.7726412844</c:v>
                </c:pt>
                <c:pt idx="146">
                  <c:v>1385667.0294783744</c:v>
                </c:pt>
                <c:pt idx="147">
                  <c:v>1385667.0294783744</c:v>
                </c:pt>
                <c:pt idx="148">
                  <c:v>1415842.0337421517</c:v>
                </c:pt>
                <c:pt idx="149">
                  <c:v>1415842.0337421517</c:v>
                </c:pt>
                <c:pt idx="150">
                  <c:v>1451612.7920889005</c:v>
                </c:pt>
                <c:pt idx="151">
                  <c:v>1451612.7920889005</c:v>
                </c:pt>
                <c:pt idx="152">
                  <c:v>1428809.5963708176</c:v>
                </c:pt>
                <c:pt idx="153">
                  <c:v>1428809.5963708176</c:v>
                </c:pt>
                <c:pt idx="154">
                  <c:v>1651871.1710312988</c:v>
                </c:pt>
                <c:pt idx="155">
                  <c:v>1651871.1710312988</c:v>
                </c:pt>
                <c:pt idx="156">
                  <c:v>1541549.977516264</c:v>
                </c:pt>
                <c:pt idx="157">
                  <c:v>1541549.977516264</c:v>
                </c:pt>
                <c:pt idx="158">
                  <c:v>1561807.1462946071</c:v>
                </c:pt>
                <c:pt idx="159">
                  <c:v>1561807.1462946071</c:v>
                </c:pt>
                <c:pt idx="160">
                  <c:v>1619364.2953039587</c:v>
                </c:pt>
                <c:pt idx="161">
                  <c:v>1619364.2953039587</c:v>
                </c:pt>
                <c:pt idx="162">
                  <c:v>1777590.0927239785</c:v>
                </c:pt>
                <c:pt idx="163">
                  <c:v>1777590.0927239785</c:v>
                </c:pt>
                <c:pt idx="164">
                  <c:v>1798194.9952570519</c:v>
                </c:pt>
                <c:pt idx="165">
                  <c:v>1798194.9952570519</c:v>
                </c:pt>
                <c:pt idx="166">
                  <c:v>1771868.1471549999</c:v>
                </c:pt>
                <c:pt idx="167">
                  <c:v>1771868.1471549999</c:v>
                </c:pt>
                <c:pt idx="168">
                  <c:v>1948646.0386407943</c:v>
                </c:pt>
                <c:pt idx="169">
                  <c:v>1948646.0386407943</c:v>
                </c:pt>
                <c:pt idx="170">
                  <c:v>2037920.4501951563</c:v>
                </c:pt>
                <c:pt idx="171">
                  <c:v>2037920.4501951563</c:v>
                </c:pt>
                <c:pt idx="172">
                  <c:v>1993030.8742240046</c:v>
                </c:pt>
                <c:pt idx="173">
                  <c:v>1993030.8742240046</c:v>
                </c:pt>
                <c:pt idx="174">
                  <c:v>2037833.7407889091</c:v>
                </c:pt>
                <c:pt idx="175">
                  <c:v>2037833.7407889091</c:v>
                </c:pt>
                <c:pt idx="176">
                  <c:v>2193236.4504568647</c:v>
                </c:pt>
                <c:pt idx="177">
                  <c:v>2193236.4504568647</c:v>
                </c:pt>
                <c:pt idx="178">
                  <c:v>2157371.8305713469</c:v>
                </c:pt>
                <c:pt idx="179">
                  <c:v>2157371.8305713469</c:v>
                </c:pt>
                <c:pt idx="180">
                  <c:v>2260987.6457651681</c:v>
                </c:pt>
                <c:pt idx="181">
                  <c:v>2260987.6457651681</c:v>
                </c:pt>
                <c:pt idx="182">
                  <c:v>2349327.1828368027</c:v>
                </c:pt>
                <c:pt idx="183">
                  <c:v>2349327.1828368027</c:v>
                </c:pt>
                <c:pt idx="184">
                  <c:v>2572700.5561127951</c:v>
                </c:pt>
                <c:pt idx="185">
                  <c:v>2572700.5561127951</c:v>
                </c:pt>
                <c:pt idx="186">
                  <c:v>2783096.5020545274</c:v>
                </c:pt>
                <c:pt idx="187">
                  <c:v>2783096.5020545274</c:v>
                </c:pt>
                <c:pt idx="188">
                  <c:v>2630811.979566358</c:v>
                </c:pt>
                <c:pt idx="189">
                  <c:v>2630811.979566358</c:v>
                </c:pt>
                <c:pt idx="190">
                  <c:v>3019419.1700761002</c:v>
                </c:pt>
                <c:pt idx="191">
                  <c:v>3019419.1700761002</c:v>
                </c:pt>
                <c:pt idx="192">
                  <c:v>2801204.0762258442</c:v>
                </c:pt>
                <c:pt idx="193">
                  <c:v>2801204.0762258442</c:v>
                </c:pt>
                <c:pt idx="194">
                  <c:v>2963047.1334770513</c:v>
                </c:pt>
                <c:pt idx="195">
                  <c:v>2963047.1334770513</c:v>
                </c:pt>
                <c:pt idx="196">
                  <c:v>3384839.2219773713</c:v>
                </c:pt>
                <c:pt idx="197">
                  <c:v>3384839.2219773713</c:v>
                </c:pt>
                <c:pt idx="198">
                  <c:v>398763.08707489673</c:v>
                </c:pt>
                <c:pt idx="199">
                  <c:v>398763.08707489673</c:v>
                </c:pt>
              </c:numCache>
            </c:numRef>
          </c:yVal>
          <c:smooth val="0"/>
          <c:extLst>
            <c:ext xmlns:c16="http://schemas.microsoft.com/office/drawing/2014/chart" uri="{C3380CC4-5D6E-409C-BE32-E72D297353CC}">
              <c16:uniqueId val="{00000002-3AD7-5D4E-A301-F2F2D9A88ABC}"/>
            </c:ext>
          </c:extLst>
        </c:ser>
        <c:dLbls>
          <c:showLegendKey val="0"/>
          <c:showVal val="0"/>
          <c:showCatName val="0"/>
          <c:showSerName val="0"/>
          <c:showPercent val="0"/>
          <c:showBubbleSize val="0"/>
        </c:dLbls>
        <c:axId val="389645832"/>
        <c:axId val="389651080"/>
      </c:scatterChart>
      <c:valAx>
        <c:axId val="3896458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651080"/>
        <c:crosses val="autoZero"/>
        <c:crossBetween val="midCat"/>
      </c:valAx>
      <c:valAx>
        <c:axId val="389651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645832"/>
        <c:crosses val="autoZero"/>
        <c:crossBetween val="midCat"/>
      </c:valAx>
    </c:plotArea>
    <c:plotVisOnly val="1"/>
    <c:dispBlanksAs val="gap"/>
    <c:showDLblsOverMax val="0"/>
    <c:extLst/>
  </c:chart>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2"/>
          <c:order val="0"/>
          <c:tx>
            <c:strRef>
              <c:f>'[template2_ROCK-finalresults-95%CI.xlsx]95%CI'!$A$2</c:f>
              <c:strCache>
                <c:ptCount val="1"/>
                <c:pt idx="0">
                  <c:v>Time</c:v>
                </c:pt>
              </c:strCache>
            </c:strRef>
          </c:tx>
          <c:spPr>
            <a:ln w="6350">
              <a:solidFill>
                <a:schemeClr val="tx1"/>
              </a:solidFill>
            </a:ln>
          </c:spPr>
          <c:marker>
            <c:symbol val="none"/>
          </c:marker>
          <c:xVal>
            <c:numRef>
              <c:f>'[template2_ROCK-finalresults-95%CI.xlsx]95%CI'!$A$3:$A$202</c:f>
              <c:numCache>
                <c:formatCode>General</c:formatCode>
                <c:ptCount val="200"/>
                <c:pt idx="0">
                  <c:v>0</c:v>
                </c:pt>
                <c:pt idx="1">
                  <c:v>58122.0144755281</c:v>
                </c:pt>
                <c:pt idx="2">
                  <c:v>58122.0144755281</c:v>
                </c:pt>
                <c:pt idx="3">
                  <c:v>134767.33478408903</c:v>
                </c:pt>
                <c:pt idx="4">
                  <c:v>134767.33478408903</c:v>
                </c:pt>
                <c:pt idx="5">
                  <c:v>238818.17211954159</c:v>
                </c:pt>
                <c:pt idx="6">
                  <c:v>238818.17211954159</c:v>
                </c:pt>
                <c:pt idx="7">
                  <c:v>350563.04723048711</c:v>
                </c:pt>
                <c:pt idx="8">
                  <c:v>350563.04723048711</c:v>
                </c:pt>
                <c:pt idx="9">
                  <c:v>463049.59196752531</c:v>
                </c:pt>
                <c:pt idx="10">
                  <c:v>463049.59196752531</c:v>
                </c:pt>
                <c:pt idx="11">
                  <c:v>601607.72533316398</c:v>
                </c:pt>
                <c:pt idx="12">
                  <c:v>601607.72533316398</c:v>
                </c:pt>
                <c:pt idx="13">
                  <c:v>744642.07419128739</c:v>
                </c:pt>
                <c:pt idx="14">
                  <c:v>744642.07419128739</c:v>
                </c:pt>
                <c:pt idx="15">
                  <c:v>929818.62461751816</c:v>
                </c:pt>
                <c:pt idx="16">
                  <c:v>929818.62461751816</c:v>
                </c:pt>
                <c:pt idx="17">
                  <c:v>1097434.8415291938</c:v>
                </c:pt>
                <c:pt idx="18">
                  <c:v>1097434.8415291938</c:v>
                </c:pt>
                <c:pt idx="19">
                  <c:v>1239865.6056972966</c:v>
                </c:pt>
                <c:pt idx="20">
                  <c:v>1239865.6056972966</c:v>
                </c:pt>
                <c:pt idx="21">
                  <c:v>1395035.1296833109</c:v>
                </c:pt>
                <c:pt idx="22">
                  <c:v>1395035.1296833109</c:v>
                </c:pt>
                <c:pt idx="23">
                  <c:v>1547890.2743219987</c:v>
                </c:pt>
                <c:pt idx="24">
                  <c:v>1547890.2743219987</c:v>
                </c:pt>
                <c:pt idx="25">
                  <c:v>1688208.049865731</c:v>
                </c:pt>
                <c:pt idx="26">
                  <c:v>1688208.049865731</c:v>
                </c:pt>
                <c:pt idx="27">
                  <c:v>1843082.2622653374</c:v>
                </c:pt>
                <c:pt idx="28">
                  <c:v>1843082.2622653374</c:v>
                </c:pt>
                <c:pt idx="29">
                  <c:v>1993479.4099511772</c:v>
                </c:pt>
                <c:pt idx="30">
                  <c:v>1993479.4099511772</c:v>
                </c:pt>
                <c:pt idx="31">
                  <c:v>2146650.9845525939</c:v>
                </c:pt>
                <c:pt idx="32">
                  <c:v>2146650.9845525939</c:v>
                </c:pt>
                <c:pt idx="33">
                  <c:v>2297056.0608951701</c:v>
                </c:pt>
                <c:pt idx="34">
                  <c:v>2297056.0608951701</c:v>
                </c:pt>
                <c:pt idx="35">
                  <c:v>2435694.6616168092</c:v>
                </c:pt>
                <c:pt idx="36">
                  <c:v>2435694.6616168092</c:v>
                </c:pt>
                <c:pt idx="37">
                  <c:v>2570957.8860340207</c:v>
                </c:pt>
                <c:pt idx="38">
                  <c:v>2570957.8860340207</c:v>
                </c:pt>
                <c:pt idx="39">
                  <c:v>2701770.4280209974</c:v>
                </c:pt>
                <c:pt idx="40">
                  <c:v>2701770.4280209974</c:v>
                </c:pt>
                <c:pt idx="41">
                  <c:v>2828214.781394063</c:v>
                </c:pt>
                <c:pt idx="42">
                  <c:v>2828214.781394063</c:v>
                </c:pt>
                <c:pt idx="43">
                  <c:v>2952292.141265145</c:v>
                </c:pt>
                <c:pt idx="44">
                  <c:v>2952292.141265145</c:v>
                </c:pt>
                <c:pt idx="45">
                  <c:v>3072135.8598472453</c:v>
                </c:pt>
                <c:pt idx="46">
                  <c:v>3072135.8598472453</c:v>
                </c:pt>
                <c:pt idx="47">
                  <c:v>3201658.5581697398</c:v>
                </c:pt>
                <c:pt idx="48">
                  <c:v>3201658.5581697398</c:v>
                </c:pt>
                <c:pt idx="49">
                  <c:v>3329239.9158099238</c:v>
                </c:pt>
                <c:pt idx="50">
                  <c:v>3329239.9158099238</c:v>
                </c:pt>
                <c:pt idx="51">
                  <c:v>3456260.8710073209</c:v>
                </c:pt>
                <c:pt idx="52">
                  <c:v>3456260.8710073209</c:v>
                </c:pt>
                <c:pt idx="53">
                  <c:v>3570648.3261848884</c:v>
                </c:pt>
                <c:pt idx="54">
                  <c:v>3570648.3261848884</c:v>
                </c:pt>
                <c:pt idx="55">
                  <c:v>3676270.2226887085</c:v>
                </c:pt>
                <c:pt idx="56">
                  <c:v>3676270.2226887085</c:v>
                </c:pt>
                <c:pt idx="57">
                  <c:v>3795846.463054263</c:v>
                </c:pt>
                <c:pt idx="58">
                  <c:v>3795846.463054263</c:v>
                </c:pt>
                <c:pt idx="59">
                  <c:v>3902854.803370236</c:v>
                </c:pt>
                <c:pt idx="60">
                  <c:v>3902854.803370236</c:v>
                </c:pt>
                <c:pt idx="61">
                  <c:v>4002253.5173548507</c:v>
                </c:pt>
                <c:pt idx="62">
                  <c:v>4002253.5173548507</c:v>
                </c:pt>
                <c:pt idx="63">
                  <c:v>4105560.8295633025</c:v>
                </c:pt>
                <c:pt idx="64">
                  <c:v>4105560.8295633025</c:v>
                </c:pt>
                <c:pt idx="65">
                  <c:v>4194524.4579875888</c:v>
                </c:pt>
                <c:pt idx="66">
                  <c:v>4194524.4579875888</c:v>
                </c:pt>
                <c:pt idx="67">
                  <c:v>4306346.4541568151</c:v>
                </c:pt>
                <c:pt idx="68">
                  <c:v>4306346.4541568151</c:v>
                </c:pt>
                <c:pt idx="69">
                  <c:v>4400790.4323247243</c:v>
                </c:pt>
                <c:pt idx="70">
                  <c:v>4400790.4323247243</c:v>
                </c:pt>
                <c:pt idx="71">
                  <c:v>4498765.7257240247</c:v>
                </c:pt>
                <c:pt idx="72">
                  <c:v>4498765.7257240247</c:v>
                </c:pt>
                <c:pt idx="73">
                  <c:v>4593907.3383577783</c:v>
                </c:pt>
                <c:pt idx="74">
                  <c:v>4593907.3383577783</c:v>
                </c:pt>
                <c:pt idx="75">
                  <c:v>4692140.6378703387</c:v>
                </c:pt>
                <c:pt idx="76">
                  <c:v>4692140.6378703387</c:v>
                </c:pt>
                <c:pt idx="77">
                  <c:v>4785811.4078955138</c:v>
                </c:pt>
                <c:pt idx="78">
                  <c:v>4785811.4078955138</c:v>
                </c:pt>
                <c:pt idx="79">
                  <c:v>4871612.06031333</c:v>
                </c:pt>
                <c:pt idx="80">
                  <c:v>4871612.06031333</c:v>
                </c:pt>
                <c:pt idx="81">
                  <c:v>4972441.0820239037</c:v>
                </c:pt>
                <c:pt idx="82">
                  <c:v>4972441.0820239037</c:v>
                </c:pt>
                <c:pt idx="83">
                  <c:v>5053342.4138251981</c:v>
                </c:pt>
                <c:pt idx="84">
                  <c:v>5053342.4138251981</c:v>
                </c:pt>
                <c:pt idx="85">
                  <c:v>5158689.8959446363</c:v>
                </c:pt>
                <c:pt idx="86">
                  <c:v>5158689.8959446363</c:v>
                </c:pt>
                <c:pt idx="87">
                  <c:v>5248819.6848804951</c:v>
                </c:pt>
                <c:pt idx="88">
                  <c:v>5248819.6848804951</c:v>
                </c:pt>
                <c:pt idx="89">
                  <c:v>5331125.4687487595</c:v>
                </c:pt>
                <c:pt idx="90">
                  <c:v>5331125.4687487595</c:v>
                </c:pt>
                <c:pt idx="91">
                  <c:v>5420305.6169656301</c:v>
                </c:pt>
                <c:pt idx="92">
                  <c:v>5420305.6169656301</c:v>
                </c:pt>
                <c:pt idx="93">
                  <c:v>5504718.2506376486</c:v>
                </c:pt>
                <c:pt idx="94">
                  <c:v>5504718.2506376486</c:v>
                </c:pt>
                <c:pt idx="95">
                  <c:v>5586388.7659498928</c:v>
                </c:pt>
                <c:pt idx="96">
                  <c:v>5586388.7659498928</c:v>
                </c:pt>
                <c:pt idx="97">
                  <c:v>5687465.9103375347</c:v>
                </c:pt>
                <c:pt idx="98">
                  <c:v>5687465.9103375347</c:v>
                </c:pt>
                <c:pt idx="99">
                  <c:v>5781671.0873347893</c:v>
                </c:pt>
                <c:pt idx="100">
                  <c:v>5781671.0873347893</c:v>
                </c:pt>
                <c:pt idx="101">
                  <c:v>5885546.9585381187</c:v>
                </c:pt>
                <c:pt idx="102">
                  <c:v>5885546.9585381187</c:v>
                </c:pt>
                <c:pt idx="103">
                  <c:v>5986471.0778136831</c:v>
                </c:pt>
                <c:pt idx="104">
                  <c:v>5986471.0778136831</c:v>
                </c:pt>
                <c:pt idx="105">
                  <c:v>6082079.5764897028</c:v>
                </c:pt>
                <c:pt idx="106">
                  <c:v>6082079.5764897028</c:v>
                </c:pt>
                <c:pt idx="107">
                  <c:v>6188366.6426501749</c:v>
                </c:pt>
                <c:pt idx="108">
                  <c:v>6188366.6426501749</c:v>
                </c:pt>
                <c:pt idx="109">
                  <c:v>6294416.1279723821</c:v>
                </c:pt>
                <c:pt idx="110">
                  <c:v>6294416.1279723821</c:v>
                </c:pt>
                <c:pt idx="111">
                  <c:v>6397974.0084149837</c:v>
                </c:pt>
                <c:pt idx="112">
                  <c:v>6397974.0084149837</c:v>
                </c:pt>
                <c:pt idx="113">
                  <c:v>6508606.2993395198</c:v>
                </c:pt>
                <c:pt idx="114">
                  <c:v>6508606.2993395198</c:v>
                </c:pt>
                <c:pt idx="115">
                  <c:v>6614264.4844564181</c:v>
                </c:pt>
                <c:pt idx="116">
                  <c:v>6614264.4844564181</c:v>
                </c:pt>
                <c:pt idx="117">
                  <c:v>6734419.7781372303</c:v>
                </c:pt>
                <c:pt idx="118">
                  <c:v>6734419.7781372303</c:v>
                </c:pt>
                <c:pt idx="119">
                  <c:v>6845271.4498055018</c:v>
                </c:pt>
                <c:pt idx="120">
                  <c:v>6845271.4498055018</c:v>
                </c:pt>
                <c:pt idx="121">
                  <c:v>6954673.3431484299</c:v>
                </c:pt>
                <c:pt idx="122">
                  <c:v>6954673.3431484299</c:v>
                </c:pt>
                <c:pt idx="123">
                  <c:v>7055499.2600987051</c:v>
                </c:pt>
                <c:pt idx="124">
                  <c:v>7055499.2600987051</c:v>
                </c:pt>
                <c:pt idx="125">
                  <c:v>7173795.6833622064</c:v>
                </c:pt>
                <c:pt idx="126">
                  <c:v>7173795.6833622064</c:v>
                </c:pt>
                <c:pt idx="127">
                  <c:v>7280116.7344730515</c:v>
                </c:pt>
                <c:pt idx="128">
                  <c:v>7280116.7344730515</c:v>
                </c:pt>
                <c:pt idx="129">
                  <c:v>7387325.350321875</c:v>
                </c:pt>
                <c:pt idx="130">
                  <c:v>7387325.350321875</c:v>
                </c:pt>
                <c:pt idx="131">
                  <c:v>7505758.5112004802</c:v>
                </c:pt>
                <c:pt idx="132">
                  <c:v>7505758.5112004802</c:v>
                </c:pt>
                <c:pt idx="133">
                  <c:v>7627853.6436422374</c:v>
                </c:pt>
                <c:pt idx="134">
                  <c:v>7627853.6436422374</c:v>
                </c:pt>
                <c:pt idx="135">
                  <c:v>7746587.8631712897</c:v>
                </c:pt>
                <c:pt idx="136">
                  <c:v>7746587.8631712897</c:v>
                </c:pt>
                <c:pt idx="137">
                  <c:v>7872319.3317804728</c:v>
                </c:pt>
                <c:pt idx="138">
                  <c:v>7872319.3317804728</c:v>
                </c:pt>
                <c:pt idx="139">
                  <c:v>8016202.9305282142</c:v>
                </c:pt>
                <c:pt idx="140">
                  <c:v>8016202.9305282142</c:v>
                </c:pt>
                <c:pt idx="141">
                  <c:v>8141763.0889006611</c:v>
                </c:pt>
                <c:pt idx="142">
                  <c:v>8141763.0889006611</c:v>
                </c:pt>
                <c:pt idx="143">
                  <c:v>8246371.4354784479</c:v>
                </c:pt>
                <c:pt idx="144">
                  <c:v>8246371.4354784479</c:v>
                </c:pt>
                <c:pt idx="145">
                  <c:v>8370440.7954875203</c:v>
                </c:pt>
                <c:pt idx="146">
                  <c:v>8370440.7954875203</c:v>
                </c:pt>
                <c:pt idx="147">
                  <c:v>8515905.3163425066</c:v>
                </c:pt>
                <c:pt idx="148">
                  <c:v>8515905.3163425066</c:v>
                </c:pt>
                <c:pt idx="149">
                  <c:v>8658480.9782257304</c:v>
                </c:pt>
                <c:pt idx="150">
                  <c:v>8658480.9782257304</c:v>
                </c:pt>
                <c:pt idx="151">
                  <c:v>8782715.9278307948</c:v>
                </c:pt>
                <c:pt idx="152">
                  <c:v>8782715.9278307948</c:v>
                </c:pt>
                <c:pt idx="153">
                  <c:v>8911136.118391823</c:v>
                </c:pt>
                <c:pt idx="154">
                  <c:v>8911136.118391823</c:v>
                </c:pt>
                <c:pt idx="155">
                  <c:v>9036426.6442638356</c:v>
                </c:pt>
                <c:pt idx="156">
                  <c:v>9036426.6442638356</c:v>
                </c:pt>
                <c:pt idx="157">
                  <c:v>9179801.5797389299</c:v>
                </c:pt>
                <c:pt idx="158">
                  <c:v>9179801.5797389299</c:v>
                </c:pt>
                <c:pt idx="159">
                  <c:v>9329910.6654997189</c:v>
                </c:pt>
                <c:pt idx="160">
                  <c:v>9329910.6654997189</c:v>
                </c:pt>
                <c:pt idx="161">
                  <c:v>9478448.3365107533</c:v>
                </c:pt>
                <c:pt idx="162">
                  <c:v>9478448.3365107533</c:v>
                </c:pt>
                <c:pt idx="163">
                  <c:v>9644836.0507351495</c:v>
                </c:pt>
                <c:pt idx="164">
                  <c:v>9644836.0507351495</c:v>
                </c:pt>
                <c:pt idx="165">
                  <c:v>9797340.6901221033</c:v>
                </c:pt>
                <c:pt idx="166">
                  <c:v>9797340.6901221033</c:v>
                </c:pt>
                <c:pt idx="167">
                  <c:v>9930354.4920108449</c:v>
                </c:pt>
                <c:pt idx="168">
                  <c:v>9930354.4920108449</c:v>
                </c:pt>
                <c:pt idx="169">
                  <c:v>10090140.046992632</c:v>
                </c:pt>
                <c:pt idx="170">
                  <c:v>10090140.046992632</c:v>
                </c:pt>
                <c:pt idx="171">
                  <c:v>10240204.196190299</c:v>
                </c:pt>
                <c:pt idx="172">
                  <c:v>10240204.196190299</c:v>
                </c:pt>
                <c:pt idx="173">
                  <c:v>10378539.822834216</c:v>
                </c:pt>
                <c:pt idx="174">
                  <c:v>10378539.822834216</c:v>
                </c:pt>
                <c:pt idx="175">
                  <c:v>10505023.97816457</c:v>
                </c:pt>
                <c:pt idx="176">
                  <c:v>10505023.97816457</c:v>
                </c:pt>
                <c:pt idx="177">
                  <c:v>10663427.587375015</c:v>
                </c:pt>
                <c:pt idx="178">
                  <c:v>10663427.587375015</c:v>
                </c:pt>
                <c:pt idx="179">
                  <c:v>10804824.096647963</c:v>
                </c:pt>
                <c:pt idx="180">
                  <c:v>10804824.096647963</c:v>
                </c:pt>
                <c:pt idx="181">
                  <c:v>10960320.857183766</c:v>
                </c:pt>
                <c:pt idx="182">
                  <c:v>10960320.857183766</c:v>
                </c:pt>
                <c:pt idx="183">
                  <c:v>11113207.795447389</c:v>
                </c:pt>
                <c:pt idx="184">
                  <c:v>11113207.795447389</c:v>
                </c:pt>
                <c:pt idx="185">
                  <c:v>11265378.506323239</c:v>
                </c:pt>
                <c:pt idx="186">
                  <c:v>11265378.506323239</c:v>
                </c:pt>
                <c:pt idx="187">
                  <c:v>11432151.731370645</c:v>
                </c:pt>
                <c:pt idx="188">
                  <c:v>11432151.731370645</c:v>
                </c:pt>
                <c:pt idx="189">
                  <c:v>11569408.885678088</c:v>
                </c:pt>
                <c:pt idx="190">
                  <c:v>11569408.885678088</c:v>
                </c:pt>
                <c:pt idx="191">
                  <c:v>11707199.160251185</c:v>
                </c:pt>
                <c:pt idx="192">
                  <c:v>11707199.160251185</c:v>
                </c:pt>
                <c:pt idx="193">
                  <c:v>11891294.719144318</c:v>
                </c:pt>
                <c:pt idx="194">
                  <c:v>11891294.719144318</c:v>
                </c:pt>
                <c:pt idx="195">
                  <c:v>12080295.489863617</c:v>
                </c:pt>
                <c:pt idx="196">
                  <c:v>12080295.489863617</c:v>
                </c:pt>
                <c:pt idx="197">
                  <c:v>12224584.436458772</c:v>
                </c:pt>
                <c:pt idx="198">
                  <c:v>12224584.436458772</c:v>
                </c:pt>
                <c:pt idx="199">
                  <c:v>12335657.929601647</c:v>
                </c:pt>
              </c:numCache>
            </c:numRef>
          </c:xVal>
          <c:yVal>
            <c:numRef>
              <c:f>'[template2_ROCK-finalresults-95%CI.xlsx]95%CI'!$C$3:$C$202</c:f>
              <c:numCache>
                <c:formatCode>General</c:formatCode>
                <c:ptCount val="200"/>
                <c:pt idx="0">
                  <c:v>1089712.4905475576</c:v>
                </c:pt>
                <c:pt idx="1">
                  <c:v>1089712.4905475576</c:v>
                </c:pt>
                <c:pt idx="2">
                  <c:v>1257148.6837547452</c:v>
                </c:pt>
                <c:pt idx="3">
                  <c:v>1257148.6837547452</c:v>
                </c:pt>
                <c:pt idx="4">
                  <c:v>1428786.8421530575</c:v>
                </c:pt>
                <c:pt idx="5">
                  <c:v>1428786.8421530575</c:v>
                </c:pt>
                <c:pt idx="6">
                  <c:v>1788789.4503287503</c:v>
                </c:pt>
                <c:pt idx="7">
                  <c:v>1788789.4503287503</c:v>
                </c:pt>
                <c:pt idx="8">
                  <c:v>2310426.1146936258</c:v>
                </c:pt>
                <c:pt idx="9">
                  <c:v>2310426.1146936258</c:v>
                </c:pt>
                <c:pt idx="10">
                  <c:v>2457104.57009091</c:v>
                </c:pt>
                <c:pt idx="11">
                  <c:v>2457104.57009091</c:v>
                </c:pt>
                <c:pt idx="12">
                  <c:v>2930026.1271782345</c:v>
                </c:pt>
                <c:pt idx="13">
                  <c:v>2930026.1271782345</c:v>
                </c:pt>
                <c:pt idx="14">
                  <c:v>3029734.972177377</c:v>
                </c:pt>
                <c:pt idx="15">
                  <c:v>3029734.972177377</c:v>
                </c:pt>
                <c:pt idx="16">
                  <c:v>3449920.4741680901</c:v>
                </c:pt>
                <c:pt idx="17">
                  <c:v>3449920.4741680901</c:v>
                </c:pt>
                <c:pt idx="18">
                  <c:v>3313603.8220628495</c:v>
                </c:pt>
                <c:pt idx="19">
                  <c:v>3313603.8220628495</c:v>
                </c:pt>
                <c:pt idx="20">
                  <c:v>3588340.8448316888</c:v>
                </c:pt>
                <c:pt idx="21">
                  <c:v>3588340.8448316888</c:v>
                </c:pt>
                <c:pt idx="22">
                  <c:v>3732746.4706236469</c:v>
                </c:pt>
                <c:pt idx="23">
                  <c:v>3732746.4706236469</c:v>
                </c:pt>
                <c:pt idx="24">
                  <c:v>3958042.2867541476</c:v>
                </c:pt>
                <c:pt idx="25">
                  <c:v>3958042.2867541476</c:v>
                </c:pt>
                <c:pt idx="26">
                  <c:v>3572860.9232966858</c:v>
                </c:pt>
                <c:pt idx="27">
                  <c:v>3572860.9232966858</c:v>
                </c:pt>
                <c:pt idx="28">
                  <c:v>3558492.2016665451</c:v>
                </c:pt>
                <c:pt idx="29">
                  <c:v>3558492.2016665451</c:v>
                </c:pt>
                <c:pt idx="30">
                  <c:v>3379569.4063288136</c:v>
                </c:pt>
                <c:pt idx="31">
                  <c:v>3379569.4063288136</c:v>
                </c:pt>
                <c:pt idx="32">
                  <c:v>2999207.2910722904</c:v>
                </c:pt>
                <c:pt idx="33">
                  <c:v>2999207.2910722904</c:v>
                </c:pt>
                <c:pt idx="34">
                  <c:v>3688146.4132834761</c:v>
                </c:pt>
                <c:pt idx="35">
                  <c:v>3688146.4132834761</c:v>
                </c:pt>
                <c:pt idx="36">
                  <c:v>3015347.6495468426</c:v>
                </c:pt>
                <c:pt idx="37">
                  <c:v>3015347.6495468426</c:v>
                </c:pt>
                <c:pt idx="38">
                  <c:v>2859740.931054417</c:v>
                </c:pt>
                <c:pt idx="39">
                  <c:v>2859740.931054417</c:v>
                </c:pt>
                <c:pt idx="40">
                  <c:v>2972431.4662571354</c:v>
                </c:pt>
                <c:pt idx="41">
                  <c:v>2972431.4662571354</c:v>
                </c:pt>
                <c:pt idx="42">
                  <c:v>2841947.2527111666</c:v>
                </c:pt>
                <c:pt idx="43">
                  <c:v>2841947.2527111666</c:v>
                </c:pt>
                <c:pt idx="44">
                  <c:v>2809255.6078837747</c:v>
                </c:pt>
                <c:pt idx="45">
                  <c:v>2809255.6078837747</c:v>
                </c:pt>
                <c:pt idx="46">
                  <c:v>2600754.3766357033</c:v>
                </c:pt>
                <c:pt idx="47">
                  <c:v>2600754.3766357033</c:v>
                </c:pt>
                <c:pt idx="48">
                  <c:v>2526045.2109367959</c:v>
                </c:pt>
                <c:pt idx="49">
                  <c:v>2526045.2109367959</c:v>
                </c:pt>
                <c:pt idx="50">
                  <c:v>2069851.9540609962</c:v>
                </c:pt>
                <c:pt idx="51">
                  <c:v>2069851.9540609962</c:v>
                </c:pt>
                <c:pt idx="52">
                  <c:v>1958384.4751301326</c:v>
                </c:pt>
                <c:pt idx="53">
                  <c:v>1958384.4751301326</c:v>
                </c:pt>
                <c:pt idx="54">
                  <c:v>2227519.9223793456</c:v>
                </c:pt>
                <c:pt idx="55">
                  <c:v>2227519.9223793456</c:v>
                </c:pt>
                <c:pt idx="56">
                  <c:v>1865415.9049421421</c:v>
                </c:pt>
                <c:pt idx="57">
                  <c:v>1865415.9049421421</c:v>
                </c:pt>
                <c:pt idx="58">
                  <c:v>2072840.8813683144</c:v>
                </c:pt>
                <c:pt idx="59">
                  <c:v>2072840.8813683144</c:v>
                </c:pt>
                <c:pt idx="60">
                  <c:v>2017287.6114643856</c:v>
                </c:pt>
                <c:pt idx="61">
                  <c:v>2017287.6114643856</c:v>
                </c:pt>
                <c:pt idx="62">
                  <c:v>2104783.4908025796</c:v>
                </c:pt>
                <c:pt idx="63">
                  <c:v>2104783.4908025796</c:v>
                </c:pt>
                <c:pt idx="64">
                  <c:v>2094703.7254293663</c:v>
                </c:pt>
                <c:pt idx="65">
                  <c:v>2094703.7254293663</c:v>
                </c:pt>
                <c:pt idx="66">
                  <c:v>1697858.2654714403</c:v>
                </c:pt>
                <c:pt idx="67">
                  <c:v>1697858.2654714403</c:v>
                </c:pt>
                <c:pt idx="68">
                  <c:v>1837063.3600635407</c:v>
                </c:pt>
                <c:pt idx="69">
                  <c:v>1837063.3600635407</c:v>
                </c:pt>
                <c:pt idx="70">
                  <c:v>1589299.1817236077</c:v>
                </c:pt>
                <c:pt idx="71">
                  <c:v>1589299.1817236077</c:v>
                </c:pt>
                <c:pt idx="72">
                  <c:v>1681121.3807920008</c:v>
                </c:pt>
                <c:pt idx="73">
                  <c:v>1681121.3807920008</c:v>
                </c:pt>
                <c:pt idx="74">
                  <c:v>1509297.349015163</c:v>
                </c:pt>
                <c:pt idx="75">
                  <c:v>1509297.349015163</c:v>
                </c:pt>
                <c:pt idx="76">
                  <c:v>1494532.4351096256</c:v>
                </c:pt>
                <c:pt idx="77">
                  <c:v>1494532.4351096256</c:v>
                </c:pt>
                <c:pt idx="78">
                  <c:v>1740722.413083744</c:v>
                </c:pt>
                <c:pt idx="79">
                  <c:v>1740722.413083744</c:v>
                </c:pt>
                <c:pt idx="80">
                  <c:v>1397536.9216024659</c:v>
                </c:pt>
                <c:pt idx="81">
                  <c:v>1397536.9216024659</c:v>
                </c:pt>
                <c:pt idx="82">
                  <c:v>1879161.72176287</c:v>
                </c:pt>
                <c:pt idx="83">
                  <c:v>1879161.72176287</c:v>
                </c:pt>
                <c:pt idx="84">
                  <c:v>1424665.8432470129</c:v>
                </c:pt>
                <c:pt idx="85">
                  <c:v>1424665.8432470129</c:v>
                </c:pt>
                <c:pt idx="86">
                  <c:v>1749909.362147796</c:v>
                </c:pt>
                <c:pt idx="87">
                  <c:v>1749909.362147796</c:v>
                </c:pt>
                <c:pt idx="88">
                  <c:v>2121976.968992257</c:v>
                </c:pt>
                <c:pt idx="89">
                  <c:v>2121976.968992257</c:v>
                </c:pt>
                <c:pt idx="90">
                  <c:v>1520533.7538956637</c:v>
                </c:pt>
                <c:pt idx="91">
                  <c:v>1520533.7538956637</c:v>
                </c:pt>
                <c:pt idx="92">
                  <c:v>1726938.3409716561</c:v>
                </c:pt>
                <c:pt idx="93">
                  <c:v>1726938.3409716561</c:v>
                </c:pt>
                <c:pt idx="94">
                  <c:v>1870369.457667822</c:v>
                </c:pt>
                <c:pt idx="95">
                  <c:v>1870369.457667822</c:v>
                </c:pt>
                <c:pt idx="96">
                  <c:v>1373100.5189810668</c:v>
                </c:pt>
                <c:pt idx="97">
                  <c:v>1373100.5189810668</c:v>
                </c:pt>
                <c:pt idx="98">
                  <c:v>1601649.1627665742</c:v>
                </c:pt>
                <c:pt idx="99">
                  <c:v>1601649.1627665742</c:v>
                </c:pt>
                <c:pt idx="100">
                  <c:v>1473116.5316245917</c:v>
                </c:pt>
                <c:pt idx="101">
                  <c:v>1473116.5316245917</c:v>
                </c:pt>
                <c:pt idx="102">
                  <c:v>1718412.6182170473</c:v>
                </c:pt>
                <c:pt idx="103">
                  <c:v>1718412.6182170473</c:v>
                </c:pt>
                <c:pt idx="104">
                  <c:v>1846893.6823975611</c:v>
                </c:pt>
                <c:pt idx="105">
                  <c:v>1846893.6823975611</c:v>
                </c:pt>
                <c:pt idx="106">
                  <c:v>1422100.6216385325</c:v>
                </c:pt>
                <c:pt idx="107">
                  <c:v>1422100.6216385325</c:v>
                </c:pt>
                <c:pt idx="108">
                  <c:v>1756630.2662666682</c:v>
                </c:pt>
                <c:pt idx="109">
                  <c:v>1756630.2662666682</c:v>
                </c:pt>
                <c:pt idx="110">
                  <c:v>1939174.1736404935</c:v>
                </c:pt>
                <c:pt idx="111">
                  <c:v>1939174.1736404935</c:v>
                </c:pt>
                <c:pt idx="112">
                  <c:v>1866896.0086452884</c:v>
                </c:pt>
                <c:pt idx="113">
                  <c:v>1866896.0086452884</c:v>
                </c:pt>
                <c:pt idx="114">
                  <c:v>1937318.5530365431</c:v>
                </c:pt>
                <c:pt idx="115">
                  <c:v>1937318.5530365431</c:v>
                </c:pt>
                <c:pt idx="116">
                  <c:v>1826490.9590028909</c:v>
                </c:pt>
                <c:pt idx="117">
                  <c:v>1826490.9590028909</c:v>
                </c:pt>
                <c:pt idx="118">
                  <c:v>1840647.5377130862</c:v>
                </c:pt>
                <c:pt idx="119">
                  <c:v>1840647.5377130862</c:v>
                </c:pt>
                <c:pt idx="120">
                  <c:v>2077655.418327227</c:v>
                </c:pt>
                <c:pt idx="121">
                  <c:v>2077655.418327227</c:v>
                </c:pt>
                <c:pt idx="122">
                  <c:v>2402757.7142297165</c:v>
                </c:pt>
                <c:pt idx="123">
                  <c:v>2402757.7142297165</c:v>
                </c:pt>
                <c:pt idx="124">
                  <c:v>2084091.1508604847</c:v>
                </c:pt>
                <c:pt idx="125">
                  <c:v>2084091.1508604847</c:v>
                </c:pt>
                <c:pt idx="126">
                  <c:v>2367923.9973991578</c:v>
                </c:pt>
                <c:pt idx="127">
                  <c:v>2367923.9973991578</c:v>
                </c:pt>
                <c:pt idx="128">
                  <c:v>2327482.005035372</c:v>
                </c:pt>
                <c:pt idx="129">
                  <c:v>2327482.005035372</c:v>
                </c:pt>
                <c:pt idx="130">
                  <c:v>2227817.070759302</c:v>
                </c:pt>
                <c:pt idx="131">
                  <c:v>2227817.070759302</c:v>
                </c:pt>
                <c:pt idx="132">
                  <c:v>2548120.0977847269</c:v>
                </c:pt>
                <c:pt idx="133">
                  <c:v>2548120.0977847269</c:v>
                </c:pt>
                <c:pt idx="134">
                  <c:v>2400922.5544913472</c:v>
                </c:pt>
                <c:pt idx="135">
                  <c:v>2400922.5544913472</c:v>
                </c:pt>
                <c:pt idx="136">
                  <c:v>2489341.4189752648</c:v>
                </c:pt>
                <c:pt idx="137">
                  <c:v>2489341.4189752648</c:v>
                </c:pt>
                <c:pt idx="138">
                  <c:v>2295347.465639275</c:v>
                </c:pt>
                <c:pt idx="139">
                  <c:v>2295347.465639275</c:v>
                </c:pt>
                <c:pt idx="140">
                  <c:v>2772707.2747958945</c:v>
                </c:pt>
                <c:pt idx="141">
                  <c:v>2772707.2747958945</c:v>
                </c:pt>
                <c:pt idx="142">
                  <c:v>2697706.501793731</c:v>
                </c:pt>
                <c:pt idx="143">
                  <c:v>2697706.501793731</c:v>
                </c:pt>
                <c:pt idx="144">
                  <c:v>2927724.7580604334</c:v>
                </c:pt>
                <c:pt idx="145">
                  <c:v>2927724.7580604334</c:v>
                </c:pt>
                <c:pt idx="146">
                  <c:v>2385766.7856157757</c:v>
                </c:pt>
                <c:pt idx="147">
                  <c:v>2385766.7856157757</c:v>
                </c:pt>
                <c:pt idx="148">
                  <c:v>2949827.4431461282</c:v>
                </c:pt>
                <c:pt idx="149">
                  <c:v>2949827.4431461282</c:v>
                </c:pt>
                <c:pt idx="150">
                  <c:v>3012287.8644720772</c:v>
                </c:pt>
                <c:pt idx="151">
                  <c:v>3012287.8644720772</c:v>
                </c:pt>
                <c:pt idx="152">
                  <c:v>2851665.1706798649</c:v>
                </c:pt>
                <c:pt idx="153">
                  <c:v>2851665.1706798649</c:v>
                </c:pt>
                <c:pt idx="154">
                  <c:v>2834103.3197537623</c:v>
                </c:pt>
                <c:pt idx="155">
                  <c:v>2834103.3197537623</c:v>
                </c:pt>
                <c:pt idx="156">
                  <c:v>3097659.813814743</c:v>
                </c:pt>
                <c:pt idx="157">
                  <c:v>3097659.813814743</c:v>
                </c:pt>
                <c:pt idx="158">
                  <c:v>3047574.4301818311</c:v>
                </c:pt>
                <c:pt idx="159">
                  <c:v>3047574.4301818311</c:v>
                </c:pt>
                <c:pt idx="160">
                  <c:v>3202827.0842880826</c:v>
                </c:pt>
                <c:pt idx="161">
                  <c:v>3202827.0842880826</c:v>
                </c:pt>
                <c:pt idx="162">
                  <c:v>3111717.3541844585</c:v>
                </c:pt>
                <c:pt idx="163">
                  <c:v>3111717.3541844585</c:v>
                </c:pt>
                <c:pt idx="164">
                  <c:v>3373217.497600365</c:v>
                </c:pt>
                <c:pt idx="165">
                  <c:v>3373217.497600365</c:v>
                </c:pt>
                <c:pt idx="166">
                  <c:v>3859061.0013863854</c:v>
                </c:pt>
                <c:pt idx="167">
                  <c:v>3859061.0013863854</c:v>
                </c:pt>
                <c:pt idx="168">
                  <c:v>3630196.8477532193</c:v>
                </c:pt>
                <c:pt idx="169">
                  <c:v>3630196.8477532193</c:v>
                </c:pt>
                <c:pt idx="170">
                  <c:v>3463835.4529650719</c:v>
                </c:pt>
                <c:pt idx="171">
                  <c:v>3463835.4529650719</c:v>
                </c:pt>
                <c:pt idx="172">
                  <c:v>3695516.6422169539</c:v>
                </c:pt>
                <c:pt idx="173">
                  <c:v>3695516.6422169539</c:v>
                </c:pt>
                <c:pt idx="174">
                  <c:v>4009224.7215513117</c:v>
                </c:pt>
                <c:pt idx="175">
                  <c:v>4009224.7215513117</c:v>
                </c:pt>
                <c:pt idx="176">
                  <c:v>3657712.7363382704</c:v>
                </c:pt>
                <c:pt idx="177">
                  <c:v>3657712.7363382704</c:v>
                </c:pt>
                <c:pt idx="178">
                  <c:v>3951565.6338956398</c:v>
                </c:pt>
                <c:pt idx="179">
                  <c:v>3951565.6338956398</c:v>
                </c:pt>
                <c:pt idx="180">
                  <c:v>4024746.1229975107</c:v>
                </c:pt>
                <c:pt idx="181">
                  <c:v>4024746.1229975107</c:v>
                </c:pt>
                <c:pt idx="182">
                  <c:v>3643205.6330631427</c:v>
                </c:pt>
                <c:pt idx="183">
                  <c:v>3643205.6330631427</c:v>
                </c:pt>
                <c:pt idx="184">
                  <c:v>4222053.0248408495</c:v>
                </c:pt>
                <c:pt idx="185">
                  <c:v>4222053.0248408495</c:v>
                </c:pt>
                <c:pt idx="186">
                  <c:v>4120844.3802997838</c:v>
                </c:pt>
                <c:pt idx="187">
                  <c:v>4120844.3802997838</c:v>
                </c:pt>
                <c:pt idx="188">
                  <c:v>4635727.1635723747</c:v>
                </c:pt>
                <c:pt idx="189">
                  <c:v>4635727.1635723747</c:v>
                </c:pt>
                <c:pt idx="190">
                  <c:v>4314521.2880980633</c:v>
                </c:pt>
                <c:pt idx="191">
                  <c:v>4314521.2880980633</c:v>
                </c:pt>
                <c:pt idx="192">
                  <c:v>4789856.4986625211</c:v>
                </c:pt>
                <c:pt idx="193">
                  <c:v>4789856.4986625211</c:v>
                </c:pt>
                <c:pt idx="194">
                  <c:v>4478789.8253852138</c:v>
                </c:pt>
                <c:pt idx="195">
                  <c:v>4478789.8253852138</c:v>
                </c:pt>
                <c:pt idx="196">
                  <c:v>4990177.8969830107</c:v>
                </c:pt>
                <c:pt idx="197">
                  <c:v>4990177.8969830107</c:v>
                </c:pt>
                <c:pt idx="198">
                  <c:v>582553.50091820827</c:v>
                </c:pt>
                <c:pt idx="199">
                  <c:v>582553.50091820827</c:v>
                </c:pt>
              </c:numCache>
            </c:numRef>
          </c:yVal>
          <c:smooth val="0"/>
          <c:extLst>
            <c:ext xmlns:c16="http://schemas.microsoft.com/office/drawing/2014/chart" uri="{C3380CC4-5D6E-409C-BE32-E72D297353CC}">
              <c16:uniqueId val="{00000000-03CF-3948-8FB1-343771733B60}"/>
            </c:ext>
          </c:extLst>
        </c:ser>
        <c:ser>
          <c:idx val="1"/>
          <c:order val="1"/>
          <c:tx>
            <c:strRef>
              <c:f>'[template2_ROCK-finalresults-95%CI.xlsx]95%CI'!$B$2</c:f>
              <c:strCache>
                <c:ptCount val="1"/>
                <c:pt idx="0">
                  <c:v>lower</c:v>
                </c:pt>
              </c:strCache>
            </c:strRef>
          </c:tx>
          <c:spPr>
            <a:ln w="9525">
              <a:solidFill>
                <a:srgbClr val="FF0000"/>
              </a:solidFill>
              <a:prstDash val="sysDash"/>
            </a:ln>
          </c:spPr>
          <c:marker>
            <c:symbol val="none"/>
          </c:marker>
          <c:xVal>
            <c:numRef>
              <c:f>'[template2_ROCK-finalresults-95%CI.xlsx]95%CI'!$A$3:$A$202</c:f>
              <c:numCache>
                <c:formatCode>General</c:formatCode>
                <c:ptCount val="200"/>
                <c:pt idx="0">
                  <c:v>0</c:v>
                </c:pt>
                <c:pt idx="1">
                  <c:v>58122.0144755281</c:v>
                </c:pt>
                <c:pt idx="2">
                  <c:v>58122.0144755281</c:v>
                </c:pt>
                <c:pt idx="3">
                  <c:v>134767.33478408903</c:v>
                </c:pt>
                <c:pt idx="4">
                  <c:v>134767.33478408903</c:v>
                </c:pt>
                <c:pt idx="5">
                  <c:v>238818.17211954159</c:v>
                </c:pt>
                <c:pt idx="6">
                  <c:v>238818.17211954159</c:v>
                </c:pt>
                <c:pt idx="7">
                  <c:v>350563.04723048711</c:v>
                </c:pt>
                <c:pt idx="8">
                  <c:v>350563.04723048711</c:v>
                </c:pt>
                <c:pt idx="9">
                  <c:v>463049.59196752531</c:v>
                </c:pt>
                <c:pt idx="10">
                  <c:v>463049.59196752531</c:v>
                </c:pt>
                <c:pt idx="11">
                  <c:v>601607.72533316398</c:v>
                </c:pt>
                <c:pt idx="12">
                  <c:v>601607.72533316398</c:v>
                </c:pt>
                <c:pt idx="13">
                  <c:v>744642.07419128739</c:v>
                </c:pt>
                <c:pt idx="14">
                  <c:v>744642.07419128739</c:v>
                </c:pt>
                <c:pt idx="15">
                  <c:v>929818.62461751816</c:v>
                </c:pt>
                <c:pt idx="16">
                  <c:v>929818.62461751816</c:v>
                </c:pt>
                <c:pt idx="17">
                  <c:v>1097434.8415291938</c:v>
                </c:pt>
                <c:pt idx="18">
                  <c:v>1097434.8415291938</c:v>
                </c:pt>
                <c:pt idx="19">
                  <c:v>1239865.6056972966</c:v>
                </c:pt>
                <c:pt idx="20">
                  <c:v>1239865.6056972966</c:v>
                </c:pt>
                <c:pt idx="21">
                  <c:v>1395035.1296833109</c:v>
                </c:pt>
                <c:pt idx="22">
                  <c:v>1395035.1296833109</c:v>
                </c:pt>
                <c:pt idx="23">
                  <c:v>1547890.2743219987</c:v>
                </c:pt>
                <c:pt idx="24">
                  <c:v>1547890.2743219987</c:v>
                </c:pt>
                <c:pt idx="25">
                  <c:v>1688208.049865731</c:v>
                </c:pt>
                <c:pt idx="26">
                  <c:v>1688208.049865731</c:v>
                </c:pt>
                <c:pt idx="27">
                  <c:v>1843082.2622653374</c:v>
                </c:pt>
                <c:pt idx="28">
                  <c:v>1843082.2622653374</c:v>
                </c:pt>
                <c:pt idx="29">
                  <c:v>1993479.4099511772</c:v>
                </c:pt>
                <c:pt idx="30">
                  <c:v>1993479.4099511772</c:v>
                </c:pt>
                <c:pt idx="31">
                  <c:v>2146650.9845525939</c:v>
                </c:pt>
                <c:pt idx="32">
                  <c:v>2146650.9845525939</c:v>
                </c:pt>
                <c:pt idx="33">
                  <c:v>2297056.0608951701</c:v>
                </c:pt>
                <c:pt idx="34">
                  <c:v>2297056.0608951701</c:v>
                </c:pt>
                <c:pt idx="35">
                  <c:v>2435694.6616168092</c:v>
                </c:pt>
                <c:pt idx="36">
                  <c:v>2435694.6616168092</c:v>
                </c:pt>
                <c:pt idx="37">
                  <c:v>2570957.8860340207</c:v>
                </c:pt>
                <c:pt idx="38">
                  <c:v>2570957.8860340207</c:v>
                </c:pt>
                <c:pt idx="39">
                  <c:v>2701770.4280209974</c:v>
                </c:pt>
                <c:pt idx="40">
                  <c:v>2701770.4280209974</c:v>
                </c:pt>
                <c:pt idx="41">
                  <c:v>2828214.781394063</c:v>
                </c:pt>
                <c:pt idx="42">
                  <c:v>2828214.781394063</c:v>
                </c:pt>
                <c:pt idx="43">
                  <c:v>2952292.141265145</c:v>
                </c:pt>
                <c:pt idx="44">
                  <c:v>2952292.141265145</c:v>
                </c:pt>
                <c:pt idx="45">
                  <c:v>3072135.8598472453</c:v>
                </c:pt>
                <c:pt idx="46">
                  <c:v>3072135.8598472453</c:v>
                </c:pt>
                <c:pt idx="47">
                  <c:v>3201658.5581697398</c:v>
                </c:pt>
                <c:pt idx="48">
                  <c:v>3201658.5581697398</c:v>
                </c:pt>
                <c:pt idx="49">
                  <c:v>3329239.9158099238</c:v>
                </c:pt>
                <c:pt idx="50">
                  <c:v>3329239.9158099238</c:v>
                </c:pt>
                <c:pt idx="51">
                  <c:v>3456260.8710073209</c:v>
                </c:pt>
                <c:pt idx="52">
                  <c:v>3456260.8710073209</c:v>
                </c:pt>
                <c:pt idx="53">
                  <c:v>3570648.3261848884</c:v>
                </c:pt>
                <c:pt idx="54">
                  <c:v>3570648.3261848884</c:v>
                </c:pt>
                <c:pt idx="55">
                  <c:v>3676270.2226887085</c:v>
                </c:pt>
                <c:pt idx="56">
                  <c:v>3676270.2226887085</c:v>
                </c:pt>
                <c:pt idx="57">
                  <c:v>3795846.463054263</c:v>
                </c:pt>
                <c:pt idx="58">
                  <c:v>3795846.463054263</c:v>
                </c:pt>
                <c:pt idx="59">
                  <c:v>3902854.803370236</c:v>
                </c:pt>
                <c:pt idx="60">
                  <c:v>3902854.803370236</c:v>
                </c:pt>
                <c:pt idx="61">
                  <c:v>4002253.5173548507</c:v>
                </c:pt>
                <c:pt idx="62">
                  <c:v>4002253.5173548507</c:v>
                </c:pt>
                <c:pt idx="63">
                  <c:v>4105560.8295633025</c:v>
                </c:pt>
                <c:pt idx="64">
                  <c:v>4105560.8295633025</c:v>
                </c:pt>
                <c:pt idx="65">
                  <c:v>4194524.4579875888</c:v>
                </c:pt>
                <c:pt idx="66">
                  <c:v>4194524.4579875888</c:v>
                </c:pt>
                <c:pt idx="67">
                  <c:v>4306346.4541568151</c:v>
                </c:pt>
                <c:pt idx="68">
                  <c:v>4306346.4541568151</c:v>
                </c:pt>
                <c:pt idx="69">
                  <c:v>4400790.4323247243</c:v>
                </c:pt>
                <c:pt idx="70">
                  <c:v>4400790.4323247243</c:v>
                </c:pt>
                <c:pt idx="71">
                  <c:v>4498765.7257240247</c:v>
                </c:pt>
                <c:pt idx="72">
                  <c:v>4498765.7257240247</c:v>
                </c:pt>
                <c:pt idx="73">
                  <c:v>4593907.3383577783</c:v>
                </c:pt>
                <c:pt idx="74">
                  <c:v>4593907.3383577783</c:v>
                </c:pt>
                <c:pt idx="75">
                  <c:v>4692140.6378703387</c:v>
                </c:pt>
                <c:pt idx="76">
                  <c:v>4692140.6378703387</c:v>
                </c:pt>
                <c:pt idx="77">
                  <c:v>4785811.4078955138</c:v>
                </c:pt>
                <c:pt idx="78">
                  <c:v>4785811.4078955138</c:v>
                </c:pt>
                <c:pt idx="79">
                  <c:v>4871612.06031333</c:v>
                </c:pt>
                <c:pt idx="80">
                  <c:v>4871612.06031333</c:v>
                </c:pt>
                <c:pt idx="81">
                  <c:v>4972441.0820239037</c:v>
                </c:pt>
                <c:pt idx="82">
                  <c:v>4972441.0820239037</c:v>
                </c:pt>
                <c:pt idx="83">
                  <c:v>5053342.4138251981</c:v>
                </c:pt>
                <c:pt idx="84">
                  <c:v>5053342.4138251981</c:v>
                </c:pt>
                <c:pt idx="85">
                  <c:v>5158689.8959446363</c:v>
                </c:pt>
                <c:pt idx="86">
                  <c:v>5158689.8959446363</c:v>
                </c:pt>
                <c:pt idx="87">
                  <c:v>5248819.6848804951</c:v>
                </c:pt>
                <c:pt idx="88">
                  <c:v>5248819.6848804951</c:v>
                </c:pt>
                <c:pt idx="89">
                  <c:v>5331125.4687487595</c:v>
                </c:pt>
                <c:pt idx="90">
                  <c:v>5331125.4687487595</c:v>
                </c:pt>
                <c:pt idx="91">
                  <c:v>5420305.6169656301</c:v>
                </c:pt>
                <c:pt idx="92">
                  <c:v>5420305.6169656301</c:v>
                </c:pt>
                <c:pt idx="93">
                  <c:v>5504718.2506376486</c:v>
                </c:pt>
                <c:pt idx="94">
                  <c:v>5504718.2506376486</c:v>
                </c:pt>
                <c:pt idx="95">
                  <c:v>5586388.7659498928</c:v>
                </c:pt>
                <c:pt idx="96">
                  <c:v>5586388.7659498928</c:v>
                </c:pt>
                <c:pt idx="97">
                  <c:v>5687465.9103375347</c:v>
                </c:pt>
                <c:pt idx="98">
                  <c:v>5687465.9103375347</c:v>
                </c:pt>
                <c:pt idx="99">
                  <c:v>5781671.0873347893</c:v>
                </c:pt>
                <c:pt idx="100">
                  <c:v>5781671.0873347893</c:v>
                </c:pt>
                <c:pt idx="101">
                  <c:v>5885546.9585381187</c:v>
                </c:pt>
                <c:pt idx="102">
                  <c:v>5885546.9585381187</c:v>
                </c:pt>
                <c:pt idx="103">
                  <c:v>5986471.0778136831</c:v>
                </c:pt>
                <c:pt idx="104">
                  <c:v>5986471.0778136831</c:v>
                </c:pt>
                <c:pt idx="105">
                  <c:v>6082079.5764897028</c:v>
                </c:pt>
                <c:pt idx="106">
                  <c:v>6082079.5764897028</c:v>
                </c:pt>
                <c:pt idx="107">
                  <c:v>6188366.6426501749</c:v>
                </c:pt>
                <c:pt idx="108">
                  <c:v>6188366.6426501749</c:v>
                </c:pt>
                <c:pt idx="109">
                  <c:v>6294416.1279723821</c:v>
                </c:pt>
                <c:pt idx="110">
                  <c:v>6294416.1279723821</c:v>
                </c:pt>
                <c:pt idx="111">
                  <c:v>6397974.0084149837</c:v>
                </c:pt>
                <c:pt idx="112">
                  <c:v>6397974.0084149837</c:v>
                </c:pt>
                <c:pt idx="113">
                  <c:v>6508606.2993395198</c:v>
                </c:pt>
                <c:pt idx="114">
                  <c:v>6508606.2993395198</c:v>
                </c:pt>
                <c:pt idx="115">
                  <c:v>6614264.4844564181</c:v>
                </c:pt>
                <c:pt idx="116">
                  <c:v>6614264.4844564181</c:v>
                </c:pt>
                <c:pt idx="117">
                  <c:v>6734419.7781372303</c:v>
                </c:pt>
                <c:pt idx="118">
                  <c:v>6734419.7781372303</c:v>
                </c:pt>
                <c:pt idx="119">
                  <c:v>6845271.4498055018</c:v>
                </c:pt>
                <c:pt idx="120">
                  <c:v>6845271.4498055018</c:v>
                </c:pt>
                <c:pt idx="121">
                  <c:v>6954673.3431484299</c:v>
                </c:pt>
                <c:pt idx="122">
                  <c:v>6954673.3431484299</c:v>
                </c:pt>
                <c:pt idx="123">
                  <c:v>7055499.2600987051</c:v>
                </c:pt>
                <c:pt idx="124">
                  <c:v>7055499.2600987051</c:v>
                </c:pt>
                <c:pt idx="125">
                  <c:v>7173795.6833622064</c:v>
                </c:pt>
                <c:pt idx="126">
                  <c:v>7173795.6833622064</c:v>
                </c:pt>
                <c:pt idx="127">
                  <c:v>7280116.7344730515</c:v>
                </c:pt>
                <c:pt idx="128">
                  <c:v>7280116.7344730515</c:v>
                </c:pt>
                <c:pt idx="129">
                  <c:v>7387325.350321875</c:v>
                </c:pt>
                <c:pt idx="130">
                  <c:v>7387325.350321875</c:v>
                </c:pt>
                <c:pt idx="131">
                  <c:v>7505758.5112004802</c:v>
                </c:pt>
                <c:pt idx="132">
                  <c:v>7505758.5112004802</c:v>
                </c:pt>
                <c:pt idx="133">
                  <c:v>7627853.6436422374</c:v>
                </c:pt>
                <c:pt idx="134">
                  <c:v>7627853.6436422374</c:v>
                </c:pt>
                <c:pt idx="135">
                  <c:v>7746587.8631712897</c:v>
                </c:pt>
                <c:pt idx="136">
                  <c:v>7746587.8631712897</c:v>
                </c:pt>
                <c:pt idx="137">
                  <c:v>7872319.3317804728</c:v>
                </c:pt>
                <c:pt idx="138">
                  <c:v>7872319.3317804728</c:v>
                </c:pt>
                <c:pt idx="139">
                  <c:v>8016202.9305282142</c:v>
                </c:pt>
                <c:pt idx="140">
                  <c:v>8016202.9305282142</c:v>
                </c:pt>
                <c:pt idx="141">
                  <c:v>8141763.0889006611</c:v>
                </c:pt>
                <c:pt idx="142">
                  <c:v>8141763.0889006611</c:v>
                </c:pt>
                <c:pt idx="143">
                  <c:v>8246371.4354784479</c:v>
                </c:pt>
                <c:pt idx="144">
                  <c:v>8246371.4354784479</c:v>
                </c:pt>
                <c:pt idx="145">
                  <c:v>8370440.7954875203</c:v>
                </c:pt>
                <c:pt idx="146">
                  <c:v>8370440.7954875203</c:v>
                </c:pt>
                <c:pt idx="147">
                  <c:v>8515905.3163425066</c:v>
                </c:pt>
                <c:pt idx="148">
                  <c:v>8515905.3163425066</c:v>
                </c:pt>
                <c:pt idx="149">
                  <c:v>8658480.9782257304</c:v>
                </c:pt>
                <c:pt idx="150">
                  <c:v>8658480.9782257304</c:v>
                </c:pt>
                <c:pt idx="151">
                  <c:v>8782715.9278307948</c:v>
                </c:pt>
                <c:pt idx="152">
                  <c:v>8782715.9278307948</c:v>
                </c:pt>
                <c:pt idx="153">
                  <c:v>8911136.118391823</c:v>
                </c:pt>
                <c:pt idx="154">
                  <c:v>8911136.118391823</c:v>
                </c:pt>
                <c:pt idx="155">
                  <c:v>9036426.6442638356</c:v>
                </c:pt>
                <c:pt idx="156">
                  <c:v>9036426.6442638356</c:v>
                </c:pt>
                <c:pt idx="157">
                  <c:v>9179801.5797389299</c:v>
                </c:pt>
                <c:pt idx="158">
                  <c:v>9179801.5797389299</c:v>
                </c:pt>
                <c:pt idx="159">
                  <c:v>9329910.6654997189</c:v>
                </c:pt>
                <c:pt idx="160">
                  <c:v>9329910.6654997189</c:v>
                </c:pt>
                <c:pt idx="161">
                  <c:v>9478448.3365107533</c:v>
                </c:pt>
                <c:pt idx="162">
                  <c:v>9478448.3365107533</c:v>
                </c:pt>
                <c:pt idx="163">
                  <c:v>9644836.0507351495</c:v>
                </c:pt>
                <c:pt idx="164">
                  <c:v>9644836.0507351495</c:v>
                </c:pt>
                <c:pt idx="165">
                  <c:v>9797340.6901221033</c:v>
                </c:pt>
                <c:pt idx="166">
                  <c:v>9797340.6901221033</c:v>
                </c:pt>
                <c:pt idx="167">
                  <c:v>9930354.4920108449</c:v>
                </c:pt>
                <c:pt idx="168">
                  <c:v>9930354.4920108449</c:v>
                </c:pt>
                <c:pt idx="169">
                  <c:v>10090140.046992632</c:v>
                </c:pt>
                <c:pt idx="170">
                  <c:v>10090140.046992632</c:v>
                </c:pt>
                <c:pt idx="171">
                  <c:v>10240204.196190299</c:v>
                </c:pt>
                <c:pt idx="172">
                  <c:v>10240204.196190299</c:v>
                </c:pt>
                <c:pt idx="173">
                  <c:v>10378539.822834216</c:v>
                </c:pt>
                <c:pt idx="174">
                  <c:v>10378539.822834216</c:v>
                </c:pt>
                <c:pt idx="175">
                  <c:v>10505023.97816457</c:v>
                </c:pt>
                <c:pt idx="176">
                  <c:v>10505023.97816457</c:v>
                </c:pt>
                <c:pt idx="177">
                  <c:v>10663427.587375015</c:v>
                </c:pt>
                <c:pt idx="178">
                  <c:v>10663427.587375015</c:v>
                </c:pt>
                <c:pt idx="179">
                  <c:v>10804824.096647963</c:v>
                </c:pt>
                <c:pt idx="180">
                  <c:v>10804824.096647963</c:v>
                </c:pt>
                <c:pt idx="181">
                  <c:v>10960320.857183766</c:v>
                </c:pt>
                <c:pt idx="182">
                  <c:v>10960320.857183766</c:v>
                </c:pt>
                <c:pt idx="183">
                  <c:v>11113207.795447389</c:v>
                </c:pt>
                <c:pt idx="184">
                  <c:v>11113207.795447389</c:v>
                </c:pt>
                <c:pt idx="185">
                  <c:v>11265378.506323239</c:v>
                </c:pt>
                <c:pt idx="186">
                  <c:v>11265378.506323239</c:v>
                </c:pt>
                <c:pt idx="187">
                  <c:v>11432151.731370645</c:v>
                </c:pt>
                <c:pt idx="188">
                  <c:v>11432151.731370645</c:v>
                </c:pt>
                <c:pt idx="189">
                  <c:v>11569408.885678088</c:v>
                </c:pt>
                <c:pt idx="190">
                  <c:v>11569408.885678088</c:v>
                </c:pt>
                <c:pt idx="191">
                  <c:v>11707199.160251185</c:v>
                </c:pt>
                <c:pt idx="192">
                  <c:v>11707199.160251185</c:v>
                </c:pt>
                <c:pt idx="193">
                  <c:v>11891294.719144318</c:v>
                </c:pt>
                <c:pt idx="194">
                  <c:v>11891294.719144318</c:v>
                </c:pt>
                <c:pt idx="195">
                  <c:v>12080295.489863617</c:v>
                </c:pt>
                <c:pt idx="196">
                  <c:v>12080295.489863617</c:v>
                </c:pt>
                <c:pt idx="197">
                  <c:v>12224584.436458772</c:v>
                </c:pt>
                <c:pt idx="198">
                  <c:v>12224584.436458772</c:v>
                </c:pt>
                <c:pt idx="199">
                  <c:v>12335657.929601647</c:v>
                </c:pt>
              </c:numCache>
            </c:numRef>
          </c:xVal>
          <c:yVal>
            <c:numRef>
              <c:f>'[template2_ROCK-finalresults-95%CI.xlsx]95%CI'!$B$3:$B$202</c:f>
              <c:numCache>
                <c:formatCode>General</c:formatCode>
                <c:ptCount val="200"/>
                <c:pt idx="0">
                  <c:v>677871.11626464315</c:v>
                </c:pt>
                <c:pt idx="1">
                  <c:v>677871.11626464315</c:v>
                </c:pt>
                <c:pt idx="2">
                  <c:v>821343.81154993118</c:v>
                </c:pt>
                <c:pt idx="3">
                  <c:v>821343.81154993118</c:v>
                </c:pt>
                <c:pt idx="4">
                  <c:v>1005445.8945321195</c:v>
                </c:pt>
                <c:pt idx="5">
                  <c:v>1005445.8945321195</c:v>
                </c:pt>
                <c:pt idx="6">
                  <c:v>1328246.1816619625</c:v>
                </c:pt>
                <c:pt idx="7">
                  <c:v>1328246.1816619625</c:v>
                </c:pt>
                <c:pt idx="8">
                  <c:v>1782863.0287048202</c:v>
                </c:pt>
                <c:pt idx="9">
                  <c:v>1782863.0287048202</c:v>
                </c:pt>
                <c:pt idx="10">
                  <c:v>1847635.1502837383</c:v>
                </c:pt>
                <c:pt idx="11">
                  <c:v>1847635.1502837383</c:v>
                </c:pt>
                <c:pt idx="12">
                  <c:v>2451647.55425927</c:v>
                </c:pt>
                <c:pt idx="13">
                  <c:v>2451647.55425927</c:v>
                </c:pt>
                <c:pt idx="14">
                  <c:v>2464133.161484302</c:v>
                </c:pt>
                <c:pt idx="15">
                  <c:v>2464133.161484302</c:v>
                </c:pt>
                <c:pt idx="16">
                  <c:v>2463051.2414630186</c:v>
                </c:pt>
                <c:pt idx="17">
                  <c:v>2463051.2414630186</c:v>
                </c:pt>
                <c:pt idx="18">
                  <c:v>2873165.5343511389</c:v>
                </c:pt>
                <c:pt idx="19">
                  <c:v>2873165.5343511389</c:v>
                </c:pt>
                <c:pt idx="20">
                  <c:v>3144623.4256892377</c:v>
                </c:pt>
                <c:pt idx="21">
                  <c:v>3144623.4256892377</c:v>
                </c:pt>
                <c:pt idx="22">
                  <c:v>3160871.2806472643</c:v>
                </c:pt>
                <c:pt idx="23">
                  <c:v>3160871.2806472643</c:v>
                </c:pt>
                <c:pt idx="24">
                  <c:v>2972274.8652679049</c:v>
                </c:pt>
                <c:pt idx="25">
                  <c:v>2972274.8652679049</c:v>
                </c:pt>
                <c:pt idx="26">
                  <c:v>3041629.2339153825</c:v>
                </c:pt>
                <c:pt idx="27">
                  <c:v>3041629.2339153825</c:v>
                </c:pt>
                <c:pt idx="28">
                  <c:v>3088933.1014927309</c:v>
                </c:pt>
                <c:pt idx="29">
                  <c:v>3088933.1014927309</c:v>
                </c:pt>
                <c:pt idx="30">
                  <c:v>2915154.5796647109</c:v>
                </c:pt>
                <c:pt idx="31">
                  <c:v>2915154.5796647109</c:v>
                </c:pt>
                <c:pt idx="32">
                  <c:v>2601882.3486401537</c:v>
                </c:pt>
                <c:pt idx="33">
                  <c:v>2601882.3486401537</c:v>
                </c:pt>
                <c:pt idx="34">
                  <c:v>3122732.0270504272</c:v>
                </c:pt>
                <c:pt idx="35">
                  <c:v>3122732.0270504272</c:v>
                </c:pt>
                <c:pt idx="36">
                  <c:v>2583080.498691923</c:v>
                </c:pt>
                <c:pt idx="37">
                  <c:v>2583080.498691923</c:v>
                </c:pt>
                <c:pt idx="38">
                  <c:v>2421629.2479157364</c:v>
                </c:pt>
                <c:pt idx="39">
                  <c:v>2421629.2479157364</c:v>
                </c:pt>
                <c:pt idx="40">
                  <c:v>2471665.259569956</c:v>
                </c:pt>
                <c:pt idx="41">
                  <c:v>2471665.259569956</c:v>
                </c:pt>
                <c:pt idx="42">
                  <c:v>2371905.9127152464</c:v>
                </c:pt>
                <c:pt idx="43">
                  <c:v>2371905.9127152464</c:v>
                </c:pt>
                <c:pt idx="44">
                  <c:v>2328668.8133504931</c:v>
                </c:pt>
                <c:pt idx="45">
                  <c:v>2328668.8133504931</c:v>
                </c:pt>
                <c:pt idx="46">
                  <c:v>2194125.8239803081</c:v>
                </c:pt>
                <c:pt idx="47">
                  <c:v>2194125.8239803081</c:v>
                </c:pt>
                <c:pt idx="48">
                  <c:v>2015171.1554778239</c:v>
                </c:pt>
                <c:pt idx="49">
                  <c:v>2015171.1554778239</c:v>
                </c:pt>
                <c:pt idx="50">
                  <c:v>1640884.1488421788</c:v>
                </c:pt>
                <c:pt idx="51">
                  <c:v>1640884.1488421788</c:v>
                </c:pt>
                <c:pt idx="52">
                  <c:v>1520014.2450780151</c:v>
                </c:pt>
                <c:pt idx="53">
                  <c:v>1520014.2450780151</c:v>
                </c:pt>
                <c:pt idx="54">
                  <c:v>1760219.7112109715</c:v>
                </c:pt>
                <c:pt idx="55">
                  <c:v>1760219.7112109715</c:v>
                </c:pt>
                <c:pt idx="56">
                  <c:v>1407016.1745101286</c:v>
                </c:pt>
                <c:pt idx="57">
                  <c:v>1407016.1745101286</c:v>
                </c:pt>
                <c:pt idx="58">
                  <c:v>1635340.6941509156</c:v>
                </c:pt>
                <c:pt idx="59">
                  <c:v>1635340.6941509156</c:v>
                </c:pt>
                <c:pt idx="60">
                  <c:v>1603475.2918880475</c:v>
                </c:pt>
                <c:pt idx="61">
                  <c:v>1603475.2918880475</c:v>
                </c:pt>
                <c:pt idx="62">
                  <c:v>1651317.2272335566</c:v>
                </c:pt>
                <c:pt idx="63">
                  <c:v>1651317.2272335566</c:v>
                </c:pt>
                <c:pt idx="64">
                  <c:v>1640075.4538707056</c:v>
                </c:pt>
                <c:pt idx="65">
                  <c:v>1640075.4538707056</c:v>
                </c:pt>
                <c:pt idx="66">
                  <c:v>1271502.0801342635</c:v>
                </c:pt>
                <c:pt idx="67">
                  <c:v>1271502.0801342635</c:v>
                </c:pt>
                <c:pt idx="68">
                  <c:v>1451307.1387081256</c:v>
                </c:pt>
                <c:pt idx="69">
                  <c:v>1451307.1387081256</c:v>
                </c:pt>
                <c:pt idx="70">
                  <c:v>1193699.3487518474</c:v>
                </c:pt>
                <c:pt idx="71">
                  <c:v>1193699.3487518474</c:v>
                </c:pt>
                <c:pt idx="72">
                  <c:v>1272571.4964246943</c:v>
                </c:pt>
                <c:pt idx="73">
                  <c:v>1272571.4964246943</c:v>
                </c:pt>
                <c:pt idx="74">
                  <c:v>1225432.8906831208</c:v>
                </c:pt>
                <c:pt idx="75">
                  <c:v>1225432.8906831208</c:v>
                </c:pt>
                <c:pt idx="76">
                  <c:v>1168573.1810846853</c:v>
                </c:pt>
                <c:pt idx="77">
                  <c:v>1168573.1810846853</c:v>
                </c:pt>
                <c:pt idx="78">
                  <c:v>1342108.0263198509</c:v>
                </c:pt>
                <c:pt idx="79">
                  <c:v>1342108.0263198509</c:v>
                </c:pt>
                <c:pt idx="80">
                  <c:v>1028326.6875539988</c:v>
                </c:pt>
                <c:pt idx="81">
                  <c:v>1028326.6875539988</c:v>
                </c:pt>
                <c:pt idx="82">
                  <c:v>1524974.8334807863</c:v>
                </c:pt>
                <c:pt idx="83">
                  <c:v>1524974.8334807863</c:v>
                </c:pt>
                <c:pt idx="84">
                  <c:v>1028540.6712221029</c:v>
                </c:pt>
                <c:pt idx="85">
                  <c:v>1028540.6712221029</c:v>
                </c:pt>
                <c:pt idx="86">
                  <c:v>1392715.7149522947</c:v>
                </c:pt>
                <c:pt idx="87">
                  <c:v>1392715.7149522947</c:v>
                </c:pt>
                <c:pt idx="88">
                  <c:v>1670796.4323574959</c:v>
                </c:pt>
                <c:pt idx="89">
                  <c:v>1670796.4323574959</c:v>
                </c:pt>
                <c:pt idx="90">
                  <c:v>1203814.6222825954</c:v>
                </c:pt>
                <c:pt idx="91">
                  <c:v>1203814.6222825954</c:v>
                </c:pt>
                <c:pt idx="92">
                  <c:v>1390173.7603180043</c:v>
                </c:pt>
                <c:pt idx="93">
                  <c:v>1390173.7603180043</c:v>
                </c:pt>
                <c:pt idx="94">
                  <c:v>1544983.1912145091</c:v>
                </c:pt>
                <c:pt idx="95">
                  <c:v>1544983.1912145091</c:v>
                </c:pt>
                <c:pt idx="96">
                  <c:v>1076913.7973279613</c:v>
                </c:pt>
                <c:pt idx="97">
                  <c:v>1076913.7973279613</c:v>
                </c:pt>
                <c:pt idx="98">
                  <c:v>1223452.1273784083</c:v>
                </c:pt>
                <c:pt idx="99">
                  <c:v>1223452.1273784083</c:v>
                </c:pt>
                <c:pt idx="100">
                  <c:v>1133373.7210822196</c:v>
                </c:pt>
                <c:pt idx="101">
                  <c:v>1133373.7210822196</c:v>
                </c:pt>
                <c:pt idx="102">
                  <c:v>1314091.7871858457</c:v>
                </c:pt>
                <c:pt idx="103">
                  <c:v>1314091.7871858457</c:v>
                </c:pt>
                <c:pt idx="104">
                  <c:v>1475763.1995350074</c:v>
                </c:pt>
                <c:pt idx="105">
                  <c:v>1475763.1995350074</c:v>
                </c:pt>
                <c:pt idx="106">
                  <c:v>1203350.6978349807</c:v>
                </c:pt>
                <c:pt idx="107">
                  <c:v>1203350.6978349807</c:v>
                </c:pt>
                <c:pt idx="108">
                  <c:v>1408791.2715495264</c:v>
                </c:pt>
                <c:pt idx="109">
                  <c:v>1408791.2715495264</c:v>
                </c:pt>
                <c:pt idx="110">
                  <c:v>1547978.6400360968</c:v>
                </c:pt>
                <c:pt idx="111">
                  <c:v>1547978.6400360968</c:v>
                </c:pt>
                <c:pt idx="112">
                  <c:v>1459070.6480288568</c:v>
                </c:pt>
                <c:pt idx="113">
                  <c:v>1459070.6480288568</c:v>
                </c:pt>
                <c:pt idx="114">
                  <c:v>1560185.6208395818</c:v>
                </c:pt>
                <c:pt idx="115">
                  <c:v>1560185.6208395818</c:v>
                </c:pt>
                <c:pt idx="116">
                  <c:v>1498323.1038877342</c:v>
                </c:pt>
                <c:pt idx="117">
                  <c:v>1498323.1038877342</c:v>
                </c:pt>
                <c:pt idx="118">
                  <c:v>1548104.5370574023</c:v>
                </c:pt>
                <c:pt idx="119">
                  <c:v>1548104.5370574023</c:v>
                </c:pt>
                <c:pt idx="120">
                  <c:v>1739426.1184442546</c:v>
                </c:pt>
                <c:pt idx="121">
                  <c:v>1739426.1184442546</c:v>
                </c:pt>
                <c:pt idx="122">
                  <c:v>1986849.2345483415</c:v>
                </c:pt>
                <c:pt idx="123">
                  <c:v>1986849.2345483415</c:v>
                </c:pt>
                <c:pt idx="124">
                  <c:v>1718402.9991451344</c:v>
                </c:pt>
                <c:pt idx="125">
                  <c:v>1718402.9991451344</c:v>
                </c:pt>
                <c:pt idx="126">
                  <c:v>2005384.4587169618</c:v>
                </c:pt>
                <c:pt idx="127">
                  <c:v>2005384.4587169618</c:v>
                </c:pt>
                <c:pt idx="128">
                  <c:v>1923751.0616664947</c:v>
                </c:pt>
                <c:pt idx="129">
                  <c:v>1923751.0616664947</c:v>
                </c:pt>
                <c:pt idx="130">
                  <c:v>1850014.4057637032</c:v>
                </c:pt>
                <c:pt idx="131">
                  <c:v>1850014.4057637032</c:v>
                </c:pt>
                <c:pt idx="132">
                  <c:v>2133307.1642083735</c:v>
                </c:pt>
                <c:pt idx="133">
                  <c:v>2133307.1642083735</c:v>
                </c:pt>
                <c:pt idx="134">
                  <c:v>2068997.2867161445</c:v>
                </c:pt>
                <c:pt idx="135">
                  <c:v>2068997.2867161445</c:v>
                </c:pt>
                <c:pt idx="136">
                  <c:v>2087895.3237774991</c:v>
                </c:pt>
                <c:pt idx="137">
                  <c:v>2087895.3237774991</c:v>
                </c:pt>
                <c:pt idx="138">
                  <c:v>1886866.2517953117</c:v>
                </c:pt>
                <c:pt idx="139">
                  <c:v>1886866.2517953117</c:v>
                </c:pt>
                <c:pt idx="140">
                  <c:v>2422707.546576492</c:v>
                </c:pt>
                <c:pt idx="141">
                  <c:v>2422707.546576492</c:v>
                </c:pt>
                <c:pt idx="142">
                  <c:v>2303259.3834714736</c:v>
                </c:pt>
                <c:pt idx="143">
                  <c:v>2303259.3834714736</c:v>
                </c:pt>
                <c:pt idx="144">
                  <c:v>2466275.6595699107</c:v>
                </c:pt>
                <c:pt idx="145">
                  <c:v>2466275.6595699107</c:v>
                </c:pt>
                <c:pt idx="146">
                  <c:v>2064996.2062761413</c:v>
                </c:pt>
                <c:pt idx="147">
                  <c:v>2064996.2062761413</c:v>
                </c:pt>
                <c:pt idx="148">
                  <c:v>2500704.8828357528</c:v>
                </c:pt>
                <c:pt idx="149">
                  <c:v>2500704.8828357528</c:v>
                </c:pt>
                <c:pt idx="150">
                  <c:v>2617607.2317203293</c:v>
                </c:pt>
                <c:pt idx="151">
                  <c:v>2617607.2317203293</c:v>
                </c:pt>
                <c:pt idx="152">
                  <c:v>2444005.2118118252</c:v>
                </c:pt>
                <c:pt idx="153">
                  <c:v>2444005.2118118252</c:v>
                </c:pt>
                <c:pt idx="154">
                  <c:v>2413367.4181893878</c:v>
                </c:pt>
                <c:pt idx="155">
                  <c:v>2413367.4181893878</c:v>
                </c:pt>
                <c:pt idx="156">
                  <c:v>2650661.2013323726</c:v>
                </c:pt>
                <c:pt idx="157">
                  <c:v>2650661.2013323726</c:v>
                </c:pt>
                <c:pt idx="158">
                  <c:v>2616859.8721064841</c:v>
                </c:pt>
                <c:pt idx="159">
                  <c:v>2616859.8721064841</c:v>
                </c:pt>
                <c:pt idx="160">
                  <c:v>2762729.797991246</c:v>
                </c:pt>
                <c:pt idx="161">
                  <c:v>2762729.797991246</c:v>
                </c:pt>
                <c:pt idx="162">
                  <c:v>2655466.3434785916</c:v>
                </c:pt>
                <c:pt idx="163">
                  <c:v>2655466.3434785916</c:v>
                </c:pt>
                <c:pt idx="164">
                  <c:v>2963502.5414643981</c:v>
                </c:pt>
                <c:pt idx="165">
                  <c:v>2963502.5414643981</c:v>
                </c:pt>
                <c:pt idx="166">
                  <c:v>3441177.5188076352</c:v>
                </c:pt>
                <c:pt idx="167">
                  <c:v>3441177.5188076352</c:v>
                </c:pt>
                <c:pt idx="168">
                  <c:v>3132350.8087497805</c:v>
                </c:pt>
                <c:pt idx="169">
                  <c:v>3132350.8087497805</c:v>
                </c:pt>
                <c:pt idx="170">
                  <c:v>2989010.3230942651</c:v>
                </c:pt>
                <c:pt idx="171">
                  <c:v>2989010.3230942651</c:v>
                </c:pt>
                <c:pt idx="172">
                  <c:v>3239680.5796045931</c:v>
                </c:pt>
                <c:pt idx="173">
                  <c:v>3239680.5796045931</c:v>
                </c:pt>
                <c:pt idx="174">
                  <c:v>3535290.3088451335</c:v>
                </c:pt>
                <c:pt idx="175">
                  <c:v>3535290.3088451335</c:v>
                </c:pt>
                <c:pt idx="176">
                  <c:v>3242597.012516615</c:v>
                </c:pt>
                <c:pt idx="177">
                  <c:v>3242597.012516615</c:v>
                </c:pt>
                <c:pt idx="178">
                  <c:v>3484053.5035548112</c:v>
                </c:pt>
                <c:pt idx="179">
                  <c:v>3484053.5035548112</c:v>
                </c:pt>
                <c:pt idx="180">
                  <c:v>3534813.5557498238</c:v>
                </c:pt>
                <c:pt idx="181">
                  <c:v>3534813.5557498238</c:v>
                </c:pt>
                <c:pt idx="182">
                  <c:v>3152391.254013468</c:v>
                </c:pt>
                <c:pt idx="183">
                  <c:v>3152391.254013468</c:v>
                </c:pt>
                <c:pt idx="184">
                  <c:v>3700825.8084335541</c:v>
                </c:pt>
                <c:pt idx="185">
                  <c:v>3700825.8084335541</c:v>
                </c:pt>
                <c:pt idx="186">
                  <c:v>3578392.8300426961</c:v>
                </c:pt>
                <c:pt idx="187">
                  <c:v>3578392.8300426961</c:v>
                </c:pt>
                <c:pt idx="188">
                  <c:v>3925023.3704390279</c:v>
                </c:pt>
                <c:pt idx="189">
                  <c:v>3925023.3704390279</c:v>
                </c:pt>
                <c:pt idx="190">
                  <c:v>3854517.5053297831</c:v>
                </c:pt>
                <c:pt idx="191">
                  <c:v>3854517.5053297831</c:v>
                </c:pt>
                <c:pt idx="192">
                  <c:v>4037187.713706804</c:v>
                </c:pt>
                <c:pt idx="193">
                  <c:v>4037187.713706804</c:v>
                </c:pt>
                <c:pt idx="194">
                  <c:v>4081422.6608788446</c:v>
                </c:pt>
                <c:pt idx="195">
                  <c:v>4081422.6608788446</c:v>
                </c:pt>
                <c:pt idx="196">
                  <c:v>4397486.4946865924</c:v>
                </c:pt>
                <c:pt idx="197">
                  <c:v>4397486.4946865924</c:v>
                </c:pt>
                <c:pt idx="198">
                  <c:v>539834.70852347265</c:v>
                </c:pt>
                <c:pt idx="199">
                  <c:v>539834.70852347265</c:v>
                </c:pt>
              </c:numCache>
            </c:numRef>
          </c:yVal>
          <c:smooth val="0"/>
          <c:extLst>
            <c:ext xmlns:c16="http://schemas.microsoft.com/office/drawing/2014/chart" uri="{C3380CC4-5D6E-409C-BE32-E72D297353CC}">
              <c16:uniqueId val="{00000001-03CF-3948-8FB1-343771733B60}"/>
            </c:ext>
          </c:extLst>
        </c:ser>
        <c:ser>
          <c:idx val="0"/>
          <c:order val="2"/>
          <c:tx>
            <c:strRef>
              <c:f>'[template2_ROCK-finalresults-95%CI.xlsx]95%CI'!$D$2</c:f>
              <c:strCache>
                <c:ptCount val="1"/>
                <c:pt idx="0">
                  <c:v>upper</c:v>
                </c:pt>
              </c:strCache>
            </c:strRef>
          </c:tx>
          <c:spPr>
            <a:ln w="9525" cap="rnd">
              <a:solidFill>
                <a:srgbClr val="FF0000"/>
              </a:solidFill>
              <a:prstDash val="sysDash"/>
              <a:round/>
            </a:ln>
            <a:effectLst/>
          </c:spPr>
          <c:marker>
            <c:symbol val="none"/>
          </c:marker>
          <c:xVal>
            <c:numRef>
              <c:f>'[template2_ROCK-finalresults-95%CI.xlsx]95%CI'!$A$3:$A$202</c:f>
              <c:numCache>
                <c:formatCode>General</c:formatCode>
                <c:ptCount val="200"/>
                <c:pt idx="0">
                  <c:v>0</c:v>
                </c:pt>
                <c:pt idx="1">
                  <c:v>58122.0144755281</c:v>
                </c:pt>
                <c:pt idx="2">
                  <c:v>58122.0144755281</c:v>
                </c:pt>
                <c:pt idx="3">
                  <c:v>134767.33478408903</c:v>
                </c:pt>
                <c:pt idx="4">
                  <c:v>134767.33478408903</c:v>
                </c:pt>
                <c:pt idx="5">
                  <c:v>238818.17211954159</c:v>
                </c:pt>
                <c:pt idx="6">
                  <c:v>238818.17211954159</c:v>
                </c:pt>
                <c:pt idx="7">
                  <c:v>350563.04723048711</c:v>
                </c:pt>
                <c:pt idx="8">
                  <c:v>350563.04723048711</c:v>
                </c:pt>
                <c:pt idx="9">
                  <c:v>463049.59196752531</c:v>
                </c:pt>
                <c:pt idx="10">
                  <c:v>463049.59196752531</c:v>
                </c:pt>
                <c:pt idx="11">
                  <c:v>601607.72533316398</c:v>
                </c:pt>
                <c:pt idx="12">
                  <c:v>601607.72533316398</c:v>
                </c:pt>
                <c:pt idx="13">
                  <c:v>744642.07419128739</c:v>
                </c:pt>
                <c:pt idx="14">
                  <c:v>744642.07419128739</c:v>
                </c:pt>
                <c:pt idx="15">
                  <c:v>929818.62461751816</c:v>
                </c:pt>
                <c:pt idx="16">
                  <c:v>929818.62461751816</c:v>
                </c:pt>
                <c:pt idx="17">
                  <c:v>1097434.8415291938</c:v>
                </c:pt>
                <c:pt idx="18">
                  <c:v>1097434.8415291938</c:v>
                </c:pt>
                <c:pt idx="19">
                  <c:v>1239865.6056972966</c:v>
                </c:pt>
                <c:pt idx="20">
                  <c:v>1239865.6056972966</c:v>
                </c:pt>
                <c:pt idx="21">
                  <c:v>1395035.1296833109</c:v>
                </c:pt>
                <c:pt idx="22">
                  <c:v>1395035.1296833109</c:v>
                </c:pt>
                <c:pt idx="23">
                  <c:v>1547890.2743219987</c:v>
                </c:pt>
                <c:pt idx="24">
                  <c:v>1547890.2743219987</c:v>
                </c:pt>
                <c:pt idx="25">
                  <c:v>1688208.049865731</c:v>
                </c:pt>
                <c:pt idx="26">
                  <c:v>1688208.049865731</c:v>
                </c:pt>
                <c:pt idx="27">
                  <c:v>1843082.2622653374</c:v>
                </c:pt>
                <c:pt idx="28">
                  <c:v>1843082.2622653374</c:v>
                </c:pt>
                <c:pt idx="29">
                  <c:v>1993479.4099511772</c:v>
                </c:pt>
                <c:pt idx="30">
                  <c:v>1993479.4099511772</c:v>
                </c:pt>
                <c:pt idx="31">
                  <c:v>2146650.9845525939</c:v>
                </c:pt>
                <c:pt idx="32">
                  <c:v>2146650.9845525939</c:v>
                </c:pt>
                <c:pt idx="33">
                  <c:v>2297056.0608951701</c:v>
                </c:pt>
                <c:pt idx="34">
                  <c:v>2297056.0608951701</c:v>
                </c:pt>
                <c:pt idx="35">
                  <c:v>2435694.6616168092</c:v>
                </c:pt>
                <c:pt idx="36">
                  <c:v>2435694.6616168092</c:v>
                </c:pt>
                <c:pt idx="37">
                  <c:v>2570957.8860340207</c:v>
                </c:pt>
                <c:pt idx="38">
                  <c:v>2570957.8860340207</c:v>
                </c:pt>
                <c:pt idx="39">
                  <c:v>2701770.4280209974</c:v>
                </c:pt>
                <c:pt idx="40">
                  <c:v>2701770.4280209974</c:v>
                </c:pt>
                <c:pt idx="41">
                  <c:v>2828214.781394063</c:v>
                </c:pt>
                <c:pt idx="42">
                  <c:v>2828214.781394063</c:v>
                </c:pt>
                <c:pt idx="43">
                  <c:v>2952292.141265145</c:v>
                </c:pt>
                <c:pt idx="44">
                  <c:v>2952292.141265145</c:v>
                </c:pt>
                <c:pt idx="45">
                  <c:v>3072135.8598472453</c:v>
                </c:pt>
                <c:pt idx="46">
                  <c:v>3072135.8598472453</c:v>
                </c:pt>
                <c:pt idx="47">
                  <c:v>3201658.5581697398</c:v>
                </c:pt>
                <c:pt idx="48">
                  <c:v>3201658.5581697398</c:v>
                </c:pt>
                <c:pt idx="49">
                  <c:v>3329239.9158099238</c:v>
                </c:pt>
                <c:pt idx="50">
                  <c:v>3329239.9158099238</c:v>
                </c:pt>
                <c:pt idx="51">
                  <c:v>3456260.8710073209</c:v>
                </c:pt>
                <c:pt idx="52">
                  <c:v>3456260.8710073209</c:v>
                </c:pt>
                <c:pt idx="53">
                  <c:v>3570648.3261848884</c:v>
                </c:pt>
                <c:pt idx="54">
                  <c:v>3570648.3261848884</c:v>
                </c:pt>
                <c:pt idx="55">
                  <c:v>3676270.2226887085</c:v>
                </c:pt>
                <c:pt idx="56">
                  <c:v>3676270.2226887085</c:v>
                </c:pt>
                <c:pt idx="57">
                  <c:v>3795846.463054263</c:v>
                </c:pt>
                <c:pt idx="58">
                  <c:v>3795846.463054263</c:v>
                </c:pt>
                <c:pt idx="59">
                  <c:v>3902854.803370236</c:v>
                </c:pt>
                <c:pt idx="60">
                  <c:v>3902854.803370236</c:v>
                </c:pt>
                <c:pt idx="61">
                  <c:v>4002253.5173548507</c:v>
                </c:pt>
                <c:pt idx="62">
                  <c:v>4002253.5173548507</c:v>
                </c:pt>
                <c:pt idx="63">
                  <c:v>4105560.8295633025</c:v>
                </c:pt>
                <c:pt idx="64">
                  <c:v>4105560.8295633025</c:v>
                </c:pt>
                <c:pt idx="65">
                  <c:v>4194524.4579875888</c:v>
                </c:pt>
                <c:pt idx="66">
                  <c:v>4194524.4579875888</c:v>
                </c:pt>
                <c:pt idx="67">
                  <c:v>4306346.4541568151</c:v>
                </c:pt>
                <c:pt idx="68">
                  <c:v>4306346.4541568151</c:v>
                </c:pt>
                <c:pt idx="69">
                  <c:v>4400790.4323247243</c:v>
                </c:pt>
                <c:pt idx="70">
                  <c:v>4400790.4323247243</c:v>
                </c:pt>
                <c:pt idx="71">
                  <c:v>4498765.7257240247</c:v>
                </c:pt>
                <c:pt idx="72">
                  <c:v>4498765.7257240247</c:v>
                </c:pt>
                <c:pt idx="73">
                  <c:v>4593907.3383577783</c:v>
                </c:pt>
                <c:pt idx="74">
                  <c:v>4593907.3383577783</c:v>
                </c:pt>
                <c:pt idx="75">
                  <c:v>4692140.6378703387</c:v>
                </c:pt>
                <c:pt idx="76">
                  <c:v>4692140.6378703387</c:v>
                </c:pt>
                <c:pt idx="77">
                  <c:v>4785811.4078955138</c:v>
                </c:pt>
                <c:pt idx="78">
                  <c:v>4785811.4078955138</c:v>
                </c:pt>
                <c:pt idx="79">
                  <c:v>4871612.06031333</c:v>
                </c:pt>
                <c:pt idx="80">
                  <c:v>4871612.06031333</c:v>
                </c:pt>
                <c:pt idx="81">
                  <c:v>4972441.0820239037</c:v>
                </c:pt>
                <c:pt idx="82">
                  <c:v>4972441.0820239037</c:v>
                </c:pt>
                <c:pt idx="83">
                  <c:v>5053342.4138251981</c:v>
                </c:pt>
                <c:pt idx="84">
                  <c:v>5053342.4138251981</c:v>
                </c:pt>
                <c:pt idx="85">
                  <c:v>5158689.8959446363</c:v>
                </c:pt>
                <c:pt idx="86">
                  <c:v>5158689.8959446363</c:v>
                </c:pt>
                <c:pt idx="87">
                  <c:v>5248819.6848804951</c:v>
                </c:pt>
                <c:pt idx="88">
                  <c:v>5248819.6848804951</c:v>
                </c:pt>
                <c:pt idx="89">
                  <c:v>5331125.4687487595</c:v>
                </c:pt>
                <c:pt idx="90">
                  <c:v>5331125.4687487595</c:v>
                </c:pt>
                <c:pt idx="91">
                  <c:v>5420305.6169656301</c:v>
                </c:pt>
                <c:pt idx="92">
                  <c:v>5420305.6169656301</c:v>
                </c:pt>
                <c:pt idx="93">
                  <c:v>5504718.2506376486</c:v>
                </c:pt>
                <c:pt idx="94">
                  <c:v>5504718.2506376486</c:v>
                </c:pt>
                <c:pt idx="95">
                  <c:v>5586388.7659498928</c:v>
                </c:pt>
                <c:pt idx="96">
                  <c:v>5586388.7659498928</c:v>
                </c:pt>
                <c:pt idx="97">
                  <c:v>5687465.9103375347</c:v>
                </c:pt>
                <c:pt idx="98">
                  <c:v>5687465.9103375347</c:v>
                </c:pt>
                <c:pt idx="99">
                  <c:v>5781671.0873347893</c:v>
                </c:pt>
                <c:pt idx="100">
                  <c:v>5781671.0873347893</c:v>
                </c:pt>
                <c:pt idx="101">
                  <c:v>5885546.9585381187</c:v>
                </c:pt>
                <c:pt idx="102">
                  <c:v>5885546.9585381187</c:v>
                </c:pt>
                <c:pt idx="103">
                  <c:v>5986471.0778136831</c:v>
                </c:pt>
                <c:pt idx="104">
                  <c:v>5986471.0778136831</c:v>
                </c:pt>
                <c:pt idx="105">
                  <c:v>6082079.5764897028</c:v>
                </c:pt>
                <c:pt idx="106">
                  <c:v>6082079.5764897028</c:v>
                </c:pt>
                <c:pt idx="107">
                  <c:v>6188366.6426501749</c:v>
                </c:pt>
                <c:pt idx="108">
                  <c:v>6188366.6426501749</c:v>
                </c:pt>
                <c:pt idx="109">
                  <c:v>6294416.1279723821</c:v>
                </c:pt>
                <c:pt idx="110">
                  <c:v>6294416.1279723821</c:v>
                </c:pt>
                <c:pt idx="111">
                  <c:v>6397974.0084149837</c:v>
                </c:pt>
                <c:pt idx="112">
                  <c:v>6397974.0084149837</c:v>
                </c:pt>
                <c:pt idx="113">
                  <c:v>6508606.2993395198</c:v>
                </c:pt>
                <c:pt idx="114">
                  <c:v>6508606.2993395198</c:v>
                </c:pt>
                <c:pt idx="115">
                  <c:v>6614264.4844564181</c:v>
                </c:pt>
                <c:pt idx="116">
                  <c:v>6614264.4844564181</c:v>
                </c:pt>
                <c:pt idx="117">
                  <c:v>6734419.7781372303</c:v>
                </c:pt>
                <c:pt idx="118">
                  <c:v>6734419.7781372303</c:v>
                </c:pt>
                <c:pt idx="119">
                  <c:v>6845271.4498055018</c:v>
                </c:pt>
                <c:pt idx="120">
                  <c:v>6845271.4498055018</c:v>
                </c:pt>
                <c:pt idx="121">
                  <c:v>6954673.3431484299</c:v>
                </c:pt>
                <c:pt idx="122">
                  <c:v>6954673.3431484299</c:v>
                </c:pt>
                <c:pt idx="123">
                  <c:v>7055499.2600987051</c:v>
                </c:pt>
                <c:pt idx="124">
                  <c:v>7055499.2600987051</c:v>
                </c:pt>
                <c:pt idx="125">
                  <c:v>7173795.6833622064</c:v>
                </c:pt>
                <c:pt idx="126">
                  <c:v>7173795.6833622064</c:v>
                </c:pt>
                <c:pt idx="127">
                  <c:v>7280116.7344730515</c:v>
                </c:pt>
                <c:pt idx="128">
                  <c:v>7280116.7344730515</c:v>
                </c:pt>
                <c:pt idx="129">
                  <c:v>7387325.350321875</c:v>
                </c:pt>
                <c:pt idx="130">
                  <c:v>7387325.350321875</c:v>
                </c:pt>
                <c:pt idx="131">
                  <c:v>7505758.5112004802</c:v>
                </c:pt>
                <c:pt idx="132">
                  <c:v>7505758.5112004802</c:v>
                </c:pt>
                <c:pt idx="133">
                  <c:v>7627853.6436422374</c:v>
                </c:pt>
                <c:pt idx="134">
                  <c:v>7627853.6436422374</c:v>
                </c:pt>
                <c:pt idx="135">
                  <c:v>7746587.8631712897</c:v>
                </c:pt>
                <c:pt idx="136">
                  <c:v>7746587.8631712897</c:v>
                </c:pt>
                <c:pt idx="137">
                  <c:v>7872319.3317804728</c:v>
                </c:pt>
                <c:pt idx="138">
                  <c:v>7872319.3317804728</c:v>
                </c:pt>
                <c:pt idx="139">
                  <c:v>8016202.9305282142</c:v>
                </c:pt>
                <c:pt idx="140">
                  <c:v>8016202.9305282142</c:v>
                </c:pt>
                <c:pt idx="141">
                  <c:v>8141763.0889006611</c:v>
                </c:pt>
                <c:pt idx="142">
                  <c:v>8141763.0889006611</c:v>
                </c:pt>
                <c:pt idx="143">
                  <c:v>8246371.4354784479</c:v>
                </c:pt>
                <c:pt idx="144">
                  <c:v>8246371.4354784479</c:v>
                </c:pt>
                <c:pt idx="145">
                  <c:v>8370440.7954875203</c:v>
                </c:pt>
                <c:pt idx="146">
                  <c:v>8370440.7954875203</c:v>
                </c:pt>
                <c:pt idx="147">
                  <c:v>8515905.3163425066</c:v>
                </c:pt>
                <c:pt idx="148">
                  <c:v>8515905.3163425066</c:v>
                </c:pt>
                <c:pt idx="149">
                  <c:v>8658480.9782257304</c:v>
                </c:pt>
                <c:pt idx="150">
                  <c:v>8658480.9782257304</c:v>
                </c:pt>
                <c:pt idx="151">
                  <c:v>8782715.9278307948</c:v>
                </c:pt>
                <c:pt idx="152">
                  <c:v>8782715.9278307948</c:v>
                </c:pt>
                <c:pt idx="153">
                  <c:v>8911136.118391823</c:v>
                </c:pt>
                <c:pt idx="154">
                  <c:v>8911136.118391823</c:v>
                </c:pt>
                <c:pt idx="155">
                  <c:v>9036426.6442638356</c:v>
                </c:pt>
                <c:pt idx="156">
                  <c:v>9036426.6442638356</c:v>
                </c:pt>
                <c:pt idx="157">
                  <c:v>9179801.5797389299</c:v>
                </c:pt>
                <c:pt idx="158">
                  <c:v>9179801.5797389299</c:v>
                </c:pt>
                <c:pt idx="159">
                  <c:v>9329910.6654997189</c:v>
                </c:pt>
                <c:pt idx="160">
                  <c:v>9329910.6654997189</c:v>
                </c:pt>
                <c:pt idx="161">
                  <c:v>9478448.3365107533</c:v>
                </c:pt>
                <c:pt idx="162">
                  <c:v>9478448.3365107533</c:v>
                </c:pt>
                <c:pt idx="163">
                  <c:v>9644836.0507351495</c:v>
                </c:pt>
                <c:pt idx="164">
                  <c:v>9644836.0507351495</c:v>
                </c:pt>
                <c:pt idx="165">
                  <c:v>9797340.6901221033</c:v>
                </c:pt>
                <c:pt idx="166">
                  <c:v>9797340.6901221033</c:v>
                </c:pt>
                <c:pt idx="167">
                  <c:v>9930354.4920108449</c:v>
                </c:pt>
                <c:pt idx="168">
                  <c:v>9930354.4920108449</c:v>
                </c:pt>
                <c:pt idx="169">
                  <c:v>10090140.046992632</c:v>
                </c:pt>
                <c:pt idx="170">
                  <c:v>10090140.046992632</c:v>
                </c:pt>
                <c:pt idx="171">
                  <c:v>10240204.196190299</c:v>
                </c:pt>
                <c:pt idx="172">
                  <c:v>10240204.196190299</c:v>
                </c:pt>
                <c:pt idx="173">
                  <c:v>10378539.822834216</c:v>
                </c:pt>
                <c:pt idx="174">
                  <c:v>10378539.822834216</c:v>
                </c:pt>
                <c:pt idx="175">
                  <c:v>10505023.97816457</c:v>
                </c:pt>
                <c:pt idx="176">
                  <c:v>10505023.97816457</c:v>
                </c:pt>
                <c:pt idx="177">
                  <c:v>10663427.587375015</c:v>
                </c:pt>
                <c:pt idx="178">
                  <c:v>10663427.587375015</c:v>
                </c:pt>
                <c:pt idx="179">
                  <c:v>10804824.096647963</c:v>
                </c:pt>
                <c:pt idx="180">
                  <c:v>10804824.096647963</c:v>
                </c:pt>
                <c:pt idx="181">
                  <c:v>10960320.857183766</c:v>
                </c:pt>
                <c:pt idx="182">
                  <c:v>10960320.857183766</c:v>
                </c:pt>
                <c:pt idx="183">
                  <c:v>11113207.795447389</c:v>
                </c:pt>
                <c:pt idx="184">
                  <c:v>11113207.795447389</c:v>
                </c:pt>
                <c:pt idx="185">
                  <c:v>11265378.506323239</c:v>
                </c:pt>
                <c:pt idx="186">
                  <c:v>11265378.506323239</c:v>
                </c:pt>
                <c:pt idx="187">
                  <c:v>11432151.731370645</c:v>
                </c:pt>
                <c:pt idx="188">
                  <c:v>11432151.731370645</c:v>
                </c:pt>
                <c:pt idx="189">
                  <c:v>11569408.885678088</c:v>
                </c:pt>
                <c:pt idx="190">
                  <c:v>11569408.885678088</c:v>
                </c:pt>
                <c:pt idx="191">
                  <c:v>11707199.160251185</c:v>
                </c:pt>
                <c:pt idx="192">
                  <c:v>11707199.160251185</c:v>
                </c:pt>
                <c:pt idx="193">
                  <c:v>11891294.719144318</c:v>
                </c:pt>
                <c:pt idx="194">
                  <c:v>11891294.719144318</c:v>
                </c:pt>
                <c:pt idx="195">
                  <c:v>12080295.489863617</c:v>
                </c:pt>
                <c:pt idx="196">
                  <c:v>12080295.489863617</c:v>
                </c:pt>
                <c:pt idx="197">
                  <c:v>12224584.436458772</c:v>
                </c:pt>
                <c:pt idx="198">
                  <c:v>12224584.436458772</c:v>
                </c:pt>
                <c:pt idx="199">
                  <c:v>12335657.929601647</c:v>
                </c:pt>
              </c:numCache>
            </c:numRef>
          </c:xVal>
          <c:yVal>
            <c:numRef>
              <c:f>'[template2_ROCK-finalresults-95%CI.xlsx]95%CI'!$D$3:$D$202</c:f>
              <c:numCache>
                <c:formatCode>General</c:formatCode>
                <c:ptCount val="200"/>
                <c:pt idx="0">
                  <c:v>1501553.864830472</c:v>
                </c:pt>
                <c:pt idx="1">
                  <c:v>1501553.864830472</c:v>
                </c:pt>
                <c:pt idx="2">
                  <c:v>1692953.5559595593</c:v>
                </c:pt>
                <c:pt idx="3">
                  <c:v>1692953.5559595593</c:v>
                </c:pt>
                <c:pt idx="4">
                  <c:v>1852127.7897739955</c:v>
                </c:pt>
                <c:pt idx="5">
                  <c:v>1852127.7897739955</c:v>
                </c:pt>
                <c:pt idx="6">
                  <c:v>2249332.7189955381</c:v>
                </c:pt>
                <c:pt idx="7">
                  <c:v>2249332.7189955381</c:v>
                </c:pt>
                <c:pt idx="8">
                  <c:v>2837989.200682431</c:v>
                </c:pt>
                <c:pt idx="9">
                  <c:v>2837989.200682431</c:v>
                </c:pt>
                <c:pt idx="10">
                  <c:v>3066573.9898980814</c:v>
                </c:pt>
                <c:pt idx="11">
                  <c:v>3066573.9898980814</c:v>
                </c:pt>
                <c:pt idx="12">
                  <c:v>3408404.7000971995</c:v>
                </c:pt>
                <c:pt idx="13">
                  <c:v>3408404.7000971995</c:v>
                </c:pt>
                <c:pt idx="14">
                  <c:v>3595336.7828704519</c:v>
                </c:pt>
                <c:pt idx="15">
                  <c:v>3595336.7828704519</c:v>
                </c:pt>
                <c:pt idx="16">
                  <c:v>4436789.7068731617</c:v>
                </c:pt>
                <c:pt idx="17">
                  <c:v>4436789.7068731617</c:v>
                </c:pt>
                <c:pt idx="18">
                  <c:v>3754042.1097745602</c:v>
                </c:pt>
                <c:pt idx="19">
                  <c:v>3754042.1097745602</c:v>
                </c:pt>
                <c:pt idx="20">
                  <c:v>4032058.2639741399</c:v>
                </c:pt>
                <c:pt idx="21">
                  <c:v>4032058.2639741399</c:v>
                </c:pt>
                <c:pt idx="22">
                  <c:v>4304621.6606000289</c:v>
                </c:pt>
                <c:pt idx="23">
                  <c:v>4304621.6606000289</c:v>
                </c:pt>
                <c:pt idx="24">
                  <c:v>4943809.7082403908</c:v>
                </c:pt>
                <c:pt idx="25">
                  <c:v>4943809.7082403908</c:v>
                </c:pt>
                <c:pt idx="26">
                  <c:v>4104092.6126779886</c:v>
                </c:pt>
                <c:pt idx="27">
                  <c:v>4104092.6126779886</c:v>
                </c:pt>
                <c:pt idx="28">
                  <c:v>4028051.3018403593</c:v>
                </c:pt>
                <c:pt idx="29">
                  <c:v>4028051.3018403593</c:v>
                </c:pt>
                <c:pt idx="30">
                  <c:v>3843984.2329929159</c:v>
                </c:pt>
                <c:pt idx="31">
                  <c:v>3843984.2329929159</c:v>
                </c:pt>
                <c:pt idx="32">
                  <c:v>3396532.2335044276</c:v>
                </c:pt>
                <c:pt idx="33">
                  <c:v>3396532.2335044276</c:v>
                </c:pt>
                <c:pt idx="34">
                  <c:v>4253560.7995165261</c:v>
                </c:pt>
                <c:pt idx="35">
                  <c:v>4253560.7995165261</c:v>
                </c:pt>
                <c:pt idx="36">
                  <c:v>3447614.8004017621</c:v>
                </c:pt>
                <c:pt idx="37">
                  <c:v>3447614.8004017621</c:v>
                </c:pt>
                <c:pt idx="38">
                  <c:v>3297852.6141930972</c:v>
                </c:pt>
                <c:pt idx="39">
                  <c:v>3297852.6141930972</c:v>
                </c:pt>
                <c:pt idx="40">
                  <c:v>3473197.6729443148</c:v>
                </c:pt>
                <c:pt idx="41">
                  <c:v>3473197.6729443148</c:v>
                </c:pt>
                <c:pt idx="42">
                  <c:v>3311988.5927070868</c:v>
                </c:pt>
                <c:pt idx="43">
                  <c:v>3311988.5927070868</c:v>
                </c:pt>
                <c:pt idx="44">
                  <c:v>3289842.4024170563</c:v>
                </c:pt>
                <c:pt idx="45">
                  <c:v>3289842.4024170563</c:v>
                </c:pt>
                <c:pt idx="46">
                  <c:v>3007382.9292910988</c:v>
                </c:pt>
                <c:pt idx="47">
                  <c:v>3007382.9292910988</c:v>
                </c:pt>
                <c:pt idx="48">
                  <c:v>3036919.2663957682</c:v>
                </c:pt>
                <c:pt idx="49">
                  <c:v>3036919.2663957682</c:v>
                </c:pt>
                <c:pt idx="50">
                  <c:v>2498819.7592798141</c:v>
                </c:pt>
                <c:pt idx="51">
                  <c:v>2498819.7592798141</c:v>
                </c:pt>
                <c:pt idx="52">
                  <c:v>2396754.7051822506</c:v>
                </c:pt>
                <c:pt idx="53">
                  <c:v>2396754.7051822506</c:v>
                </c:pt>
                <c:pt idx="54">
                  <c:v>2694820.1335477205</c:v>
                </c:pt>
                <c:pt idx="55">
                  <c:v>2694820.1335477205</c:v>
                </c:pt>
                <c:pt idx="56">
                  <c:v>2323815.6353741558</c:v>
                </c:pt>
                <c:pt idx="57">
                  <c:v>2323815.6353741558</c:v>
                </c:pt>
                <c:pt idx="58">
                  <c:v>2510341.0685857134</c:v>
                </c:pt>
                <c:pt idx="59">
                  <c:v>2510341.0685857134</c:v>
                </c:pt>
                <c:pt idx="60">
                  <c:v>2431099.9310407238</c:v>
                </c:pt>
                <c:pt idx="61">
                  <c:v>2431099.9310407238</c:v>
                </c:pt>
                <c:pt idx="62">
                  <c:v>2558249.7543716026</c:v>
                </c:pt>
                <c:pt idx="63">
                  <c:v>2558249.7543716026</c:v>
                </c:pt>
                <c:pt idx="64">
                  <c:v>2549331.9969880269</c:v>
                </c:pt>
                <c:pt idx="65">
                  <c:v>2549331.9969880269</c:v>
                </c:pt>
                <c:pt idx="66">
                  <c:v>2124214.4508086173</c:v>
                </c:pt>
                <c:pt idx="67">
                  <c:v>2124214.4508086173</c:v>
                </c:pt>
                <c:pt idx="68">
                  <c:v>2222819.5814189562</c:v>
                </c:pt>
                <c:pt idx="69">
                  <c:v>2222819.5814189562</c:v>
                </c:pt>
                <c:pt idx="70">
                  <c:v>1984899.014695368</c:v>
                </c:pt>
                <c:pt idx="71">
                  <c:v>1984899.014695368</c:v>
                </c:pt>
                <c:pt idx="72">
                  <c:v>2089671.265159307</c:v>
                </c:pt>
                <c:pt idx="73">
                  <c:v>2089671.265159307</c:v>
                </c:pt>
                <c:pt idx="74">
                  <c:v>1793161.8073472052</c:v>
                </c:pt>
                <c:pt idx="75">
                  <c:v>1793161.8073472052</c:v>
                </c:pt>
                <c:pt idx="76">
                  <c:v>1820491.6891345659</c:v>
                </c:pt>
                <c:pt idx="77">
                  <c:v>1820491.6891345659</c:v>
                </c:pt>
                <c:pt idx="78">
                  <c:v>2139336.7998476373</c:v>
                </c:pt>
                <c:pt idx="79">
                  <c:v>2139336.7998476373</c:v>
                </c:pt>
                <c:pt idx="80">
                  <c:v>1766747.155650933</c:v>
                </c:pt>
                <c:pt idx="81">
                  <c:v>1766747.155650933</c:v>
                </c:pt>
                <c:pt idx="82">
                  <c:v>2233348.6100449534</c:v>
                </c:pt>
                <c:pt idx="83">
                  <c:v>2233348.6100449534</c:v>
                </c:pt>
                <c:pt idx="84">
                  <c:v>1820791.015271923</c:v>
                </c:pt>
                <c:pt idx="85">
                  <c:v>1820791.015271923</c:v>
                </c:pt>
                <c:pt idx="86">
                  <c:v>2107103.0093432972</c:v>
                </c:pt>
                <c:pt idx="87">
                  <c:v>2107103.0093432972</c:v>
                </c:pt>
                <c:pt idx="88">
                  <c:v>2573157.5056270179</c:v>
                </c:pt>
                <c:pt idx="89">
                  <c:v>2573157.5056270179</c:v>
                </c:pt>
                <c:pt idx="90">
                  <c:v>1837252.8855087317</c:v>
                </c:pt>
                <c:pt idx="91">
                  <c:v>1837252.8855087317</c:v>
                </c:pt>
                <c:pt idx="92">
                  <c:v>2063702.9216253078</c:v>
                </c:pt>
                <c:pt idx="93">
                  <c:v>2063702.9216253078</c:v>
                </c:pt>
                <c:pt idx="94">
                  <c:v>2195755.7241211352</c:v>
                </c:pt>
                <c:pt idx="95">
                  <c:v>2195755.7241211352</c:v>
                </c:pt>
                <c:pt idx="96">
                  <c:v>1669287.2406341722</c:v>
                </c:pt>
                <c:pt idx="97">
                  <c:v>1669287.2406341722</c:v>
                </c:pt>
                <c:pt idx="98">
                  <c:v>1979846.1981547403</c:v>
                </c:pt>
                <c:pt idx="99">
                  <c:v>1979846.1981547403</c:v>
                </c:pt>
                <c:pt idx="100">
                  <c:v>1812859.3421669637</c:v>
                </c:pt>
                <c:pt idx="101">
                  <c:v>1812859.3421669637</c:v>
                </c:pt>
                <c:pt idx="102">
                  <c:v>2122733.4492482496</c:v>
                </c:pt>
                <c:pt idx="103">
                  <c:v>2122733.4492482496</c:v>
                </c:pt>
                <c:pt idx="104">
                  <c:v>2218024.1652601147</c:v>
                </c:pt>
                <c:pt idx="105">
                  <c:v>2218024.1652601147</c:v>
                </c:pt>
                <c:pt idx="106">
                  <c:v>1640850.5454420843</c:v>
                </c:pt>
                <c:pt idx="107">
                  <c:v>1640850.5454420843</c:v>
                </c:pt>
                <c:pt idx="108">
                  <c:v>2104469.2609838103</c:v>
                </c:pt>
                <c:pt idx="109">
                  <c:v>2104469.2609838103</c:v>
                </c:pt>
                <c:pt idx="110">
                  <c:v>2330369.7072448903</c:v>
                </c:pt>
                <c:pt idx="111">
                  <c:v>2330369.7072448903</c:v>
                </c:pt>
                <c:pt idx="112">
                  <c:v>2274721.3692617198</c:v>
                </c:pt>
                <c:pt idx="113">
                  <c:v>2274721.3692617198</c:v>
                </c:pt>
                <c:pt idx="114">
                  <c:v>2314451.4852335043</c:v>
                </c:pt>
                <c:pt idx="115">
                  <c:v>2314451.4852335043</c:v>
                </c:pt>
                <c:pt idx="116">
                  <c:v>2154658.8141180472</c:v>
                </c:pt>
                <c:pt idx="117">
                  <c:v>2154658.8141180472</c:v>
                </c:pt>
                <c:pt idx="118">
                  <c:v>2133190.5383687709</c:v>
                </c:pt>
                <c:pt idx="119">
                  <c:v>2133190.5383687709</c:v>
                </c:pt>
                <c:pt idx="120">
                  <c:v>2415884.7182101994</c:v>
                </c:pt>
                <c:pt idx="121">
                  <c:v>2415884.7182101994</c:v>
                </c:pt>
                <c:pt idx="122">
                  <c:v>2818666.1939110914</c:v>
                </c:pt>
                <c:pt idx="123">
                  <c:v>2818666.1939110914</c:v>
                </c:pt>
                <c:pt idx="124">
                  <c:v>2449779.3025758355</c:v>
                </c:pt>
                <c:pt idx="125">
                  <c:v>2449779.3025758355</c:v>
                </c:pt>
                <c:pt idx="126">
                  <c:v>2730463.5360813541</c:v>
                </c:pt>
                <c:pt idx="127">
                  <c:v>2730463.5360813541</c:v>
                </c:pt>
                <c:pt idx="128">
                  <c:v>2731212.9484042488</c:v>
                </c:pt>
                <c:pt idx="129">
                  <c:v>2731212.9484042488</c:v>
                </c:pt>
                <c:pt idx="130">
                  <c:v>2605619.7357549011</c:v>
                </c:pt>
                <c:pt idx="131">
                  <c:v>2605619.7357549011</c:v>
                </c:pt>
                <c:pt idx="132">
                  <c:v>2962933.0313610798</c:v>
                </c:pt>
                <c:pt idx="133">
                  <c:v>2962933.0313610798</c:v>
                </c:pt>
                <c:pt idx="134">
                  <c:v>2732847.8222665498</c:v>
                </c:pt>
                <c:pt idx="135">
                  <c:v>2732847.8222665498</c:v>
                </c:pt>
                <c:pt idx="136">
                  <c:v>2890787.5141730299</c:v>
                </c:pt>
                <c:pt idx="137">
                  <c:v>2890787.5141730299</c:v>
                </c:pt>
                <c:pt idx="138">
                  <c:v>2703828.6794832381</c:v>
                </c:pt>
                <c:pt idx="139">
                  <c:v>2703828.6794832381</c:v>
                </c:pt>
                <c:pt idx="140">
                  <c:v>3122707.003015297</c:v>
                </c:pt>
                <c:pt idx="141">
                  <c:v>3122707.003015297</c:v>
                </c:pt>
                <c:pt idx="142">
                  <c:v>3092153.6201159884</c:v>
                </c:pt>
                <c:pt idx="143">
                  <c:v>3092153.6201159884</c:v>
                </c:pt>
                <c:pt idx="144">
                  <c:v>3389173.8565509561</c:v>
                </c:pt>
                <c:pt idx="145">
                  <c:v>3389173.8565509561</c:v>
                </c:pt>
                <c:pt idx="146">
                  <c:v>2706537.3649554104</c:v>
                </c:pt>
                <c:pt idx="147">
                  <c:v>2706537.3649554104</c:v>
                </c:pt>
                <c:pt idx="148">
                  <c:v>3398950.0034565036</c:v>
                </c:pt>
                <c:pt idx="149">
                  <c:v>3398950.0034565036</c:v>
                </c:pt>
                <c:pt idx="150">
                  <c:v>3406968.4972238252</c:v>
                </c:pt>
                <c:pt idx="151">
                  <c:v>3406968.4972238252</c:v>
                </c:pt>
                <c:pt idx="152">
                  <c:v>3259325.1295479052</c:v>
                </c:pt>
                <c:pt idx="153">
                  <c:v>3259325.1295479052</c:v>
                </c:pt>
                <c:pt idx="154">
                  <c:v>3254839.2213181364</c:v>
                </c:pt>
                <c:pt idx="155">
                  <c:v>3254839.2213181364</c:v>
                </c:pt>
                <c:pt idx="156">
                  <c:v>3544658.4262971133</c:v>
                </c:pt>
                <c:pt idx="157">
                  <c:v>3544658.4262971133</c:v>
                </c:pt>
                <c:pt idx="158">
                  <c:v>3478288.9882571786</c:v>
                </c:pt>
                <c:pt idx="159">
                  <c:v>3478288.9882571786</c:v>
                </c:pt>
                <c:pt idx="160">
                  <c:v>3642924.3705849187</c:v>
                </c:pt>
                <c:pt idx="161">
                  <c:v>3642924.3705849187</c:v>
                </c:pt>
                <c:pt idx="162">
                  <c:v>3567968.3648903253</c:v>
                </c:pt>
                <c:pt idx="163">
                  <c:v>3567968.3648903253</c:v>
                </c:pt>
                <c:pt idx="164">
                  <c:v>3782932.4537363322</c:v>
                </c:pt>
                <c:pt idx="165">
                  <c:v>3782932.4537363322</c:v>
                </c:pt>
                <c:pt idx="166">
                  <c:v>4276944.4839651352</c:v>
                </c:pt>
                <c:pt idx="167">
                  <c:v>4276944.4839651352</c:v>
                </c:pt>
                <c:pt idx="168">
                  <c:v>4128042.8867566576</c:v>
                </c:pt>
                <c:pt idx="169">
                  <c:v>4128042.8867566576</c:v>
                </c:pt>
                <c:pt idx="170">
                  <c:v>3938660.5828358792</c:v>
                </c:pt>
                <c:pt idx="171">
                  <c:v>3938660.5828358792</c:v>
                </c:pt>
                <c:pt idx="172">
                  <c:v>4151352.7048293157</c:v>
                </c:pt>
                <c:pt idx="173">
                  <c:v>4151352.7048293157</c:v>
                </c:pt>
                <c:pt idx="174">
                  <c:v>4483159.1342574898</c:v>
                </c:pt>
                <c:pt idx="175">
                  <c:v>4483159.1342574898</c:v>
                </c:pt>
                <c:pt idx="176">
                  <c:v>4072828.4601599257</c:v>
                </c:pt>
                <c:pt idx="177">
                  <c:v>4072828.4601599257</c:v>
                </c:pt>
                <c:pt idx="178">
                  <c:v>4419077.7642364679</c:v>
                </c:pt>
                <c:pt idx="179">
                  <c:v>4419077.7642364679</c:v>
                </c:pt>
                <c:pt idx="180">
                  <c:v>4514678.6902451972</c:v>
                </c:pt>
                <c:pt idx="181">
                  <c:v>4514678.6902451972</c:v>
                </c:pt>
                <c:pt idx="182">
                  <c:v>4134020.0121128173</c:v>
                </c:pt>
                <c:pt idx="183">
                  <c:v>4134020.0121128173</c:v>
                </c:pt>
                <c:pt idx="184">
                  <c:v>4743280.2412481448</c:v>
                </c:pt>
                <c:pt idx="185">
                  <c:v>4743280.2412481448</c:v>
                </c:pt>
                <c:pt idx="186">
                  <c:v>4663295.9305568719</c:v>
                </c:pt>
                <c:pt idx="187">
                  <c:v>4663295.9305568719</c:v>
                </c:pt>
                <c:pt idx="188">
                  <c:v>5346430.956705722</c:v>
                </c:pt>
                <c:pt idx="189">
                  <c:v>5346430.956705722</c:v>
                </c:pt>
                <c:pt idx="190">
                  <c:v>4774525.0708663426</c:v>
                </c:pt>
                <c:pt idx="191">
                  <c:v>4774525.0708663426</c:v>
                </c:pt>
                <c:pt idx="192">
                  <c:v>5542525.2836182388</c:v>
                </c:pt>
                <c:pt idx="193">
                  <c:v>5542525.2836182388</c:v>
                </c:pt>
                <c:pt idx="194">
                  <c:v>4876156.9898915831</c:v>
                </c:pt>
                <c:pt idx="195">
                  <c:v>4876156.9898915831</c:v>
                </c:pt>
                <c:pt idx="196">
                  <c:v>5582869.299279429</c:v>
                </c:pt>
                <c:pt idx="197">
                  <c:v>5582869.299279429</c:v>
                </c:pt>
                <c:pt idx="198">
                  <c:v>625272.29331294389</c:v>
                </c:pt>
                <c:pt idx="199">
                  <c:v>625272.29331294389</c:v>
                </c:pt>
              </c:numCache>
            </c:numRef>
          </c:yVal>
          <c:smooth val="0"/>
          <c:extLst>
            <c:ext xmlns:c16="http://schemas.microsoft.com/office/drawing/2014/chart" uri="{C3380CC4-5D6E-409C-BE32-E72D297353CC}">
              <c16:uniqueId val="{00000002-03CF-3948-8FB1-343771733B60}"/>
            </c:ext>
          </c:extLst>
        </c:ser>
        <c:dLbls>
          <c:showLegendKey val="0"/>
          <c:showVal val="0"/>
          <c:showCatName val="0"/>
          <c:showSerName val="0"/>
          <c:showPercent val="0"/>
          <c:showBubbleSize val="0"/>
        </c:dLbls>
        <c:axId val="389645832"/>
        <c:axId val="389651080"/>
      </c:scatterChart>
      <c:valAx>
        <c:axId val="3896458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651080"/>
        <c:crosses val="autoZero"/>
        <c:crossBetween val="midCat"/>
      </c:valAx>
      <c:valAx>
        <c:axId val="389651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645832"/>
        <c:crosses val="autoZero"/>
        <c:crossBetween val="midCat"/>
      </c:valAx>
    </c:plotArea>
    <c:plotVisOnly val="1"/>
    <c:dispBlanksAs val="gap"/>
    <c:showDLblsOverMax val="0"/>
    <c:extLst/>
  </c:chart>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87F922-569D-634F-BB3B-51A0E68E7064}" type="datetimeFigureOut">
              <a:rPr lang="en-US" smtClean="0"/>
              <a:t>1/14/26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86E469-A527-8A45-AE36-F77C5323F621}" type="slidenum">
              <a:rPr lang="en-US" smtClean="0"/>
              <a:t>‹#›</a:t>
            </a:fld>
            <a:endParaRPr lang="en-US"/>
          </a:p>
        </p:txBody>
      </p:sp>
    </p:spTree>
    <p:extLst>
      <p:ext uri="{BB962C8B-B14F-4D97-AF65-F5344CB8AC3E}">
        <p14:creationId xmlns:p14="http://schemas.microsoft.com/office/powerpoint/2010/main" val="5659790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D5F534-3BE0-CE4E-A01D-B758576C6A46}" type="datetimeFigureOut">
              <a:rPr lang="en-US" smtClean="0"/>
              <a:t>1/14/26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18518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D5F534-3BE0-CE4E-A01D-B758576C6A46}" type="datetimeFigureOut">
              <a:rPr lang="en-US" smtClean="0"/>
              <a:t>1/14/26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962064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D5F534-3BE0-CE4E-A01D-B758576C6A46}" type="datetimeFigureOut">
              <a:rPr lang="en-US" smtClean="0"/>
              <a:t>1/14/26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808580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D5F534-3BE0-CE4E-A01D-B758576C6A46}" type="datetimeFigureOut">
              <a:rPr lang="en-US" smtClean="0"/>
              <a:t>1/14/26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36582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D5F534-3BE0-CE4E-A01D-B758576C6A46}" type="datetimeFigureOut">
              <a:rPr lang="en-US" smtClean="0"/>
              <a:t>1/14/26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311521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D5F534-3BE0-CE4E-A01D-B758576C6A46}" type="datetimeFigureOut">
              <a:rPr lang="en-US" smtClean="0"/>
              <a:t>1/14/26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3722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D5F534-3BE0-CE4E-A01D-B758576C6A46}" type="datetimeFigureOut">
              <a:rPr lang="en-US" smtClean="0"/>
              <a:t>1/14/26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356874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D5F534-3BE0-CE4E-A01D-B758576C6A46}" type="datetimeFigureOut">
              <a:rPr lang="en-US" smtClean="0"/>
              <a:t>1/14/26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751112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5F534-3BE0-CE4E-A01D-B758576C6A46}" type="datetimeFigureOut">
              <a:rPr lang="en-US" smtClean="0"/>
              <a:t>1/14/26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93520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D5F534-3BE0-CE4E-A01D-B758576C6A46}" type="datetimeFigureOut">
              <a:rPr lang="en-US" smtClean="0"/>
              <a:t>1/14/26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00928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D5F534-3BE0-CE4E-A01D-B758576C6A46}" type="datetimeFigureOut">
              <a:rPr lang="en-US" smtClean="0"/>
              <a:t>1/14/26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103301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5F534-3BE0-CE4E-A01D-B758576C6A46}" type="datetimeFigureOut">
              <a:rPr lang="en-US" smtClean="0"/>
              <a:t>1/14/26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33BBA-E5B2-B148-B46D-51B9A6A3D039}" type="slidenum">
              <a:rPr lang="en-US" smtClean="0"/>
              <a:t>‹#›</a:t>
            </a:fld>
            <a:endParaRPr lang="en-US"/>
          </a:p>
        </p:txBody>
      </p:sp>
    </p:spTree>
    <p:extLst>
      <p:ext uri="{BB962C8B-B14F-4D97-AF65-F5344CB8AC3E}">
        <p14:creationId xmlns:p14="http://schemas.microsoft.com/office/powerpoint/2010/main" val="1368030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hyperlink" Target="http://www.els.net/WileyCDA/ElsArticle/refId-a0026303.html"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base.com/dang_57/ano_nuevos_elephant_seal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6297"/>
            <a:ext cx="7772400" cy="1470025"/>
          </a:xfrm>
        </p:spPr>
        <p:txBody>
          <a:bodyPr>
            <a:normAutofit/>
          </a:bodyPr>
          <a:lstStyle/>
          <a:p>
            <a:r>
              <a:rPr lang="en-US" dirty="0"/>
              <a:t>Effective Population Size</a:t>
            </a:r>
          </a:p>
        </p:txBody>
      </p:sp>
      <p:sp>
        <p:nvSpPr>
          <p:cNvPr id="3" name="Subtitle 2"/>
          <p:cNvSpPr>
            <a:spLocks noGrp="1"/>
          </p:cNvSpPr>
          <p:nvPr>
            <p:ph type="subTitle" idx="1"/>
          </p:nvPr>
        </p:nvSpPr>
        <p:spPr>
          <a:xfrm>
            <a:off x="1371600" y="2792072"/>
            <a:ext cx="6400800" cy="1752600"/>
          </a:xfrm>
        </p:spPr>
        <p:txBody>
          <a:bodyPr/>
          <a:lstStyle/>
          <a:p>
            <a:r>
              <a:rPr lang="en-US" dirty="0"/>
              <a:t>Population Genomics</a:t>
            </a:r>
          </a:p>
          <a:p>
            <a:r>
              <a:rPr lang="en-US" dirty="0"/>
              <a:t>Spring ’26</a:t>
            </a:r>
          </a:p>
        </p:txBody>
      </p:sp>
    </p:spTree>
    <p:extLst>
      <p:ext uri="{BB962C8B-B14F-4D97-AF65-F5344CB8AC3E}">
        <p14:creationId xmlns:p14="http://schemas.microsoft.com/office/powerpoint/2010/main" val="1049117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98DB6-71D8-B495-9F28-B1D05B32A4E3}"/>
              </a:ext>
            </a:extLst>
          </p:cNvPr>
          <p:cNvSpPr>
            <a:spLocks noGrp="1"/>
          </p:cNvSpPr>
          <p:nvPr>
            <p:ph type="title"/>
          </p:nvPr>
        </p:nvSpPr>
        <p:spPr>
          <a:xfrm>
            <a:off x="457200" y="274638"/>
            <a:ext cx="8229600" cy="6309042"/>
          </a:xfrm>
        </p:spPr>
        <p:txBody>
          <a:bodyPr anchor="t">
            <a:noAutofit/>
          </a:bodyPr>
          <a:lstStyle/>
          <a:p>
            <a:pPr algn="l"/>
            <a:r>
              <a:rPr lang="en-US" sz="3200" dirty="0"/>
              <a:t>Can use analysis of 1000s of loci to calculate N</a:t>
            </a:r>
            <a:r>
              <a:rPr lang="en-US" sz="3200" baseline="-25000" dirty="0"/>
              <a:t>e</a:t>
            </a:r>
            <a:r>
              <a:rPr lang="en-US" sz="3200" dirty="0"/>
              <a:t> across the genealogy</a:t>
            </a: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r>
              <a:rPr lang="en-US" sz="2000" dirty="0"/>
              <a:t>Note that there are waves of coalescence</a:t>
            </a:r>
            <a:br>
              <a:rPr lang="en-US" sz="2000" dirty="0"/>
            </a:br>
            <a:r>
              <a:rPr lang="en-US" sz="2000" dirty="0"/>
              <a:t>corresponding to periods of population expansion</a:t>
            </a:r>
            <a:br>
              <a:rPr lang="en-US" sz="2000" dirty="0"/>
            </a:br>
            <a:r>
              <a:rPr lang="en-US" sz="2000" dirty="0"/>
              <a:t>and contraction per coalescent theory.</a:t>
            </a:r>
          </a:p>
        </p:txBody>
      </p:sp>
      <p:pic>
        <p:nvPicPr>
          <p:cNvPr id="4" name="Picture 3" descr="e_coalescenttheoryillustration.jpg">
            <a:extLst>
              <a:ext uri="{FF2B5EF4-FFF2-40B4-BE49-F238E27FC236}">
                <a16:creationId xmlns:a16="http://schemas.microsoft.com/office/drawing/2014/main" id="{35F2AF65-0BCD-1E2C-72AF-83062D625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644" y="1778821"/>
            <a:ext cx="4677686" cy="3570753"/>
          </a:xfrm>
          <a:prstGeom prst="rect">
            <a:avLst/>
          </a:prstGeom>
        </p:spPr>
      </p:pic>
      <p:pic>
        <p:nvPicPr>
          <p:cNvPr id="5" name="Picture 2">
            <a:extLst>
              <a:ext uri="{FF2B5EF4-FFF2-40B4-BE49-F238E27FC236}">
                <a16:creationId xmlns:a16="http://schemas.microsoft.com/office/drawing/2014/main" id="{85D0FF55-C8B2-0FCF-10DF-15AB88E78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480" y="1572713"/>
            <a:ext cx="2701411" cy="398296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 Box 4">
            <a:extLst>
              <a:ext uri="{FF2B5EF4-FFF2-40B4-BE49-F238E27FC236}">
                <a16:creationId xmlns:a16="http://schemas.microsoft.com/office/drawing/2014/main" id="{0868025A-C413-D3C5-67A7-1F40534F6585}"/>
              </a:ext>
            </a:extLst>
          </p:cNvPr>
          <p:cNvSpPr txBox="1">
            <a:spLocks noChangeArrowheads="1"/>
          </p:cNvSpPr>
          <p:nvPr/>
        </p:nvSpPr>
        <p:spPr bwMode="auto">
          <a:xfrm>
            <a:off x="5773480" y="5585770"/>
            <a:ext cx="2701411"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eaLnBrk="1" hangingPunct="1"/>
            <a:r>
              <a:rPr lang="en-US" sz="1000" b="1" dirty="0"/>
              <a:t>Example – Bayesian Skyline Plot</a:t>
            </a:r>
          </a:p>
          <a:p>
            <a:pPr eaLnBrk="1" hangingPunct="1"/>
            <a:endParaRPr lang="en-US" sz="1000" dirty="0"/>
          </a:p>
          <a:p>
            <a:pPr eaLnBrk="1" hangingPunct="1"/>
            <a:r>
              <a:rPr lang="en-US" sz="1000" dirty="0" err="1"/>
              <a:t>Vijaykrishna</a:t>
            </a:r>
            <a:r>
              <a:rPr lang="en-US" sz="1000" dirty="0"/>
              <a:t> D, </a:t>
            </a:r>
            <a:r>
              <a:rPr lang="en-US" sz="1000" dirty="0" err="1"/>
              <a:t>Bahl</a:t>
            </a:r>
            <a:r>
              <a:rPr lang="en-US" sz="1000" dirty="0"/>
              <a:t> J, Riley S, Duan L, Zhang JX, et al. (2008) Evolutionary Dynamics and Emergence of </a:t>
            </a:r>
            <a:r>
              <a:rPr lang="en-US" sz="1000" dirty="0" err="1"/>
              <a:t>Panzootic</a:t>
            </a:r>
            <a:r>
              <a:rPr lang="en-US" sz="1000" dirty="0"/>
              <a:t> H5N1 Influenza Viruses. PLOS Pathogens 4(9): e1000161.</a:t>
            </a:r>
          </a:p>
        </p:txBody>
      </p:sp>
    </p:spTree>
    <p:extLst>
      <p:ext uri="{BB962C8B-B14F-4D97-AF65-F5344CB8AC3E}">
        <p14:creationId xmlns:p14="http://schemas.microsoft.com/office/powerpoint/2010/main" val="188339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2CE4AE-5C6F-2557-A611-44C484759AB0}"/>
              </a:ext>
            </a:extLst>
          </p:cNvPr>
          <p:cNvSpPr>
            <a:spLocks noGrp="1"/>
          </p:cNvSpPr>
          <p:nvPr>
            <p:ph type="title"/>
          </p:nvPr>
        </p:nvSpPr>
        <p:spPr>
          <a:xfrm>
            <a:off x="457200" y="150544"/>
            <a:ext cx="8229600" cy="6309042"/>
          </a:xfrm>
        </p:spPr>
        <p:txBody>
          <a:bodyPr anchor="t">
            <a:noAutofit/>
          </a:bodyPr>
          <a:lstStyle/>
          <a:p>
            <a:pPr algn="l"/>
            <a:r>
              <a:rPr lang="en-US" sz="3200" dirty="0"/>
              <a:t>Coalescent genealogy samplers are inherently slow – use the site frequency spectrum and </a:t>
            </a:r>
            <a:r>
              <a:rPr lang="en-US" sz="3200" dirty="0" err="1">
                <a:latin typeface="Symbol" charset="2"/>
                <a:cs typeface="Symbol" charset="2"/>
              </a:rPr>
              <a:t>d</a:t>
            </a:r>
            <a:r>
              <a:rPr lang="en-US" sz="3200" dirty="0" err="1"/>
              <a:t>a</a:t>
            </a:r>
            <a:r>
              <a:rPr lang="en-US" sz="3200" dirty="0" err="1">
                <a:latin typeface="Symbol" charset="2"/>
                <a:cs typeface="Symbol" charset="2"/>
              </a:rPr>
              <a:t>d</a:t>
            </a:r>
            <a:r>
              <a:rPr lang="en-US" sz="3200" dirty="0" err="1"/>
              <a:t>i</a:t>
            </a:r>
            <a:r>
              <a:rPr lang="en-US" sz="3200" dirty="0"/>
              <a:t> to speed up the analysis.</a:t>
            </a: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endParaRPr lang="en-US" sz="2000" dirty="0"/>
          </a:p>
        </p:txBody>
      </p:sp>
      <p:sp>
        <p:nvSpPr>
          <p:cNvPr id="5" name="TextBox 4">
            <a:extLst>
              <a:ext uri="{FF2B5EF4-FFF2-40B4-BE49-F238E27FC236}">
                <a16:creationId xmlns:a16="http://schemas.microsoft.com/office/drawing/2014/main" id="{E3CDD104-3F5A-8A10-8586-7E6CCF27FCA8}"/>
              </a:ext>
            </a:extLst>
          </p:cNvPr>
          <p:cNvSpPr txBox="1"/>
          <p:nvPr/>
        </p:nvSpPr>
        <p:spPr>
          <a:xfrm>
            <a:off x="247316" y="5540110"/>
            <a:ext cx="8649368" cy="1200329"/>
          </a:xfrm>
          <a:prstGeom prst="rect">
            <a:avLst/>
          </a:prstGeom>
          <a:noFill/>
        </p:spPr>
        <p:txBody>
          <a:bodyPr wrap="square" rtlCol="0">
            <a:spAutoFit/>
          </a:bodyPr>
          <a:lstStyle/>
          <a:p>
            <a:r>
              <a:rPr lang="en-US" sz="1200" dirty="0"/>
              <a:t>White, J., P. Lavretsky, Díaz, A., P. Garcia-</a:t>
            </a:r>
            <a:r>
              <a:rPr lang="en-US" sz="1200" dirty="0" err="1"/>
              <a:t>Borboroglu</a:t>
            </a:r>
            <a:r>
              <a:rPr lang="en-US" sz="1200" dirty="0"/>
              <a:t>, U. </a:t>
            </a:r>
            <a:r>
              <a:rPr lang="en-US" sz="1200" dirty="0" err="1"/>
              <a:t>Ellenberg</a:t>
            </a:r>
            <a:r>
              <a:rPr lang="en-US" sz="1200" dirty="0"/>
              <a:t>, D. Houston, R. Long, T. </a:t>
            </a:r>
            <a:r>
              <a:rPr lang="en-US" sz="1200" dirty="0" err="1"/>
              <a:t>Mattern</a:t>
            </a:r>
            <a:r>
              <a:rPr lang="en-US" sz="1200" dirty="0"/>
              <a:t>, H. L. Mays Jr, K. Putz, P. Seddon, and K. G. McCracken (2025). Population structure of three New Zealand crested penguins identifies current conservation challenges: Fiordland Penguin/</a:t>
            </a:r>
            <a:r>
              <a:rPr lang="en-US" sz="1200" dirty="0" err="1"/>
              <a:t>Tawaki</a:t>
            </a:r>
            <a:r>
              <a:rPr lang="en-US" sz="1200" dirty="0"/>
              <a:t>, Erect-crested Penguin, and Eastern Rockhopper Penguin. </a:t>
            </a:r>
            <a:r>
              <a:rPr lang="en-US" sz="1200" dirty="0" err="1"/>
              <a:t>PLoS</a:t>
            </a:r>
            <a:r>
              <a:rPr lang="en-US" sz="1200" dirty="0"/>
              <a:t> ONE (in review).</a:t>
            </a:r>
            <a:endParaRPr lang="en-US" sz="1200" dirty="0">
              <a:latin typeface="Symbol" charset="2"/>
              <a:cs typeface="Symbol" charset="2"/>
            </a:endParaRPr>
          </a:p>
          <a:p>
            <a:endParaRPr lang="en-US" sz="1200" dirty="0">
              <a:latin typeface="Symbol" charset="2"/>
              <a:cs typeface="Symbol" charset="2"/>
            </a:endParaRPr>
          </a:p>
          <a:p>
            <a:r>
              <a:rPr lang="en-US" sz="1200" dirty="0" err="1">
                <a:latin typeface="Symbol" charset="2"/>
                <a:cs typeface="Symbol" charset="2"/>
              </a:rPr>
              <a:t>d</a:t>
            </a:r>
            <a:r>
              <a:rPr lang="en-US" sz="1200" dirty="0" err="1"/>
              <a:t>a</a:t>
            </a:r>
            <a:r>
              <a:rPr lang="en-US" sz="1200" dirty="0" err="1">
                <a:latin typeface="Symbol" charset="2"/>
                <a:cs typeface="Symbol" charset="2"/>
              </a:rPr>
              <a:t>d</a:t>
            </a:r>
            <a:r>
              <a:rPr lang="en-US" sz="1200" dirty="0" err="1"/>
              <a:t>i</a:t>
            </a:r>
            <a:r>
              <a:rPr lang="en-US" sz="1200" dirty="0"/>
              <a:t> citation = </a:t>
            </a:r>
            <a:r>
              <a:rPr lang="en-US" sz="1200" dirty="0" err="1"/>
              <a:t>Gutenkunst</a:t>
            </a:r>
            <a:r>
              <a:rPr lang="en-US" sz="1200" dirty="0"/>
              <a:t>, RN, RD Hernandez, SH Williamson, CD Bustamante (2009) Inferring the joint demographic history of multiple populations from multidimensional SNP data" </a:t>
            </a:r>
            <a:r>
              <a:rPr lang="en-US" sz="1200" dirty="0" err="1"/>
              <a:t>PLoS</a:t>
            </a:r>
            <a:r>
              <a:rPr lang="en-US" sz="1200" dirty="0"/>
              <a:t> Genetics 5:e1000695.</a:t>
            </a:r>
          </a:p>
        </p:txBody>
      </p:sp>
      <p:graphicFrame>
        <p:nvGraphicFramePr>
          <p:cNvPr id="6" name="Chart 5">
            <a:extLst>
              <a:ext uri="{FF2B5EF4-FFF2-40B4-BE49-F238E27FC236}">
                <a16:creationId xmlns:a16="http://schemas.microsoft.com/office/drawing/2014/main" id="{FD5BB991-06E8-DE4D-ADE2-21C3A5EC436F}"/>
              </a:ext>
            </a:extLst>
          </p:cNvPr>
          <p:cNvGraphicFramePr>
            <a:graphicFrameLocks/>
          </p:cNvGraphicFramePr>
          <p:nvPr>
            <p:extLst>
              <p:ext uri="{D42A27DB-BD31-4B8C-83A1-F6EECF244321}">
                <p14:modId xmlns:p14="http://schemas.microsoft.com/office/powerpoint/2010/main" val="3413234773"/>
              </p:ext>
            </p:extLst>
          </p:nvPr>
        </p:nvGraphicFramePr>
        <p:xfrm>
          <a:off x="457200" y="1724219"/>
          <a:ext cx="8229600" cy="19137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FD5BB991-06E8-DE4D-ADE2-21C3A5EC436F}"/>
              </a:ext>
            </a:extLst>
          </p:cNvPr>
          <p:cNvGraphicFramePr>
            <a:graphicFrameLocks/>
          </p:cNvGraphicFramePr>
          <p:nvPr>
            <p:extLst>
              <p:ext uri="{D42A27DB-BD31-4B8C-83A1-F6EECF244321}">
                <p14:modId xmlns:p14="http://schemas.microsoft.com/office/powerpoint/2010/main" val="237107082"/>
              </p:ext>
            </p:extLst>
          </p:nvPr>
        </p:nvGraphicFramePr>
        <p:xfrm>
          <a:off x="496386" y="3763556"/>
          <a:ext cx="8229600" cy="167212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EBEA2CC-4CFA-B1C0-B693-F2AEA276E77B}"/>
              </a:ext>
            </a:extLst>
          </p:cNvPr>
          <p:cNvSpPr txBox="1"/>
          <p:nvPr/>
        </p:nvSpPr>
        <p:spPr>
          <a:xfrm>
            <a:off x="7017020" y="1213616"/>
            <a:ext cx="1689373" cy="338554"/>
          </a:xfrm>
          <a:prstGeom prst="rect">
            <a:avLst/>
          </a:prstGeom>
          <a:noFill/>
        </p:spPr>
        <p:txBody>
          <a:bodyPr wrap="none" rtlCol="0">
            <a:spAutoFit/>
          </a:bodyPr>
          <a:lstStyle/>
          <a:p>
            <a:r>
              <a:rPr lang="en-US" sz="1600" u="sng" dirty="0" err="1"/>
              <a:t>Fjordland</a:t>
            </a:r>
            <a:r>
              <a:rPr lang="en-US" sz="1600" u="sng" dirty="0"/>
              <a:t> Penguin</a:t>
            </a:r>
          </a:p>
        </p:txBody>
      </p:sp>
      <p:sp>
        <p:nvSpPr>
          <p:cNvPr id="9" name="TextBox 8">
            <a:extLst>
              <a:ext uri="{FF2B5EF4-FFF2-40B4-BE49-F238E27FC236}">
                <a16:creationId xmlns:a16="http://schemas.microsoft.com/office/drawing/2014/main" id="{C2929147-77EF-9E5A-4D88-B76A07CB8795}"/>
              </a:ext>
            </a:extLst>
          </p:cNvPr>
          <p:cNvSpPr txBox="1"/>
          <p:nvPr/>
        </p:nvSpPr>
        <p:spPr>
          <a:xfrm>
            <a:off x="7755287" y="3482130"/>
            <a:ext cx="1187120" cy="584775"/>
          </a:xfrm>
          <a:prstGeom prst="rect">
            <a:avLst/>
          </a:prstGeom>
          <a:noFill/>
        </p:spPr>
        <p:txBody>
          <a:bodyPr wrap="none" rtlCol="0">
            <a:spAutoFit/>
          </a:bodyPr>
          <a:lstStyle/>
          <a:p>
            <a:pPr algn="ctr"/>
            <a:r>
              <a:rPr lang="en-US" sz="1600" u="sng" dirty="0"/>
              <a:t>Rockhopper</a:t>
            </a:r>
          </a:p>
          <a:p>
            <a:pPr algn="ctr"/>
            <a:r>
              <a:rPr lang="en-US" sz="1600" u="sng" dirty="0"/>
              <a:t>Penguin</a:t>
            </a:r>
          </a:p>
        </p:txBody>
      </p:sp>
      <p:pic>
        <p:nvPicPr>
          <p:cNvPr id="11" name="Picture 10">
            <a:extLst>
              <a:ext uri="{FF2B5EF4-FFF2-40B4-BE49-F238E27FC236}">
                <a16:creationId xmlns:a16="http://schemas.microsoft.com/office/drawing/2014/main" id="{EBFC42D8-1647-8773-0833-37AD33C4FE4D}"/>
              </a:ext>
            </a:extLst>
          </p:cNvPr>
          <p:cNvPicPr>
            <a:picLocks noChangeAspect="1"/>
          </p:cNvPicPr>
          <p:nvPr/>
        </p:nvPicPr>
        <p:blipFill>
          <a:blip r:embed="rId4"/>
          <a:stretch>
            <a:fillRect/>
          </a:stretch>
        </p:blipFill>
        <p:spPr>
          <a:xfrm>
            <a:off x="6965403" y="1552170"/>
            <a:ext cx="1760583" cy="990328"/>
          </a:xfrm>
          <a:prstGeom prst="rect">
            <a:avLst/>
          </a:prstGeom>
        </p:spPr>
      </p:pic>
      <p:pic>
        <p:nvPicPr>
          <p:cNvPr id="15" name="Picture 14">
            <a:extLst>
              <a:ext uri="{FF2B5EF4-FFF2-40B4-BE49-F238E27FC236}">
                <a16:creationId xmlns:a16="http://schemas.microsoft.com/office/drawing/2014/main" id="{CD786598-6448-8221-5B1F-6A63ADA70437}"/>
              </a:ext>
            </a:extLst>
          </p:cNvPr>
          <p:cNvPicPr>
            <a:picLocks noChangeAspect="1"/>
          </p:cNvPicPr>
          <p:nvPr/>
        </p:nvPicPr>
        <p:blipFill>
          <a:blip r:embed="rId5"/>
          <a:stretch>
            <a:fillRect/>
          </a:stretch>
        </p:blipFill>
        <p:spPr>
          <a:xfrm>
            <a:off x="7667881" y="4066905"/>
            <a:ext cx="1361932" cy="968647"/>
          </a:xfrm>
          <a:prstGeom prst="rect">
            <a:avLst/>
          </a:prstGeom>
        </p:spPr>
      </p:pic>
    </p:spTree>
    <p:extLst>
      <p:ext uri="{BB962C8B-B14F-4D97-AF65-F5344CB8AC3E}">
        <p14:creationId xmlns:p14="http://schemas.microsoft.com/office/powerpoint/2010/main" val="2048076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80" y="297891"/>
            <a:ext cx="6350000" cy="4559300"/>
          </a:xfrm>
          <a:prstGeom prst="rect">
            <a:avLst/>
          </a:prstGeom>
        </p:spPr>
      </p:pic>
      <p:sp>
        <p:nvSpPr>
          <p:cNvPr id="5" name="Rectangle 4"/>
          <p:cNvSpPr/>
          <p:nvPr/>
        </p:nvSpPr>
        <p:spPr>
          <a:xfrm>
            <a:off x="331080" y="5165520"/>
            <a:ext cx="8434550" cy="923330"/>
          </a:xfrm>
          <a:prstGeom prst="rect">
            <a:avLst/>
          </a:prstGeom>
        </p:spPr>
        <p:txBody>
          <a:bodyPr wrap="square">
            <a:spAutoFit/>
          </a:bodyPr>
          <a:lstStyle/>
          <a:p>
            <a:r>
              <a:rPr lang="en-US" dirty="0"/>
              <a:t>E</a:t>
            </a:r>
            <a:r>
              <a:rPr lang="en-US"/>
              <a:t>ffective </a:t>
            </a:r>
            <a:r>
              <a:rPr lang="en-US" dirty="0"/>
              <a:t>population size through time: showing a steady decline in </a:t>
            </a:r>
            <a:r>
              <a:rPr lang="en-US" dirty="0" err="1"/>
              <a:t>Tassie</a:t>
            </a:r>
            <a:r>
              <a:rPr lang="en-US" dirty="0"/>
              <a:t> tigers and devils over thousands of years. However, populations appear to have </a:t>
            </a:r>
            <a:r>
              <a:rPr lang="en-US" dirty="0" err="1"/>
              <a:t>stabilised</a:t>
            </a:r>
            <a:r>
              <a:rPr lang="en-US" dirty="0"/>
              <a:t> and even increased approx. 6,000 years ago.</a:t>
            </a:r>
          </a:p>
        </p:txBody>
      </p:sp>
      <p:sp>
        <p:nvSpPr>
          <p:cNvPr id="6" name="Rectangle 5"/>
          <p:cNvSpPr/>
          <p:nvPr/>
        </p:nvSpPr>
        <p:spPr>
          <a:xfrm>
            <a:off x="1561612" y="6227148"/>
            <a:ext cx="6161314" cy="276999"/>
          </a:xfrm>
          <a:prstGeom prst="rect">
            <a:avLst/>
          </a:prstGeom>
        </p:spPr>
        <p:txBody>
          <a:bodyPr wrap="square">
            <a:spAutoFit/>
          </a:bodyPr>
          <a:lstStyle/>
          <a:p>
            <a:r>
              <a:rPr lang="en-US" sz="1200" dirty="0"/>
              <a:t>https://</a:t>
            </a:r>
            <a:r>
              <a:rPr lang="en-US" sz="1200" dirty="0" err="1"/>
              <a:t>www.nature.com</a:t>
            </a:r>
            <a:r>
              <a:rPr lang="en-US" sz="1200" dirty="0"/>
              <a:t>/</a:t>
            </a:r>
            <a:r>
              <a:rPr lang="en-US" sz="1200" dirty="0" err="1"/>
              <a:t>scitable</a:t>
            </a:r>
            <a:r>
              <a:rPr lang="en-US" sz="1200" dirty="0"/>
              <a:t>/</a:t>
            </a:r>
            <a:r>
              <a:rPr lang="en-US" sz="1200" dirty="0" err="1"/>
              <a:t>topicpage</a:t>
            </a:r>
            <a:r>
              <a:rPr lang="en-US" sz="1200" dirty="0"/>
              <a:t>/genetic-drift-and-effective-population-size-772523</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2168" y="2632722"/>
            <a:ext cx="1969583" cy="110897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2168" y="497966"/>
            <a:ext cx="1969583" cy="1857036"/>
          </a:xfrm>
          <a:prstGeom prst="rect">
            <a:avLst/>
          </a:prstGeom>
        </p:spPr>
      </p:pic>
    </p:spTree>
    <p:extLst>
      <p:ext uri="{BB962C8B-B14F-4D97-AF65-F5344CB8AC3E}">
        <p14:creationId xmlns:p14="http://schemas.microsoft.com/office/powerpoint/2010/main" val="1125559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935" y="788275"/>
            <a:ext cx="7272548" cy="4249492"/>
          </a:xfrm>
          <a:prstGeom prst="rect">
            <a:avLst/>
          </a:prstGeom>
        </p:spPr>
      </p:pic>
      <p:sp>
        <p:nvSpPr>
          <p:cNvPr id="5" name="Rectangle 4"/>
          <p:cNvSpPr/>
          <p:nvPr/>
        </p:nvSpPr>
        <p:spPr>
          <a:xfrm>
            <a:off x="512380" y="5457183"/>
            <a:ext cx="8142889" cy="1107996"/>
          </a:xfrm>
          <a:prstGeom prst="rect">
            <a:avLst/>
          </a:prstGeom>
        </p:spPr>
        <p:txBody>
          <a:bodyPr wrap="square">
            <a:spAutoFit/>
          </a:bodyPr>
          <a:lstStyle/>
          <a:p>
            <a:r>
              <a:rPr lang="en-US" sz="1600" b="1" dirty="0"/>
              <a:t>Evolutionary History of Polar and Brown Bears</a:t>
            </a:r>
          </a:p>
          <a:p>
            <a:r>
              <a:rPr lang="en-US" sz="1600" dirty="0"/>
              <a:t>Frank Hailer, Cardiff University, Cardiff, UK, Andreanna J Welch, Durham University, Durham, UK </a:t>
            </a:r>
          </a:p>
          <a:p>
            <a:r>
              <a:rPr lang="en-US" sz="1600" dirty="0">
                <a:hlinkClick r:id="rId3"/>
              </a:rPr>
              <a:t>http://www.els.net/WileyCDA/ElsArticle/refId-a0026303.html</a:t>
            </a:r>
            <a:endParaRPr lang="en-US" sz="1600" dirty="0"/>
          </a:p>
          <a:p>
            <a:r>
              <a:rPr lang="en-US" sz="1600" dirty="0"/>
              <a:t>Published online: July 2016</a:t>
            </a:r>
          </a:p>
        </p:txBody>
      </p:sp>
    </p:spTree>
    <p:extLst>
      <p:ext uri="{BB962C8B-B14F-4D97-AF65-F5344CB8AC3E}">
        <p14:creationId xmlns:p14="http://schemas.microsoft.com/office/powerpoint/2010/main" val="1384386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owth-of-World-Pop-v-History-of-Tec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138" y="433399"/>
            <a:ext cx="6781093" cy="5028676"/>
          </a:xfrm>
          <a:prstGeom prst="rect">
            <a:avLst/>
          </a:prstGeom>
        </p:spPr>
      </p:pic>
      <p:sp>
        <p:nvSpPr>
          <p:cNvPr id="5" name="TextBox 4"/>
          <p:cNvSpPr txBox="1"/>
          <p:nvPr/>
        </p:nvSpPr>
        <p:spPr>
          <a:xfrm>
            <a:off x="1898315" y="5862052"/>
            <a:ext cx="5124770" cy="461665"/>
          </a:xfrm>
          <a:prstGeom prst="rect">
            <a:avLst/>
          </a:prstGeom>
          <a:noFill/>
        </p:spPr>
        <p:txBody>
          <a:bodyPr wrap="none" rtlCol="0">
            <a:spAutoFit/>
          </a:bodyPr>
          <a:lstStyle/>
          <a:p>
            <a:r>
              <a:rPr lang="en-US" sz="2400" dirty="0"/>
              <a:t>N</a:t>
            </a:r>
            <a:r>
              <a:rPr lang="en-US" sz="2400" baseline="-25000" dirty="0"/>
              <a:t>e</a:t>
            </a:r>
            <a:r>
              <a:rPr lang="en-US" sz="2400" dirty="0"/>
              <a:t> for the human population is ~10,000</a:t>
            </a:r>
          </a:p>
        </p:txBody>
      </p:sp>
    </p:spTree>
    <p:extLst>
      <p:ext uri="{BB962C8B-B14F-4D97-AF65-F5344CB8AC3E}">
        <p14:creationId xmlns:p14="http://schemas.microsoft.com/office/powerpoint/2010/main" val="579083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904" y="229374"/>
            <a:ext cx="8292661" cy="5929253"/>
          </a:xfrm>
          <a:prstGeom prst="rect">
            <a:avLst/>
          </a:prstGeom>
        </p:spPr>
      </p:pic>
      <p:sp>
        <p:nvSpPr>
          <p:cNvPr id="5" name="Rectangle 4"/>
          <p:cNvSpPr/>
          <p:nvPr/>
        </p:nvSpPr>
        <p:spPr>
          <a:xfrm>
            <a:off x="1513488" y="6306262"/>
            <a:ext cx="6101255" cy="369332"/>
          </a:xfrm>
          <a:prstGeom prst="rect">
            <a:avLst/>
          </a:prstGeom>
        </p:spPr>
        <p:txBody>
          <a:bodyPr wrap="square">
            <a:spAutoFit/>
          </a:bodyPr>
          <a:lstStyle/>
          <a:p>
            <a:r>
              <a:rPr lang="en-US" dirty="0"/>
              <a:t>https://</a:t>
            </a:r>
            <a:r>
              <a:rPr lang="en-US" dirty="0" err="1"/>
              <a:t>twitter.com</a:t>
            </a:r>
            <a:r>
              <a:rPr lang="en-US" dirty="0"/>
              <a:t>/</a:t>
            </a:r>
            <a:r>
              <a:rPr lang="en-US" dirty="0" err="1"/>
              <a:t>erictopol</a:t>
            </a:r>
            <a:r>
              <a:rPr lang="en-US" dirty="0"/>
              <a:t>/status/1037693383370715138</a:t>
            </a:r>
          </a:p>
        </p:txBody>
      </p:sp>
    </p:spTree>
    <p:extLst>
      <p:ext uri="{BB962C8B-B14F-4D97-AF65-F5344CB8AC3E}">
        <p14:creationId xmlns:p14="http://schemas.microsoft.com/office/powerpoint/2010/main" val="1451797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C3ED8C7F-64D5-7285-B246-CC4054B8A9B5}"/>
              </a:ext>
            </a:extLst>
          </p:cNvPr>
          <p:cNvGrpSpPr>
            <a:grpSpLocks noChangeAspect="1"/>
          </p:cNvGrpSpPr>
          <p:nvPr/>
        </p:nvGrpSpPr>
        <p:grpSpPr>
          <a:xfrm>
            <a:off x="453147" y="407241"/>
            <a:ext cx="8231344" cy="4890169"/>
            <a:chOff x="1229272" y="218524"/>
            <a:chExt cx="9841283" cy="5846145"/>
          </a:xfrm>
        </p:grpSpPr>
        <p:grpSp>
          <p:nvGrpSpPr>
            <p:cNvPr id="8" name="Group 7">
              <a:extLst>
                <a:ext uri="{FF2B5EF4-FFF2-40B4-BE49-F238E27FC236}">
                  <a16:creationId xmlns:a16="http://schemas.microsoft.com/office/drawing/2014/main" id="{19CBC94D-AD0D-4E6D-94ED-3C0CA0E4A148}"/>
                </a:ext>
              </a:extLst>
            </p:cNvPr>
            <p:cNvGrpSpPr/>
            <p:nvPr/>
          </p:nvGrpSpPr>
          <p:grpSpPr>
            <a:xfrm>
              <a:off x="1229272" y="219232"/>
              <a:ext cx="2345072" cy="5845436"/>
              <a:chOff x="4567617" y="255493"/>
              <a:chExt cx="2345072" cy="5845436"/>
            </a:xfrm>
          </p:grpSpPr>
          <p:grpSp>
            <p:nvGrpSpPr>
              <p:cNvPr id="9" name="Group 8">
                <a:extLst>
                  <a:ext uri="{FF2B5EF4-FFF2-40B4-BE49-F238E27FC236}">
                    <a16:creationId xmlns:a16="http://schemas.microsoft.com/office/drawing/2014/main" id="{2C334FD7-F00E-5CEA-C069-D58D72CAA731}"/>
                  </a:ext>
                </a:extLst>
              </p:cNvPr>
              <p:cNvGrpSpPr/>
              <p:nvPr/>
            </p:nvGrpSpPr>
            <p:grpSpPr>
              <a:xfrm>
                <a:off x="4567617" y="255493"/>
                <a:ext cx="2345072" cy="5845436"/>
                <a:chOff x="4567617" y="255493"/>
                <a:chExt cx="2345072" cy="5845436"/>
              </a:xfrm>
            </p:grpSpPr>
            <p:sp>
              <p:nvSpPr>
                <p:cNvPr id="12" name="Rectangle 11">
                  <a:extLst>
                    <a:ext uri="{FF2B5EF4-FFF2-40B4-BE49-F238E27FC236}">
                      <a16:creationId xmlns:a16="http://schemas.microsoft.com/office/drawing/2014/main" id="{E27ADC2F-A890-C92C-E124-70BF69983ED0}"/>
                    </a:ext>
                  </a:extLst>
                </p:cNvPr>
                <p:cNvSpPr/>
                <p:nvPr/>
              </p:nvSpPr>
              <p:spPr>
                <a:xfrm>
                  <a:off x="4567617" y="847044"/>
                  <a:ext cx="2341543" cy="5253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5" name="TextBox 14">
                  <a:extLst>
                    <a:ext uri="{FF2B5EF4-FFF2-40B4-BE49-F238E27FC236}">
                      <a16:creationId xmlns:a16="http://schemas.microsoft.com/office/drawing/2014/main" id="{5E850010-8619-B4B1-1DB4-D401B524C951}"/>
                    </a:ext>
                  </a:extLst>
                </p:cNvPr>
                <p:cNvSpPr txBox="1"/>
                <p:nvPr/>
              </p:nvSpPr>
              <p:spPr>
                <a:xfrm>
                  <a:off x="4661457" y="255493"/>
                  <a:ext cx="2251232" cy="478327"/>
                </a:xfrm>
                <a:prstGeom prst="rect">
                  <a:avLst/>
                </a:prstGeom>
                <a:noFill/>
              </p:spPr>
              <p:txBody>
                <a:bodyPr wrap="none" rtlCol="0">
                  <a:spAutoFit/>
                </a:bodyPr>
                <a:lstStyle/>
                <a:p>
                  <a:pPr algn="ctr"/>
                  <a:r>
                    <a:rPr lang="en-US" sz="2000" b="1" dirty="0"/>
                    <a:t>Autosomal DNA</a:t>
                  </a:r>
                </a:p>
              </p:txBody>
            </p:sp>
            <p:cxnSp>
              <p:nvCxnSpPr>
                <p:cNvPr id="16" name="Straight Arrow Connector 15">
                  <a:extLst>
                    <a:ext uri="{FF2B5EF4-FFF2-40B4-BE49-F238E27FC236}">
                      <a16:creationId xmlns:a16="http://schemas.microsoft.com/office/drawing/2014/main" id="{D06C51D4-4DCE-C35E-7C9B-18A04810175D}"/>
                    </a:ext>
                  </a:extLst>
                </p:cNvPr>
                <p:cNvCxnSpPr/>
                <p:nvPr/>
              </p:nvCxnSpPr>
              <p:spPr>
                <a:xfrm flipH="1">
                  <a:off x="6230260" y="3066498"/>
                  <a:ext cx="150147" cy="79683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E9E9CE61-BF6C-6034-DFFB-9A2376C5FF53}"/>
                    </a:ext>
                  </a:extLst>
                </p:cNvPr>
                <p:cNvCxnSpPr/>
                <p:nvPr/>
              </p:nvCxnSpPr>
              <p:spPr>
                <a:xfrm flipH="1">
                  <a:off x="5432922" y="3066498"/>
                  <a:ext cx="947487" cy="81628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680361EA-821C-786B-D04F-A8428CBD004B}"/>
                    </a:ext>
                  </a:extLst>
                </p:cNvPr>
                <p:cNvSpPr txBox="1"/>
                <p:nvPr/>
              </p:nvSpPr>
              <p:spPr>
                <a:xfrm>
                  <a:off x="4991477" y="5023780"/>
                  <a:ext cx="1493821" cy="772682"/>
                </a:xfrm>
                <a:prstGeom prst="rect">
                  <a:avLst/>
                </a:prstGeom>
                <a:noFill/>
              </p:spPr>
              <p:txBody>
                <a:bodyPr wrap="none" rtlCol="0">
                  <a:spAutoFit/>
                </a:bodyPr>
                <a:lstStyle/>
                <a:p>
                  <a:pPr algn="ctr"/>
                  <a:r>
                    <a:rPr lang="en-US" dirty="0"/>
                    <a:t>Biparental</a:t>
                  </a:r>
                </a:p>
                <a:p>
                  <a:pPr algn="ctr"/>
                  <a:r>
                    <a:rPr lang="en-US" dirty="0"/>
                    <a:t>Inheritance</a:t>
                  </a:r>
                </a:p>
              </p:txBody>
            </p:sp>
            <p:cxnSp>
              <p:nvCxnSpPr>
                <p:cNvPr id="19" name="Straight Arrow Connector 18">
                  <a:extLst>
                    <a:ext uri="{FF2B5EF4-FFF2-40B4-BE49-F238E27FC236}">
                      <a16:creationId xmlns:a16="http://schemas.microsoft.com/office/drawing/2014/main" id="{1B5F7F55-0A04-412C-9AA6-AB5BEA94608F}"/>
                    </a:ext>
                  </a:extLst>
                </p:cNvPr>
                <p:cNvCxnSpPr/>
                <p:nvPr/>
              </p:nvCxnSpPr>
              <p:spPr>
                <a:xfrm>
                  <a:off x="5200919" y="3097592"/>
                  <a:ext cx="122224" cy="80433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B90B18EA-88B3-ED5A-A30B-0EE55BE71925}"/>
                    </a:ext>
                  </a:extLst>
                </p:cNvPr>
                <p:cNvCxnSpPr/>
                <p:nvPr/>
              </p:nvCxnSpPr>
              <p:spPr>
                <a:xfrm>
                  <a:off x="5200921" y="3097592"/>
                  <a:ext cx="873555" cy="76574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pic>
            <p:nvPicPr>
              <p:cNvPr id="10" name="Picture 9">
                <a:extLst>
                  <a:ext uri="{FF2B5EF4-FFF2-40B4-BE49-F238E27FC236}">
                    <a16:creationId xmlns:a16="http://schemas.microsoft.com/office/drawing/2014/main" id="{766D29E3-173E-5318-7B43-28316699AB79}"/>
                  </a:ext>
                </a:extLst>
              </p:cNvPr>
              <p:cNvPicPr>
                <a:picLocks noChangeAspect="1"/>
              </p:cNvPicPr>
              <p:nvPr/>
            </p:nvPicPr>
            <p:blipFill rotWithShape="1">
              <a:blip r:embed="rId2">
                <a:extLst>
                  <a:ext uri="{28A0092B-C50C-407E-A947-70E740481C1C}">
                    <a14:useLocalDpi xmlns:a14="http://schemas.microsoft.com/office/drawing/2010/main" val="0"/>
                  </a:ext>
                </a:extLst>
              </a:blip>
              <a:srcRect l="27206" t="5453" r="41937" b="52503"/>
              <a:stretch/>
            </p:blipFill>
            <p:spPr>
              <a:xfrm>
                <a:off x="4914006" y="1694898"/>
                <a:ext cx="1763486" cy="1371600"/>
              </a:xfrm>
              <a:prstGeom prst="rect">
                <a:avLst/>
              </a:prstGeom>
            </p:spPr>
          </p:pic>
          <p:pic>
            <p:nvPicPr>
              <p:cNvPr id="11" name="Picture 10">
                <a:extLst>
                  <a:ext uri="{FF2B5EF4-FFF2-40B4-BE49-F238E27FC236}">
                    <a16:creationId xmlns:a16="http://schemas.microsoft.com/office/drawing/2014/main" id="{7795A300-229F-2A1F-256F-F2B2B9C12FBD}"/>
                  </a:ext>
                </a:extLst>
              </p:cNvPr>
              <p:cNvPicPr>
                <a:picLocks noChangeAspect="1"/>
              </p:cNvPicPr>
              <p:nvPr/>
            </p:nvPicPr>
            <p:blipFill rotWithShape="1">
              <a:blip r:embed="rId2">
                <a:extLst>
                  <a:ext uri="{28A0092B-C50C-407E-A947-70E740481C1C}">
                    <a14:useLocalDpi xmlns:a14="http://schemas.microsoft.com/office/drawing/2010/main" val="0"/>
                  </a:ext>
                </a:extLst>
              </a:blip>
              <a:srcRect l="27206" t="5453" r="41937" b="52503"/>
              <a:stretch/>
            </p:blipFill>
            <p:spPr>
              <a:xfrm>
                <a:off x="5157946" y="3946801"/>
                <a:ext cx="1283917" cy="982593"/>
              </a:xfrm>
              <a:prstGeom prst="rect">
                <a:avLst/>
              </a:prstGeom>
            </p:spPr>
          </p:pic>
        </p:grpSp>
        <p:grpSp>
          <p:nvGrpSpPr>
            <p:cNvPr id="22" name="Group 21">
              <a:extLst>
                <a:ext uri="{FF2B5EF4-FFF2-40B4-BE49-F238E27FC236}">
                  <a16:creationId xmlns:a16="http://schemas.microsoft.com/office/drawing/2014/main" id="{A5142F5B-C5C8-C054-723D-072AF8F22629}"/>
                </a:ext>
              </a:extLst>
            </p:cNvPr>
            <p:cNvGrpSpPr/>
            <p:nvPr/>
          </p:nvGrpSpPr>
          <p:grpSpPr>
            <a:xfrm>
              <a:off x="8729691" y="218524"/>
              <a:ext cx="2340864" cy="5846144"/>
              <a:chOff x="4567617" y="269908"/>
              <a:chExt cx="2340864" cy="5846144"/>
            </a:xfrm>
          </p:grpSpPr>
          <p:grpSp>
            <p:nvGrpSpPr>
              <p:cNvPr id="24" name="Group 23">
                <a:extLst>
                  <a:ext uri="{FF2B5EF4-FFF2-40B4-BE49-F238E27FC236}">
                    <a16:creationId xmlns:a16="http://schemas.microsoft.com/office/drawing/2014/main" id="{A96AE62B-DD50-0342-127C-D90A335AE285}"/>
                  </a:ext>
                </a:extLst>
              </p:cNvPr>
              <p:cNvGrpSpPr/>
              <p:nvPr/>
            </p:nvGrpSpPr>
            <p:grpSpPr>
              <a:xfrm>
                <a:off x="4567617" y="269908"/>
                <a:ext cx="2340864" cy="5846144"/>
                <a:chOff x="4567617" y="269908"/>
                <a:chExt cx="2340864" cy="5846144"/>
              </a:xfrm>
            </p:grpSpPr>
            <p:sp>
              <p:nvSpPr>
                <p:cNvPr id="27" name="Rectangle 26">
                  <a:extLst>
                    <a:ext uri="{FF2B5EF4-FFF2-40B4-BE49-F238E27FC236}">
                      <a16:creationId xmlns:a16="http://schemas.microsoft.com/office/drawing/2014/main" id="{00B377FC-14AE-2DDC-45E2-0D3B38AAFA1B}"/>
                    </a:ext>
                  </a:extLst>
                </p:cNvPr>
                <p:cNvSpPr/>
                <p:nvPr/>
              </p:nvSpPr>
              <p:spPr>
                <a:xfrm>
                  <a:off x="4567617" y="847044"/>
                  <a:ext cx="2340864" cy="5269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30" name="TextBox 29">
                  <a:extLst>
                    <a:ext uri="{FF2B5EF4-FFF2-40B4-BE49-F238E27FC236}">
                      <a16:creationId xmlns:a16="http://schemas.microsoft.com/office/drawing/2014/main" id="{4921DFF5-FC58-D3D2-46A8-15B875D50397}"/>
                    </a:ext>
                  </a:extLst>
                </p:cNvPr>
                <p:cNvSpPr txBox="1"/>
                <p:nvPr/>
              </p:nvSpPr>
              <p:spPr>
                <a:xfrm>
                  <a:off x="4825444" y="269908"/>
                  <a:ext cx="1896904" cy="478327"/>
                </a:xfrm>
                <a:prstGeom prst="rect">
                  <a:avLst/>
                </a:prstGeom>
                <a:noFill/>
              </p:spPr>
              <p:txBody>
                <a:bodyPr wrap="none" rtlCol="0">
                  <a:spAutoFit/>
                </a:bodyPr>
                <a:lstStyle/>
                <a:p>
                  <a:pPr algn="ctr"/>
                  <a:r>
                    <a:rPr lang="en-US" sz="2000" b="1" dirty="0"/>
                    <a:t>X-linked DNA</a:t>
                  </a:r>
                </a:p>
              </p:txBody>
            </p:sp>
            <p:cxnSp>
              <p:nvCxnSpPr>
                <p:cNvPr id="31" name="Straight Arrow Connector 30">
                  <a:extLst>
                    <a:ext uri="{FF2B5EF4-FFF2-40B4-BE49-F238E27FC236}">
                      <a16:creationId xmlns:a16="http://schemas.microsoft.com/office/drawing/2014/main" id="{9BC4079D-D26E-C84A-6D12-DFAAE928D311}"/>
                    </a:ext>
                  </a:extLst>
                </p:cNvPr>
                <p:cNvCxnSpPr/>
                <p:nvPr/>
              </p:nvCxnSpPr>
              <p:spPr>
                <a:xfrm flipH="1">
                  <a:off x="6181399" y="3066498"/>
                  <a:ext cx="199008" cy="83470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4FF62A95-1DDC-B125-0C7F-11C394CB1854}"/>
                    </a:ext>
                  </a:extLst>
                </p:cNvPr>
                <p:cNvCxnSpPr/>
                <p:nvPr/>
              </p:nvCxnSpPr>
              <p:spPr>
                <a:xfrm flipH="1">
                  <a:off x="5570511" y="3066498"/>
                  <a:ext cx="809897" cy="79683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C5B22E62-B467-48EA-A2A0-E195A297AC4C}"/>
                    </a:ext>
                  </a:extLst>
                </p:cNvPr>
                <p:cNvSpPr txBox="1"/>
                <p:nvPr/>
              </p:nvSpPr>
              <p:spPr>
                <a:xfrm>
                  <a:off x="4988264" y="5040799"/>
                  <a:ext cx="1499569" cy="772682"/>
                </a:xfrm>
                <a:prstGeom prst="rect">
                  <a:avLst/>
                </a:prstGeom>
                <a:noFill/>
              </p:spPr>
              <p:txBody>
                <a:bodyPr wrap="none" rtlCol="0">
                  <a:spAutoFit/>
                </a:bodyPr>
                <a:lstStyle/>
                <a:p>
                  <a:pPr algn="ctr"/>
                  <a:r>
                    <a:rPr lang="en-US" dirty="0"/>
                    <a:t>Sex-linked</a:t>
                  </a:r>
                </a:p>
                <a:p>
                  <a:pPr algn="ctr"/>
                  <a:r>
                    <a:rPr lang="en-US" dirty="0"/>
                    <a:t>Inheritance</a:t>
                  </a:r>
                </a:p>
              </p:txBody>
            </p:sp>
            <p:cxnSp>
              <p:nvCxnSpPr>
                <p:cNvPr id="34" name="Straight Arrow Connector 33">
                  <a:extLst>
                    <a:ext uri="{FF2B5EF4-FFF2-40B4-BE49-F238E27FC236}">
                      <a16:creationId xmlns:a16="http://schemas.microsoft.com/office/drawing/2014/main" id="{6EBD7BF7-742C-FAA1-0EF2-2D73FDF5B233}"/>
                    </a:ext>
                  </a:extLst>
                </p:cNvPr>
                <p:cNvCxnSpPr/>
                <p:nvPr/>
              </p:nvCxnSpPr>
              <p:spPr>
                <a:xfrm>
                  <a:off x="5273427" y="3065776"/>
                  <a:ext cx="801049" cy="79755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pic>
            <p:nvPicPr>
              <p:cNvPr id="25" name="Picture 24">
                <a:extLst>
                  <a:ext uri="{FF2B5EF4-FFF2-40B4-BE49-F238E27FC236}">
                    <a16:creationId xmlns:a16="http://schemas.microsoft.com/office/drawing/2014/main" id="{112A5009-4B7F-8C92-9755-944768621643}"/>
                  </a:ext>
                </a:extLst>
              </p:cNvPr>
              <p:cNvPicPr>
                <a:picLocks noChangeAspect="1"/>
              </p:cNvPicPr>
              <p:nvPr/>
            </p:nvPicPr>
            <p:blipFill rotWithShape="1">
              <a:blip r:embed="rId2">
                <a:extLst>
                  <a:ext uri="{28A0092B-C50C-407E-A947-70E740481C1C}">
                    <a14:useLocalDpi xmlns:a14="http://schemas.microsoft.com/office/drawing/2010/main" val="0"/>
                  </a:ext>
                </a:extLst>
              </a:blip>
              <a:srcRect l="27206" t="5453" r="41937" b="52503"/>
              <a:stretch/>
            </p:blipFill>
            <p:spPr>
              <a:xfrm>
                <a:off x="4914006" y="1694898"/>
                <a:ext cx="1763486" cy="1371600"/>
              </a:xfrm>
              <a:prstGeom prst="rect">
                <a:avLst/>
              </a:prstGeom>
            </p:spPr>
          </p:pic>
          <p:pic>
            <p:nvPicPr>
              <p:cNvPr id="26" name="Picture 25">
                <a:extLst>
                  <a:ext uri="{FF2B5EF4-FFF2-40B4-BE49-F238E27FC236}">
                    <a16:creationId xmlns:a16="http://schemas.microsoft.com/office/drawing/2014/main" id="{BF84A5CB-4CBC-5FA9-7AEB-6CC3A983CCAA}"/>
                  </a:ext>
                </a:extLst>
              </p:cNvPr>
              <p:cNvPicPr>
                <a:picLocks noChangeAspect="1"/>
              </p:cNvPicPr>
              <p:nvPr/>
            </p:nvPicPr>
            <p:blipFill rotWithShape="1">
              <a:blip r:embed="rId2">
                <a:extLst>
                  <a:ext uri="{28A0092B-C50C-407E-A947-70E740481C1C}">
                    <a14:useLocalDpi xmlns:a14="http://schemas.microsoft.com/office/drawing/2010/main" val="0"/>
                  </a:ext>
                </a:extLst>
              </a:blip>
              <a:srcRect l="27206" t="5453" r="41937" b="52503"/>
              <a:stretch/>
            </p:blipFill>
            <p:spPr>
              <a:xfrm>
                <a:off x="5157946" y="3946801"/>
                <a:ext cx="1283917" cy="982593"/>
              </a:xfrm>
              <a:prstGeom prst="rect">
                <a:avLst/>
              </a:prstGeom>
            </p:spPr>
          </p:pic>
        </p:grpSp>
        <p:grpSp>
          <p:nvGrpSpPr>
            <p:cNvPr id="36" name="Group 35">
              <a:extLst>
                <a:ext uri="{FF2B5EF4-FFF2-40B4-BE49-F238E27FC236}">
                  <a16:creationId xmlns:a16="http://schemas.microsoft.com/office/drawing/2014/main" id="{4E772D19-750A-42AF-D4D5-EBD7F72FD8A1}"/>
                </a:ext>
              </a:extLst>
            </p:cNvPr>
            <p:cNvGrpSpPr/>
            <p:nvPr/>
          </p:nvGrpSpPr>
          <p:grpSpPr>
            <a:xfrm>
              <a:off x="3743854" y="219232"/>
              <a:ext cx="2340864" cy="5845437"/>
              <a:chOff x="4726983" y="302869"/>
              <a:chExt cx="2340864" cy="5845437"/>
            </a:xfrm>
          </p:grpSpPr>
          <p:grpSp>
            <p:nvGrpSpPr>
              <p:cNvPr id="38" name="Group 37">
                <a:extLst>
                  <a:ext uri="{FF2B5EF4-FFF2-40B4-BE49-F238E27FC236}">
                    <a16:creationId xmlns:a16="http://schemas.microsoft.com/office/drawing/2014/main" id="{55CAE51A-0F39-5A22-2B87-77DC9B98A2D0}"/>
                  </a:ext>
                </a:extLst>
              </p:cNvPr>
              <p:cNvGrpSpPr/>
              <p:nvPr/>
            </p:nvGrpSpPr>
            <p:grpSpPr>
              <a:xfrm>
                <a:off x="4726983" y="302869"/>
                <a:ext cx="2340864" cy="5845437"/>
                <a:chOff x="8083366" y="270614"/>
                <a:chExt cx="2340864" cy="5845437"/>
              </a:xfrm>
            </p:grpSpPr>
            <p:sp>
              <p:nvSpPr>
                <p:cNvPr id="41" name="Rectangle 40">
                  <a:extLst>
                    <a:ext uri="{FF2B5EF4-FFF2-40B4-BE49-F238E27FC236}">
                      <a16:creationId xmlns:a16="http://schemas.microsoft.com/office/drawing/2014/main" id="{231B3AB8-5898-DEFB-B716-1228AAB47CCB}"/>
                    </a:ext>
                  </a:extLst>
                </p:cNvPr>
                <p:cNvSpPr/>
                <p:nvPr/>
              </p:nvSpPr>
              <p:spPr>
                <a:xfrm>
                  <a:off x="8083366" y="847043"/>
                  <a:ext cx="2340864" cy="5269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44" name="TextBox 43">
                  <a:extLst>
                    <a:ext uri="{FF2B5EF4-FFF2-40B4-BE49-F238E27FC236}">
                      <a16:creationId xmlns:a16="http://schemas.microsoft.com/office/drawing/2014/main" id="{FE7536B0-0751-C596-EAD4-66789B7CBD2B}"/>
                    </a:ext>
                  </a:extLst>
                </p:cNvPr>
                <p:cNvSpPr txBox="1"/>
                <p:nvPr/>
              </p:nvSpPr>
              <p:spPr>
                <a:xfrm>
                  <a:off x="8341611" y="270614"/>
                  <a:ext cx="1880575" cy="478327"/>
                </a:xfrm>
                <a:prstGeom prst="rect">
                  <a:avLst/>
                </a:prstGeom>
                <a:noFill/>
              </p:spPr>
              <p:txBody>
                <a:bodyPr wrap="none" rtlCol="0">
                  <a:spAutoFit/>
                </a:bodyPr>
                <a:lstStyle/>
                <a:p>
                  <a:pPr algn="ctr"/>
                  <a:r>
                    <a:rPr lang="en-US" sz="2000" b="1" dirty="0"/>
                    <a:t>Y-linked DNA</a:t>
                  </a:r>
                </a:p>
              </p:txBody>
            </p:sp>
            <p:sp>
              <p:nvSpPr>
                <p:cNvPr id="45" name="TextBox 44">
                  <a:extLst>
                    <a:ext uri="{FF2B5EF4-FFF2-40B4-BE49-F238E27FC236}">
                      <a16:creationId xmlns:a16="http://schemas.microsoft.com/office/drawing/2014/main" id="{63454C6A-E605-30E0-1581-4F3FBF94E539}"/>
                    </a:ext>
                  </a:extLst>
                </p:cNvPr>
                <p:cNvSpPr txBox="1"/>
                <p:nvPr/>
              </p:nvSpPr>
              <p:spPr>
                <a:xfrm>
                  <a:off x="8523287" y="5043175"/>
                  <a:ext cx="1499569" cy="772682"/>
                </a:xfrm>
                <a:prstGeom prst="rect">
                  <a:avLst/>
                </a:prstGeom>
                <a:noFill/>
              </p:spPr>
              <p:txBody>
                <a:bodyPr wrap="none" rtlCol="0">
                  <a:spAutoFit/>
                </a:bodyPr>
                <a:lstStyle/>
                <a:p>
                  <a:pPr algn="ctr"/>
                  <a:r>
                    <a:rPr lang="en-US" dirty="0"/>
                    <a:t>Paternal</a:t>
                  </a:r>
                </a:p>
                <a:p>
                  <a:pPr algn="ctr"/>
                  <a:r>
                    <a:rPr lang="en-US" dirty="0"/>
                    <a:t>Inheritance</a:t>
                  </a:r>
                </a:p>
              </p:txBody>
            </p:sp>
            <p:cxnSp>
              <p:nvCxnSpPr>
                <p:cNvPr id="46" name="Straight Arrow Connector 45">
                  <a:extLst>
                    <a:ext uri="{FF2B5EF4-FFF2-40B4-BE49-F238E27FC236}">
                      <a16:creationId xmlns:a16="http://schemas.microsoft.com/office/drawing/2014/main" id="{FC36DF7A-5E32-6C83-8681-E2A8D3F278CE}"/>
                    </a:ext>
                  </a:extLst>
                </p:cNvPr>
                <p:cNvCxnSpPr/>
                <p:nvPr/>
              </p:nvCxnSpPr>
              <p:spPr>
                <a:xfrm>
                  <a:off x="8774952" y="3055631"/>
                  <a:ext cx="0" cy="79683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pic>
            <p:nvPicPr>
              <p:cNvPr id="39" name="Picture 38">
                <a:extLst>
                  <a:ext uri="{FF2B5EF4-FFF2-40B4-BE49-F238E27FC236}">
                    <a16:creationId xmlns:a16="http://schemas.microsoft.com/office/drawing/2014/main" id="{E5222169-E2F5-2E06-F8B7-5E265A4E3413}"/>
                  </a:ext>
                </a:extLst>
              </p:cNvPr>
              <p:cNvPicPr>
                <a:picLocks noChangeAspect="1"/>
              </p:cNvPicPr>
              <p:nvPr/>
            </p:nvPicPr>
            <p:blipFill rotWithShape="1">
              <a:blip r:embed="rId2">
                <a:extLst>
                  <a:ext uri="{28A0092B-C50C-407E-A947-70E740481C1C}">
                    <a14:useLocalDpi xmlns:a14="http://schemas.microsoft.com/office/drawing/2010/main" val="0"/>
                  </a:ext>
                </a:extLst>
              </a:blip>
              <a:srcRect l="27206" t="5453" r="41937" b="52503"/>
              <a:stretch/>
            </p:blipFill>
            <p:spPr>
              <a:xfrm>
                <a:off x="5090767" y="1718927"/>
                <a:ext cx="1763486" cy="1371600"/>
              </a:xfrm>
              <a:prstGeom prst="rect">
                <a:avLst/>
              </a:prstGeom>
            </p:spPr>
          </p:pic>
          <p:pic>
            <p:nvPicPr>
              <p:cNvPr id="40" name="Picture 39">
                <a:extLst>
                  <a:ext uri="{FF2B5EF4-FFF2-40B4-BE49-F238E27FC236}">
                    <a16:creationId xmlns:a16="http://schemas.microsoft.com/office/drawing/2014/main" id="{FAA75626-13D8-5A43-F590-0E87D19917EA}"/>
                  </a:ext>
                </a:extLst>
              </p:cNvPr>
              <p:cNvPicPr>
                <a:picLocks noChangeAspect="1"/>
              </p:cNvPicPr>
              <p:nvPr/>
            </p:nvPicPr>
            <p:blipFill rotWithShape="1">
              <a:blip r:embed="rId2">
                <a:extLst>
                  <a:ext uri="{28A0092B-C50C-407E-A947-70E740481C1C}">
                    <a14:useLocalDpi xmlns:a14="http://schemas.microsoft.com/office/drawing/2010/main" val="0"/>
                  </a:ext>
                </a:extLst>
              </a:blip>
              <a:srcRect l="27206" t="5453" r="41937" b="52503"/>
              <a:stretch/>
            </p:blipFill>
            <p:spPr>
              <a:xfrm>
                <a:off x="5213389" y="3930157"/>
                <a:ext cx="1283917" cy="982593"/>
              </a:xfrm>
              <a:prstGeom prst="rect">
                <a:avLst/>
              </a:prstGeom>
            </p:spPr>
          </p:pic>
        </p:grpSp>
        <p:grpSp>
          <p:nvGrpSpPr>
            <p:cNvPr id="48" name="Group 47">
              <a:extLst>
                <a:ext uri="{FF2B5EF4-FFF2-40B4-BE49-F238E27FC236}">
                  <a16:creationId xmlns:a16="http://schemas.microsoft.com/office/drawing/2014/main" id="{CC703674-586C-F70A-352A-7853AA3FDEEB}"/>
                </a:ext>
              </a:extLst>
            </p:cNvPr>
            <p:cNvGrpSpPr/>
            <p:nvPr/>
          </p:nvGrpSpPr>
          <p:grpSpPr>
            <a:xfrm>
              <a:off x="6208488" y="219073"/>
              <a:ext cx="2340864" cy="5845595"/>
              <a:chOff x="1045511" y="270457"/>
              <a:chExt cx="2340864" cy="5845595"/>
            </a:xfrm>
          </p:grpSpPr>
          <p:sp>
            <p:nvSpPr>
              <p:cNvPr id="50" name="Rectangle 49">
                <a:extLst>
                  <a:ext uri="{FF2B5EF4-FFF2-40B4-BE49-F238E27FC236}">
                    <a16:creationId xmlns:a16="http://schemas.microsoft.com/office/drawing/2014/main" id="{CBF34D40-D9B2-83F9-71EE-207A31C67A45}"/>
                  </a:ext>
                </a:extLst>
              </p:cNvPr>
              <p:cNvSpPr/>
              <p:nvPr/>
            </p:nvSpPr>
            <p:spPr>
              <a:xfrm>
                <a:off x="1045511" y="847044"/>
                <a:ext cx="2340864" cy="5269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51" name="TextBox 50">
                <a:extLst>
                  <a:ext uri="{FF2B5EF4-FFF2-40B4-BE49-F238E27FC236}">
                    <a16:creationId xmlns:a16="http://schemas.microsoft.com/office/drawing/2014/main" id="{1DB668A0-A614-93D2-A450-821244F3AA52}"/>
                  </a:ext>
                </a:extLst>
              </p:cNvPr>
              <p:cNvSpPr txBox="1"/>
              <p:nvPr/>
            </p:nvSpPr>
            <p:spPr>
              <a:xfrm>
                <a:off x="1246156" y="990149"/>
                <a:ext cx="574766" cy="646331"/>
              </a:xfrm>
              <a:prstGeom prst="rect">
                <a:avLst/>
              </a:prstGeom>
              <a:noFill/>
            </p:spPr>
            <p:txBody>
              <a:bodyPr wrap="square" rtlCol="0">
                <a:spAutoFit/>
              </a:bodyPr>
              <a:lstStyle/>
              <a:p>
                <a:r>
                  <a:rPr lang="en-US" sz="3600" dirty="0"/>
                  <a:t>♂</a:t>
                </a:r>
              </a:p>
            </p:txBody>
          </p:sp>
          <p:sp>
            <p:nvSpPr>
              <p:cNvPr id="52" name="TextBox 51">
                <a:extLst>
                  <a:ext uri="{FF2B5EF4-FFF2-40B4-BE49-F238E27FC236}">
                    <a16:creationId xmlns:a16="http://schemas.microsoft.com/office/drawing/2014/main" id="{1A940A0A-1D7A-8572-596F-375C246A998E}"/>
                  </a:ext>
                </a:extLst>
              </p:cNvPr>
              <p:cNvSpPr txBox="1"/>
              <p:nvPr/>
            </p:nvSpPr>
            <p:spPr>
              <a:xfrm>
                <a:off x="2330502" y="1022763"/>
                <a:ext cx="526869" cy="646331"/>
              </a:xfrm>
              <a:prstGeom prst="rect">
                <a:avLst/>
              </a:prstGeom>
              <a:noFill/>
            </p:spPr>
            <p:txBody>
              <a:bodyPr wrap="square" rtlCol="0">
                <a:spAutoFit/>
              </a:bodyPr>
              <a:lstStyle/>
              <a:p>
                <a:r>
                  <a:rPr lang="en-US" sz="3600" dirty="0"/>
                  <a:t>♀ </a:t>
                </a:r>
              </a:p>
            </p:txBody>
          </p:sp>
          <p:sp>
            <p:nvSpPr>
              <p:cNvPr id="53" name="TextBox 52">
                <a:extLst>
                  <a:ext uri="{FF2B5EF4-FFF2-40B4-BE49-F238E27FC236}">
                    <a16:creationId xmlns:a16="http://schemas.microsoft.com/office/drawing/2014/main" id="{F742044E-6133-16EE-7AE7-C1658076B849}"/>
                  </a:ext>
                </a:extLst>
              </p:cNvPr>
              <p:cNvSpPr txBox="1"/>
              <p:nvPr/>
            </p:nvSpPr>
            <p:spPr>
              <a:xfrm>
                <a:off x="1648011" y="270457"/>
                <a:ext cx="1153214" cy="478327"/>
              </a:xfrm>
              <a:prstGeom prst="rect">
                <a:avLst/>
              </a:prstGeom>
              <a:noFill/>
            </p:spPr>
            <p:txBody>
              <a:bodyPr wrap="none" rtlCol="0">
                <a:spAutoFit/>
              </a:bodyPr>
              <a:lstStyle/>
              <a:p>
                <a:pPr algn="ctr"/>
                <a:r>
                  <a:rPr lang="en-US" sz="2000" b="1" dirty="0" err="1"/>
                  <a:t>mtDNA</a:t>
                </a:r>
                <a:endParaRPr lang="en-US" sz="2000" b="1" dirty="0"/>
              </a:p>
            </p:txBody>
          </p:sp>
          <p:cxnSp>
            <p:nvCxnSpPr>
              <p:cNvPr id="54" name="Straight Arrow Connector 53">
                <a:extLst>
                  <a:ext uri="{FF2B5EF4-FFF2-40B4-BE49-F238E27FC236}">
                    <a16:creationId xmlns:a16="http://schemas.microsoft.com/office/drawing/2014/main" id="{E8AE86A4-C87F-3E43-81D4-51382091FD2E}"/>
                  </a:ext>
                </a:extLst>
              </p:cNvPr>
              <p:cNvCxnSpPr/>
              <p:nvPr/>
            </p:nvCxnSpPr>
            <p:spPr>
              <a:xfrm flipH="1">
                <a:off x="2646550" y="3112715"/>
                <a:ext cx="27567" cy="80433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C489D5E9-1382-D66B-7543-68595D6B6AD2}"/>
                  </a:ext>
                </a:extLst>
              </p:cNvPr>
              <p:cNvCxnSpPr/>
              <p:nvPr/>
            </p:nvCxnSpPr>
            <p:spPr>
              <a:xfrm flipH="1">
                <a:off x="1836655" y="3112715"/>
                <a:ext cx="837462" cy="80433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3F2D7ADC-AFC4-3C4B-AFD2-2BCC16C2F854}"/>
                  </a:ext>
                </a:extLst>
              </p:cNvPr>
              <p:cNvCxnSpPr/>
              <p:nvPr/>
            </p:nvCxnSpPr>
            <p:spPr>
              <a:xfrm>
                <a:off x="1588460" y="3081621"/>
                <a:ext cx="0" cy="3069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3ABD7039-7233-6F76-D343-FC303B5F81C2}"/>
                  </a:ext>
                </a:extLst>
              </p:cNvPr>
              <p:cNvSpPr txBox="1"/>
              <p:nvPr/>
            </p:nvSpPr>
            <p:spPr>
              <a:xfrm>
                <a:off x="1262665" y="3015663"/>
                <a:ext cx="653143" cy="1214214"/>
              </a:xfrm>
              <a:prstGeom prst="rect">
                <a:avLst/>
              </a:prstGeom>
              <a:noFill/>
            </p:spPr>
            <p:txBody>
              <a:bodyPr wrap="square" rtlCol="0">
                <a:spAutoFit/>
              </a:bodyPr>
              <a:lstStyle/>
              <a:p>
                <a:r>
                  <a:rPr lang="en-US" sz="6000" b="1" dirty="0"/>
                  <a:t>×</a:t>
                </a:r>
              </a:p>
            </p:txBody>
          </p:sp>
          <p:sp>
            <p:nvSpPr>
              <p:cNvPr id="58" name="TextBox 57">
                <a:extLst>
                  <a:ext uri="{FF2B5EF4-FFF2-40B4-BE49-F238E27FC236}">
                    <a16:creationId xmlns:a16="http://schemas.microsoft.com/office/drawing/2014/main" id="{0022877B-41AF-B40C-14FD-6E66DF4BDB0A}"/>
                  </a:ext>
                </a:extLst>
              </p:cNvPr>
              <p:cNvSpPr txBox="1"/>
              <p:nvPr/>
            </p:nvSpPr>
            <p:spPr>
              <a:xfrm>
                <a:off x="1494443" y="5038904"/>
                <a:ext cx="1499569" cy="772682"/>
              </a:xfrm>
              <a:prstGeom prst="rect">
                <a:avLst/>
              </a:prstGeom>
              <a:noFill/>
            </p:spPr>
            <p:txBody>
              <a:bodyPr wrap="none" rtlCol="0">
                <a:spAutoFit/>
              </a:bodyPr>
              <a:lstStyle/>
              <a:p>
                <a:pPr algn="ctr"/>
                <a:r>
                  <a:rPr lang="en-US" dirty="0"/>
                  <a:t>Maternal</a:t>
                </a:r>
              </a:p>
              <a:p>
                <a:pPr algn="ctr"/>
                <a:r>
                  <a:rPr lang="en-US" dirty="0"/>
                  <a:t>Inheritance</a:t>
                </a:r>
              </a:p>
            </p:txBody>
          </p:sp>
          <p:pic>
            <p:nvPicPr>
              <p:cNvPr id="59" name="Picture 58">
                <a:extLst>
                  <a:ext uri="{FF2B5EF4-FFF2-40B4-BE49-F238E27FC236}">
                    <a16:creationId xmlns:a16="http://schemas.microsoft.com/office/drawing/2014/main" id="{0FEDB66C-277C-6879-7341-1008B1A604E2}"/>
                  </a:ext>
                </a:extLst>
              </p:cNvPr>
              <p:cNvPicPr>
                <a:picLocks noChangeAspect="1"/>
              </p:cNvPicPr>
              <p:nvPr/>
            </p:nvPicPr>
            <p:blipFill rotWithShape="1">
              <a:blip r:embed="rId2">
                <a:extLst>
                  <a:ext uri="{28A0092B-C50C-407E-A947-70E740481C1C}">
                    <a14:useLocalDpi xmlns:a14="http://schemas.microsoft.com/office/drawing/2010/main" val="0"/>
                  </a:ext>
                </a:extLst>
              </a:blip>
              <a:srcRect l="27206" t="5453" r="41937" b="52503"/>
              <a:stretch/>
            </p:blipFill>
            <p:spPr>
              <a:xfrm>
                <a:off x="1262665" y="1631752"/>
                <a:ext cx="1763486" cy="1371600"/>
              </a:xfrm>
              <a:prstGeom prst="rect">
                <a:avLst/>
              </a:prstGeom>
            </p:spPr>
          </p:pic>
          <p:pic>
            <p:nvPicPr>
              <p:cNvPr id="60" name="Picture 59">
                <a:extLst>
                  <a:ext uri="{FF2B5EF4-FFF2-40B4-BE49-F238E27FC236}">
                    <a16:creationId xmlns:a16="http://schemas.microsoft.com/office/drawing/2014/main" id="{445580EA-7D7A-7D1D-6FEB-4CD081FB7E37}"/>
                  </a:ext>
                </a:extLst>
              </p:cNvPr>
              <p:cNvPicPr>
                <a:picLocks noChangeAspect="1"/>
              </p:cNvPicPr>
              <p:nvPr/>
            </p:nvPicPr>
            <p:blipFill rotWithShape="1">
              <a:blip r:embed="rId2">
                <a:extLst>
                  <a:ext uri="{28A0092B-C50C-407E-A947-70E740481C1C}">
                    <a14:useLocalDpi xmlns:a14="http://schemas.microsoft.com/office/drawing/2010/main" val="0"/>
                  </a:ext>
                </a:extLst>
              </a:blip>
              <a:srcRect l="27206" t="5453" r="41937" b="52503"/>
              <a:stretch/>
            </p:blipFill>
            <p:spPr>
              <a:xfrm>
                <a:off x="1588460" y="3958051"/>
                <a:ext cx="1300012" cy="982593"/>
              </a:xfrm>
              <a:prstGeom prst="rect">
                <a:avLst/>
              </a:prstGeom>
            </p:spPr>
          </p:pic>
        </p:grpSp>
      </p:grpSp>
      <p:sp>
        <p:nvSpPr>
          <p:cNvPr id="63" name="TextBox 62">
            <a:extLst>
              <a:ext uri="{FF2B5EF4-FFF2-40B4-BE49-F238E27FC236}">
                <a16:creationId xmlns:a16="http://schemas.microsoft.com/office/drawing/2014/main" id="{4A7D2B23-1BE8-000B-533D-7C8AF5D071F6}"/>
              </a:ext>
            </a:extLst>
          </p:cNvPr>
          <p:cNvSpPr txBox="1"/>
          <p:nvPr/>
        </p:nvSpPr>
        <p:spPr>
          <a:xfrm>
            <a:off x="7006217" y="1023264"/>
            <a:ext cx="480740" cy="540641"/>
          </a:xfrm>
          <a:prstGeom prst="rect">
            <a:avLst/>
          </a:prstGeom>
          <a:noFill/>
        </p:spPr>
        <p:txBody>
          <a:bodyPr wrap="square" rtlCol="0">
            <a:spAutoFit/>
          </a:bodyPr>
          <a:lstStyle/>
          <a:p>
            <a:r>
              <a:rPr lang="en-US" sz="3600" dirty="0"/>
              <a:t>♂</a:t>
            </a:r>
          </a:p>
        </p:txBody>
      </p:sp>
      <p:sp>
        <p:nvSpPr>
          <p:cNvPr id="64" name="TextBox 63">
            <a:extLst>
              <a:ext uri="{FF2B5EF4-FFF2-40B4-BE49-F238E27FC236}">
                <a16:creationId xmlns:a16="http://schemas.microsoft.com/office/drawing/2014/main" id="{88B772A4-B4D8-7E3C-58CF-3D0A5A80BB43}"/>
              </a:ext>
            </a:extLst>
          </p:cNvPr>
          <p:cNvSpPr txBox="1"/>
          <p:nvPr/>
        </p:nvSpPr>
        <p:spPr>
          <a:xfrm>
            <a:off x="7913175" y="1050545"/>
            <a:ext cx="440678" cy="540641"/>
          </a:xfrm>
          <a:prstGeom prst="rect">
            <a:avLst/>
          </a:prstGeom>
          <a:noFill/>
        </p:spPr>
        <p:txBody>
          <a:bodyPr wrap="square" rtlCol="0">
            <a:spAutoFit/>
          </a:bodyPr>
          <a:lstStyle/>
          <a:p>
            <a:r>
              <a:rPr lang="en-US" sz="3600" dirty="0"/>
              <a:t>♀ </a:t>
            </a:r>
          </a:p>
        </p:txBody>
      </p:sp>
      <p:sp>
        <p:nvSpPr>
          <p:cNvPr id="65" name="TextBox 64">
            <a:extLst>
              <a:ext uri="{FF2B5EF4-FFF2-40B4-BE49-F238E27FC236}">
                <a16:creationId xmlns:a16="http://schemas.microsoft.com/office/drawing/2014/main" id="{7D8D2EAD-44C9-292A-314B-E80E6ABBFAAF}"/>
              </a:ext>
            </a:extLst>
          </p:cNvPr>
          <p:cNvSpPr txBox="1"/>
          <p:nvPr/>
        </p:nvSpPr>
        <p:spPr>
          <a:xfrm>
            <a:off x="2846731" y="1012100"/>
            <a:ext cx="480740" cy="540641"/>
          </a:xfrm>
          <a:prstGeom prst="rect">
            <a:avLst/>
          </a:prstGeom>
          <a:noFill/>
        </p:spPr>
        <p:txBody>
          <a:bodyPr wrap="square" rtlCol="0">
            <a:spAutoFit/>
          </a:bodyPr>
          <a:lstStyle/>
          <a:p>
            <a:r>
              <a:rPr lang="en-US" sz="3600" dirty="0"/>
              <a:t>♂</a:t>
            </a:r>
          </a:p>
        </p:txBody>
      </p:sp>
      <p:sp>
        <p:nvSpPr>
          <p:cNvPr id="66" name="TextBox 65">
            <a:extLst>
              <a:ext uri="{FF2B5EF4-FFF2-40B4-BE49-F238E27FC236}">
                <a16:creationId xmlns:a16="http://schemas.microsoft.com/office/drawing/2014/main" id="{43AFE44A-6E41-7E88-3F15-32FF4663FCB6}"/>
              </a:ext>
            </a:extLst>
          </p:cNvPr>
          <p:cNvSpPr txBox="1"/>
          <p:nvPr/>
        </p:nvSpPr>
        <p:spPr>
          <a:xfrm>
            <a:off x="3753689" y="1039381"/>
            <a:ext cx="440678" cy="540641"/>
          </a:xfrm>
          <a:prstGeom prst="rect">
            <a:avLst/>
          </a:prstGeom>
          <a:noFill/>
        </p:spPr>
        <p:txBody>
          <a:bodyPr wrap="square" rtlCol="0">
            <a:spAutoFit/>
          </a:bodyPr>
          <a:lstStyle/>
          <a:p>
            <a:r>
              <a:rPr lang="en-US" sz="3600" dirty="0"/>
              <a:t>♀ </a:t>
            </a:r>
          </a:p>
        </p:txBody>
      </p:sp>
      <p:sp>
        <p:nvSpPr>
          <p:cNvPr id="67" name="TextBox 66">
            <a:extLst>
              <a:ext uri="{FF2B5EF4-FFF2-40B4-BE49-F238E27FC236}">
                <a16:creationId xmlns:a16="http://schemas.microsoft.com/office/drawing/2014/main" id="{DED7061E-6770-BBFC-9E06-E8E21F30F954}"/>
              </a:ext>
            </a:extLst>
          </p:cNvPr>
          <p:cNvSpPr txBox="1"/>
          <p:nvPr/>
        </p:nvSpPr>
        <p:spPr>
          <a:xfrm>
            <a:off x="741456" y="1027035"/>
            <a:ext cx="480740" cy="540641"/>
          </a:xfrm>
          <a:prstGeom prst="rect">
            <a:avLst/>
          </a:prstGeom>
          <a:noFill/>
        </p:spPr>
        <p:txBody>
          <a:bodyPr wrap="square" rtlCol="0">
            <a:spAutoFit/>
          </a:bodyPr>
          <a:lstStyle/>
          <a:p>
            <a:r>
              <a:rPr lang="en-US" sz="3600" dirty="0"/>
              <a:t>♂</a:t>
            </a:r>
          </a:p>
        </p:txBody>
      </p:sp>
      <p:sp>
        <p:nvSpPr>
          <p:cNvPr id="68" name="TextBox 67">
            <a:extLst>
              <a:ext uri="{FF2B5EF4-FFF2-40B4-BE49-F238E27FC236}">
                <a16:creationId xmlns:a16="http://schemas.microsoft.com/office/drawing/2014/main" id="{56542D3E-4FE7-44AB-B27F-2E222004CEE7}"/>
              </a:ext>
            </a:extLst>
          </p:cNvPr>
          <p:cNvSpPr txBox="1"/>
          <p:nvPr/>
        </p:nvSpPr>
        <p:spPr>
          <a:xfrm>
            <a:off x="1648414" y="1054316"/>
            <a:ext cx="440678" cy="540641"/>
          </a:xfrm>
          <a:prstGeom prst="rect">
            <a:avLst/>
          </a:prstGeom>
          <a:noFill/>
        </p:spPr>
        <p:txBody>
          <a:bodyPr wrap="square" rtlCol="0">
            <a:spAutoFit/>
          </a:bodyPr>
          <a:lstStyle/>
          <a:p>
            <a:r>
              <a:rPr lang="en-US" sz="3600" dirty="0"/>
              <a:t>♀ </a:t>
            </a:r>
          </a:p>
        </p:txBody>
      </p:sp>
    </p:spTree>
    <p:extLst>
      <p:ext uri="{BB962C8B-B14F-4D97-AF65-F5344CB8AC3E}">
        <p14:creationId xmlns:p14="http://schemas.microsoft.com/office/powerpoint/2010/main" val="2407938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501316"/>
            <a:ext cx="8229600" cy="6116052"/>
          </a:xfrm>
        </p:spPr>
        <p:txBody>
          <a:bodyPr>
            <a:normAutofit/>
          </a:bodyPr>
          <a:lstStyle/>
          <a:p>
            <a:pPr marL="0" indent="0">
              <a:buNone/>
            </a:pPr>
            <a:r>
              <a:rPr lang="en-US" sz="2600" b="1" dirty="0">
                <a:latin typeface="Calibri"/>
                <a:cs typeface="Calibri"/>
              </a:rPr>
              <a:t>Factors Affecting Ne</a:t>
            </a:r>
            <a:r>
              <a:rPr lang="en-US" sz="2600" dirty="0">
                <a:latin typeface="Calibri"/>
                <a:cs typeface="Calibri"/>
              </a:rPr>
              <a:t>:</a:t>
            </a:r>
          </a:p>
          <a:p>
            <a:pPr marL="0" indent="0">
              <a:buNone/>
            </a:pPr>
            <a:endParaRPr lang="en-US" sz="2600" dirty="0">
              <a:latin typeface="Calibri"/>
              <a:cs typeface="Calibri"/>
            </a:endParaRPr>
          </a:p>
          <a:p>
            <a:pPr marL="0" indent="0">
              <a:buNone/>
            </a:pPr>
            <a:r>
              <a:rPr lang="en-US" sz="1800" b="1" dirty="0">
                <a:latin typeface="Calibri"/>
                <a:cs typeface="Calibri"/>
              </a:rPr>
              <a:t>For different modes of chromosomal inheritance: </a:t>
            </a: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r>
              <a:rPr lang="en-US" sz="1800" dirty="0">
                <a:latin typeface="Calibri"/>
                <a:cs typeface="Calibri"/>
              </a:rPr>
              <a:t>mtDNA</a:t>
            </a: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r>
              <a:rPr lang="en-US" sz="1800" dirty="0">
                <a:latin typeface="Calibri"/>
                <a:cs typeface="Calibri"/>
              </a:rPr>
              <a:t>X-linked</a:t>
            </a: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r>
              <a:rPr lang="en-US" sz="1800" dirty="0">
                <a:latin typeface="Calibri"/>
                <a:cs typeface="Calibri"/>
              </a:rPr>
              <a:t>Y-linked</a:t>
            </a: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r>
              <a:rPr lang="en-US" sz="1800" dirty="0">
                <a:latin typeface="Calibri"/>
                <a:cs typeface="Calibri"/>
              </a:rPr>
              <a:t>Sex-linked alleles become lost or fixed faster than autosomal alleles, because </a:t>
            </a:r>
            <a:r>
              <a:rPr lang="en-US" sz="1800" u="sng" dirty="0">
                <a:latin typeface="Calibri"/>
                <a:cs typeface="Calibri"/>
              </a:rPr>
              <a:t>genetic drift has a larger effect</a:t>
            </a:r>
            <a:r>
              <a:rPr lang="en-US" sz="1800" dirty="0">
                <a:latin typeface="Calibri"/>
                <a:cs typeface="Calibri"/>
              </a:rPr>
              <a:t> on sex-linked loci.  </a:t>
            </a: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ilibri"/>
              <a:cs typeface="Cai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2000" dirty="0">
              <a:latin typeface="Calibri"/>
              <a:cs typeface="Calibri"/>
            </a:endParaRPr>
          </a:p>
          <a:p>
            <a:pPr lvl="0">
              <a:spcBef>
                <a:spcPct val="0"/>
              </a:spcBef>
            </a:pPr>
            <a:endParaRPr lang="en-US" dirty="0">
              <a:latin typeface="Calibri"/>
              <a:cs typeface="Calibri"/>
            </a:endParaRPr>
          </a:p>
        </p:txBody>
      </p:sp>
      <p:grpSp>
        <p:nvGrpSpPr>
          <p:cNvPr id="15" name="Group 14"/>
          <p:cNvGrpSpPr/>
          <p:nvPr/>
        </p:nvGrpSpPr>
        <p:grpSpPr>
          <a:xfrm>
            <a:off x="1659038" y="2300785"/>
            <a:ext cx="1876425" cy="2598568"/>
            <a:chOff x="656438" y="2207209"/>
            <a:chExt cx="1876425" cy="2598568"/>
          </a:xfrm>
        </p:grpSpPr>
        <p:pic>
          <p:nvPicPr>
            <p:cNvPr id="6"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6438" y="4196177"/>
              <a:ext cx="1019175" cy="609600"/>
            </a:xfrm>
            <a:prstGeom prst="rect">
              <a:avLst/>
            </a:prstGeom>
            <a:noFill/>
          </p:spPr>
        </p:pic>
        <p:pic>
          <p:nvPicPr>
            <p:cNvPr id="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56438" y="2207209"/>
              <a:ext cx="942975" cy="619125"/>
            </a:xfrm>
            <a:prstGeom prst="rect">
              <a:avLst/>
            </a:prstGeom>
            <a:noFill/>
          </p:spPr>
        </p:pic>
        <p:pic>
          <p:nvPicPr>
            <p:cNvPr id="12"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56438" y="3191871"/>
              <a:ext cx="1876425" cy="714375"/>
            </a:xfrm>
            <a:prstGeom prst="rect">
              <a:avLst/>
            </a:prstGeom>
            <a:noFill/>
          </p:spPr>
        </p:pic>
      </p:grpSp>
    </p:spTree>
    <p:extLst>
      <p:ext uri="{BB962C8B-B14F-4D97-AF65-F5344CB8AC3E}">
        <p14:creationId xmlns:p14="http://schemas.microsoft.com/office/powerpoint/2010/main" val="1021631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979" t="30446" r="16132" b="45625"/>
          <a:stretch/>
        </p:blipFill>
        <p:spPr>
          <a:xfrm>
            <a:off x="195943" y="1160962"/>
            <a:ext cx="7112726" cy="1312817"/>
          </a:xfrm>
          <a:prstGeom prst="rect">
            <a:avLst/>
          </a:prstGeom>
        </p:spPr>
      </p:pic>
      <p:pic>
        <p:nvPicPr>
          <p:cNvPr id="3" name="Picture 2"/>
          <p:cNvPicPr>
            <a:picLocks noChangeAspect="1"/>
          </p:cNvPicPr>
          <p:nvPr/>
        </p:nvPicPr>
        <p:blipFill rotWithShape="1">
          <a:blip r:embed="rId2"/>
          <a:srcRect l="10979" t="72292" r="17638" b="23482"/>
          <a:stretch/>
        </p:blipFill>
        <p:spPr>
          <a:xfrm>
            <a:off x="195944" y="2473779"/>
            <a:ext cx="6965768" cy="231866"/>
          </a:xfrm>
          <a:prstGeom prst="rect">
            <a:avLst/>
          </a:prstGeom>
        </p:spPr>
      </p:pic>
      <p:grpSp>
        <p:nvGrpSpPr>
          <p:cNvPr id="11" name="Group 10"/>
          <p:cNvGrpSpPr/>
          <p:nvPr/>
        </p:nvGrpSpPr>
        <p:grpSpPr>
          <a:xfrm>
            <a:off x="2482199" y="4675753"/>
            <a:ext cx="4480016" cy="512718"/>
            <a:chOff x="3418840" y="5708469"/>
            <a:chExt cx="5973354" cy="683624"/>
          </a:xfrm>
        </p:grpSpPr>
        <p:pic>
          <p:nvPicPr>
            <p:cNvPr id="5" name="Picture 4"/>
            <p:cNvPicPr>
              <a:picLocks noChangeAspect="1"/>
            </p:cNvPicPr>
            <p:nvPr/>
          </p:nvPicPr>
          <p:blipFill rotWithShape="1">
            <a:blip r:embed="rId3"/>
            <a:srcRect t="83846"/>
            <a:stretch/>
          </p:blipFill>
          <p:spPr>
            <a:xfrm>
              <a:off x="3418840" y="5708469"/>
              <a:ext cx="5842000" cy="640080"/>
            </a:xfrm>
            <a:prstGeom prst="rect">
              <a:avLst/>
            </a:prstGeom>
          </p:spPr>
        </p:pic>
        <p:sp>
          <p:nvSpPr>
            <p:cNvPr id="9" name="Rectangle 8"/>
            <p:cNvSpPr/>
            <p:nvPr/>
          </p:nvSpPr>
          <p:spPr>
            <a:xfrm>
              <a:off x="6788694" y="6015991"/>
              <a:ext cx="2603500" cy="3761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6087654" y="6269357"/>
              <a:ext cx="2603500" cy="122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4" name="Group 13"/>
          <p:cNvGrpSpPr>
            <a:grpSpLocks noChangeAspect="1"/>
          </p:cNvGrpSpPr>
          <p:nvPr/>
        </p:nvGrpSpPr>
        <p:grpSpPr>
          <a:xfrm>
            <a:off x="2027800" y="2862431"/>
            <a:ext cx="5523220" cy="1783080"/>
            <a:chOff x="3266440" y="2233749"/>
            <a:chExt cx="5368109" cy="1733005"/>
          </a:xfrm>
        </p:grpSpPr>
        <p:pic>
          <p:nvPicPr>
            <p:cNvPr id="4" name="Picture 3"/>
            <p:cNvPicPr>
              <a:picLocks noChangeAspect="1"/>
            </p:cNvPicPr>
            <p:nvPr/>
          </p:nvPicPr>
          <p:blipFill rotWithShape="1">
            <a:blip r:embed="rId3"/>
            <a:srcRect r="10348" b="66044"/>
            <a:stretch/>
          </p:blipFill>
          <p:spPr>
            <a:xfrm>
              <a:off x="3266440" y="2233749"/>
              <a:ext cx="5237480" cy="1345474"/>
            </a:xfrm>
            <a:prstGeom prst="rect">
              <a:avLst/>
            </a:prstGeom>
          </p:spPr>
        </p:pic>
        <p:sp>
          <p:nvSpPr>
            <p:cNvPr id="6" name="Rectangle 5"/>
            <p:cNvSpPr/>
            <p:nvPr/>
          </p:nvSpPr>
          <p:spPr>
            <a:xfrm>
              <a:off x="8229600" y="2906486"/>
              <a:ext cx="404949" cy="241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3796937" y="3252651"/>
              <a:ext cx="404949" cy="4474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5682705" y="3242854"/>
              <a:ext cx="404949" cy="4474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p:cNvPicPr>
              <a:picLocks noChangeAspect="1"/>
            </p:cNvPicPr>
            <p:nvPr/>
          </p:nvPicPr>
          <p:blipFill rotWithShape="1">
            <a:blip r:embed="rId3"/>
            <a:srcRect t="73956" r="10348" b="15495"/>
            <a:stretch/>
          </p:blipFill>
          <p:spPr>
            <a:xfrm>
              <a:off x="3266440" y="3548744"/>
              <a:ext cx="5237480" cy="418010"/>
            </a:xfrm>
            <a:prstGeom prst="rect">
              <a:avLst/>
            </a:prstGeom>
          </p:spPr>
        </p:pic>
      </p:grpSp>
      <p:sp>
        <p:nvSpPr>
          <p:cNvPr id="15" name="TextBox 14"/>
          <p:cNvSpPr txBox="1"/>
          <p:nvPr/>
        </p:nvSpPr>
        <p:spPr>
          <a:xfrm>
            <a:off x="3390001" y="5290274"/>
            <a:ext cx="2239780" cy="369332"/>
          </a:xfrm>
          <a:prstGeom prst="rect">
            <a:avLst/>
          </a:prstGeom>
          <a:noFill/>
        </p:spPr>
        <p:txBody>
          <a:bodyPr wrap="none" rtlCol="0">
            <a:spAutoFit/>
          </a:bodyPr>
          <a:lstStyle/>
          <a:p>
            <a:r>
              <a:rPr lang="en-US" dirty="0"/>
              <a:t>On average, </a:t>
            </a:r>
            <a:r>
              <a:rPr lang="en-US" i="1" dirty="0"/>
              <a:t>N</a:t>
            </a:r>
            <a:r>
              <a:rPr lang="en-US" i="1" baseline="-25000" dirty="0"/>
              <a:t>e</a:t>
            </a:r>
            <a:r>
              <a:rPr lang="en-US" dirty="0"/>
              <a:t> = 0.1</a:t>
            </a:r>
            <a:r>
              <a:rPr lang="en-US" i="1" dirty="0"/>
              <a:t>N</a:t>
            </a:r>
          </a:p>
        </p:txBody>
      </p:sp>
    </p:spTree>
    <p:extLst>
      <p:ext uri="{BB962C8B-B14F-4D97-AF65-F5344CB8AC3E}">
        <p14:creationId xmlns:p14="http://schemas.microsoft.com/office/powerpoint/2010/main" val="3581615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917"/>
            <a:ext cx="8229600" cy="1143000"/>
          </a:xfrm>
        </p:spPr>
        <p:txBody>
          <a:bodyPr>
            <a:normAutofit/>
          </a:bodyPr>
          <a:lstStyle/>
          <a:p>
            <a:r>
              <a:rPr lang="en-US" dirty="0"/>
              <a:t>Gene flow strongly influences N</a:t>
            </a:r>
            <a:r>
              <a:rPr lang="en-US" baseline="-25000" dirty="0"/>
              <a:t>e</a:t>
            </a:r>
          </a:p>
        </p:txBody>
      </p:sp>
      <p:grpSp>
        <p:nvGrpSpPr>
          <p:cNvPr id="9" name="Group 8"/>
          <p:cNvGrpSpPr/>
          <p:nvPr/>
        </p:nvGrpSpPr>
        <p:grpSpPr>
          <a:xfrm>
            <a:off x="496278" y="1166741"/>
            <a:ext cx="3008798" cy="2807026"/>
            <a:chOff x="457200" y="2138662"/>
            <a:chExt cx="3008798" cy="2807026"/>
          </a:xfrm>
        </p:grpSpPr>
        <p:pic>
          <p:nvPicPr>
            <p:cNvPr id="4" name="Picture 3" descr="auk-13-164_pr_fig-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138662"/>
              <a:ext cx="2551842" cy="2807026"/>
            </a:xfrm>
            <a:prstGeom prst="rect">
              <a:avLst/>
            </a:prstGeom>
          </p:spPr>
        </p:pic>
        <p:sp>
          <p:nvSpPr>
            <p:cNvPr id="5" name="TextBox 4"/>
            <p:cNvSpPr txBox="1"/>
            <p:nvPr/>
          </p:nvSpPr>
          <p:spPr>
            <a:xfrm>
              <a:off x="3025853" y="3847179"/>
              <a:ext cx="440145" cy="707886"/>
            </a:xfrm>
            <a:prstGeom prst="rect">
              <a:avLst/>
            </a:prstGeom>
            <a:noFill/>
          </p:spPr>
          <p:txBody>
            <a:bodyPr wrap="none" rtlCol="0">
              <a:spAutoFit/>
            </a:bodyPr>
            <a:lstStyle/>
            <a:p>
              <a:r>
                <a:rPr lang="en-US" sz="4000" dirty="0"/>
                <a:t>*</a:t>
              </a:r>
            </a:p>
          </p:txBody>
        </p:sp>
        <p:sp>
          <p:nvSpPr>
            <p:cNvPr id="6" name="TextBox 5"/>
            <p:cNvSpPr txBox="1"/>
            <p:nvPr/>
          </p:nvSpPr>
          <p:spPr>
            <a:xfrm>
              <a:off x="3009042" y="3294299"/>
              <a:ext cx="440145" cy="707886"/>
            </a:xfrm>
            <a:prstGeom prst="rect">
              <a:avLst/>
            </a:prstGeom>
            <a:noFill/>
          </p:spPr>
          <p:txBody>
            <a:bodyPr wrap="none" rtlCol="0">
              <a:spAutoFit/>
            </a:bodyPr>
            <a:lstStyle/>
            <a:p>
              <a:r>
                <a:rPr lang="en-US" sz="4000" dirty="0"/>
                <a:t>*</a:t>
              </a:r>
            </a:p>
          </p:txBody>
        </p:sp>
      </p:grpSp>
      <p:pic>
        <p:nvPicPr>
          <p:cNvPr id="7" name="Picture 6" descr="Untitl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35" y="4266852"/>
            <a:ext cx="3094767" cy="830853"/>
          </a:xfrm>
          <a:prstGeom prst="rect">
            <a:avLst/>
          </a:prstGeom>
        </p:spPr>
      </p:pic>
      <p:graphicFrame>
        <p:nvGraphicFramePr>
          <p:cNvPr id="11" name="Table 10"/>
          <p:cNvGraphicFramePr>
            <a:graphicFrameLocks noGrp="1"/>
          </p:cNvGraphicFramePr>
          <p:nvPr/>
        </p:nvGraphicFramePr>
        <p:xfrm>
          <a:off x="4108294" y="1355938"/>
          <a:ext cx="4384428" cy="1429623"/>
        </p:xfrm>
        <a:graphic>
          <a:graphicData uri="http://schemas.openxmlformats.org/drawingml/2006/table">
            <a:tbl>
              <a:tblPr firstRow="1" bandRow="1">
                <a:tableStyleId>{5940675A-B579-460E-94D1-54222C63F5DA}</a:tableStyleId>
              </a:tblPr>
              <a:tblGrid>
                <a:gridCol w="1461476">
                  <a:extLst>
                    <a:ext uri="{9D8B030D-6E8A-4147-A177-3AD203B41FA5}">
                      <a16:colId xmlns:a16="http://schemas.microsoft.com/office/drawing/2014/main" val="20000"/>
                    </a:ext>
                  </a:extLst>
                </a:gridCol>
                <a:gridCol w="1461476">
                  <a:extLst>
                    <a:ext uri="{9D8B030D-6E8A-4147-A177-3AD203B41FA5}">
                      <a16:colId xmlns:a16="http://schemas.microsoft.com/office/drawing/2014/main" val="20001"/>
                    </a:ext>
                  </a:extLst>
                </a:gridCol>
                <a:gridCol w="1461476">
                  <a:extLst>
                    <a:ext uri="{9D8B030D-6E8A-4147-A177-3AD203B41FA5}">
                      <a16:colId xmlns:a16="http://schemas.microsoft.com/office/drawing/2014/main" val="20002"/>
                    </a:ext>
                  </a:extLst>
                </a:gridCol>
              </a:tblGrid>
              <a:tr h="476541">
                <a:tc>
                  <a:txBody>
                    <a:bodyPr/>
                    <a:lstStyle/>
                    <a:p>
                      <a:pPr algn="l"/>
                      <a:r>
                        <a:rPr lang="en-US" sz="1600" b="1" u="none" dirty="0"/>
                        <a:t>Species</a:t>
                      </a:r>
                    </a:p>
                  </a:txBody>
                  <a:tcPr anchor="ctr" anchorCtr="1"/>
                </a:tc>
                <a:tc>
                  <a:txBody>
                    <a:bodyPr/>
                    <a:lstStyle/>
                    <a:p>
                      <a:pPr algn="ctr"/>
                      <a:r>
                        <a:rPr lang="en-US" sz="1600" b="1" u="none" dirty="0"/>
                        <a:t>N</a:t>
                      </a:r>
                      <a:r>
                        <a:rPr lang="en-US" sz="1600" b="1" u="none" baseline="-25000" dirty="0"/>
                        <a:t>C</a:t>
                      </a:r>
                    </a:p>
                  </a:txBody>
                  <a:tcPr anchor="ctr" anchorCtr="1"/>
                </a:tc>
                <a:tc>
                  <a:txBody>
                    <a:bodyPr/>
                    <a:lstStyle/>
                    <a:p>
                      <a:pPr algn="ctr"/>
                      <a:r>
                        <a:rPr lang="en-US" sz="1600" b="1" u="none" dirty="0"/>
                        <a:t>N</a:t>
                      </a:r>
                      <a:r>
                        <a:rPr lang="en-US" sz="1600" b="1" u="none" baseline="-25000" dirty="0"/>
                        <a:t>e</a:t>
                      </a:r>
                    </a:p>
                  </a:txBody>
                  <a:tcPr anchor="ctr" anchorCtr="1"/>
                </a:tc>
                <a:extLst>
                  <a:ext uri="{0D108BD9-81ED-4DB2-BD59-A6C34878D82A}">
                    <a16:rowId xmlns:a16="http://schemas.microsoft.com/office/drawing/2014/main" val="10000"/>
                  </a:ext>
                </a:extLst>
              </a:tr>
              <a:tr h="476541">
                <a:tc>
                  <a:txBody>
                    <a:bodyPr/>
                    <a:lstStyle/>
                    <a:p>
                      <a:pPr algn="l"/>
                      <a:r>
                        <a:rPr lang="en-US" sz="1600" dirty="0"/>
                        <a:t>Mallard</a:t>
                      </a:r>
                    </a:p>
                  </a:txBody>
                  <a:tcPr anchor="ctr" anchorCtr="1"/>
                </a:tc>
                <a:tc>
                  <a:txBody>
                    <a:bodyPr/>
                    <a:lstStyle/>
                    <a:p>
                      <a:pPr algn="ctr"/>
                      <a:r>
                        <a:rPr lang="en-US" sz="1600" dirty="0"/>
                        <a:t>9,330,000</a:t>
                      </a:r>
                    </a:p>
                  </a:txBody>
                  <a:tcPr anchor="ctr" anchorCtr="1"/>
                </a:tc>
                <a:tc>
                  <a:txBody>
                    <a:bodyPr/>
                    <a:lstStyle/>
                    <a:p>
                      <a:pPr algn="ctr"/>
                      <a:r>
                        <a:rPr lang="en-US" sz="1600" dirty="0"/>
                        <a:t>640,000</a:t>
                      </a:r>
                    </a:p>
                  </a:txBody>
                  <a:tcPr anchor="ctr" anchorCtr="1"/>
                </a:tc>
                <a:extLst>
                  <a:ext uri="{0D108BD9-81ED-4DB2-BD59-A6C34878D82A}">
                    <a16:rowId xmlns:a16="http://schemas.microsoft.com/office/drawing/2014/main" val="10001"/>
                  </a:ext>
                </a:extLst>
              </a:tr>
              <a:tr h="476541">
                <a:tc>
                  <a:txBody>
                    <a:bodyPr/>
                    <a:lstStyle/>
                    <a:p>
                      <a:pPr algn="l"/>
                      <a:r>
                        <a:rPr lang="en-US" sz="1600" dirty="0"/>
                        <a:t>Mottled</a:t>
                      </a:r>
                      <a:r>
                        <a:rPr lang="en-US" sz="1600" baseline="0" dirty="0"/>
                        <a:t> Duck</a:t>
                      </a:r>
                      <a:endParaRPr lang="en-US" sz="1600" dirty="0"/>
                    </a:p>
                  </a:txBody>
                  <a:tcPr anchor="ctr" anchorCtr="1"/>
                </a:tc>
                <a:tc>
                  <a:txBody>
                    <a:bodyPr/>
                    <a:lstStyle/>
                    <a:p>
                      <a:pPr algn="ctr"/>
                      <a:r>
                        <a:rPr lang="en-US" sz="1600" dirty="0"/>
                        <a:t>135,000</a:t>
                      </a:r>
                    </a:p>
                  </a:txBody>
                  <a:tcPr anchor="ctr" anchorCtr="1"/>
                </a:tc>
                <a:tc>
                  <a:txBody>
                    <a:bodyPr/>
                    <a:lstStyle/>
                    <a:p>
                      <a:pPr algn="ctr"/>
                      <a:r>
                        <a:rPr lang="en-US" sz="1600" dirty="0"/>
                        <a:t>360,000</a:t>
                      </a:r>
                    </a:p>
                  </a:txBody>
                  <a:tcPr anchor="ctr" anchorCtr="1"/>
                </a:tc>
                <a:extLst>
                  <a:ext uri="{0D108BD9-81ED-4DB2-BD59-A6C34878D82A}">
                    <a16:rowId xmlns:a16="http://schemas.microsoft.com/office/drawing/2014/main" val="10002"/>
                  </a:ext>
                </a:extLst>
              </a:tr>
            </a:tbl>
          </a:graphicData>
        </a:graphic>
      </p:graphicFrame>
      <p:sp>
        <p:nvSpPr>
          <p:cNvPr id="12" name="TextBox 11"/>
          <p:cNvSpPr txBox="1"/>
          <p:nvPr/>
        </p:nvSpPr>
        <p:spPr>
          <a:xfrm>
            <a:off x="4586932" y="3152197"/>
            <a:ext cx="3974116" cy="3416320"/>
          </a:xfrm>
          <a:prstGeom prst="rect">
            <a:avLst/>
          </a:prstGeom>
          <a:noFill/>
        </p:spPr>
        <p:txBody>
          <a:bodyPr wrap="square" rtlCol="0">
            <a:spAutoFit/>
          </a:bodyPr>
          <a:lstStyle/>
          <a:p>
            <a:r>
              <a:rPr lang="en-US" dirty="0"/>
              <a:t>Mottled Ducks &amp; Mallards are closely related but not sister taxa.</a:t>
            </a:r>
          </a:p>
          <a:p>
            <a:endParaRPr lang="en-US" dirty="0"/>
          </a:p>
          <a:p>
            <a:r>
              <a:rPr lang="en-US" dirty="0"/>
              <a:t>Because of recurrent hybridization, gene has driven Mottled Duck N</a:t>
            </a:r>
            <a:r>
              <a:rPr lang="en-US" baseline="-25000" dirty="0"/>
              <a:t>e</a:t>
            </a:r>
            <a:r>
              <a:rPr lang="en-US" dirty="0"/>
              <a:t> &gt; N</a:t>
            </a:r>
            <a:r>
              <a:rPr lang="en-US" baseline="-25000" dirty="0"/>
              <a:t>C</a:t>
            </a:r>
            <a:r>
              <a:rPr lang="en-US" dirty="0"/>
              <a:t>.</a:t>
            </a:r>
          </a:p>
          <a:p>
            <a:endParaRPr lang="en-US" dirty="0"/>
          </a:p>
          <a:p>
            <a:r>
              <a:rPr lang="en-US" dirty="0"/>
              <a:t>Interspecific gene flow has been occurring for a long time.</a:t>
            </a:r>
          </a:p>
          <a:p>
            <a:endParaRPr lang="en-US" dirty="0"/>
          </a:p>
          <a:p>
            <a:r>
              <a:rPr lang="en-US" dirty="0"/>
              <a:t>Mottled Ducks have high genetic diversity because of Mallard introgression. </a:t>
            </a:r>
          </a:p>
        </p:txBody>
      </p:sp>
      <p:pic>
        <p:nvPicPr>
          <p:cNvPr id="8" name="Picture 7">
            <a:extLst>
              <a:ext uri="{FF2B5EF4-FFF2-40B4-BE49-F238E27FC236}">
                <a16:creationId xmlns:a16="http://schemas.microsoft.com/office/drawing/2014/main" id="{B6672141-FCC3-8084-CFEF-B62292C00D29}"/>
              </a:ext>
            </a:extLst>
          </p:cNvPr>
          <p:cNvPicPr>
            <a:picLocks noChangeAspect="1"/>
          </p:cNvPicPr>
          <p:nvPr/>
        </p:nvPicPr>
        <p:blipFill>
          <a:blip r:embed="rId4"/>
          <a:stretch>
            <a:fillRect/>
          </a:stretch>
        </p:blipFill>
        <p:spPr>
          <a:xfrm>
            <a:off x="457200" y="5224116"/>
            <a:ext cx="1765253" cy="1143001"/>
          </a:xfrm>
          <a:prstGeom prst="rect">
            <a:avLst/>
          </a:prstGeom>
        </p:spPr>
      </p:pic>
      <p:pic>
        <p:nvPicPr>
          <p:cNvPr id="13" name="Picture 12">
            <a:extLst>
              <a:ext uri="{FF2B5EF4-FFF2-40B4-BE49-F238E27FC236}">
                <a16:creationId xmlns:a16="http://schemas.microsoft.com/office/drawing/2014/main" id="{039EB2C9-9FFD-2C11-A9DA-14A6BE515F47}"/>
              </a:ext>
            </a:extLst>
          </p:cNvPr>
          <p:cNvPicPr>
            <a:picLocks noChangeAspect="1"/>
          </p:cNvPicPr>
          <p:nvPr/>
        </p:nvPicPr>
        <p:blipFill>
          <a:blip r:embed="rId5"/>
          <a:stretch>
            <a:fillRect/>
          </a:stretch>
        </p:blipFill>
        <p:spPr>
          <a:xfrm>
            <a:off x="2316121" y="5228951"/>
            <a:ext cx="2177143" cy="1143000"/>
          </a:xfrm>
          <a:prstGeom prst="rect">
            <a:avLst/>
          </a:prstGeom>
        </p:spPr>
      </p:pic>
      <p:sp>
        <p:nvSpPr>
          <p:cNvPr id="14" name="Curved Up Arrow 13">
            <a:extLst>
              <a:ext uri="{FF2B5EF4-FFF2-40B4-BE49-F238E27FC236}">
                <a16:creationId xmlns:a16="http://schemas.microsoft.com/office/drawing/2014/main" id="{67DDD6AC-EACA-9F8F-0B28-4B13E1A3BBF0}"/>
              </a:ext>
            </a:extLst>
          </p:cNvPr>
          <p:cNvSpPr/>
          <p:nvPr/>
        </p:nvSpPr>
        <p:spPr>
          <a:xfrm flipH="1">
            <a:off x="1453163" y="6440529"/>
            <a:ext cx="1597323" cy="205099"/>
          </a:xfrm>
          <a:prstGeom prst="curvedUpArrow">
            <a:avLst>
              <a:gd name="adj1" fmla="val 25000"/>
              <a:gd name="adj2" fmla="val 193948"/>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3851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 vs N</a:t>
            </a:r>
            <a:r>
              <a:rPr lang="en-US" baseline="-25000" dirty="0"/>
              <a:t>e</a:t>
            </a:r>
          </a:p>
        </p:txBody>
      </p:sp>
      <p:sp>
        <p:nvSpPr>
          <p:cNvPr id="3" name="Content Placeholder 2"/>
          <p:cNvSpPr>
            <a:spLocks noGrp="1"/>
          </p:cNvSpPr>
          <p:nvPr>
            <p:ph idx="1"/>
          </p:nvPr>
        </p:nvSpPr>
        <p:spPr/>
        <p:txBody>
          <a:bodyPr>
            <a:normAutofit/>
          </a:bodyPr>
          <a:lstStyle/>
          <a:p>
            <a:r>
              <a:rPr lang="en-US" sz="2400" b="1" dirty="0">
                <a:latin typeface="Calibri"/>
                <a:cs typeface="Calibri"/>
              </a:rPr>
              <a:t>Census Population Size (N) </a:t>
            </a:r>
            <a:r>
              <a:rPr lang="en-US" sz="2400" dirty="0">
                <a:latin typeface="Calibri"/>
                <a:cs typeface="Calibri"/>
              </a:rPr>
              <a:t>= # of adult (all) individuals (breeding or non-breeding) within a population. This # can be counted by observation.</a:t>
            </a:r>
          </a:p>
          <a:p>
            <a:endParaRPr lang="en-US" sz="2400" dirty="0">
              <a:latin typeface="Calibri"/>
              <a:cs typeface="Calibri"/>
            </a:endParaRPr>
          </a:p>
          <a:p>
            <a:r>
              <a:rPr lang="en-US" sz="2400" b="1" dirty="0">
                <a:latin typeface="Calibri"/>
                <a:cs typeface="Calibri"/>
              </a:rPr>
              <a:t>Effective Population Size (N</a:t>
            </a:r>
            <a:r>
              <a:rPr lang="en-US" sz="2400" b="1" baseline="-25000" dirty="0">
                <a:latin typeface="Calibri"/>
                <a:cs typeface="Calibri"/>
              </a:rPr>
              <a:t>e</a:t>
            </a:r>
            <a:r>
              <a:rPr lang="en-US" sz="2400" dirty="0">
                <a:latin typeface="Calibri"/>
                <a:cs typeface="Calibri"/>
              </a:rPr>
              <a:t>) = The # of individuals in an idealized population (one that meets Wright-Fisher Model) that has the </a:t>
            </a:r>
            <a:r>
              <a:rPr lang="en-US" sz="2400" u="sng" dirty="0">
                <a:latin typeface="Calibri"/>
                <a:cs typeface="Calibri"/>
              </a:rPr>
              <a:t>same magnitude of genetic drift</a:t>
            </a:r>
            <a:r>
              <a:rPr lang="en-US" sz="2400" dirty="0">
                <a:latin typeface="Calibri"/>
                <a:cs typeface="Calibri"/>
              </a:rPr>
              <a:t> as the actual population.</a:t>
            </a:r>
          </a:p>
          <a:p>
            <a:pPr marL="0" indent="0">
              <a:buNone/>
            </a:pPr>
            <a:endParaRPr lang="en-US" sz="2400" dirty="0">
              <a:latin typeface="Calibri"/>
              <a:cs typeface="Calibri"/>
            </a:endParaRPr>
          </a:p>
          <a:p>
            <a:endParaRPr lang="en-US" sz="2400" dirty="0">
              <a:latin typeface="Calibri"/>
              <a:cs typeface="Calibri"/>
            </a:endParaRPr>
          </a:p>
        </p:txBody>
      </p:sp>
    </p:spTree>
    <p:extLst>
      <p:ext uri="{BB962C8B-B14F-4D97-AF65-F5344CB8AC3E}">
        <p14:creationId xmlns:p14="http://schemas.microsoft.com/office/powerpoint/2010/main" val="3916248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120" y="0"/>
            <a:ext cx="4194699" cy="6858000"/>
          </a:xfrm>
          <a:prstGeom prst="rect">
            <a:avLst/>
          </a:prstGeom>
        </p:spPr>
      </p:pic>
    </p:spTree>
    <p:extLst>
      <p:ext uri="{BB962C8B-B14F-4D97-AF65-F5344CB8AC3E}">
        <p14:creationId xmlns:p14="http://schemas.microsoft.com/office/powerpoint/2010/main" val="2166655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7C4A0-F326-F648-ACEB-6CD4E3E47E9B}"/>
              </a:ext>
            </a:extLst>
          </p:cNvPr>
          <p:cNvSpPr>
            <a:spLocks noGrp="1"/>
          </p:cNvSpPr>
          <p:nvPr>
            <p:ph type="title"/>
          </p:nvPr>
        </p:nvSpPr>
        <p:spPr/>
        <p:txBody>
          <a:bodyPr/>
          <a:lstStyle/>
          <a:p>
            <a:r>
              <a:rPr lang="en-US" dirty="0"/>
              <a:t>Adaption/Extinction</a:t>
            </a:r>
          </a:p>
        </p:txBody>
      </p:sp>
      <p:sp>
        <p:nvSpPr>
          <p:cNvPr id="3" name="Content Placeholder 2">
            <a:extLst>
              <a:ext uri="{FF2B5EF4-FFF2-40B4-BE49-F238E27FC236}">
                <a16:creationId xmlns:a16="http://schemas.microsoft.com/office/drawing/2014/main" id="{CFCB0C43-5CE3-F947-A6FF-39D55372E853}"/>
              </a:ext>
            </a:extLst>
          </p:cNvPr>
          <p:cNvSpPr>
            <a:spLocks noGrp="1"/>
          </p:cNvSpPr>
          <p:nvPr>
            <p:ph idx="1"/>
          </p:nvPr>
        </p:nvSpPr>
        <p:spPr/>
        <p:txBody>
          <a:bodyPr>
            <a:normAutofit fontScale="92500" lnSpcReduction="10000"/>
          </a:bodyPr>
          <a:lstStyle/>
          <a:p>
            <a:r>
              <a:rPr lang="en-US" sz="2600" dirty="0"/>
              <a:t>Ne is a genetic diversity measure, usually derived from other such measures such as heterozygosity.</a:t>
            </a:r>
          </a:p>
          <a:p>
            <a:endParaRPr lang="en-US" sz="2600" dirty="0"/>
          </a:p>
          <a:p>
            <a:r>
              <a:rPr lang="en-US" sz="2600" dirty="0"/>
              <a:t>Except in the cases of introgression Ne is usually proportional to census population size N (albeit usually smaller)</a:t>
            </a:r>
          </a:p>
          <a:p>
            <a:endParaRPr lang="en-US" sz="2600" dirty="0"/>
          </a:p>
          <a:p>
            <a:r>
              <a:rPr lang="en-US" sz="2600" dirty="0"/>
              <a:t>In so far that Ne reflects genetic diversity, Ne reflects the adaptive potential of a population.</a:t>
            </a:r>
          </a:p>
          <a:p>
            <a:endParaRPr lang="en-US" sz="2600" dirty="0"/>
          </a:p>
          <a:p>
            <a:r>
              <a:rPr lang="en-US" sz="2600" dirty="0"/>
              <a:t>Therefore it can also reflect potential for extinction because loss of genetic diversity makes species vulnerable </a:t>
            </a:r>
            <a:r>
              <a:rPr lang="en-US" sz="2600"/>
              <a:t>to extinction.</a:t>
            </a:r>
            <a:endParaRPr lang="en-US" sz="2600" dirty="0"/>
          </a:p>
          <a:p>
            <a:endParaRPr lang="en-US" sz="2600" dirty="0"/>
          </a:p>
          <a:p>
            <a:endParaRPr lang="en-US" dirty="0"/>
          </a:p>
        </p:txBody>
      </p:sp>
    </p:spTree>
    <p:extLst>
      <p:ext uri="{BB962C8B-B14F-4D97-AF65-F5344CB8AC3E}">
        <p14:creationId xmlns:p14="http://schemas.microsoft.com/office/powerpoint/2010/main" val="3617008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55" y="873521"/>
            <a:ext cx="8749862" cy="5178490"/>
          </a:xfrm>
          <a:prstGeom prst="rect">
            <a:avLst/>
          </a:prstGeom>
        </p:spPr>
      </p:pic>
      <p:sp>
        <p:nvSpPr>
          <p:cNvPr id="5" name="Rectangle 4"/>
          <p:cNvSpPr/>
          <p:nvPr/>
        </p:nvSpPr>
        <p:spPr>
          <a:xfrm>
            <a:off x="2025868" y="6065829"/>
            <a:ext cx="5178972" cy="369332"/>
          </a:xfrm>
          <a:prstGeom prst="rect">
            <a:avLst/>
          </a:prstGeom>
        </p:spPr>
        <p:txBody>
          <a:bodyPr wrap="square">
            <a:spAutoFit/>
          </a:bodyPr>
          <a:lstStyle/>
          <a:p>
            <a:pPr algn="ctr"/>
            <a:r>
              <a:rPr lang="en-US" dirty="0"/>
              <a:t>https://</a:t>
            </a:r>
            <a:r>
              <a:rPr lang="en-US" dirty="0" err="1"/>
              <a:t>en.wikipedia.org</a:t>
            </a:r>
            <a:r>
              <a:rPr lang="en-US" dirty="0"/>
              <a:t>/wiki/</a:t>
            </a:r>
            <a:r>
              <a:rPr lang="en-US" dirty="0" err="1"/>
              <a:t>Population_ecology</a:t>
            </a:r>
            <a:endParaRPr lang="en-US" dirty="0"/>
          </a:p>
        </p:txBody>
      </p:sp>
    </p:spTree>
    <p:extLst>
      <p:ext uri="{BB962C8B-B14F-4D97-AF65-F5344CB8AC3E}">
        <p14:creationId xmlns:p14="http://schemas.microsoft.com/office/powerpoint/2010/main" val="1978229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38674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713" y="231386"/>
            <a:ext cx="6692461" cy="5918645"/>
          </a:xfrm>
          <a:prstGeom prst="rect">
            <a:avLst/>
          </a:prstGeom>
        </p:spPr>
      </p:pic>
      <p:sp>
        <p:nvSpPr>
          <p:cNvPr id="5" name="Rectangle 4"/>
          <p:cNvSpPr/>
          <p:nvPr/>
        </p:nvSpPr>
        <p:spPr>
          <a:xfrm>
            <a:off x="2049516" y="6290471"/>
            <a:ext cx="5249917" cy="369332"/>
          </a:xfrm>
          <a:prstGeom prst="rect">
            <a:avLst/>
          </a:prstGeom>
        </p:spPr>
        <p:txBody>
          <a:bodyPr wrap="square">
            <a:spAutoFit/>
          </a:bodyPr>
          <a:lstStyle/>
          <a:p>
            <a:pPr algn="ctr"/>
            <a:r>
              <a:rPr lang="en-US" dirty="0"/>
              <a:t>http://</a:t>
            </a:r>
            <a:r>
              <a:rPr lang="en-US" dirty="0" err="1"/>
              <a:t>science.sciencemag.org</a:t>
            </a:r>
            <a:r>
              <a:rPr lang="en-US" dirty="0"/>
              <a:t>/content/356/6335/270</a:t>
            </a:r>
          </a:p>
        </p:txBody>
      </p:sp>
    </p:spTree>
    <p:extLst>
      <p:ext uri="{BB962C8B-B14F-4D97-AF65-F5344CB8AC3E}">
        <p14:creationId xmlns:p14="http://schemas.microsoft.com/office/powerpoint/2010/main" val="1287415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Wright-Fisher Model </a:t>
            </a:r>
          </a:p>
        </p:txBody>
      </p:sp>
      <p:sp>
        <p:nvSpPr>
          <p:cNvPr id="3" name="Content Placeholder 2"/>
          <p:cNvSpPr>
            <a:spLocks noGrp="1"/>
          </p:cNvSpPr>
          <p:nvPr>
            <p:ph idx="1"/>
          </p:nvPr>
        </p:nvSpPr>
        <p:spPr/>
        <p:txBody>
          <a:bodyPr>
            <a:normAutofit fontScale="70000" lnSpcReduction="20000"/>
          </a:bodyPr>
          <a:lstStyle/>
          <a:p>
            <a:pPr marL="0" indent="0">
              <a:buNone/>
            </a:pPr>
            <a:r>
              <a:rPr lang="en-US" sz="2900" dirty="0">
                <a:latin typeface="Calibri"/>
                <a:cs typeface="Calibri"/>
              </a:rPr>
              <a:t>2N diploid individuals, with 2 alleles each. Generations are non-overlapping. At each generation, each chromosome inherits its genetic material from a randomly chosen chromosome from the previous  generation, independently from all other chromosomes.</a:t>
            </a:r>
          </a:p>
          <a:p>
            <a:endParaRPr lang="en-US" dirty="0">
              <a:latin typeface="Calibri"/>
              <a:cs typeface="Calibri"/>
            </a:endParaRPr>
          </a:p>
          <a:p>
            <a:pPr marL="0" indent="0">
              <a:buNone/>
            </a:pPr>
            <a:r>
              <a:rPr lang="en-US" sz="2900" b="1" u="sng" dirty="0">
                <a:latin typeface="Calibri"/>
                <a:cs typeface="Calibri"/>
              </a:rPr>
              <a:t>Model Assumptions</a:t>
            </a:r>
          </a:p>
          <a:p>
            <a:pPr marL="0" indent="0">
              <a:buNone/>
            </a:pPr>
            <a:endParaRPr lang="en-US" sz="2900" b="1" u="sng" dirty="0">
              <a:latin typeface="Calibri"/>
              <a:cs typeface="Calibri"/>
            </a:endParaRPr>
          </a:p>
          <a:p>
            <a:r>
              <a:rPr lang="en-US" sz="2900" dirty="0">
                <a:cs typeface="Calibri"/>
              </a:rPr>
              <a:t>Constant population</a:t>
            </a:r>
          </a:p>
          <a:p>
            <a:r>
              <a:rPr lang="en-US" sz="2900" dirty="0">
                <a:cs typeface="Calibri"/>
              </a:rPr>
              <a:t>Discrete/non-overlapping generations</a:t>
            </a:r>
          </a:p>
          <a:p>
            <a:r>
              <a:rPr lang="en-US" sz="2900" dirty="0">
                <a:cs typeface="Calibri"/>
              </a:rPr>
              <a:t>Random mating (</a:t>
            </a:r>
            <a:r>
              <a:rPr lang="en-US" sz="2900" dirty="0" err="1">
                <a:cs typeface="Calibri"/>
              </a:rPr>
              <a:t>panmixia</a:t>
            </a:r>
            <a:r>
              <a:rPr lang="en-US" sz="2900" dirty="0">
                <a:cs typeface="Calibri"/>
              </a:rPr>
              <a:t>)</a:t>
            </a:r>
          </a:p>
          <a:p>
            <a:r>
              <a:rPr lang="en-US" sz="2900" dirty="0">
                <a:cs typeface="Calibri"/>
              </a:rPr>
              <a:t>Equal sex ratio</a:t>
            </a:r>
          </a:p>
          <a:p>
            <a:r>
              <a:rPr lang="en-US" sz="2900" dirty="0">
                <a:cs typeface="Calibri"/>
              </a:rPr>
              <a:t>One locus</a:t>
            </a:r>
          </a:p>
          <a:p>
            <a:r>
              <a:rPr lang="en-US" sz="2900" dirty="0">
                <a:latin typeface="Calibri"/>
                <a:cs typeface="Calibri"/>
              </a:rPr>
              <a:t>No recombination</a:t>
            </a:r>
          </a:p>
          <a:p>
            <a:r>
              <a:rPr lang="en-US" sz="2900" dirty="0">
                <a:latin typeface="Calibri"/>
                <a:cs typeface="Calibri"/>
              </a:rPr>
              <a:t>No population structure</a:t>
            </a:r>
          </a:p>
          <a:p>
            <a:r>
              <a:rPr lang="en-US" sz="2900" dirty="0">
                <a:latin typeface="Calibri"/>
                <a:cs typeface="Calibri"/>
              </a:rPr>
              <a:t>No selection</a:t>
            </a:r>
          </a:p>
          <a:p>
            <a:pPr marL="0" indent="0">
              <a:buNone/>
            </a:pPr>
            <a:endParaRPr lang="en-US" dirty="0">
              <a:latin typeface="Calibri"/>
              <a:cs typeface="Calibri"/>
            </a:endParaRPr>
          </a:p>
        </p:txBody>
      </p:sp>
    </p:spTree>
    <p:extLst>
      <p:ext uri="{BB962C8B-B14F-4D97-AF65-F5344CB8AC3E}">
        <p14:creationId xmlns:p14="http://schemas.microsoft.com/office/powerpoint/2010/main" val="4060099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1316"/>
            <a:ext cx="8229600" cy="5624847"/>
          </a:xfrm>
        </p:spPr>
        <p:txBody>
          <a:bodyPr>
            <a:normAutofit lnSpcReduction="10000"/>
          </a:bodyPr>
          <a:lstStyle/>
          <a:p>
            <a:pPr marL="0" indent="0">
              <a:buNone/>
            </a:pPr>
            <a:r>
              <a:rPr lang="en-US" sz="2600" b="1" dirty="0">
                <a:latin typeface="Calibri"/>
                <a:cs typeface="Calibri"/>
              </a:rPr>
              <a:t>Effective population size (N</a:t>
            </a:r>
            <a:r>
              <a:rPr lang="en-US" sz="2600" b="1" baseline="-25000" dirty="0">
                <a:latin typeface="Calibri"/>
                <a:cs typeface="Calibri"/>
              </a:rPr>
              <a:t>e</a:t>
            </a:r>
            <a:r>
              <a:rPr lang="en-US" sz="2600" b="1" dirty="0">
                <a:latin typeface="Calibri"/>
                <a:cs typeface="Calibri"/>
              </a:rPr>
              <a:t>)</a:t>
            </a:r>
            <a:r>
              <a:rPr lang="en-US" sz="2600" dirty="0">
                <a:latin typeface="Calibri"/>
                <a:cs typeface="Calibri"/>
              </a:rPr>
              <a:t>: the size of an idealized population that would experience drift the same as the actual population.</a:t>
            </a:r>
          </a:p>
          <a:p>
            <a:pPr marL="0" indent="0">
              <a:buNone/>
            </a:pPr>
            <a:endParaRPr lang="en-US" sz="2000" dirty="0">
              <a:latin typeface="Calibri"/>
              <a:cs typeface="Calibri"/>
            </a:endParaRPr>
          </a:p>
          <a:p>
            <a:pPr marL="0" lvl="0" indent="0">
              <a:spcBef>
                <a:spcPct val="0"/>
              </a:spcBef>
              <a:buNone/>
            </a:pPr>
            <a:r>
              <a:rPr lang="en-US" sz="2400" b="1" dirty="0">
                <a:latin typeface="Calibri"/>
                <a:cs typeface="Calibri"/>
              </a:rPr>
              <a:t>So N</a:t>
            </a:r>
            <a:r>
              <a:rPr lang="en-US" sz="2400" b="1" baseline="-25000" dirty="0">
                <a:latin typeface="Calibri"/>
                <a:cs typeface="Calibri"/>
              </a:rPr>
              <a:t>e </a:t>
            </a:r>
            <a:r>
              <a:rPr lang="en-US" sz="2400" b="1" dirty="0">
                <a:latin typeface="Calibri"/>
                <a:cs typeface="Calibri"/>
              </a:rPr>
              <a:t> depends on:</a:t>
            </a:r>
          </a:p>
          <a:p>
            <a:pPr marL="0" lvl="0" indent="0">
              <a:spcBef>
                <a:spcPct val="0"/>
              </a:spcBef>
              <a:buNone/>
            </a:pPr>
            <a:r>
              <a:rPr lang="en-US" sz="2400" b="1" dirty="0">
                <a:latin typeface="Calibri"/>
                <a:cs typeface="Calibri"/>
              </a:rPr>
              <a:t> </a:t>
            </a:r>
          </a:p>
          <a:p>
            <a:pPr>
              <a:spcBef>
                <a:spcPct val="0"/>
              </a:spcBef>
            </a:pPr>
            <a:r>
              <a:rPr lang="en-US" sz="2400" dirty="0">
                <a:cs typeface="Calibri"/>
              </a:rPr>
              <a:t>Sex ratio</a:t>
            </a:r>
          </a:p>
          <a:p>
            <a:pPr lvl="0">
              <a:spcBef>
                <a:spcPct val="0"/>
              </a:spcBef>
            </a:pPr>
            <a:r>
              <a:rPr lang="en-US" sz="2400" dirty="0">
                <a:latin typeface="Calibri"/>
                <a:cs typeface="Calibri"/>
              </a:rPr>
              <a:t>Breeding structure/overlap of generations</a:t>
            </a:r>
          </a:p>
          <a:p>
            <a:pPr lvl="0">
              <a:spcBef>
                <a:spcPct val="0"/>
              </a:spcBef>
            </a:pPr>
            <a:r>
              <a:rPr lang="en-US" sz="2400" dirty="0">
                <a:latin typeface="Calibri"/>
                <a:cs typeface="Calibri"/>
              </a:rPr>
              <a:t>Mean and variance of family size</a:t>
            </a:r>
          </a:p>
          <a:p>
            <a:pPr lvl="0">
              <a:spcBef>
                <a:spcPct val="0"/>
              </a:spcBef>
            </a:pPr>
            <a:r>
              <a:rPr lang="en-US" sz="2400" dirty="0">
                <a:latin typeface="Calibri"/>
                <a:cs typeface="Calibri"/>
              </a:rPr>
              <a:t>Variance in population size over time</a:t>
            </a:r>
          </a:p>
          <a:p>
            <a:pPr lvl="0">
              <a:spcBef>
                <a:spcPct val="0"/>
              </a:spcBef>
            </a:pPr>
            <a:r>
              <a:rPr lang="en-US" sz="2400" dirty="0">
                <a:latin typeface="Calibri"/>
                <a:cs typeface="Calibri"/>
              </a:rPr>
              <a:t>Etc.</a:t>
            </a:r>
          </a:p>
          <a:p>
            <a:pPr lvl="0">
              <a:spcBef>
                <a:spcPct val="0"/>
              </a:spcBef>
            </a:pPr>
            <a:endParaRPr lang="en-US" sz="2000" dirty="0">
              <a:latin typeface="Calibri"/>
              <a:cs typeface="Calibri"/>
            </a:endParaRPr>
          </a:p>
          <a:p>
            <a:pPr marL="0" indent="0">
              <a:spcBef>
                <a:spcPct val="0"/>
              </a:spcBef>
              <a:buNone/>
            </a:pPr>
            <a:r>
              <a:rPr lang="en-US" sz="2600" dirty="0">
                <a:latin typeface="Calibri"/>
                <a:cs typeface="Calibri"/>
              </a:rPr>
              <a:t>Empirical estimates of Ne usually show that changes in allele frequencies due to drift are faster than predicted by </a:t>
            </a:r>
            <a:r>
              <a:rPr lang="en-US" sz="2600" i="1" dirty="0">
                <a:latin typeface="Calibri"/>
                <a:cs typeface="Calibri"/>
              </a:rPr>
              <a:t>N</a:t>
            </a:r>
            <a:r>
              <a:rPr lang="en-US" sz="2600" dirty="0">
                <a:latin typeface="Calibri"/>
                <a:cs typeface="Calibri"/>
              </a:rPr>
              <a:t>. So N</a:t>
            </a:r>
            <a:r>
              <a:rPr lang="en-US" sz="2600" baseline="-25000" dirty="0">
                <a:latin typeface="Calibri"/>
                <a:cs typeface="Calibri"/>
              </a:rPr>
              <a:t>e</a:t>
            </a:r>
            <a:r>
              <a:rPr lang="en-US" sz="2600" dirty="0">
                <a:latin typeface="Calibri"/>
                <a:cs typeface="Calibri"/>
              </a:rPr>
              <a:t> is almost always &lt; </a:t>
            </a:r>
            <a:r>
              <a:rPr lang="en-US" sz="2600" i="1" dirty="0">
                <a:latin typeface="Calibri"/>
                <a:cs typeface="Calibri"/>
              </a:rPr>
              <a:t>N</a:t>
            </a:r>
            <a:r>
              <a:rPr lang="en-US" sz="2600" dirty="0">
                <a:latin typeface="Calibri"/>
                <a:cs typeface="Calibri"/>
              </a:rPr>
              <a:t>.</a:t>
            </a:r>
          </a:p>
          <a:p>
            <a:pPr lvl="0">
              <a:spcBef>
                <a:spcPct val="0"/>
              </a:spcBef>
            </a:pPr>
            <a:endParaRPr lang="en-US" dirty="0">
              <a:latin typeface="Calibri"/>
              <a:cs typeface="Calibri"/>
            </a:endParaRPr>
          </a:p>
        </p:txBody>
      </p:sp>
    </p:spTree>
    <p:extLst>
      <p:ext uri="{BB962C8B-B14F-4D97-AF65-F5344CB8AC3E}">
        <p14:creationId xmlns:p14="http://schemas.microsoft.com/office/powerpoint/2010/main" val="3132113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501316"/>
            <a:ext cx="8229600" cy="6116052"/>
          </a:xfrm>
        </p:spPr>
        <p:txBody>
          <a:bodyPr>
            <a:normAutofit/>
          </a:bodyPr>
          <a:lstStyle/>
          <a:p>
            <a:pPr marL="0" indent="0">
              <a:buNone/>
            </a:pPr>
            <a:r>
              <a:rPr lang="en-US" sz="2600" b="1" dirty="0">
                <a:latin typeface="Calibri"/>
                <a:cs typeface="Calibri"/>
              </a:rPr>
              <a:t>Factors Affecting Ne</a:t>
            </a:r>
            <a:r>
              <a:rPr lang="en-US" sz="2600" dirty="0">
                <a:latin typeface="Calibri"/>
                <a:cs typeface="Calibri"/>
              </a:rPr>
              <a:t>:</a:t>
            </a:r>
          </a:p>
          <a:p>
            <a:pPr marL="0" indent="0">
              <a:buNone/>
            </a:pPr>
            <a:endParaRPr lang="en-US" sz="2600" dirty="0">
              <a:latin typeface="Calibri"/>
              <a:cs typeface="Calibri"/>
            </a:endParaRPr>
          </a:p>
          <a:p>
            <a:pPr marL="0" indent="0">
              <a:buNone/>
            </a:pPr>
            <a:r>
              <a:rPr lang="en-US" sz="1800" b="1" dirty="0">
                <a:latin typeface="Calibri"/>
                <a:cs typeface="Calibri"/>
              </a:rPr>
              <a:t>If sex ratios are unequal. </a:t>
            </a: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r>
              <a:rPr lang="en-US" sz="1800" dirty="0">
                <a:cs typeface="Calibri"/>
              </a:rPr>
              <a:t>N</a:t>
            </a:r>
            <a:r>
              <a:rPr lang="en-US" sz="1800" baseline="-25000" dirty="0">
                <a:cs typeface="Calibri"/>
              </a:rPr>
              <a:t>e</a:t>
            </a:r>
            <a:r>
              <a:rPr lang="en-US" sz="1800" dirty="0">
                <a:cs typeface="Calibri"/>
              </a:rPr>
              <a:t> depends more on the rarer sex. Effect of drift is greater if sex ratios are skewed.</a:t>
            </a: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r>
              <a:rPr lang="en-US" sz="1800" dirty="0">
                <a:cs typeface="Calibri"/>
              </a:rPr>
              <a:t>Elephant Seals</a:t>
            </a: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2000" dirty="0">
              <a:latin typeface="Calibri"/>
              <a:cs typeface="Calibri"/>
            </a:endParaRPr>
          </a:p>
          <a:p>
            <a:pPr lvl="0">
              <a:spcBef>
                <a:spcPct val="0"/>
              </a:spcBef>
            </a:pPr>
            <a:endParaRPr lang="en-US" dirty="0">
              <a:latin typeface="Calibri"/>
              <a:cs typeface="Calibri"/>
            </a:endParaRPr>
          </a:p>
        </p:txBody>
      </p:sp>
      <p:pic>
        <p:nvPicPr>
          <p:cNvPr id="5"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0813" y="1961350"/>
            <a:ext cx="1600200" cy="714375"/>
          </a:xfrm>
          <a:prstGeom prst="rect">
            <a:avLst/>
          </a:prstGeom>
          <a:noFill/>
        </p:spPr>
      </p:pic>
      <p:pic>
        <p:nvPicPr>
          <p:cNvPr id="6" name="Picture 2" descr="Bull and Harem">
            <a:hlinkClick r:id="rId3"/>
          </p:cNvPr>
          <p:cNvPicPr>
            <a:picLocks noChangeAspect="1" noChangeArrowheads="1"/>
          </p:cNvPicPr>
          <p:nvPr/>
        </p:nvPicPr>
        <p:blipFill>
          <a:blip r:embed="rId4" cstate="print"/>
          <a:srcRect/>
          <a:stretch>
            <a:fillRect/>
          </a:stretch>
        </p:blipFill>
        <p:spPr bwMode="auto">
          <a:xfrm>
            <a:off x="538747" y="3465094"/>
            <a:ext cx="3657600" cy="2441448"/>
          </a:xfrm>
          <a:prstGeom prst="rect">
            <a:avLst/>
          </a:prstGeom>
          <a:noFill/>
        </p:spPr>
      </p:pic>
      <p:sp>
        <p:nvSpPr>
          <p:cNvPr id="7" name="TextBox 6"/>
          <p:cNvSpPr txBox="1"/>
          <p:nvPr/>
        </p:nvSpPr>
        <p:spPr>
          <a:xfrm>
            <a:off x="4712368" y="3535947"/>
            <a:ext cx="3820695" cy="2308324"/>
          </a:xfrm>
          <a:prstGeom prst="rect">
            <a:avLst/>
          </a:prstGeom>
          <a:noFill/>
        </p:spPr>
        <p:txBody>
          <a:bodyPr wrap="square" rtlCol="0">
            <a:spAutoFit/>
          </a:bodyPr>
          <a:lstStyle/>
          <a:p>
            <a:r>
              <a:rPr lang="en-US" dirty="0"/>
              <a:t>Elephant seal harems average ~12 females per male.</a:t>
            </a:r>
          </a:p>
          <a:p>
            <a:endParaRPr lang="en-US" dirty="0"/>
          </a:p>
          <a:p>
            <a:r>
              <a:rPr lang="en-US" dirty="0"/>
              <a:t>N = 100,000</a:t>
            </a:r>
          </a:p>
          <a:p>
            <a:r>
              <a:rPr lang="en-US" dirty="0" err="1"/>
              <a:t>N</a:t>
            </a:r>
            <a:r>
              <a:rPr lang="en-US" baseline="-25000" dirty="0" err="1"/>
              <a:t>f</a:t>
            </a:r>
            <a:r>
              <a:rPr lang="en-US" dirty="0"/>
              <a:t> = 50,000</a:t>
            </a:r>
          </a:p>
          <a:p>
            <a:r>
              <a:rPr lang="en-US" dirty="0"/>
              <a:t>N</a:t>
            </a:r>
            <a:r>
              <a:rPr lang="en-US" baseline="-25000" dirty="0"/>
              <a:t>m</a:t>
            </a:r>
            <a:r>
              <a:rPr lang="en-US" dirty="0"/>
              <a:t> = 50,000/12 = 4,167</a:t>
            </a:r>
          </a:p>
          <a:p>
            <a:endParaRPr lang="en-US" dirty="0"/>
          </a:p>
          <a:p>
            <a:r>
              <a:rPr lang="en-US" dirty="0"/>
              <a:t>N</a:t>
            </a:r>
            <a:r>
              <a:rPr lang="en-US" baseline="-25000" dirty="0"/>
              <a:t>e</a:t>
            </a:r>
            <a:r>
              <a:rPr lang="en-US" dirty="0"/>
              <a:t> = 15,384</a:t>
            </a:r>
          </a:p>
        </p:txBody>
      </p:sp>
    </p:spTree>
    <p:extLst>
      <p:ext uri="{BB962C8B-B14F-4D97-AF65-F5344CB8AC3E}">
        <p14:creationId xmlns:p14="http://schemas.microsoft.com/office/powerpoint/2010/main" val="4087266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300" y="1587500"/>
            <a:ext cx="6121400" cy="3683000"/>
          </a:xfrm>
          <a:prstGeom prst="rect">
            <a:avLst/>
          </a:prstGeom>
        </p:spPr>
      </p:pic>
      <p:sp>
        <p:nvSpPr>
          <p:cNvPr id="5" name="Rectangle 4"/>
          <p:cNvSpPr/>
          <p:nvPr/>
        </p:nvSpPr>
        <p:spPr>
          <a:xfrm>
            <a:off x="818606" y="5270500"/>
            <a:ext cx="7741919" cy="369332"/>
          </a:xfrm>
          <a:prstGeom prst="rect">
            <a:avLst/>
          </a:prstGeom>
        </p:spPr>
        <p:txBody>
          <a:bodyPr wrap="square">
            <a:spAutoFit/>
          </a:bodyPr>
          <a:lstStyle/>
          <a:p>
            <a:pPr algn="ctr"/>
            <a:r>
              <a:rPr lang="en-US" dirty="0"/>
              <a:t>The relationship between Ne and </a:t>
            </a:r>
            <a:r>
              <a:rPr lang="en-US" dirty="0" err="1"/>
              <a:t>Nf</a:t>
            </a:r>
            <a:r>
              <a:rPr lang="en-US" dirty="0"/>
              <a:t> in a population of 1000 mating individuals.</a:t>
            </a:r>
          </a:p>
        </p:txBody>
      </p:sp>
      <p:sp>
        <p:nvSpPr>
          <p:cNvPr id="6" name="Rectangle 5"/>
          <p:cNvSpPr/>
          <p:nvPr/>
        </p:nvSpPr>
        <p:spPr>
          <a:xfrm>
            <a:off x="1608908" y="5780204"/>
            <a:ext cx="6161314" cy="276999"/>
          </a:xfrm>
          <a:prstGeom prst="rect">
            <a:avLst/>
          </a:prstGeom>
        </p:spPr>
        <p:txBody>
          <a:bodyPr wrap="square">
            <a:spAutoFit/>
          </a:bodyPr>
          <a:lstStyle/>
          <a:p>
            <a:r>
              <a:rPr lang="en-US" sz="1200" dirty="0"/>
              <a:t>https://</a:t>
            </a:r>
            <a:r>
              <a:rPr lang="en-US" sz="1200" dirty="0" err="1"/>
              <a:t>www.nature.com</a:t>
            </a:r>
            <a:r>
              <a:rPr lang="en-US" sz="1200" dirty="0"/>
              <a:t>/</a:t>
            </a:r>
            <a:r>
              <a:rPr lang="en-US" sz="1200" dirty="0" err="1"/>
              <a:t>scitable</a:t>
            </a:r>
            <a:r>
              <a:rPr lang="en-US" sz="1200" dirty="0"/>
              <a:t>/</a:t>
            </a:r>
            <a:r>
              <a:rPr lang="en-US" sz="1200" dirty="0" err="1"/>
              <a:t>topicpage</a:t>
            </a:r>
            <a:r>
              <a:rPr lang="en-US" sz="1200" dirty="0"/>
              <a:t>/genetic-drift-and-effective-population-size-772523</a:t>
            </a:r>
          </a:p>
        </p:txBody>
      </p:sp>
    </p:spTree>
    <p:extLst>
      <p:ext uri="{BB962C8B-B14F-4D97-AF65-F5344CB8AC3E}">
        <p14:creationId xmlns:p14="http://schemas.microsoft.com/office/powerpoint/2010/main" val="114405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501316"/>
            <a:ext cx="8229600" cy="6116052"/>
          </a:xfrm>
        </p:spPr>
        <p:txBody>
          <a:bodyPr>
            <a:normAutofit/>
          </a:bodyPr>
          <a:lstStyle/>
          <a:p>
            <a:pPr marL="0" indent="0">
              <a:buNone/>
            </a:pPr>
            <a:r>
              <a:rPr lang="en-US" sz="2600" b="1" dirty="0">
                <a:latin typeface="Calibri"/>
                <a:cs typeface="Calibri"/>
              </a:rPr>
              <a:t>Factors Affecting Ne</a:t>
            </a:r>
            <a:r>
              <a:rPr lang="en-US" sz="2600" dirty="0">
                <a:latin typeface="Calibri"/>
                <a:cs typeface="Calibri"/>
              </a:rPr>
              <a:t>:</a:t>
            </a:r>
          </a:p>
          <a:p>
            <a:pPr marL="0" indent="0">
              <a:buNone/>
            </a:pPr>
            <a:endParaRPr lang="en-US" sz="2600" dirty="0">
              <a:latin typeface="Calibri"/>
              <a:cs typeface="Calibri"/>
            </a:endParaRPr>
          </a:p>
          <a:p>
            <a:pPr marL="0" indent="0">
              <a:buNone/>
            </a:pPr>
            <a:r>
              <a:rPr lang="en-US" sz="1800" b="1" dirty="0">
                <a:latin typeface="Calibri"/>
                <a:cs typeface="Calibri"/>
              </a:rPr>
              <a:t>If the variance in family (K) size is &gt;2: </a:t>
            </a: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r>
              <a:rPr lang="en-US" sz="1800" dirty="0">
                <a:latin typeface="Calibri"/>
                <a:cs typeface="Calibri"/>
              </a:rPr>
              <a:t>If all individuals leave the same # offspring, </a:t>
            </a:r>
            <a:r>
              <a:rPr lang="en-US" sz="1800" dirty="0" err="1">
                <a:latin typeface="Calibri"/>
                <a:cs typeface="Calibri"/>
              </a:rPr>
              <a:t>V</a:t>
            </a:r>
            <a:r>
              <a:rPr lang="en-US" sz="1800" baseline="-25000" dirty="0" err="1">
                <a:latin typeface="Calibri"/>
                <a:cs typeface="Calibri"/>
              </a:rPr>
              <a:t>k</a:t>
            </a:r>
            <a:r>
              <a:rPr lang="en-US" sz="1800" dirty="0">
                <a:latin typeface="Calibri"/>
                <a:cs typeface="Calibri"/>
              </a:rPr>
              <a:t> = 0, and N</a:t>
            </a:r>
            <a:r>
              <a:rPr lang="en-US" sz="1800" baseline="-25000" dirty="0">
                <a:latin typeface="Calibri"/>
                <a:cs typeface="Calibri"/>
              </a:rPr>
              <a:t>e</a:t>
            </a:r>
            <a:r>
              <a:rPr lang="en-US" sz="1800" dirty="0">
                <a:latin typeface="Calibri"/>
                <a:cs typeface="Calibri"/>
              </a:rPr>
              <a:t> = 2N </a:t>
            </a:r>
          </a:p>
          <a:p>
            <a:pPr marL="0" indent="0">
              <a:buNone/>
            </a:pPr>
            <a:endParaRPr lang="en-US" sz="1800" baseline="-25000" dirty="0">
              <a:latin typeface="Calibri"/>
              <a:cs typeface="Calibri"/>
            </a:endParaRPr>
          </a:p>
          <a:p>
            <a:pPr marL="0" indent="0">
              <a:buNone/>
            </a:pPr>
            <a:r>
              <a:rPr lang="en-US" sz="1800" dirty="0">
                <a:latin typeface="Calibri"/>
                <a:cs typeface="Calibri"/>
              </a:rPr>
              <a:t>Thus, in captive breeding programs, it is possible to increase the Ne by controlling (equalizing) reproductive output! </a:t>
            </a:r>
          </a:p>
          <a:p>
            <a:pPr marL="0" indent="0">
              <a:buNone/>
            </a:pPr>
            <a:endParaRPr lang="en-US" sz="1800" dirty="0">
              <a:latin typeface="Calibri"/>
              <a:cs typeface="Calibri"/>
            </a:endParaRPr>
          </a:p>
          <a:p>
            <a:pPr marL="0" indent="0">
              <a:buNone/>
            </a:pPr>
            <a:r>
              <a:rPr lang="en-US" sz="1800" dirty="0">
                <a:latin typeface="Calibri"/>
                <a:cs typeface="Calibri"/>
              </a:rPr>
              <a:t>Simply maximizing number of offspring is not necessarily the best strategy.</a:t>
            </a:r>
          </a:p>
          <a:p>
            <a:pPr marL="0" indent="0">
              <a:buNone/>
            </a:pPr>
            <a:endParaRPr lang="en-US" sz="1800" dirty="0">
              <a:latin typeface="Calibri"/>
              <a:cs typeface="Calibri"/>
            </a:endParaRPr>
          </a:p>
          <a:p>
            <a:pPr marL="0" indent="0">
              <a:buNone/>
            </a:pPr>
            <a:r>
              <a:rPr lang="en-US" sz="1800" dirty="0">
                <a:cs typeface="Calibri"/>
              </a:rPr>
              <a:t>This is especially important for endangered species.</a:t>
            </a:r>
            <a:endParaRPr lang="en-US" sz="1800" baseline="-250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ilibri"/>
              <a:cs typeface="Cai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2000" dirty="0">
              <a:latin typeface="Calibri"/>
              <a:cs typeface="Calibri"/>
            </a:endParaRPr>
          </a:p>
          <a:p>
            <a:pPr lvl="0">
              <a:spcBef>
                <a:spcPct val="0"/>
              </a:spcBef>
            </a:pPr>
            <a:endParaRPr lang="en-US" dirty="0">
              <a:latin typeface="Calibri"/>
              <a:cs typeface="Calibri"/>
            </a:endParaRPr>
          </a:p>
        </p:txBody>
      </p:sp>
      <p:pic>
        <p:nvPicPr>
          <p:cNvPr id="6"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26315" y="1945105"/>
            <a:ext cx="1362075" cy="666750"/>
          </a:xfrm>
          <a:prstGeom prst="rect">
            <a:avLst/>
          </a:prstGeom>
          <a:noFill/>
        </p:spPr>
      </p:pic>
    </p:spTree>
    <p:extLst>
      <p:ext uri="{BB962C8B-B14F-4D97-AF65-F5344CB8AC3E}">
        <p14:creationId xmlns:p14="http://schemas.microsoft.com/office/powerpoint/2010/main" val="2813264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501316"/>
            <a:ext cx="8229600" cy="6116052"/>
          </a:xfrm>
        </p:spPr>
        <p:txBody>
          <a:bodyPr>
            <a:normAutofit/>
          </a:bodyPr>
          <a:lstStyle/>
          <a:p>
            <a:pPr marL="0" indent="0">
              <a:buNone/>
            </a:pPr>
            <a:r>
              <a:rPr lang="en-US" sz="2600" b="1" dirty="0">
                <a:latin typeface="Calibri"/>
                <a:cs typeface="Calibri"/>
              </a:rPr>
              <a:t>Factors Affecting Ne</a:t>
            </a:r>
            <a:r>
              <a:rPr lang="en-US" sz="2600" dirty="0">
                <a:latin typeface="Calibri"/>
                <a:cs typeface="Calibri"/>
              </a:rPr>
              <a:t>:</a:t>
            </a:r>
          </a:p>
          <a:p>
            <a:pPr marL="0" indent="0">
              <a:buNone/>
            </a:pPr>
            <a:endParaRPr lang="en-US" sz="2600" dirty="0">
              <a:latin typeface="Calibri"/>
              <a:cs typeface="Calibri"/>
            </a:endParaRPr>
          </a:p>
          <a:p>
            <a:pPr marL="0" indent="0">
              <a:buNone/>
            </a:pPr>
            <a:r>
              <a:rPr lang="en-US" sz="1800" b="1" dirty="0">
                <a:latin typeface="Calibri"/>
                <a:cs typeface="Calibri"/>
              </a:rPr>
              <a:t>If the population size fluctuates over time: </a:t>
            </a: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r>
              <a:rPr lang="en-US" sz="1800" dirty="0">
                <a:latin typeface="Calibri"/>
                <a:cs typeface="Calibri"/>
              </a:rPr>
              <a:t>N</a:t>
            </a:r>
            <a:r>
              <a:rPr lang="en-US" sz="1800" baseline="-25000" dirty="0">
                <a:latin typeface="Calibri"/>
                <a:cs typeface="Calibri"/>
              </a:rPr>
              <a:t>e</a:t>
            </a:r>
            <a:r>
              <a:rPr lang="en-US" sz="1800" dirty="0">
                <a:latin typeface="Calibri"/>
                <a:cs typeface="Calibri"/>
              </a:rPr>
              <a:t> is calculated as a harmonic mean in this case.</a:t>
            </a:r>
          </a:p>
          <a:p>
            <a:pPr marL="0" indent="0">
              <a:buNone/>
            </a:pPr>
            <a:endParaRPr lang="en-US" sz="1800" dirty="0">
              <a:latin typeface="Calibri"/>
              <a:cs typeface="Calibri"/>
            </a:endParaRPr>
          </a:p>
          <a:p>
            <a:pPr marL="0" indent="0">
              <a:buNone/>
            </a:pPr>
            <a:r>
              <a:rPr lang="en-US" sz="1800" dirty="0">
                <a:latin typeface="Calibri"/>
                <a:cs typeface="Calibri"/>
              </a:rPr>
              <a:t>Harmonic means have different mathematical properties.</a:t>
            </a:r>
          </a:p>
          <a:p>
            <a:pPr marL="0" indent="0">
              <a:buNone/>
            </a:pPr>
            <a:endParaRPr lang="en-US" sz="1800" dirty="0">
              <a:latin typeface="Calibri"/>
              <a:cs typeface="Calibri"/>
            </a:endParaRPr>
          </a:p>
          <a:p>
            <a:pPr marL="0" indent="0">
              <a:buNone/>
            </a:pPr>
            <a:r>
              <a:rPr lang="en-US" sz="1800" dirty="0">
                <a:latin typeface="Calibri"/>
                <a:cs typeface="Calibri"/>
              </a:rPr>
              <a:t>N</a:t>
            </a:r>
            <a:r>
              <a:rPr lang="en-US" sz="1800" baseline="-25000" dirty="0">
                <a:latin typeface="Calibri"/>
                <a:cs typeface="Calibri"/>
              </a:rPr>
              <a:t>e</a:t>
            </a:r>
            <a:r>
              <a:rPr lang="en-US" sz="1800" dirty="0">
                <a:latin typeface="Calibri"/>
                <a:cs typeface="Calibri"/>
              </a:rPr>
              <a:t> is disproportionately affected by time periods with small population sizes, because inbreeding is higher during those times.</a:t>
            </a:r>
          </a:p>
          <a:p>
            <a:pPr marL="0" indent="0">
              <a:buNone/>
            </a:pPr>
            <a:endParaRPr lang="en-US" sz="1800" dirty="0">
              <a:latin typeface="Calibri"/>
              <a:cs typeface="Calibri"/>
            </a:endParaRPr>
          </a:p>
          <a:p>
            <a:pPr marL="0" indent="0">
              <a:buNone/>
            </a:pPr>
            <a:r>
              <a:rPr lang="en-US" sz="1800" dirty="0">
                <a:latin typeface="Calibri"/>
                <a:cs typeface="Calibri"/>
              </a:rPr>
              <a:t>Genetics diversity declines, and takes a long time to recover.</a:t>
            </a:r>
          </a:p>
          <a:p>
            <a:pPr marL="0" indent="0">
              <a:buNone/>
            </a:pPr>
            <a:r>
              <a:rPr lang="en-US" sz="1800" dirty="0">
                <a:latin typeface="Calibri"/>
                <a:cs typeface="Calibri"/>
              </a:rPr>
              <a:t>(because mutation acts very slowly)</a:t>
            </a:r>
            <a:endParaRPr lang="en-US" sz="20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ilibri"/>
              <a:cs typeface="Cai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2000" dirty="0">
              <a:latin typeface="Calibri"/>
              <a:cs typeface="Calibri"/>
            </a:endParaRPr>
          </a:p>
          <a:p>
            <a:pPr lvl="0">
              <a:spcBef>
                <a:spcPct val="0"/>
              </a:spcBef>
            </a:pPr>
            <a:endParaRPr lang="en-US" dirty="0">
              <a:latin typeface="Calibri"/>
              <a:cs typeface="Calibri"/>
            </a:endParaRPr>
          </a:p>
        </p:txBody>
      </p:sp>
      <p:grpSp>
        <p:nvGrpSpPr>
          <p:cNvPr id="5" name="Group 4"/>
          <p:cNvGrpSpPr/>
          <p:nvPr/>
        </p:nvGrpSpPr>
        <p:grpSpPr>
          <a:xfrm>
            <a:off x="1264872" y="2049714"/>
            <a:ext cx="6114492" cy="895350"/>
            <a:chOff x="1505508" y="1924050"/>
            <a:chExt cx="6114492" cy="895350"/>
          </a:xfrm>
        </p:grpSpPr>
        <p:pic>
          <p:nvPicPr>
            <p:cNvPr id="6"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05508" y="1924050"/>
              <a:ext cx="1447800" cy="895350"/>
            </a:xfrm>
            <a:prstGeom prst="rect">
              <a:avLst/>
            </a:prstGeom>
            <a:noFill/>
          </p:spPr>
        </p:pic>
        <p:sp>
          <p:nvSpPr>
            <p:cNvPr id="7" name="TextBox 6"/>
            <p:cNvSpPr txBox="1"/>
            <p:nvPr/>
          </p:nvSpPr>
          <p:spPr>
            <a:xfrm>
              <a:off x="3107098" y="2076450"/>
              <a:ext cx="451290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where </a:t>
              </a:r>
              <a:r>
                <a:rPr lang="en-US" i="1" dirty="0">
                  <a:latin typeface="Times New Roman" panose="02020603050405020304" pitchFamily="18" charset="0"/>
                  <a:cs typeface="Times New Roman" panose="02020603050405020304" pitchFamily="18" charset="0"/>
                </a:rPr>
                <a:t>N</a:t>
              </a:r>
              <a:r>
                <a:rPr lang="en-US" i="1" baseline="-25000"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is the population size in generation </a:t>
              </a:r>
              <a:r>
                <a:rPr lang="en-US" i="1"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2679603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888984" y="589534"/>
            <a:ext cx="7245684" cy="5194204"/>
            <a:chOff x="922404" y="168442"/>
            <a:chExt cx="7245684" cy="5194204"/>
          </a:xfrm>
        </p:grpSpPr>
        <p:pic>
          <p:nvPicPr>
            <p:cNvPr id="29" name="Picture 28"/>
            <p:cNvPicPr>
              <a:picLocks noChangeAspect="1"/>
            </p:cNvPicPr>
            <p:nvPr/>
          </p:nvPicPr>
          <p:blipFill>
            <a:blip r:embed="rId2"/>
            <a:stretch>
              <a:fillRect/>
            </a:stretch>
          </p:blipFill>
          <p:spPr>
            <a:xfrm>
              <a:off x="922404" y="2180352"/>
              <a:ext cx="3094892" cy="2743200"/>
            </a:xfrm>
            <a:prstGeom prst="rect">
              <a:avLst/>
            </a:prstGeom>
          </p:spPr>
        </p:pic>
        <p:pic>
          <p:nvPicPr>
            <p:cNvPr id="30" name="Picture 29"/>
            <p:cNvPicPr>
              <a:picLocks noChangeAspect="1"/>
            </p:cNvPicPr>
            <p:nvPr/>
          </p:nvPicPr>
          <p:blipFill>
            <a:blip r:embed="rId3"/>
            <a:stretch>
              <a:fillRect/>
            </a:stretch>
          </p:blipFill>
          <p:spPr>
            <a:xfrm>
              <a:off x="4890499" y="2165916"/>
              <a:ext cx="3277589" cy="2743200"/>
            </a:xfrm>
            <a:prstGeom prst="rect">
              <a:avLst/>
            </a:prstGeom>
          </p:spPr>
        </p:pic>
        <p:grpSp>
          <p:nvGrpSpPr>
            <p:cNvPr id="31" name="Group 30"/>
            <p:cNvGrpSpPr/>
            <p:nvPr/>
          </p:nvGrpSpPr>
          <p:grpSpPr>
            <a:xfrm>
              <a:off x="1463424" y="3757692"/>
              <a:ext cx="2362200" cy="1413689"/>
              <a:chOff x="922020" y="2567940"/>
              <a:chExt cx="2362200" cy="1413689"/>
            </a:xfrm>
          </p:grpSpPr>
          <p:sp>
            <p:nvSpPr>
              <p:cNvPr id="32" name="TextBox 31"/>
              <p:cNvSpPr txBox="1"/>
              <p:nvPr/>
            </p:nvSpPr>
            <p:spPr>
              <a:xfrm>
                <a:off x="1296649" y="3704630"/>
                <a:ext cx="184666" cy="276999"/>
              </a:xfrm>
              <a:prstGeom prst="rect">
                <a:avLst/>
              </a:prstGeom>
              <a:noFill/>
            </p:spPr>
            <p:txBody>
              <a:bodyPr wrap="none" rtlCol="0">
                <a:spAutoFit/>
              </a:bodyPr>
              <a:lstStyle/>
              <a:p>
                <a:endParaRPr lang="en-US" i="1" baseline="-25000" dirty="0">
                  <a:solidFill>
                    <a:srgbClr val="2313F9"/>
                  </a:solidFill>
                </a:endParaRPr>
              </a:p>
            </p:txBody>
          </p:sp>
          <p:cxnSp>
            <p:nvCxnSpPr>
              <p:cNvPr id="33" name="Straight Connector 32"/>
              <p:cNvCxnSpPr/>
              <p:nvPr/>
            </p:nvCxnSpPr>
            <p:spPr>
              <a:xfrm>
                <a:off x="922020" y="2567940"/>
                <a:ext cx="2362200" cy="0"/>
              </a:xfrm>
              <a:prstGeom prst="line">
                <a:avLst/>
              </a:prstGeom>
              <a:ln w="38100">
                <a:solidFill>
                  <a:srgbClr val="2313F9"/>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5424888" y="3796596"/>
              <a:ext cx="2362200" cy="540156"/>
              <a:chOff x="4876800" y="2667000"/>
              <a:chExt cx="2362200" cy="2189716"/>
            </a:xfrm>
          </p:grpSpPr>
          <p:sp>
            <p:nvSpPr>
              <p:cNvPr id="35" name="TextBox 34"/>
              <p:cNvSpPr txBox="1"/>
              <p:nvPr/>
            </p:nvSpPr>
            <p:spPr>
              <a:xfrm>
                <a:off x="5349400" y="3733801"/>
                <a:ext cx="184666" cy="1122915"/>
              </a:xfrm>
              <a:prstGeom prst="rect">
                <a:avLst/>
              </a:prstGeom>
              <a:noFill/>
            </p:spPr>
            <p:txBody>
              <a:bodyPr wrap="none" rtlCol="0">
                <a:spAutoFit/>
              </a:bodyPr>
              <a:lstStyle/>
              <a:p>
                <a:endParaRPr lang="en-US" i="1" baseline="-25000" dirty="0">
                  <a:solidFill>
                    <a:srgbClr val="2313F9"/>
                  </a:solidFill>
                </a:endParaRPr>
              </a:p>
            </p:txBody>
          </p:sp>
          <p:cxnSp>
            <p:nvCxnSpPr>
              <p:cNvPr id="36" name="Straight Connector 35"/>
              <p:cNvCxnSpPr/>
              <p:nvPr/>
            </p:nvCxnSpPr>
            <p:spPr>
              <a:xfrm>
                <a:off x="4876800" y="2667000"/>
                <a:ext cx="2362200" cy="0"/>
              </a:xfrm>
              <a:prstGeom prst="line">
                <a:avLst/>
              </a:prstGeom>
              <a:ln w="38100">
                <a:solidFill>
                  <a:srgbClr val="2313F9"/>
                </a:solidFill>
              </a:ln>
            </p:spPr>
            <p:style>
              <a:lnRef idx="1">
                <a:schemeClr val="accent1"/>
              </a:lnRef>
              <a:fillRef idx="0">
                <a:schemeClr val="accent1"/>
              </a:fillRef>
              <a:effectRef idx="0">
                <a:schemeClr val="accent1"/>
              </a:effectRef>
              <a:fontRef idx="minor">
                <a:schemeClr val="tx1"/>
              </a:fontRef>
            </p:style>
          </p:cxnSp>
        </p:grpSp>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1698" y="254098"/>
              <a:ext cx="2249424" cy="1649109"/>
            </a:xfrm>
            <a:prstGeom prst="rect">
              <a:avLst/>
            </a:prstGeom>
          </p:spPr>
        </p:pic>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6020" y="168442"/>
              <a:ext cx="2244436" cy="1828800"/>
            </a:xfrm>
            <a:prstGeom prst="rect">
              <a:avLst/>
            </a:prstGeom>
          </p:spPr>
        </p:pic>
        <p:sp>
          <p:nvSpPr>
            <p:cNvPr id="40" name="Rectangle 39"/>
            <p:cNvSpPr/>
            <p:nvPr/>
          </p:nvSpPr>
          <p:spPr>
            <a:xfrm>
              <a:off x="5844016" y="4993314"/>
              <a:ext cx="1658362" cy="369332"/>
            </a:xfrm>
            <a:prstGeom prst="rect">
              <a:avLst/>
            </a:prstGeom>
          </p:spPr>
          <p:txBody>
            <a:bodyPr wrap="none">
              <a:spAutoFit/>
            </a:bodyPr>
            <a:lstStyle/>
            <a:p>
              <a:r>
                <a:rPr lang="en-US" dirty="0"/>
                <a:t>N</a:t>
              </a:r>
              <a:r>
                <a:rPr lang="en-US" baseline="-25000" dirty="0"/>
                <a:t>e</a:t>
              </a:r>
              <a:r>
                <a:rPr lang="en-US" dirty="0"/>
                <a:t> = 3.4 million</a:t>
              </a:r>
              <a:endParaRPr lang="en-US" baseline="-25000" dirty="0"/>
            </a:p>
          </p:txBody>
        </p:sp>
        <p:sp>
          <p:nvSpPr>
            <p:cNvPr id="41" name="Rectangle 40"/>
            <p:cNvSpPr/>
            <p:nvPr/>
          </p:nvSpPr>
          <p:spPr>
            <a:xfrm>
              <a:off x="1844737" y="4986715"/>
              <a:ext cx="1658362" cy="369332"/>
            </a:xfrm>
            <a:prstGeom prst="rect">
              <a:avLst/>
            </a:prstGeom>
          </p:spPr>
          <p:txBody>
            <a:bodyPr wrap="none">
              <a:spAutoFit/>
            </a:bodyPr>
            <a:lstStyle/>
            <a:p>
              <a:r>
                <a:rPr lang="en-US" dirty="0"/>
                <a:t>N</a:t>
              </a:r>
              <a:r>
                <a:rPr lang="en-US" baseline="-25000" dirty="0"/>
                <a:t>e</a:t>
              </a:r>
              <a:r>
                <a:rPr lang="en-US" dirty="0"/>
                <a:t> = 1.5 million</a:t>
              </a:r>
              <a:endParaRPr lang="en-US" baseline="-25000" dirty="0"/>
            </a:p>
          </p:txBody>
        </p:sp>
      </p:grpSp>
    </p:spTree>
    <p:extLst>
      <p:ext uri="{BB962C8B-B14F-4D97-AF65-F5344CB8AC3E}">
        <p14:creationId xmlns:p14="http://schemas.microsoft.com/office/powerpoint/2010/main" val="391742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830</TotalTime>
  <Words>1059</Words>
  <Application>Microsoft Macintosh PowerPoint</Application>
  <PresentationFormat>On-screen Show (4:3)</PresentationFormat>
  <Paragraphs>225</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Cailibri</vt:lpstr>
      <vt:lpstr>Calibri</vt:lpstr>
      <vt:lpstr>Symbol</vt:lpstr>
      <vt:lpstr>Times New Roman</vt:lpstr>
      <vt:lpstr>Office Theme</vt:lpstr>
      <vt:lpstr>Effective Population Size</vt:lpstr>
      <vt:lpstr>N vs Ne</vt:lpstr>
      <vt:lpstr>Wright-Fisher Model </vt:lpstr>
      <vt:lpstr>PowerPoint Presentation</vt:lpstr>
      <vt:lpstr>PowerPoint Presentation</vt:lpstr>
      <vt:lpstr>PowerPoint Presentation</vt:lpstr>
      <vt:lpstr>PowerPoint Presentation</vt:lpstr>
      <vt:lpstr>PowerPoint Presentation</vt:lpstr>
      <vt:lpstr>PowerPoint Presentation</vt:lpstr>
      <vt:lpstr>Can use analysis of 1000s of loci to calculate Ne across the genealogy          Note that there are waves of coalescence corresponding to periods of population expansion and contraction per coalescent theory.</vt:lpstr>
      <vt:lpstr>Coalescent genealogy samplers are inherently slow – use the site frequency spectrum and dadi to speed up the analysis.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 flow strongly influences Ne</vt:lpstr>
      <vt:lpstr>PowerPoint Presentation</vt:lpstr>
      <vt:lpstr>Adaption/Extinction</vt:lpstr>
      <vt:lpstr>PowerPoint Presentation</vt:lpstr>
      <vt:lpstr>PowerPoint Presentation</vt:lpstr>
      <vt:lpstr>PowerPoint Presentation</vt:lpstr>
    </vt:vector>
  </TitlesOfParts>
  <Company>University of Alaska Fairbanks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Giants of Population Genetics</dc:title>
  <dc:creator>Kevin McCracken</dc:creator>
  <cp:lastModifiedBy>Kevin McCracken</cp:lastModifiedBy>
  <cp:revision>143</cp:revision>
  <dcterms:created xsi:type="dcterms:W3CDTF">2017-01-09T21:19:33Z</dcterms:created>
  <dcterms:modified xsi:type="dcterms:W3CDTF">2026-01-14T22:24:38Z</dcterms:modified>
</cp:coreProperties>
</file>