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363" r:id="rId2"/>
    <p:sldId id="282" r:id="rId3"/>
    <p:sldId id="365" r:id="rId4"/>
    <p:sldId id="273" r:id="rId5"/>
    <p:sldId id="266" r:id="rId6"/>
    <p:sldId id="366" r:id="rId7"/>
    <p:sldId id="326" r:id="rId8"/>
    <p:sldId id="327" r:id="rId9"/>
    <p:sldId id="276" r:id="rId10"/>
    <p:sldId id="349" r:id="rId11"/>
    <p:sldId id="348" r:id="rId12"/>
    <p:sldId id="350" r:id="rId13"/>
    <p:sldId id="358" r:id="rId14"/>
    <p:sldId id="356" r:id="rId15"/>
    <p:sldId id="357" r:id="rId16"/>
    <p:sldId id="351" r:id="rId17"/>
    <p:sldId id="364" r:id="rId18"/>
    <p:sldId id="361" r:id="rId19"/>
    <p:sldId id="362" r:id="rId20"/>
    <p:sldId id="35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80" autoAdjust="0"/>
    <p:restoredTop sz="94838"/>
  </p:normalViewPr>
  <p:slideViewPr>
    <p:cSldViewPr snapToGrid="0" snapToObjects="1">
      <p:cViewPr varScale="1">
        <p:scale>
          <a:sx n="161" d="100"/>
          <a:sy n="161" d="100"/>
        </p:scale>
        <p:origin x="1920"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7F922-569D-634F-BB3B-51A0E68E7064}" type="datetimeFigureOut">
              <a:rPr lang="en-US" smtClean="0"/>
              <a:t>2/6/23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6E469-A527-8A45-AE36-F77C5323F621}" type="slidenum">
              <a:rPr lang="en-US" smtClean="0"/>
              <a:t>‹#›</a:t>
            </a:fld>
            <a:endParaRPr lang="en-US"/>
          </a:p>
        </p:txBody>
      </p:sp>
    </p:spTree>
    <p:extLst>
      <p:ext uri="{BB962C8B-B14F-4D97-AF65-F5344CB8AC3E}">
        <p14:creationId xmlns:p14="http://schemas.microsoft.com/office/powerpoint/2010/main" val="5659790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D5F534-3BE0-CE4E-A01D-B758576C6A46}" type="datetimeFigureOut">
              <a:rPr lang="en-US" smtClean="0"/>
              <a:t>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18518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962064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80858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D5F534-3BE0-CE4E-A01D-B758576C6A46}" type="datetimeFigureOut">
              <a:rPr lang="en-US" smtClean="0"/>
              <a:t>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365824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D5F534-3BE0-CE4E-A01D-B758576C6A46}" type="datetimeFigureOut">
              <a:rPr lang="en-US" smtClean="0"/>
              <a:t>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311521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D5F534-3BE0-CE4E-A01D-B758576C6A46}" type="datetimeFigureOut">
              <a:rPr lang="en-US" smtClean="0"/>
              <a:t>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3722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D5F534-3BE0-CE4E-A01D-B758576C6A46}" type="datetimeFigureOut">
              <a:rPr lang="en-US" smtClean="0"/>
              <a:t>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356874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D5F534-3BE0-CE4E-A01D-B758576C6A46}" type="datetimeFigureOut">
              <a:rPr lang="en-US" smtClean="0"/>
              <a:t>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75111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5F534-3BE0-CE4E-A01D-B758576C6A46}" type="datetimeFigureOut">
              <a:rPr lang="en-US" smtClean="0"/>
              <a:t>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93520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5F534-3BE0-CE4E-A01D-B758576C6A46}" type="datetimeFigureOut">
              <a:rPr lang="en-US" smtClean="0"/>
              <a:t>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200928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D5F534-3BE0-CE4E-A01D-B758576C6A46}" type="datetimeFigureOut">
              <a:rPr lang="en-US" smtClean="0"/>
              <a:t>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033BBA-E5B2-B148-B46D-51B9A6A3D039}" type="slidenum">
              <a:rPr lang="en-US" smtClean="0"/>
              <a:t>‹#›</a:t>
            </a:fld>
            <a:endParaRPr lang="en-US"/>
          </a:p>
        </p:txBody>
      </p:sp>
    </p:spTree>
    <p:extLst>
      <p:ext uri="{BB962C8B-B14F-4D97-AF65-F5344CB8AC3E}">
        <p14:creationId xmlns:p14="http://schemas.microsoft.com/office/powerpoint/2010/main" val="103301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5F534-3BE0-CE4E-A01D-B758576C6A46}" type="datetimeFigureOut">
              <a:rPr lang="en-US" smtClean="0"/>
              <a:t>2/6/23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33BBA-E5B2-B148-B46D-51B9A6A3D039}" type="slidenum">
              <a:rPr lang="en-US" smtClean="0"/>
              <a:t>‹#›</a:t>
            </a:fld>
            <a:endParaRPr lang="en-US"/>
          </a:p>
        </p:txBody>
      </p:sp>
    </p:spTree>
    <p:extLst>
      <p:ext uri="{BB962C8B-B14F-4D97-AF65-F5344CB8AC3E}">
        <p14:creationId xmlns:p14="http://schemas.microsoft.com/office/powerpoint/2010/main" val="1368030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emanticscholar.org/author/F.-V.-Hippel/7775509" TargetMode="External"/><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hyperlink" Target="https://www.semanticscholar.org/author/I.-Katsiadaki/2434307" TargetMode="External"/><Relationship Id="rId4" Type="http://schemas.openxmlformats.org/officeDocument/2006/relationships/hyperlink" Target="https://www.semanticscholar.org/author/E.-Trammell/577075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E0FC-943C-0296-92A0-AC53423EA395}"/>
              </a:ext>
            </a:extLst>
          </p:cNvPr>
          <p:cNvSpPr txBox="1">
            <a:spLocks/>
          </p:cNvSpPr>
          <p:nvPr/>
        </p:nvSpPr>
        <p:spPr>
          <a:xfrm>
            <a:off x="457200" y="274638"/>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dirty="0"/>
              <a:t>Adaptive Introgression</a:t>
            </a:r>
          </a:p>
        </p:txBody>
      </p:sp>
      <p:sp>
        <p:nvSpPr>
          <p:cNvPr id="3" name="Content Placeholder 2">
            <a:extLst>
              <a:ext uri="{FF2B5EF4-FFF2-40B4-BE49-F238E27FC236}">
                <a16:creationId xmlns:a16="http://schemas.microsoft.com/office/drawing/2014/main" id="{9B919203-9E6C-8EEA-9133-268BA60D28FD}"/>
              </a:ext>
            </a:extLst>
          </p:cNvPr>
          <p:cNvSpPr txBox="1">
            <a:spLocks/>
          </p:cNvSpPr>
          <p:nvPr/>
        </p:nvSpPr>
        <p:spPr>
          <a:xfrm>
            <a:off x="457200" y="1600200"/>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Courier New" panose="02070309020205020404" pitchFamily="49" charset="0"/>
              <a:buChar char="o"/>
            </a:pPr>
            <a:r>
              <a:rPr lang="en-US" sz="2800" dirty="0"/>
              <a:t>Beneficial gene flow between the same or different species</a:t>
            </a:r>
          </a:p>
          <a:p>
            <a:pPr>
              <a:buFont typeface="Courier New" panose="02070309020205020404" pitchFamily="49" charset="0"/>
              <a:buChar char="o"/>
            </a:pPr>
            <a:r>
              <a:rPr lang="en-US" sz="2800" dirty="0"/>
              <a:t>Increases genetic diversity, and introduces genetic variants leading to </a:t>
            </a:r>
            <a:r>
              <a:rPr lang="en-US" sz="2800" u="sng" dirty="0"/>
              <a:t>fitness increase</a:t>
            </a:r>
            <a:r>
              <a:rPr lang="en-US" sz="2800" dirty="0"/>
              <a:t> in the recipient population</a:t>
            </a:r>
          </a:p>
          <a:p>
            <a:pPr>
              <a:buFont typeface="Courier New" panose="02070309020205020404" pitchFamily="49" charset="0"/>
              <a:buChar char="o"/>
            </a:pPr>
            <a:r>
              <a:rPr lang="en-US" sz="2800" dirty="0"/>
              <a:t>Surprisingly common</a:t>
            </a:r>
          </a:p>
          <a:p>
            <a:pPr>
              <a:buFont typeface="Courier New" panose="02070309020205020404" pitchFamily="49" charset="0"/>
              <a:buChar char="o"/>
            </a:pPr>
            <a:r>
              <a:rPr lang="en-US" sz="2800" dirty="0"/>
              <a:t>Can lead to faster evolution (than waiting for mutation)</a:t>
            </a:r>
          </a:p>
          <a:p>
            <a:pPr>
              <a:buFont typeface="Courier New" panose="02070309020205020404" pitchFamily="49" charset="0"/>
              <a:buChar char="o"/>
            </a:pPr>
            <a:r>
              <a:rPr lang="en-US" sz="2800" dirty="0"/>
              <a:t>Genomics offers a new perspective</a:t>
            </a:r>
          </a:p>
        </p:txBody>
      </p:sp>
    </p:spTree>
    <p:extLst>
      <p:ext uri="{BB962C8B-B14F-4D97-AF65-F5344CB8AC3E}">
        <p14:creationId xmlns:p14="http://schemas.microsoft.com/office/powerpoint/2010/main" val="3611827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4DA59A-3C34-F148-A801-D3F56B7C93DF}"/>
              </a:ext>
            </a:extLst>
          </p:cNvPr>
          <p:cNvPicPr>
            <a:picLocks noChangeAspect="1"/>
          </p:cNvPicPr>
          <p:nvPr/>
        </p:nvPicPr>
        <p:blipFill>
          <a:blip r:embed="rId2"/>
          <a:stretch>
            <a:fillRect/>
          </a:stretch>
        </p:blipFill>
        <p:spPr>
          <a:xfrm>
            <a:off x="0" y="461090"/>
            <a:ext cx="5097318" cy="4555410"/>
          </a:xfrm>
          <a:prstGeom prst="rect">
            <a:avLst/>
          </a:prstGeom>
        </p:spPr>
      </p:pic>
      <p:sp>
        <p:nvSpPr>
          <p:cNvPr id="6" name="TextBox 5">
            <a:extLst>
              <a:ext uri="{FF2B5EF4-FFF2-40B4-BE49-F238E27FC236}">
                <a16:creationId xmlns:a16="http://schemas.microsoft.com/office/drawing/2014/main" id="{F8803754-EDB0-D34A-BB1E-0BBBC19278C2}"/>
              </a:ext>
            </a:extLst>
          </p:cNvPr>
          <p:cNvSpPr txBox="1"/>
          <p:nvPr/>
        </p:nvSpPr>
        <p:spPr>
          <a:xfrm>
            <a:off x="4584700" y="1330036"/>
            <a:ext cx="4115955" cy="1569660"/>
          </a:xfrm>
          <a:prstGeom prst="rect">
            <a:avLst/>
          </a:prstGeom>
          <a:noFill/>
        </p:spPr>
        <p:txBody>
          <a:bodyPr wrap="square" rtlCol="0">
            <a:spAutoFit/>
          </a:bodyPr>
          <a:lstStyle/>
          <a:p>
            <a:r>
              <a:rPr lang="en-US" sz="2400" dirty="0">
                <a:latin typeface="Comic Sans MS" panose="030F0902030302020204" pitchFamily="66" charset="0"/>
              </a:rPr>
              <a:t>Did modern humans hybridize with Neanderthal people and other ancient humans?</a:t>
            </a:r>
          </a:p>
        </p:txBody>
      </p:sp>
      <p:pic>
        <p:nvPicPr>
          <p:cNvPr id="8" name="Picture 7">
            <a:extLst>
              <a:ext uri="{FF2B5EF4-FFF2-40B4-BE49-F238E27FC236}">
                <a16:creationId xmlns:a16="http://schemas.microsoft.com/office/drawing/2014/main" id="{8C0956DE-F115-C44A-9155-108AC5B44263}"/>
              </a:ext>
            </a:extLst>
          </p:cNvPr>
          <p:cNvPicPr>
            <a:picLocks noChangeAspect="1"/>
          </p:cNvPicPr>
          <p:nvPr/>
        </p:nvPicPr>
        <p:blipFill>
          <a:blip r:embed="rId3"/>
          <a:stretch>
            <a:fillRect/>
          </a:stretch>
        </p:blipFill>
        <p:spPr>
          <a:xfrm>
            <a:off x="4825422" y="3439983"/>
            <a:ext cx="3634509" cy="1879723"/>
          </a:xfrm>
          <a:prstGeom prst="rect">
            <a:avLst/>
          </a:prstGeom>
        </p:spPr>
      </p:pic>
    </p:spTree>
    <p:extLst>
      <p:ext uri="{BB962C8B-B14F-4D97-AF65-F5344CB8AC3E}">
        <p14:creationId xmlns:p14="http://schemas.microsoft.com/office/powerpoint/2010/main" val="2731325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b_R_NeandertalEMB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7" y="637369"/>
            <a:ext cx="7315200" cy="4113724"/>
          </a:xfrm>
          <a:prstGeom prst="rect">
            <a:avLst/>
          </a:prstGeom>
        </p:spPr>
      </p:pic>
      <p:sp>
        <p:nvSpPr>
          <p:cNvPr id="5" name="Rectangle 4"/>
          <p:cNvSpPr/>
          <p:nvPr/>
        </p:nvSpPr>
        <p:spPr>
          <a:xfrm>
            <a:off x="622437" y="4751093"/>
            <a:ext cx="4137001" cy="954107"/>
          </a:xfrm>
          <a:prstGeom prst="rect">
            <a:avLst/>
          </a:prstGeom>
        </p:spPr>
        <p:txBody>
          <a:bodyPr wrap="square">
            <a:spAutoFit/>
          </a:bodyPr>
          <a:lstStyle/>
          <a:p>
            <a:endParaRPr lang="en-US" sz="1400" dirty="0"/>
          </a:p>
          <a:p>
            <a:r>
              <a:rPr lang="en-US" sz="1400" dirty="0"/>
              <a:t>Humans mated with </a:t>
            </a:r>
            <a:r>
              <a:rPr lang="en-US" sz="1400" dirty="0" err="1"/>
              <a:t>Neandertals</a:t>
            </a:r>
            <a:r>
              <a:rPr lang="en-US" sz="1400" dirty="0"/>
              <a:t> much earlier and more frequently than thought. </a:t>
            </a:r>
            <a:r>
              <a:rPr lang="en-US" sz="1400" u="sng" dirty="0"/>
              <a:t>Science</a:t>
            </a:r>
            <a:r>
              <a:rPr lang="en-US" sz="1400" dirty="0"/>
              <a:t> By Ann Gibbons, Feb. 17, 2016 , 1:00 PM</a:t>
            </a:r>
          </a:p>
        </p:txBody>
      </p:sp>
      <p:sp>
        <p:nvSpPr>
          <p:cNvPr id="6" name="TextBox 5">
            <a:extLst>
              <a:ext uri="{FF2B5EF4-FFF2-40B4-BE49-F238E27FC236}">
                <a16:creationId xmlns:a16="http://schemas.microsoft.com/office/drawing/2014/main" id="{770738E4-E327-DA4C-A0EF-B75C47A6CB60}"/>
              </a:ext>
            </a:extLst>
          </p:cNvPr>
          <p:cNvSpPr txBox="1"/>
          <p:nvPr/>
        </p:nvSpPr>
        <p:spPr>
          <a:xfrm>
            <a:off x="622437" y="5929745"/>
            <a:ext cx="6193940" cy="461665"/>
          </a:xfrm>
          <a:prstGeom prst="rect">
            <a:avLst/>
          </a:prstGeom>
          <a:noFill/>
        </p:spPr>
        <p:txBody>
          <a:bodyPr wrap="none" rtlCol="0">
            <a:spAutoFit/>
          </a:bodyPr>
          <a:lstStyle/>
          <a:p>
            <a:r>
              <a:rPr lang="en-US" sz="2400" dirty="0"/>
              <a:t>~2% of your DNA is perhaps from Neanderthal</a:t>
            </a:r>
          </a:p>
        </p:txBody>
      </p:sp>
    </p:spTree>
    <p:extLst>
      <p:ext uri="{BB962C8B-B14F-4D97-AF65-F5344CB8AC3E}">
        <p14:creationId xmlns:p14="http://schemas.microsoft.com/office/powerpoint/2010/main" val="2533892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F68D45-FDD4-A44A-8253-F89EC886587F}"/>
              </a:ext>
            </a:extLst>
          </p:cNvPr>
          <p:cNvPicPr>
            <a:picLocks noChangeAspect="1"/>
          </p:cNvPicPr>
          <p:nvPr/>
        </p:nvPicPr>
        <p:blipFill>
          <a:blip r:embed="rId2"/>
          <a:stretch>
            <a:fillRect/>
          </a:stretch>
        </p:blipFill>
        <p:spPr>
          <a:xfrm>
            <a:off x="298908" y="109914"/>
            <a:ext cx="8426451" cy="4604518"/>
          </a:xfrm>
          <a:prstGeom prst="rect">
            <a:avLst/>
          </a:prstGeom>
        </p:spPr>
      </p:pic>
      <p:sp>
        <p:nvSpPr>
          <p:cNvPr id="6" name="Rectangle 5">
            <a:extLst>
              <a:ext uri="{FF2B5EF4-FFF2-40B4-BE49-F238E27FC236}">
                <a16:creationId xmlns:a16="http://schemas.microsoft.com/office/drawing/2014/main" id="{CD97B1C5-02B4-A64E-9E50-BCB47164AD93}"/>
              </a:ext>
            </a:extLst>
          </p:cNvPr>
          <p:cNvSpPr/>
          <p:nvPr/>
        </p:nvSpPr>
        <p:spPr>
          <a:xfrm>
            <a:off x="298908" y="4781033"/>
            <a:ext cx="8546184" cy="1754326"/>
          </a:xfrm>
          <a:prstGeom prst="rect">
            <a:avLst/>
          </a:prstGeom>
        </p:spPr>
        <p:txBody>
          <a:bodyPr wrap="square">
            <a:spAutoFit/>
          </a:bodyPr>
          <a:lstStyle/>
          <a:p>
            <a:r>
              <a:rPr lang="en-US" b="1" dirty="0" err="1"/>
              <a:t>Racimo</a:t>
            </a:r>
            <a:r>
              <a:rPr lang="en-US" b="1" dirty="0"/>
              <a:t>, F., </a:t>
            </a:r>
            <a:r>
              <a:rPr lang="en-US" b="1" dirty="0" err="1"/>
              <a:t>Sankararaman</a:t>
            </a:r>
            <a:r>
              <a:rPr lang="en-US" b="1" dirty="0"/>
              <a:t>, S., Nielsen, R., &amp; Huerta-Sánchez, E. (2015). Evidence for archaic adaptive introgression in humans. </a:t>
            </a:r>
            <a:r>
              <a:rPr lang="en-US" b="1" i="1" dirty="0"/>
              <a:t>Nature Reviews Genetics</a:t>
            </a:r>
            <a:r>
              <a:rPr lang="en-US" b="1" dirty="0"/>
              <a:t>, </a:t>
            </a:r>
            <a:r>
              <a:rPr lang="en-US" b="1" i="1" dirty="0"/>
              <a:t>16</a:t>
            </a:r>
            <a:r>
              <a:rPr lang="en-US" b="1" dirty="0"/>
              <a:t>(6), 359.</a:t>
            </a:r>
          </a:p>
          <a:p>
            <a:endParaRPr lang="en-US" dirty="0"/>
          </a:p>
          <a:p>
            <a:r>
              <a:rPr lang="en-US" dirty="0"/>
              <a:t>Because there is less time for recombination to break down the migrant tracts (red) in the admixed population (left), the expected tract length in this case will be longer than in the case of ancestral population structure (right).</a:t>
            </a:r>
          </a:p>
        </p:txBody>
      </p:sp>
    </p:spTree>
    <p:extLst>
      <p:ext uri="{BB962C8B-B14F-4D97-AF65-F5344CB8AC3E}">
        <p14:creationId xmlns:p14="http://schemas.microsoft.com/office/powerpoint/2010/main" val="225544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8A2AFD-9C38-E24F-ADCB-8A1AB7F4FD0F}"/>
              </a:ext>
            </a:extLst>
          </p:cNvPr>
          <p:cNvPicPr>
            <a:picLocks noChangeAspect="1"/>
          </p:cNvPicPr>
          <p:nvPr/>
        </p:nvPicPr>
        <p:blipFill rotWithShape="1">
          <a:blip r:embed="rId2"/>
          <a:srcRect t="1354" b="1707"/>
          <a:stretch/>
        </p:blipFill>
        <p:spPr>
          <a:xfrm>
            <a:off x="763607" y="226297"/>
            <a:ext cx="5800095" cy="5722449"/>
          </a:xfrm>
          <a:prstGeom prst="rect">
            <a:avLst/>
          </a:prstGeom>
        </p:spPr>
      </p:pic>
      <p:sp>
        <p:nvSpPr>
          <p:cNvPr id="6" name="TextBox 5">
            <a:extLst>
              <a:ext uri="{FF2B5EF4-FFF2-40B4-BE49-F238E27FC236}">
                <a16:creationId xmlns:a16="http://schemas.microsoft.com/office/drawing/2014/main" id="{74E21973-FBA3-8F43-AADB-8491CEEB2DB6}"/>
              </a:ext>
            </a:extLst>
          </p:cNvPr>
          <p:cNvSpPr txBox="1"/>
          <p:nvPr/>
        </p:nvSpPr>
        <p:spPr>
          <a:xfrm>
            <a:off x="2444281" y="6238149"/>
            <a:ext cx="2438745" cy="369332"/>
          </a:xfrm>
          <a:prstGeom prst="rect">
            <a:avLst/>
          </a:prstGeom>
          <a:noFill/>
        </p:spPr>
        <p:txBody>
          <a:bodyPr wrap="none" rtlCol="0">
            <a:spAutoFit/>
          </a:bodyPr>
          <a:lstStyle/>
          <a:p>
            <a:r>
              <a:rPr lang="en-US" dirty="0"/>
              <a:t>Graham 2019 - Heredity</a:t>
            </a:r>
          </a:p>
        </p:txBody>
      </p:sp>
      <p:sp>
        <p:nvSpPr>
          <p:cNvPr id="4" name="Title 1">
            <a:extLst>
              <a:ext uri="{FF2B5EF4-FFF2-40B4-BE49-F238E27FC236}">
                <a16:creationId xmlns:a16="http://schemas.microsoft.com/office/drawing/2014/main" id="{27297F15-7F70-E747-9785-77A60B14BDE3}"/>
              </a:ext>
            </a:extLst>
          </p:cNvPr>
          <p:cNvSpPr>
            <a:spLocks noGrp="1"/>
          </p:cNvSpPr>
          <p:nvPr>
            <p:ph type="title"/>
          </p:nvPr>
        </p:nvSpPr>
        <p:spPr>
          <a:xfrm>
            <a:off x="3352626" y="-85090"/>
            <a:ext cx="5889099" cy="1143000"/>
          </a:xfrm>
        </p:spPr>
        <p:txBody>
          <a:bodyPr>
            <a:normAutofit/>
          </a:bodyPr>
          <a:lstStyle/>
          <a:p>
            <a:pPr algn="l"/>
            <a:r>
              <a:rPr lang="en-US" sz="3200" dirty="0"/>
              <a:t>Hypoxia-Inducible Factor Pathway</a:t>
            </a:r>
          </a:p>
        </p:txBody>
      </p:sp>
    </p:spTree>
    <p:extLst>
      <p:ext uri="{BB962C8B-B14F-4D97-AF65-F5344CB8AC3E}">
        <p14:creationId xmlns:p14="http://schemas.microsoft.com/office/powerpoint/2010/main" val="1806333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77FDF4-EDEC-B043-BD5D-E9D63D2FF079}"/>
              </a:ext>
            </a:extLst>
          </p:cNvPr>
          <p:cNvPicPr>
            <a:picLocks noChangeAspect="1"/>
          </p:cNvPicPr>
          <p:nvPr/>
        </p:nvPicPr>
        <p:blipFill>
          <a:blip r:embed="rId2"/>
          <a:stretch>
            <a:fillRect/>
          </a:stretch>
        </p:blipFill>
        <p:spPr>
          <a:xfrm>
            <a:off x="508000" y="550900"/>
            <a:ext cx="8128000" cy="3949700"/>
          </a:xfrm>
          <a:prstGeom prst="rect">
            <a:avLst/>
          </a:prstGeom>
        </p:spPr>
      </p:pic>
      <p:sp>
        <p:nvSpPr>
          <p:cNvPr id="6" name="Rectangle 5">
            <a:extLst>
              <a:ext uri="{FF2B5EF4-FFF2-40B4-BE49-F238E27FC236}">
                <a16:creationId xmlns:a16="http://schemas.microsoft.com/office/drawing/2014/main" id="{6771CE16-0093-964B-8071-366FF6C47010}"/>
              </a:ext>
            </a:extLst>
          </p:cNvPr>
          <p:cNvSpPr/>
          <p:nvPr/>
        </p:nvSpPr>
        <p:spPr>
          <a:xfrm>
            <a:off x="508001" y="4889799"/>
            <a:ext cx="8127999" cy="1077218"/>
          </a:xfrm>
          <a:prstGeom prst="rect">
            <a:avLst/>
          </a:prstGeom>
        </p:spPr>
        <p:txBody>
          <a:bodyPr wrap="square">
            <a:spAutoFit/>
          </a:bodyPr>
          <a:lstStyle/>
          <a:p>
            <a:r>
              <a:rPr lang="en-US" sz="1600" dirty="0"/>
              <a:t>Beall, C.M., </a:t>
            </a:r>
            <a:r>
              <a:rPr lang="en-US" sz="1600" dirty="0" err="1"/>
              <a:t>Cavalleri</a:t>
            </a:r>
            <a:r>
              <a:rPr lang="en-US" sz="1600" dirty="0"/>
              <a:t>, G.L., Deng, L., </a:t>
            </a:r>
            <a:r>
              <a:rPr lang="en-US" sz="1600" dirty="0" err="1"/>
              <a:t>Elston</a:t>
            </a:r>
            <a:r>
              <a:rPr lang="en-US" sz="1600" dirty="0"/>
              <a:t>, R.C., Gao, Y., Knight, J., Li, C., Li, J.C., Liang, Y., McCormack, M. and Montgomery, H.E., 2010. Natural selection on EPAS1 (HIF2</a:t>
            </a:r>
            <a:r>
              <a:rPr lang="el-GR" sz="1600" dirty="0"/>
              <a:t>α) </a:t>
            </a:r>
            <a:r>
              <a:rPr lang="en-US" sz="1600" dirty="0"/>
              <a:t>associated with low hemoglobin concentration in Tibetan highlanders. </a:t>
            </a:r>
            <a:r>
              <a:rPr lang="en-US" sz="1600" i="1" dirty="0"/>
              <a:t>Proceedings of the National Academy of Sciences</a:t>
            </a:r>
            <a:r>
              <a:rPr lang="en-US" sz="1600" dirty="0"/>
              <a:t>, </a:t>
            </a:r>
            <a:r>
              <a:rPr lang="en-US" sz="1600" i="1" dirty="0"/>
              <a:t>107</a:t>
            </a:r>
            <a:r>
              <a:rPr lang="en-US" sz="1600" dirty="0"/>
              <a:t>(25), pp.11459-11464.</a:t>
            </a:r>
          </a:p>
        </p:txBody>
      </p:sp>
    </p:spTree>
    <p:extLst>
      <p:ext uri="{BB962C8B-B14F-4D97-AF65-F5344CB8AC3E}">
        <p14:creationId xmlns:p14="http://schemas.microsoft.com/office/powerpoint/2010/main" val="176535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AD7253-B12A-404A-963C-5D47FB9782A6}"/>
              </a:ext>
            </a:extLst>
          </p:cNvPr>
          <p:cNvPicPr>
            <a:picLocks noChangeAspect="1"/>
          </p:cNvPicPr>
          <p:nvPr/>
        </p:nvPicPr>
        <p:blipFill>
          <a:blip r:embed="rId2"/>
          <a:stretch>
            <a:fillRect/>
          </a:stretch>
        </p:blipFill>
        <p:spPr>
          <a:xfrm>
            <a:off x="455404" y="1806498"/>
            <a:ext cx="8162460" cy="3217126"/>
          </a:xfrm>
          <a:prstGeom prst="rect">
            <a:avLst/>
          </a:prstGeom>
        </p:spPr>
      </p:pic>
      <p:sp>
        <p:nvSpPr>
          <p:cNvPr id="6" name="Rectangle 5">
            <a:extLst>
              <a:ext uri="{FF2B5EF4-FFF2-40B4-BE49-F238E27FC236}">
                <a16:creationId xmlns:a16="http://schemas.microsoft.com/office/drawing/2014/main" id="{EA8DB77B-E503-E846-87D3-8B544E3B0E9A}"/>
              </a:ext>
            </a:extLst>
          </p:cNvPr>
          <p:cNvSpPr/>
          <p:nvPr/>
        </p:nvSpPr>
        <p:spPr>
          <a:xfrm>
            <a:off x="420038" y="5529212"/>
            <a:ext cx="8233192" cy="830997"/>
          </a:xfrm>
          <a:prstGeom prst="rect">
            <a:avLst/>
          </a:prstGeom>
        </p:spPr>
        <p:txBody>
          <a:bodyPr wrap="square">
            <a:spAutoFit/>
          </a:bodyPr>
          <a:lstStyle/>
          <a:p>
            <a:r>
              <a:rPr lang="en-US" sz="1600" dirty="0"/>
              <a:t>Yang, J., </a:t>
            </a:r>
            <a:r>
              <a:rPr lang="en-US" sz="1600" dirty="0" err="1"/>
              <a:t>Jin</a:t>
            </a:r>
            <a:r>
              <a:rPr lang="en-US" sz="1600" dirty="0"/>
              <a:t>, Z.B., Chen, J., Huang, X.F., Li, X.M., Liang, Y.B., Mao, J.Y., Chen, X., Zheng, Z., </a:t>
            </a:r>
            <a:r>
              <a:rPr lang="en-US" sz="1600" dirty="0" err="1"/>
              <a:t>Bakshi</a:t>
            </a:r>
            <a:r>
              <a:rPr lang="en-US" sz="1600" dirty="0"/>
              <a:t>, A. and Zheng, D.D., 2017. Genetic signatures of high-altitude adaptation in Tibetans. </a:t>
            </a:r>
            <a:r>
              <a:rPr lang="en-US" sz="1600" i="1" dirty="0"/>
              <a:t>Proceedings of the National Academy of Sciences</a:t>
            </a:r>
            <a:r>
              <a:rPr lang="en-US" sz="1600" dirty="0"/>
              <a:t>, </a:t>
            </a:r>
            <a:r>
              <a:rPr lang="en-US" sz="1600" i="1" dirty="0"/>
              <a:t>114</a:t>
            </a:r>
            <a:r>
              <a:rPr lang="en-US" sz="1600" dirty="0"/>
              <a:t>(16), pp.4189-4194.</a:t>
            </a:r>
          </a:p>
        </p:txBody>
      </p:sp>
    </p:spTree>
    <p:extLst>
      <p:ext uri="{BB962C8B-B14F-4D97-AF65-F5344CB8AC3E}">
        <p14:creationId xmlns:p14="http://schemas.microsoft.com/office/powerpoint/2010/main" val="3564586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nisov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01" y="332154"/>
            <a:ext cx="4987503" cy="6264025"/>
          </a:xfrm>
          <a:prstGeom prst="rect">
            <a:avLst/>
          </a:prstGeom>
        </p:spPr>
      </p:pic>
      <p:pic>
        <p:nvPicPr>
          <p:cNvPr id="5" name="Picture 4"/>
          <p:cNvPicPr>
            <a:picLocks noChangeAspect="1"/>
          </p:cNvPicPr>
          <p:nvPr/>
        </p:nvPicPr>
        <p:blipFill>
          <a:blip r:embed="rId3"/>
          <a:stretch>
            <a:fillRect/>
          </a:stretch>
        </p:blipFill>
        <p:spPr>
          <a:xfrm>
            <a:off x="5167921" y="1431272"/>
            <a:ext cx="3966308" cy="2439280"/>
          </a:xfrm>
          <a:prstGeom prst="rect">
            <a:avLst/>
          </a:prstGeom>
        </p:spPr>
      </p:pic>
      <p:pic>
        <p:nvPicPr>
          <p:cNvPr id="6" name="Picture 5" descr="Untitl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5733" y="3977668"/>
            <a:ext cx="3968496" cy="2423132"/>
          </a:xfrm>
          <a:prstGeom prst="rect">
            <a:avLst/>
          </a:prstGeom>
        </p:spPr>
      </p:pic>
      <p:sp>
        <p:nvSpPr>
          <p:cNvPr id="2" name="TextBox 1"/>
          <p:cNvSpPr txBox="1"/>
          <p:nvPr/>
        </p:nvSpPr>
        <p:spPr>
          <a:xfrm>
            <a:off x="6286502" y="268422"/>
            <a:ext cx="1709058" cy="830997"/>
          </a:xfrm>
          <a:prstGeom prst="rect">
            <a:avLst/>
          </a:prstGeom>
          <a:noFill/>
        </p:spPr>
        <p:txBody>
          <a:bodyPr wrap="none" rtlCol="0">
            <a:spAutoFit/>
          </a:bodyPr>
          <a:lstStyle/>
          <a:p>
            <a:r>
              <a:rPr lang="en-US" sz="4800" i="1" dirty="0">
                <a:latin typeface="Calibri"/>
                <a:cs typeface="Calibri"/>
              </a:rPr>
              <a:t>EPAS1</a:t>
            </a:r>
          </a:p>
        </p:txBody>
      </p:sp>
    </p:spTree>
    <p:extLst>
      <p:ext uri="{BB962C8B-B14F-4D97-AF65-F5344CB8AC3E}">
        <p14:creationId xmlns:p14="http://schemas.microsoft.com/office/powerpoint/2010/main" val="1418714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346" y="246062"/>
            <a:ext cx="5784407" cy="5943600"/>
          </a:xfrm>
          <a:prstGeom prst="rect">
            <a:avLst/>
          </a:prstGeom>
        </p:spPr>
      </p:pic>
      <p:sp>
        <p:nvSpPr>
          <p:cNvPr id="2" name="TextBox 1"/>
          <p:cNvSpPr txBox="1"/>
          <p:nvPr/>
        </p:nvSpPr>
        <p:spPr>
          <a:xfrm>
            <a:off x="430306" y="6274362"/>
            <a:ext cx="8276665" cy="400110"/>
          </a:xfrm>
          <a:prstGeom prst="rect">
            <a:avLst/>
          </a:prstGeom>
          <a:noFill/>
        </p:spPr>
        <p:txBody>
          <a:bodyPr wrap="square" rtlCol="0">
            <a:spAutoFit/>
          </a:bodyPr>
          <a:lstStyle/>
          <a:p>
            <a:pPr algn="ctr"/>
            <a:r>
              <a:rPr lang="en-US" sz="2000" dirty="0"/>
              <a:t>HIF Pathway – 26 Genes by Sequence Capture - </a:t>
            </a:r>
            <a:r>
              <a:rPr lang="en-US" sz="2000" i="1" dirty="0"/>
              <a:t>Heredity</a:t>
            </a:r>
            <a:r>
              <a:rPr lang="en-US" sz="2000" dirty="0"/>
              <a:t> Graham et al. 2021</a:t>
            </a:r>
          </a:p>
        </p:txBody>
      </p:sp>
      <p:sp>
        <p:nvSpPr>
          <p:cNvPr id="4" name="TextBox 3"/>
          <p:cNvSpPr txBox="1"/>
          <p:nvPr/>
        </p:nvSpPr>
        <p:spPr>
          <a:xfrm>
            <a:off x="1103311" y="276046"/>
            <a:ext cx="2452689" cy="1200329"/>
          </a:xfrm>
          <a:prstGeom prst="rect">
            <a:avLst/>
          </a:prstGeom>
          <a:solidFill>
            <a:schemeClr val="bg1"/>
          </a:solidFill>
        </p:spPr>
        <p:txBody>
          <a:bodyPr wrap="square" rtlCol="0">
            <a:spAutoFit/>
          </a:bodyPr>
          <a:lstStyle/>
          <a:p>
            <a:r>
              <a:rPr lang="en-US" dirty="0"/>
              <a:t>Yellow-billed Pintail has lower average F</a:t>
            </a:r>
            <a:r>
              <a:rPr lang="en-US" baseline="-25000" dirty="0"/>
              <a:t>ST</a:t>
            </a:r>
            <a:r>
              <a:rPr lang="en-US" dirty="0"/>
              <a:t> </a:t>
            </a:r>
            <a:r>
              <a:rPr lang="en-US" dirty="0">
                <a:sym typeface="Wingdings"/>
              </a:rPr>
              <a:t></a:t>
            </a:r>
            <a:r>
              <a:rPr lang="en-US" dirty="0"/>
              <a:t> more power to detect outliers.</a:t>
            </a:r>
          </a:p>
        </p:txBody>
      </p:sp>
      <p:sp>
        <p:nvSpPr>
          <p:cNvPr id="5" name="TextBox 4"/>
          <p:cNvSpPr txBox="1"/>
          <p:nvPr/>
        </p:nvSpPr>
        <p:spPr>
          <a:xfrm>
            <a:off x="5597982" y="277453"/>
            <a:ext cx="2452689" cy="1200329"/>
          </a:xfrm>
          <a:prstGeom prst="rect">
            <a:avLst/>
          </a:prstGeom>
          <a:solidFill>
            <a:schemeClr val="bg1"/>
          </a:solidFill>
        </p:spPr>
        <p:txBody>
          <a:bodyPr wrap="square" rtlCol="0">
            <a:spAutoFit/>
          </a:bodyPr>
          <a:lstStyle/>
          <a:p>
            <a:r>
              <a:rPr lang="en-US" dirty="0"/>
              <a:t>Speckled Teal has higher average F</a:t>
            </a:r>
            <a:r>
              <a:rPr lang="en-US" baseline="-25000" dirty="0"/>
              <a:t>ST</a:t>
            </a:r>
            <a:r>
              <a:rPr lang="en-US" dirty="0"/>
              <a:t> </a:t>
            </a:r>
            <a:r>
              <a:rPr lang="en-US" dirty="0">
                <a:sym typeface="Wingdings"/>
              </a:rPr>
              <a:t></a:t>
            </a:r>
            <a:r>
              <a:rPr lang="en-US" dirty="0"/>
              <a:t> slightly less power to detect outliers.</a:t>
            </a:r>
          </a:p>
        </p:txBody>
      </p:sp>
    </p:spTree>
    <p:extLst>
      <p:ext uri="{BB962C8B-B14F-4D97-AF65-F5344CB8AC3E}">
        <p14:creationId xmlns:p14="http://schemas.microsoft.com/office/powerpoint/2010/main" val="2966504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54EC77-54C0-CC99-BEBD-45E07A479BC0}"/>
              </a:ext>
            </a:extLst>
          </p:cNvPr>
          <p:cNvPicPr>
            <a:picLocks noChangeAspect="1"/>
          </p:cNvPicPr>
          <p:nvPr/>
        </p:nvPicPr>
        <p:blipFill>
          <a:blip r:embed="rId2"/>
          <a:stretch>
            <a:fillRect/>
          </a:stretch>
        </p:blipFill>
        <p:spPr>
          <a:xfrm>
            <a:off x="201014" y="98425"/>
            <a:ext cx="4516407" cy="6280150"/>
          </a:xfrm>
          <a:prstGeom prst="rect">
            <a:avLst/>
          </a:prstGeom>
        </p:spPr>
      </p:pic>
      <p:pic>
        <p:nvPicPr>
          <p:cNvPr id="9" name="Picture 8">
            <a:extLst>
              <a:ext uri="{FF2B5EF4-FFF2-40B4-BE49-F238E27FC236}">
                <a16:creationId xmlns:a16="http://schemas.microsoft.com/office/drawing/2014/main" id="{72FAF089-EC4D-D27E-7C6F-15054011BFC2}"/>
              </a:ext>
            </a:extLst>
          </p:cNvPr>
          <p:cNvPicPr>
            <a:picLocks noChangeAspect="1"/>
          </p:cNvPicPr>
          <p:nvPr/>
        </p:nvPicPr>
        <p:blipFill>
          <a:blip r:embed="rId3"/>
          <a:stretch>
            <a:fillRect/>
          </a:stretch>
        </p:blipFill>
        <p:spPr>
          <a:xfrm>
            <a:off x="1155700" y="3060700"/>
            <a:ext cx="4831624" cy="1257300"/>
          </a:xfrm>
          <a:prstGeom prst="rect">
            <a:avLst/>
          </a:prstGeom>
        </p:spPr>
      </p:pic>
      <p:sp>
        <p:nvSpPr>
          <p:cNvPr id="12" name="TextBox 11">
            <a:extLst>
              <a:ext uri="{FF2B5EF4-FFF2-40B4-BE49-F238E27FC236}">
                <a16:creationId xmlns:a16="http://schemas.microsoft.com/office/drawing/2014/main" id="{B79911AD-FDD8-C5C6-6370-2291024E3869}"/>
              </a:ext>
            </a:extLst>
          </p:cNvPr>
          <p:cNvSpPr txBox="1"/>
          <p:nvPr/>
        </p:nvSpPr>
        <p:spPr>
          <a:xfrm>
            <a:off x="4282086" y="316637"/>
            <a:ext cx="4660900" cy="2400657"/>
          </a:xfrm>
          <a:prstGeom prst="rect">
            <a:avLst/>
          </a:prstGeom>
          <a:noFill/>
        </p:spPr>
        <p:txBody>
          <a:bodyPr wrap="square">
            <a:spAutoFit/>
          </a:bodyPr>
          <a:lstStyle/>
          <a:p>
            <a:r>
              <a:rPr lang="en-US" dirty="0"/>
              <a:t>News Release 6-Dec-2016 </a:t>
            </a:r>
          </a:p>
          <a:p>
            <a:r>
              <a:rPr lang="en-US" sz="2000" b="1" dirty="0"/>
              <a:t>Tibetan Mastiff gained high altitude adaptation after domestication by wolf interbreeding </a:t>
            </a:r>
          </a:p>
          <a:p>
            <a:r>
              <a:rPr lang="en-US" dirty="0"/>
              <a:t>Same gene, same mechanism -- interbreeding -- as in humans </a:t>
            </a:r>
          </a:p>
          <a:p>
            <a:r>
              <a:rPr lang="en-US" dirty="0"/>
              <a:t>https://</a:t>
            </a:r>
            <a:r>
              <a:rPr lang="en-US" dirty="0" err="1"/>
              <a:t>www.eurekalert.org</a:t>
            </a:r>
            <a:r>
              <a:rPr lang="en-US" dirty="0"/>
              <a:t>/news-releases/523086</a:t>
            </a:r>
          </a:p>
        </p:txBody>
      </p:sp>
      <p:sp>
        <p:nvSpPr>
          <p:cNvPr id="13" name="TextBox 12">
            <a:extLst>
              <a:ext uri="{FF2B5EF4-FFF2-40B4-BE49-F238E27FC236}">
                <a16:creationId xmlns:a16="http://schemas.microsoft.com/office/drawing/2014/main" id="{0FD1A91E-8EB8-3640-EFDA-692EF7DCB39A}"/>
              </a:ext>
            </a:extLst>
          </p:cNvPr>
          <p:cNvSpPr txBox="1"/>
          <p:nvPr/>
        </p:nvSpPr>
        <p:spPr>
          <a:xfrm rot="19939007">
            <a:off x="5300770" y="4086788"/>
            <a:ext cx="754374" cy="369332"/>
          </a:xfrm>
          <a:prstGeom prst="rect">
            <a:avLst/>
          </a:prstGeom>
          <a:noFill/>
        </p:spPr>
        <p:txBody>
          <a:bodyPr wrap="none" rtlCol="0">
            <a:spAutoFit/>
          </a:bodyPr>
          <a:lstStyle/>
          <a:p>
            <a:r>
              <a:rPr lang="en-US" dirty="0"/>
              <a:t>EPAS1</a:t>
            </a:r>
          </a:p>
        </p:txBody>
      </p:sp>
      <p:pic>
        <p:nvPicPr>
          <p:cNvPr id="15" name="Picture 14">
            <a:extLst>
              <a:ext uri="{FF2B5EF4-FFF2-40B4-BE49-F238E27FC236}">
                <a16:creationId xmlns:a16="http://schemas.microsoft.com/office/drawing/2014/main" id="{DEBF3EFD-D034-740D-4CED-2697DC75AA29}"/>
              </a:ext>
            </a:extLst>
          </p:cNvPr>
          <p:cNvPicPr>
            <a:picLocks noChangeAspect="1"/>
          </p:cNvPicPr>
          <p:nvPr/>
        </p:nvPicPr>
        <p:blipFill>
          <a:blip r:embed="rId4"/>
          <a:stretch>
            <a:fillRect/>
          </a:stretch>
        </p:blipFill>
        <p:spPr>
          <a:xfrm rot="19758091">
            <a:off x="5947176" y="3140467"/>
            <a:ext cx="2488336" cy="771331"/>
          </a:xfrm>
          <a:prstGeom prst="rect">
            <a:avLst/>
          </a:prstGeom>
        </p:spPr>
      </p:pic>
      <p:grpSp>
        <p:nvGrpSpPr>
          <p:cNvPr id="17" name="Group 16">
            <a:extLst>
              <a:ext uri="{FF2B5EF4-FFF2-40B4-BE49-F238E27FC236}">
                <a16:creationId xmlns:a16="http://schemas.microsoft.com/office/drawing/2014/main" id="{98FBFCEB-56D7-A7AE-785A-CAB6CF4F8FC0}"/>
              </a:ext>
            </a:extLst>
          </p:cNvPr>
          <p:cNvGrpSpPr/>
          <p:nvPr/>
        </p:nvGrpSpPr>
        <p:grpSpPr>
          <a:xfrm>
            <a:off x="5635135" y="4610417"/>
            <a:ext cx="2938463" cy="1216290"/>
            <a:chOff x="5635135" y="4610417"/>
            <a:chExt cx="2938463" cy="1216290"/>
          </a:xfrm>
        </p:grpSpPr>
        <p:sp>
          <p:nvSpPr>
            <p:cNvPr id="14" name="TextBox 13">
              <a:extLst>
                <a:ext uri="{FF2B5EF4-FFF2-40B4-BE49-F238E27FC236}">
                  <a16:creationId xmlns:a16="http://schemas.microsoft.com/office/drawing/2014/main" id="{71BECE6D-0C69-72F6-554B-B7286868422C}"/>
                </a:ext>
              </a:extLst>
            </p:cNvPr>
            <p:cNvSpPr txBox="1"/>
            <p:nvPr/>
          </p:nvSpPr>
          <p:spPr>
            <a:xfrm rot="1310025">
              <a:off x="5635135" y="4610417"/>
              <a:ext cx="579005" cy="369332"/>
            </a:xfrm>
            <a:prstGeom prst="rect">
              <a:avLst/>
            </a:prstGeom>
            <a:noFill/>
          </p:spPr>
          <p:txBody>
            <a:bodyPr wrap="none" rtlCol="0">
              <a:spAutoFit/>
            </a:bodyPr>
            <a:lstStyle/>
            <a:p>
              <a:r>
                <a:rPr lang="en-US" dirty="0"/>
                <a:t>HBB</a:t>
              </a:r>
            </a:p>
          </p:txBody>
        </p:sp>
        <p:pic>
          <p:nvPicPr>
            <p:cNvPr id="16" name="Picture 15">
              <a:extLst>
                <a:ext uri="{FF2B5EF4-FFF2-40B4-BE49-F238E27FC236}">
                  <a16:creationId xmlns:a16="http://schemas.microsoft.com/office/drawing/2014/main" id="{60B65BCD-066E-FE56-F9B6-69AA0AEF49D0}"/>
                </a:ext>
              </a:extLst>
            </p:cNvPr>
            <p:cNvPicPr>
              <a:picLocks noChangeAspect="1"/>
            </p:cNvPicPr>
            <p:nvPr/>
          </p:nvPicPr>
          <p:blipFill>
            <a:blip r:embed="rId5"/>
            <a:stretch>
              <a:fillRect/>
            </a:stretch>
          </p:blipFill>
          <p:spPr>
            <a:xfrm rot="1480172">
              <a:off x="6004865" y="4880557"/>
              <a:ext cx="2568733" cy="946150"/>
            </a:xfrm>
            <a:prstGeom prst="rect">
              <a:avLst/>
            </a:prstGeom>
          </p:spPr>
        </p:pic>
      </p:grpSp>
    </p:spTree>
    <p:extLst>
      <p:ext uri="{BB962C8B-B14F-4D97-AF65-F5344CB8AC3E}">
        <p14:creationId xmlns:p14="http://schemas.microsoft.com/office/powerpoint/2010/main" val="22617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DED4A2-F2C6-507D-C518-61DCA796A1DB}"/>
              </a:ext>
            </a:extLst>
          </p:cNvPr>
          <p:cNvPicPr>
            <a:picLocks noChangeAspect="1"/>
          </p:cNvPicPr>
          <p:nvPr/>
        </p:nvPicPr>
        <p:blipFill>
          <a:blip r:embed="rId2"/>
          <a:stretch>
            <a:fillRect/>
          </a:stretch>
        </p:blipFill>
        <p:spPr>
          <a:xfrm>
            <a:off x="121265" y="1953343"/>
            <a:ext cx="5730513" cy="4470400"/>
          </a:xfrm>
          <a:prstGeom prst="rect">
            <a:avLst/>
          </a:prstGeom>
        </p:spPr>
      </p:pic>
      <p:pic>
        <p:nvPicPr>
          <p:cNvPr id="6" name="Picture 5">
            <a:extLst>
              <a:ext uri="{FF2B5EF4-FFF2-40B4-BE49-F238E27FC236}">
                <a16:creationId xmlns:a16="http://schemas.microsoft.com/office/drawing/2014/main" id="{D868F055-443F-A2F5-564F-262081D4080E}"/>
              </a:ext>
            </a:extLst>
          </p:cNvPr>
          <p:cNvPicPr>
            <a:picLocks noChangeAspect="1"/>
          </p:cNvPicPr>
          <p:nvPr/>
        </p:nvPicPr>
        <p:blipFill rotWithShape="1">
          <a:blip r:embed="rId3"/>
          <a:srcRect r="38949" b="-3195"/>
          <a:stretch/>
        </p:blipFill>
        <p:spPr>
          <a:xfrm>
            <a:off x="4085303" y="434257"/>
            <a:ext cx="4549878" cy="2602387"/>
          </a:xfrm>
          <a:prstGeom prst="rect">
            <a:avLst/>
          </a:prstGeom>
        </p:spPr>
      </p:pic>
      <p:pic>
        <p:nvPicPr>
          <p:cNvPr id="7" name="Picture 6">
            <a:extLst>
              <a:ext uri="{FF2B5EF4-FFF2-40B4-BE49-F238E27FC236}">
                <a16:creationId xmlns:a16="http://schemas.microsoft.com/office/drawing/2014/main" id="{8E3C0345-142A-63BF-5F82-0A2571EE8596}"/>
              </a:ext>
            </a:extLst>
          </p:cNvPr>
          <p:cNvPicPr>
            <a:picLocks noChangeAspect="1"/>
          </p:cNvPicPr>
          <p:nvPr/>
        </p:nvPicPr>
        <p:blipFill>
          <a:blip r:embed="rId4"/>
          <a:stretch>
            <a:fillRect/>
          </a:stretch>
        </p:blipFill>
        <p:spPr>
          <a:xfrm>
            <a:off x="121265" y="2513838"/>
            <a:ext cx="1790814" cy="1342608"/>
          </a:xfrm>
          <a:prstGeom prst="rect">
            <a:avLst/>
          </a:prstGeom>
        </p:spPr>
      </p:pic>
      <p:pic>
        <p:nvPicPr>
          <p:cNvPr id="8" name="Picture 7">
            <a:extLst>
              <a:ext uri="{FF2B5EF4-FFF2-40B4-BE49-F238E27FC236}">
                <a16:creationId xmlns:a16="http://schemas.microsoft.com/office/drawing/2014/main" id="{85509399-C401-5B22-B6A6-5C6D81960959}"/>
              </a:ext>
            </a:extLst>
          </p:cNvPr>
          <p:cNvPicPr>
            <a:picLocks noChangeAspect="1"/>
          </p:cNvPicPr>
          <p:nvPr/>
        </p:nvPicPr>
        <p:blipFill>
          <a:blip r:embed="rId5"/>
          <a:stretch>
            <a:fillRect/>
          </a:stretch>
        </p:blipFill>
        <p:spPr>
          <a:xfrm>
            <a:off x="5229216" y="4305521"/>
            <a:ext cx="1790814" cy="1343111"/>
          </a:xfrm>
          <a:prstGeom prst="rect">
            <a:avLst/>
          </a:prstGeom>
        </p:spPr>
      </p:pic>
    </p:spTree>
    <p:extLst>
      <p:ext uri="{BB962C8B-B14F-4D97-AF65-F5344CB8AC3E}">
        <p14:creationId xmlns:p14="http://schemas.microsoft.com/office/powerpoint/2010/main" val="373698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2772" y="453621"/>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t>Why do we see these patterns?</a:t>
            </a:r>
          </a:p>
        </p:txBody>
      </p:sp>
      <p:sp>
        <p:nvSpPr>
          <p:cNvPr id="5" name="Content Placeholder 2"/>
          <p:cNvSpPr txBox="1">
            <a:spLocks/>
          </p:cNvSpPr>
          <p:nvPr/>
        </p:nvSpPr>
        <p:spPr>
          <a:xfrm>
            <a:off x="457200" y="1312578"/>
            <a:ext cx="8229600" cy="514802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Different genotypes/phenotypes are </a:t>
            </a:r>
            <a:r>
              <a:rPr lang="en-US" sz="2000" dirty="0" err="1"/>
              <a:t>localy</a:t>
            </a:r>
            <a:r>
              <a:rPr lang="en-US" sz="2000" dirty="0"/>
              <a:t> adapted to different environments and intermediate phenotypes have reduced fitness (selection against immigrants and hybrids). </a:t>
            </a:r>
          </a:p>
          <a:p>
            <a:endParaRPr lang="en-US" sz="1000" dirty="0"/>
          </a:p>
          <a:p>
            <a:r>
              <a:rPr lang="en-US" sz="2000" dirty="0"/>
              <a:t>Effects of selection are usually locus specific, whereas effects of population demography operate genome-wide.</a:t>
            </a:r>
          </a:p>
          <a:p>
            <a:endParaRPr lang="en-US" sz="1000" dirty="0"/>
          </a:p>
          <a:p>
            <a:r>
              <a:rPr lang="en-US" sz="2000" dirty="0"/>
              <a:t>Some hybrids reproduce and contribute immigrant genes to future generations </a:t>
            </a:r>
            <a:r>
              <a:rPr lang="en-US" sz="2000" dirty="0">
                <a:sym typeface="Wingdings"/>
              </a:rPr>
              <a:t> gene flow.</a:t>
            </a:r>
          </a:p>
          <a:p>
            <a:endParaRPr lang="en-US" sz="1000" dirty="0">
              <a:sym typeface="Wingdings"/>
            </a:endParaRPr>
          </a:p>
          <a:p>
            <a:r>
              <a:rPr lang="en-US" sz="2000" dirty="0">
                <a:sym typeface="Wingdings"/>
              </a:rPr>
              <a:t>Can result in fitness increase</a:t>
            </a:r>
            <a:endParaRPr lang="en-US" sz="20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p:txBody>
      </p:sp>
      <p:pic>
        <p:nvPicPr>
          <p:cNvPr id="7" name="Picture 2" descr="http://www.herpsociety.org/wp-content/uploads/2012/04/Svensson-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321" y="3983312"/>
            <a:ext cx="3358411" cy="25319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44063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E216-88B1-464F-9F33-FCA6A7371728}"/>
              </a:ext>
            </a:extLst>
          </p:cNvPr>
          <p:cNvSpPr>
            <a:spLocks noGrp="1"/>
          </p:cNvSpPr>
          <p:nvPr>
            <p:ph type="title"/>
          </p:nvPr>
        </p:nvSpPr>
        <p:spPr/>
        <p:txBody>
          <a:bodyPr/>
          <a:lstStyle/>
          <a:p>
            <a:r>
              <a:rPr lang="en-US" dirty="0"/>
              <a:t>Some Questions</a:t>
            </a:r>
          </a:p>
        </p:txBody>
      </p:sp>
      <p:sp>
        <p:nvSpPr>
          <p:cNvPr id="3" name="Content Placeholder 2">
            <a:extLst>
              <a:ext uri="{FF2B5EF4-FFF2-40B4-BE49-F238E27FC236}">
                <a16:creationId xmlns:a16="http://schemas.microsoft.com/office/drawing/2014/main" id="{11F8F2D1-7274-6A4B-A52A-747692E80F7C}"/>
              </a:ext>
            </a:extLst>
          </p:cNvPr>
          <p:cNvSpPr>
            <a:spLocks noGrp="1"/>
          </p:cNvSpPr>
          <p:nvPr>
            <p:ph idx="1"/>
          </p:nvPr>
        </p:nvSpPr>
        <p:spPr/>
        <p:txBody>
          <a:bodyPr>
            <a:normAutofit fontScale="92500" lnSpcReduction="20000"/>
          </a:bodyPr>
          <a:lstStyle/>
          <a:p>
            <a:r>
              <a:rPr lang="en-US" dirty="0"/>
              <a:t>Did </a:t>
            </a:r>
            <a:r>
              <a:rPr lang="en-US" i="1" dirty="0"/>
              <a:t>EPAS1</a:t>
            </a:r>
            <a:r>
              <a:rPr lang="en-US" dirty="0"/>
              <a:t> also </a:t>
            </a:r>
            <a:r>
              <a:rPr lang="en-US" dirty="0" err="1"/>
              <a:t>introgress</a:t>
            </a:r>
            <a:r>
              <a:rPr lang="en-US" dirty="0"/>
              <a:t> in the ducks?</a:t>
            </a:r>
          </a:p>
          <a:p>
            <a:endParaRPr lang="en-US" sz="2400" dirty="0"/>
          </a:p>
          <a:p>
            <a:r>
              <a:rPr lang="en-US" dirty="0"/>
              <a:t>Tibetan people have significantly lower [Hb] than other highland native people.</a:t>
            </a:r>
          </a:p>
          <a:p>
            <a:endParaRPr lang="en-US" sz="2400" dirty="0"/>
          </a:p>
          <a:p>
            <a:r>
              <a:rPr lang="en-US" dirty="0"/>
              <a:t>Lower [Hb] is correlated with the presence of the Denisovan </a:t>
            </a:r>
            <a:r>
              <a:rPr lang="en-US" i="1" dirty="0"/>
              <a:t>EPAS1</a:t>
            </a:r>
            <a:r>
              <a:rPr lang="en-US" dirty="0"/>
              <a:t> allele, and Tibetans with the lowest [Hb] perform better at exercise at high altitude.</a:t>
            </a:r>
          </a:p>
          <a:p>
            <a:endParaRPr lang="en-US" sz="2200" dirty="0"/>
          </a:p>
          <a:p>
            <a:r>
              <a:rPr lang="en-US" dirty="0"/>
              <a:t>But how does Hb mass differ?</a:t>
            </a:r>
          </a:p>
        </p:txBody>
      </p:sp>
    </p:spTree>
    <p:extLst>
      <p:ext uri="{BB962C8B-B14F-4D97-AF65-F5344CB8AC3E}">
        <p14:creationId xmlns:p14="http://schemas.microsoft.com/office/powerpoint/2010/main" val="1739422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34D219-E99D-C6A6-DA81-4EDD15761B49}"/>
              </a:ext>
            </a:extLst>
          </p:cNvPr>
          <p:cNvPicPr>
            <a:picLocks noChangeAspect="1"/>
          </p:cNvPicPr>
          <p:nvPr/>
        </p:nvPicPr>
        <p:blipFill>
          <a:blip r:embed="rId2"/>
          <a:stretch>
            <a:fillRect/>
          </a:stretch>
        </p:blipFill>
        <p:spPr>
          <a:xfrm>
            <a:off x="454404" y="712382"/>
            <a:ext cx="3964179" cy="3175806"/>
          </a:xfrm>
          <a:prstGeom prst="rect">
            <a:avLst/>
          </a:prstGeom>
        </p:spPr>
      </p:pic>
      <p:sp>
        <p:nvSpPr>
          <p:cNvPr id="4" name="TextBox 3">
            <a:extLst>
              <a:ext uri="{FF2B5EF4-FFF2-40B4-BE49-F238E27FC236}">
                <a16:creationId xmlns:a16="http://schemas.microsoft.com/office/drawing/2014/main" id="{4FAF7A1D-D104-F7E2-0DB8-1BC03F9FFBD3}"/>
              </a:ext>
            </a:extLst>
          </p:cNvPr>
          <p:cNvSpPr txBox="1"/>
          <p:nvPr/>
        </p:nvSpPr>
        <p:spPr>
          <a:xfrm>
            <a:off x="621382" y="5358809"/>
            <a:ext cx="6832041" cy="1200329"/>
          </a:xfrm>
          <a:prstGeom prst="rect">
            <a:avLst/>
          </a:prstGeom>
          <a:noFill/>
        </p:spPr>
        <p:txBody>
          <a:bodyPr wrap="square" rtlCol="0">
            <a:spAutoFit/>
          </a:bodyPr>
          <a:lstStyle/>
          <a:p>
            <a:r>
              <a:rPr lang="en-US" b="1" dirty="0"/>
              <a:t>The </a:t>
            </a:r>
            <a:r>
              <a:rPr lang="en-US" b="1" dirty="0" err="1"/>
              <a:t>ninespine</a:t>
            </a:r>
            <a:r>
              <a:rPr lang="en-US" b="1" dirty="0"/>
              <a:t> stickleback as a model organism in arctic ecotoxicology</a:t>
            </a:r>
          </a:p>
          <a:p>
            <a:pPr>
              <a:buFont typeface="Arial" panose="020B0604020202020204" pitchFamily="34" charset="0"/>
              <a:buChar char="•"/>
            </a:pPr>
            <a:r>
              <a:rPr lang="en-US" dirty="0">
                <a:hlinkClick r:id="rId3"/>
              </a:rPr>
              <a:t>F. V. Hippel</a:t>
            </a:r>
            <a:r>
              <a:rPr lang="en-US" dirty="0"/>
              <a:t>, </a:t>
            </a:r>
            <a:r>
              <a:rPr lang="en-US" dirty="0">
                <a:hlinkClick r:id="rId4"/>
              </a:rPr>
              <a:t>E. Trammell</a:t>
            </a:r>
            <a:r>
              <a:rPr lang="en-US" dirty="0"/>
              <a:t>, </a:t>
            </a:r>
          </a:p>
          <a:p>
            <a:r>
              <a:rPr lang="en-US" dirty="0">
                <a:hlinkClick r:id="rId5"/>
              </a:rPr>
              <a:t>I. </a:t>
            </a:r>
            <a:r>
              <a:rPr lang="en-US" dirty="0" err="1">
                <a:hlinkClick r:id="rId5"/>
              </a:rPr>
              <a:t>Katsiadaki</a:t>
            </a:r>
            <a:r>
              <a:rPr lang="en-US" dirty="0" err="1"/>
              <a:t>Published</a:t>
            </a:r>
            <a:r>
              <a:rPr lang="en-US" dirty="0"/>
              <a:t> 1 July 2016 Environmental Science, </a:t>
            </a:r>
            <a:r>
              <a:rPr lang="en-US" dirty="0" err="1"/>
              <a:t>BiologyEvolutionary</a:t>
            </a:r>
            <a:r>
              <a:rPr lang="en-US" dirty="0"/>
              <a:t> Ecology Research</a:t>
            </a:r>
          </a:p>
        </p:txBody>
      </p:sp>
      <p:pic>
        <p:nvPicPr>
          <p:cNvPr id="6" name="Picture 5">
            <a:extLst>
              <a:ext uri="{FF2B5EF4-FFF2-40B4-BE49-F238E27FC236}">
                <a16:creationId xmlns:a16="http://schemas.microsoft.com/office/drawing/2014/main" id="{0F318432-9088-4017-373F-D9DDE4794120}"/>
              </a:ext>
            </a:extLst>
          </p:cNvPr>
          <p:cNvPicPr>
            <a:picLocks noChangeAspect="1"/>
          </p:cNvPicPr>
          <p:nvPr/>
        </p:nvPicPr>
        <p:blipFill>
          <a:blip r:embed="rId6"/>
          <a:stretch>
            <a:fillRect/>
          </a:stretch>
        </p:blipFill>
        <p:spPr>
          <a:xfrm>
            <a:off x="4454515" y="3873984"/>
            <a:ext cx="4217417" cy="1499029"/>
          </a:xfrm>
          <a:prstGeom prst="rect">
            <a:avLst/>
          </a:prstGeom>
        </p:spPr>
      </p:pic>
      <p:pic>
        <p:nvPicPr>
          <p:cNvPr id="8" name="Picture 7">
            <a:extLst>
              <a:ext uri="{FF2B5EF4-FFF2-40B4-BE49-F238E27FC236}">
                <a16:creationId xmlns:a16="http://schemas.microsoft.com/office/drawing/2014/main" id="{51DD414C-090A-8DEC-5918-55BB65EC879F}"/>
              </a:ext>
            </a:extLst>
          </p:cNvPr>
          <p:cNvPicPr>
            <a:picLocks noChangeAspect="1"/>
          </p:cNvPicPr>
          <p:nvPr/>
        </p:nvPicPr>
        <p:blipFill>
          <a:blip r:embed="rId7"/>
          <a:stretch>
            <a:fillRect/>
          </a:stretch>
        </p:blipFill>
        <p:spPr>
          <a:xfrm>
            <a:off x="4515931" y="712382"/>
            <a:ext cx="4094587" cy="2962178"/>
          </a:xfrm>
          <a:prstGeom prst="rect">
            <a:avLst/>
          </a:prstGeom>
        </p:spPr>
      </p:pic>
    </p:spTree>
    <p:extLst>
      <p:ext uri="{BB962C8B-B14F-4D97-AF65-F5344CB8AC3E}">
        <p14:creationId xmlns:p14="http://schemas.microsoft.com/office/powerpoint/2010/main" val="415421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9262" y="271470"/>
            <a:ext cx="8229600" cy="1143000"/>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Calibri"/>
                <a:cs typeface="Calibri"/>
              </a:rPr>
              <a:t>F</a:t>
            </a:r>
            <a:r>
              <a:rPr lang="en-US" sz="3200" baseline="-25000" dirty="0">
                <a:latin typeface="Calibri"/>
                <a:cs typeface="Calibri"/>
              </a:rPr>
              <a:t>ST</a:t>
            </a:r>
            <a:r>
              <a:rPr lang="en-US" sz="3200" dirty="0">
                <a:latin typeface="Calibri"/>
                <a:cs typeface="Calibri"/>
              </a:rPr>
              <a:t> reveals islands of genetic differentiation</a:t>
            </a:r>
            <a:endParaRPr lang="en-US" sz="3200" baseline="30000" dirty="0">
              <a:latin typeface="Calibri"/>
              <a:cs typeface="Calibri"/>
            </a:endParaRPr>
          </a:p>
        </p:txBody>
      </p:sp>
      <p:pic>
        <p:nvPicPr>
          <p:cNvPr id="3" name="Picture 2" descr="2016-03-22-Fig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167" y="1724801"/>
            <a:ext cx="6857543" cy="2090789"/>
          </a:xfrm>
          <a:prstGeom prst="rect">
            <a:avLst/>
          </a:prstGeom>
        </p:spPr>
      </p:pic>
      <p:sp>
        <p:nvSpPr>
          <p:cNvPr id="4" name="TextBox 3"/>
          <p:cNvSpPr txBox="1"/>
          <p:nvPr/>
        </p:nvSpPr>
        <p:spPr>
          <a:xfrm>
            <a:off x="516167" y="4277697"/>
            <a:ext cx="6857543" cy="461665"/>
          </a:xfrm>
          <a:prstGeom prst="rect">
            <a:avLst/>
          </a:prstGeom>
          <a:noFill/>
        </p:spPr>
        <p:txBody>
          <a:bodyPr wrap="square" rtlCol="0">
            <a:spAutoFit/>
          </a:bodyPr>
          <a:lstStyle/>
          <a:p>
            <a:r>
              <a:rPr lang="en-US" sz="1200" dirty="0"/>
              <a:t>Marques, David A., et al. (2016) Genomics of Rapid Incipient Speciation in Sympatric </a:t>
            </a:r>
            <a:r>
              <a:rPr lang="en-US" sz="1200" dirty="0" err="1"/>
              <a:t>Threespine</a:t>
            </a:r>
            <a:r>
              <a:rPr lang="en-US" sz="1200" dirty="0"/>
              <a:t> Stickleback. </a:t>
            </a:r>
            <a:r>
              <a:rPr lang="en-US" sz="1200" dirty="0" err="1"/>
              <a:t>PLoS</a:t>
            </a:r>
            <a:r>
              <a:rPr lang="en-US" sz="1200" dirty="0"/>
              <a:t> Genet 12.2:e1005887.</a:t>
            </a:r>
          </a:p>
        </p:txBody>
      </p:sp>
      <p:sp>
        <p:nvSpPr>
          <p:cNvPr id="5" name="Rectangle 4">
            <a:extLst>
              <a:ext uri="{FF2B5EF4-FFF2-40B4-BE49-F238E27FC236}">
                <a16:creationId xmlns:a16="http://schemas.microsoft.com/office/drawing/2014/main" id="{DAFDA2D2-4E1E-6962-2BD2-835A283F18B5}"/>
              </a:ext>
            </a:extLst>
          </p:cNvPr>
          <p:cNvSpPr/>
          <p:nvPr/>
        </p:nvSpPr>
        <p:spPr>
          <a:xfrm>
            <a:off x="516167" y="3045350"/>
            <a:ext cx="6857543" cy="7702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4983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381000"/>
            <a:ext cx="8534400" cy="4124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200" dirty="0"/>
              <a:t>These islands of differentiation correspond to differentially selected loci</a:t>
            </a:r>
          </a:p>
          <a:p>
            <a:pPr marL="457200" indent="-457200">
              <a:buFont typeface="Wingdings" charset="0"/>
              <a:buChar char="ü"/>
            </a:pPr>
            <a:endParaRPr lang="en-US" dirty="0"/>
          </a:p>
          <a:p>
            <a:pPr marL="457200" indent="-457200">
              <a:buFont typeface="Wingdings" charset="0"/>
              <a:buChar char="ü"/>
            </a:pPr>
            <a:r>
              <a:rPr lang="en-US" dirty="0"/>
              <a:t>Multiple comparisons reveal morphology associated with these types loci has evolved repeatedly in parallel in different freshwater populations.</a:t>
            </a:r>
          </a:p>
          <a:p>
            <a:pPr marL="457200" indent="-457200">
              <a:buFont typeface="Wingdings" charset="0"/>
              <a:buChar char="ü"/>
            </a:pPr>
            <a:endParaRPr lang="en-US" dirty="0"/>
          </a:p>
          <a:p>
            <a:pPr marL="457200" indent="-457200">
              <a:buFont typeface="Wingdings" charset="0"/>
              <a:buChar char="ü"/>
            </a:pPr>
            <a:r>
              <a:rPr lang="en-US" dirty="0"/>
              <a:t>The ancestral marine population is an import source of this variation (i.e., locally adapted freshwater alleles occur at low frequency there too).</a:t>
            </a:r>
          </a:p>
          <a:p>
            <a:endParaRPr lang="en-US" dirty="0"/>
          </a:p>
          <a:p>
            <a:pPr marL="457200" indent="-457200">
              <a:buFont typeface="Wingdings" charset="0"/>
              <a:buChar char="ü"/>
            </a:pPr>
            <a:r>
              <a:rPr lang="en-US" dirty="0"/>
              <a:t>RAD-Seq – developed by Eric Johnson, Bill </a:t>
            </a:r>
            <a:r>
              <a:rPr lang="en-US" dirty="0" err="1"/>
              <a:t>Cresko</a:t>
            </a:r>
            <a:r>
              <a:rPr lang="en-US" dirty="0"/>
              <a:t>, and collaborators at the University of Oregon in 2006 – first method to make genomic scale studies inexpensive and accessible to population geneticists. </a:t>
            </a:r>
          </a:p>
          <a:p>
            <a:endParaRPr lang="en-US" dirty="0"/>
          </a:p>
        </p:txBody>
      </p:sp>
      <p:pic>
        <p:nvPicPr>
          <p:cNvPr id="2" name="Picture 4" descr="Armor morphology variations in adult 3-spined sticklebacks - photo by Prof Bill Cresko, Center for Evolution and Ecology, UO.jpeg">
            <a:extLst>
              <a:ext uri="{FF2B5EF4-FFF2-40B4-BE49-F238E27FC236}">
                <a16:creationId xmlns:a16="http://schemas.microsoft.com/office/drawing/2014/main" id="{8B2B41CF-B979-842B-3E6B-378575A594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0745" y="4110829"/>
            <a:ext cx="2270760" cy="2596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2" descr="i-a554197ed1064ff7c5ae5ed603922985-journal.pgen.1000862.g006.png">
            <a:extLst>
              <a:ext uri="{FF2B5EF4-FFF2-40B4-BE49-F238E27FC236}">
                <a16:creationId xmlns:a16="http://schemas.microsoft.com/office/drawing/2014/main" id="{8E6514A6-484D-E7A5-FC1F-5E13289218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8852" y="4110829"/>
            <a:ext cx="1942919" cy="2596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90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2B7A56-47D1-7FBC-AD40-BFABF7DF9FA6}"/>
              </a:ext>
            </a:extLst>
          </p:cNvPr>
          <p:cNvSpPr txBox="1"/>
          <p:nvPr/>
        </p:nvSpPr>
        <p:spPr>
          <a:xfrm>
            <a:off x="393587" y="5889396"/>
            <a:ext cx="8356821" cy="830997"/>
          </a:xfrm>
          <a:prstGeom prst="rect">
            <a:avLst/>
          </a:prstGeom>
          <a:noFill/>
        </p:spPr>
        <p:txBody>
          <a:bodyPr wrap="square">
            <a:spAutoFit/>
          </a:bodyPr>
          <a:lstStyle/>
          <a:p>
            <a:r>
              <a:rPr lang="en-US" sz="1600" dirty="0"/>
              <a:t>Jay, P., </a:t>
            </a:r>
            <a:r>
              <a:rPr lang="en-US" sz="1600" dirty="0" err="1"/>
              <a:t>Whibley</a:t>
            </a:r>
            <a:r>
              <a:rPr lang="en-US" sz="1600" dirty="0"/>
              <a:t>, A., </a:t>
            </a:r>
            <a:r>
              <a:rPr lang="en-US" sz="1600" dirty="0" err="1"/>
              <a:t>Frézal</a:t>
            </a:r>
            <a:r>
              <a:rPr lang="en-US" sz="1600" dirty="0"/>
              <a:t>, L., de Cara, M.Á.R., Nowell, R.W., Mallet, J., </a:t>
            </a:r>
            <a:r>
              <a:rPr lang="en-US" sz="1600" dirty="0" err="1"/>
              <a:t>Dasmahapatra</a:t>
            </a:r>
            <a:r>
              <a:rPr lang="en-US" sz="1600" dirty="0"/>
              <a:t>, K.K. and </a:t>
            </a:r>
            <a:r>
              <a:rPr lang="en-US" sz="1600" dirty="0" err="1"/>
              <a:t>Joron</a:t>
            </a:r>
            <a:r>
              <a:rPr lang="en-US" sz="1600" dirty="0"/>
              <a:t>, M., 2018. Supergene evolution triggered by the introgression of a chromosomal inversion. </a:t>
            </a:r>
            <a:r>
              <a:rPr lang="en-US" sz="1600" i="1" dirty="0"/>
              <a:t>Current Biology</a:t>
            </a:r>
            <a:r>
              <a:rPr lang="en-US" sz="1600" dirty="0"/>
              <a:t>, </a:t>
            </a:r>
            <a:r>
              <a:rPr lang="en-US" sz="1600" i="1" dirty="0"/>
              <a:t>28</a:t>
            </a:r>
            <a:r>
              <a:rPr lang="en-US" sz="1600" dirty="0"/>
              <a:t>(11), pp.1839-1845.</a:t>
            </a:r>
          </a:p>
        </p:txBody>
      </p:sp>
      <p:pic>
        <p:nvPicPr>
          <p:cNvPr id="5" name="Picture 4">
            <a:extLst>
              <a:ext uri="{FF2B5EF4-FFF2-40B4-BE49-F238E27FC236}">
                <a16:creationId xmlns:a16="http://schemas.microsoft.com/office/drawing/2014/main" id="{572B0643-FB98-BBD3-FF1C-359946983938}"/>
              </a:ext>
            </a:extLst>
          </p:cNvPr>
          <p:cNvPicPr>
            <a:picLocks noChangeAspect="1"/>
          </p:cNvPicPr>
          <p:nvPr/>
        </p:nvPicPr>
        <p:blipFill>
          <a:blip r:embed="rId2"/>
          <a:stretch>
            <a:fillRect/>
          </a:stretch>
        </p:blipFill>
        <p:spPr>
          <a:xfrm>
            <a:off x="1900471" y="506448"/>
            <a:ext cx="5343057" cy="5334122"/>
          </a:xfrm>
          <a:prstGeom prst="rect">
            <a:avLst/>
          </a:prstGeom>
        </p:spPr>
      </p:pic>
      <p:sp>
        <p:nvSpPr>
          <p:cNvPr id="6" name="TextBox 5">
            <a:extLst>
              <a:ext uri="{FF2B5EF4-FFF2-40B4-BE49-F238E27FC236}">
                <a16:creationId xmlns:a16="http://schemas.microsoft.com/office/drawing/2014/main" id="{B8664AF7-2EE8-AC96-38D8-CC3EA5505E9D}"/>
              </a:ext>
            </a:extLst>
          </p:cNvPr>
          <p:cNvSpPr txBox="1"/>
          <p:nvPr/>
        </p:nvSpPr>
        <p:spPr>
          <a:xfrm>
            <a:off x="2873296" y="79512"/>
            <a:ext cx="3397405" cy="369332"/>
          </a:xfrm>
          <a:prstGeom prst="rect">
            <a:avLst/>
          </a:prstGeom>
          <a:noFill/>
        </p:spPr>
        <p:txBody>
          <a:bodyPr wrap="none" rtlCol="0">
            <a:spAutoFit/>
          </a:bodyPr>
          <a:lstStyle/>
          <a:p>
            <a:r>
              <a:rPr lang="en-US" i="1" dirty="0" err="1"/>
              <a:t>Heliconius</a:t>
            </a:r>
            <a:r>
              <a:rPr lang="en-US" dirty="0"/>
              <a:t> Butterfly Wing Patterns</a:t>
            </a:r>
          </a:p>
        </p:txBody>
      </p:sp>
    </p:spTree>
    <p:extLst>
      <p:ext uri="{BB962C8B-B14F-4D97-AF65-F5344CB8AC3E}">
        <p14:creationId xmlns:p14="http://schemas.microsoft.com/office/powerpoint/2010/main" val="20624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400" dirty="0"/>
              <a:t>Testing for Hybridization Using Genomic Data</a:t>
            </a:r>
          </a:p>
        </p:txBody>
      </p:sp>
      <p:sp>
        <p:nvSpPr>
          <p:cNvPr id="3" name="Content Placeholder 2"/>
          <p:cNvSpPr>
            <a:spLocks noGrp="1"/>
          </p:cNvSpPr>
          <p:nvPr>
            <p:ph idx="1"/>
          </p:nvPr>
        </p:nvSpPr>
        <p:spPr/>
        <p:txBody>
          <a:bodyPr/>
          <a:lstStyle/>
          <a:p>
            <a:pPr marL="0" indent="0">
              <a:buNone/>
            </a:pPr>
            <a:r>
              <a:rPr lang="en-US" dirty="0"/>
              <a:t>ABBA-BABA Tests</a:t>
            </a:r>
          </a:p>
        </p:txBody>
      </p:sp>
      <p:pic>
        <p:nvPicPr>
          <p:cNvPr id="4" name="Picture 3" descr="nrg3446-f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61337"/>
            <a:ext cx="6400800" cy="2598210"/>
          </a:xfrm>
          <a:prstGeom prst="rect">
            <a:avLst/>
          </a:prstGeom>
        </p:spPr>
      </p:pic>
      <p:sp>
        <p:nvSpPr>
          <p:cNvPr id="5" name="TextBox 4"/>
          <p:cNvSpPr txBox="1"/>
          <p:nvPr/>
        </p:nvSpPr>
        <p:spPr>
          <a:xfrm>
            <a:off x="390267" y="5695431"/>
            <a:ext cx="7987771" cy="646331"/>
          </a:xfrm>
          <a:prstGeom prst="rect">
            <a:avLst/>
          </a:prstGeom>
          <a:noFill/>
        </p:spPr>
        <p:txBody>
          <a:bodyPr wrap="none" rtlCol="0">
            <a:spAutoFit/>
          </a:bodyPr>
          <a:lstStyle/>
          <a:p>
            <a:r>
              <a:rPr lang="en-US" b="1" dirty="0"/>
              <a:t>Understanding the origin of species with genome-scale data: modelling gene flow</a:t>
            </a:r>
          </a:p>
          <a:p>
            <a:r>
              <a:rPr lang="en-US" dirty="0"/>
              <a:t>Vitor Sousa &amp; Jody Hey. Nature Reviews Genetics 14, 404–414 (2013)</a:t>
            </a:r>
          </a:p>
        </p:txBody>
      </p:sp>
    </p:spTree>
    <p:extLst>
      <p:ext uri="{BB962C8B-B14F-4D97-AF65-F5344CB8AC3E}">
        <p14:creationId xmlns:p14="http://schemas.microsoft.com/office/powerpoint/2010/main" val="3989497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lele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420" y="1880389"/>
            <a:ext cx="7315200" cy="2397071"/>
          </a:xfrm>
          <a:prstGeom prst="rect">
            <a:avLst/>
          </a:prstGeom>
        </p:spPr>
      </p:pic>
      <p:sp>
        <p:nvSpPr>
          <p:cNvPr id="5" name="TextBox 4"/>
          <p:cNvSpPr txBox="1"/>
          <p:nvPr/>
        </p:nvSpPr>
        <p:spPr>
          <a:xfrm>
            <a:off x="714173" y="4591687"/>
            <a:ext cx="2575545" cy="830997"/>
          </a:xfrm>
          <a:prstGeom prst="rect">
            <a:avLst/>
          </a:prstGeom>
          <a:noFill/>
        </p:spPr>
        <p:txBody>
          <a:bodyPr wrap="none" rtlCol="0">
            <a:spAutoFit/>
          </a:bodyPr>
          <a:lstStyle/>
          <a:p>
            <a:pPr algn="ctr"/>
            <a:r>
              <a:rPr lang="en-US" sz="1600" dirty="0"/>
              <a:t>No gene flow</a:t>
            </a:r>
          </a:p>
          <a:p>
            <a:pPr algn="ctr"/>
            <a:r>
              <a:rPr lang="en-US" sz="1600" dirty="0"/>
              <a:t>No stochastic lineage sorting</a:t>
            </a:r>
          </a:p>
          <a:p>
            <a:pPr algn="ctr"/>
            <a:r>
              <a:rPr lang="en-US" sz="1600" dirty="0"/>
              <a:t>True gene tree</a:t>
            </a:r>
          </a:p>
        </p:txBody>
      </p:sp>
      <p:sp>
        <p:nvSpPr>
          <p:cNvPr id="6" name="Oval 5"/>
          <p:cNvSpPr>
            <a:spLocks noChangeAspect="1"/>
          </p:cNvSpPr>
          <p:nvPr/>
        </p:nvSpPr>
        <p:spPr>
          <a:xfrm>
            <a:off x="924249" y="3960669"/>
            <a:ext cx="365760" cy="36576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rgbClr val="FF0000"/>
                </a:solidFill>
              </a:ln>
              <a:solidFill>
                <a:srgbClr val="FFFFFF"/>
              </a:solidFill>
            </a:endParaRPr>
          </a:p>
        </p:txBody>
      </p:sp>
      <p:sp>
        <p:nvSpPr>
          <p:cNvPr id="7" name="Oval 6"/>
          <p:cNvSpPr>
            <a:spLocks noChangeAspect="1"/>
          </p:cNvSpPr>
          <p:nvPr/>
        </p:nvSpPr>
        <p:spPr>
          <a:xfrm>
            <a:off x="1546314" y="3967539"/>
            <a:ext cx="365760" cy="36576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rgbClr val="FF0000"/>
                </a:solidFill>
              </a:ln>
              <a:solidFill>
                <a:srgbClr val="FFFFFF"/>
              </a:solidFill>
            </a:endParaRPr>
          </a:p>
        </p:txBody>
      </p:sp>
      <p:sp>
        <p:nvSpPr>
          <p:cNvPr id="8" name="Oval 7"/>
          <p:cNvSpPr>
            <a:spLocks noChangeAspect="1"/>
          </p:cNvSpPr>
          <p:nvPr/>
        </p:nvSpPr>
        <p:spPr>
          <a:xfrm>
            <a:off x="4106466" y="3960669"/>
            <a:ext cx="365760" cy="36576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rgbClr val="FF0000"/>
                </a:solidFill>
              </a:ln>
              <a:solidFill>
                <a:srgbClr val="FFFFFF"/>
              </a:solidFill>
            </a:endParaRPr>
          </a:p>
        </p:txBody>
      </p:sp>
      <p:sp>
        <p:nvSpPr>
          <p:cNvPr id="9" name="Oval 8"/>
          <p:cNvSpPr>
            <a:spLocks noChangeAspect="1"/>
          </p:cNvSpPr>
          <p:nvPr/>
        </p:nvSpPr>
        <p:spPr>
          <a:xfrm>
            <a:off x="4735125" y="3960669"/>
            <a:ext cx="365760" cy="36576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rgbClr val="FF0000"/>
                </a:solidFill>
              </a:ln>
              <a:solidFill>
                <a:srgbClr val="FFFFFF"/>
              </a:solidFill>
            </a:endParaRPr>
          </a:p>
        </p:txBody>
      </p:sp>
      <p:sp>
        <p:nvSpPr>
          <p:cNvPr id="10" name="Oval 9"/>
          <p:cNvSpPr>
            <a:spLocks noChangeAspect="1"/>
          </p:cNvSpPr>
          <p:nvPr/>
        </p:nvSpPr>
        <p:spPr>
          <a:xfrm>
            <a:off x="6012025" y="3967539"/>
            <a:ext cx="365760" cy="36576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rgbClr val="FF0000"/>
                </a:solidFill>
              </a:ln>
              <a:solidFill>
                <a:srgbClr val="FFFFFF"/>
              </a:solidFill>
            </a:endParaRPr>
          </a:p>
        </p:txBody>
      </p:sp>
      <p:sp>
        <p:nvSpPr>
          <p:cNvPr id="11" name="Oval 10"/>
          <p:cNvSpPr>
            <a:spLocks noChangeAspect="1"/>
          </p:cNvSpPr>
          <p:nvPr/>
        </p:nvSpPr>
        <p:spPr>
          <a:xfrm>
            <a:off x="7275696" y="3960669"/>
            <a:ext cx="365760" cy="36576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rgbClr val="FF0000"/>
                </a:solidFill>
              </a:ln>
              <a:solidFill>
                <a:srgbClr val="FFFFFF"/>
              </a:solidFill>
            </a:endParaRPr>
          </a:p>
        </p:txBody>
      </p:sp>
      <p:sp>
        <p:nvSpPr>
          <p:cNvPr id="12" name="TextBox 11"/>
          <p:cNvSpPr txBox="1"/>
          <p:nvPr/>
        </p:nvSpPr>
        <p:spPr>
          <a:xfrm>
            <a:off x="747593" y="267945"/>
            <a:ext cx="5662052" cy="707886"/>
          </a:xfrm>
          <a:prstGeom prst="rect">
            <a:avLst/>
          </a:prstGeom>
          <a:noFill/>
        </p:spPr>
        <p:txBody>
          <a:bodyPr wrap="none" rtlCol="0">
            <a:spAutoFit/>
          </a:bodyPr>
          <a:lstStyle/>
          <a:p>
            <a:r>
              <a:rPr lang="en-US" sz="2000" dirty="0"/>
              <a:t>Three possible gene trees for any given bi-allelic SNP</a:t>
            </a:r>
          </a:p>
          <a:p>
            <a:r>
              <a:rPr lang="en-US" sz="2000" dirty="0"/>
              <a:t>4 populations + outgroup</a:t>
            </a:r>
          </a:p>
        </p:txBody>
      </p:sp>
      <p:sp>
        <p:nvSpPr>
          <p:cNvPr id="13" name="Right Brace 12"/>
          <p:cNvSpPr/>
          <p:nvPr/>
        </p:nvSpPr>
        <p:spPr>
          <a:xfrm rot="5400000">
            <a:off x="5728126" y="2439635"/>
            <a:ext cx="324120" cy="4649487"/>
          </a:xfrm>
          <a:prstGeom prst="rightBrace">
            <a:avLst>
              <a:gd name="adj1" fmla="val 8333"/>
              <a:gd name="adj2" fmla="val 51058"/>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3836736" y="5234785"/>
            <a:ext cx="4137527" cy="1384995"/>
          </a:xfrm>
          <a:prstGeom prst="rect">
            <a:avLst/>
          </a:prstGeom>
          <a:noFill/>
        </p:spPr>
        <p:txBody>
          <a:bodyPr wrap="square" rtlCol="0">
            <a:spAutoFit/>
          </a:bodyPr>
          <a:lstStyle/>
          <a:p>
            <a:pPr marL="285750" indent="-285750">
              <a:buFont typeface="Arial"/>
              <a:buChar char="•"/>
            </a:pPr>
            <a:r>
              <a:rPr lang="en-US" sz="1400" dirty="0"/>
              <a:t>If no introgression, ABBA &amp; BABA trees should be equal in frequency (red lines equal different patterns generated by ancestral polymorphism).</a:t>
            </a:r>
          </a:p>
          <a:p>
            <a:pPr marL="285750" indent="-285750">
              <a:buFont typeface="Arial"/>
              <a:buChar char="•"/>
            </a:pPr>
            <a:endParaRPr lang="en-US" sz="1400" dirty="0"/>
          </a:p>
          <a:p>
            <a:pPr marL="285750" indent="-285750">
              <a:buFont typeface="Arial"/>
              <a:buChar char="•"/>
            </a:pPr>
            <a:r>
              <a:rPr lang="en-US" sz="1400" dirty="0"/>
              <a:t>If introgression occurred, expect excess of ABBA trees compared to BABA trees.</a:t>
            </a:r>
          </a:p>
        </p:txBody>
      </p:sp>
      <p:cxnSp>
        <p:nvCxnSpPr>
          <p:cNvPr id="16" name="Straight Arrow Connector 15"/>
          <p:cNvCxnSpPr/>
          <p:nvPr/>
        </p:nvCxnSpPr>
        <p:spPr>
          <a:xfrm>
            <a:off x="4405003" y="3827170"/>
            <a:ext cx="441048"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431975" y="3511792"/>
            <a:ext cx="289782" cy="461665"/>
          </a:xfrm>
          <a:prstGeom prst="rect">
            <a:avLst/>
          </a:prstGeom>
          <a:noFill/>
        </p:spPr>
        <p:txBody>
          <a:bodyPr wrap="square" rtlCol="0">
            <a:spAutoFit/>
          </a:bodyPr>
          <a:lstStyle/>
          <a:p>
            <a:r>
              <a:rPr lang="en-US" sz="2400" dirty="0">
                <a:solidFill>
                  <a:srgbClr val="0000FF"/>
                </a:solidFill>
              </a:rPr>
              <a:t>*</a:t>
            </a:r>
          </a:p>
        </p:txBody>
      </p:sp>
      <p:cxnSp>
        <p:nvCxnSpPr>
          <p:cNvPr id="19" name="Straight Connector 18"/>
          <p:cNvCxnSpPr/>
          <p:nvPr/>
        </p:nvCxnSpPr>
        <p:spPr>
          <a:xfrm flipH="1">
            <a:off x="1163052" y="3268584"/>
            <a:ext cx="307474" cy="628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470526" y="3268584"/>
            <a:ext cx="314158" cy="628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165766" y="2997647"/>
            <a:ext cx="289782" cy="461665"/>
          </a:xfrm>
          <a:prstGeom prst="rect">
            <a:avLst/>
          </a:prstGeom>
          <a:noFill/>
        </p:spPr>
        <p:txBody>
          <a:bodyPr wrap="square" rtlCol="0">
            <a:spAutoFit/>
          </a:bodyPr>
          <a:lstStyle/>
          <a:p>
            <a:r>
              <a:rPr lang="en-US" sz="2400" dirty="0">
                <a:solidFill>
                  <a:srgbClr val="FF0000"/>
                </a:solidFill>
              </a:rPr>
              <a:t>*</a:t>
            </a:r>
          </a:p>
        </p:txBody>
      </p:sp>
      <p:sp>
        <p:nvSpPr>
          <p:cNvPr id="27" name="TextBox 26"/>
          <p:cNvSpPr txBox="1"/>
          <p:nvPr/>
        </p:nvSpPr>
        <p:spPr>
          <a:xfrm>
            <a:off x="939420" y="5643257"/>
            <a:ext cx="2146078" cy="738664"/>
          </a:xfrm>
          <a:prstGeom prst="rect">
            <a:avLst/>
          </a:prstGeom>
          <a:noFill/>
        </p:spPr>
        <p:txBody>
          <a:bodyPr wrap="square" rtlCol="0">
            <a:spAutoFit/>
          </a:bodyPr>
          <a:lstStyle/>
          <a:p>
            <a:r>
              <a:rPr lang="en-US" sz="1400" dirty="0">
                <a:solidFill>
                  <a:srgbClr val="FF0000"/>
                </a:solidFill>
                <a:latin typeface="Symbol" charset="2"/>
                <a:cs typeface="Symbol" charset="2"/>
              </a:rPr>
              <a:t>*</a:t>
            </a:r>
            <a:r>
              <a:rPr lang="en-US" sz="1400" dirty="0">
                <a:latin typeface="Calibri"/>
                <a:cs typeface="Calibri"/>
              </a:rPr>
              <a:t> = mutation</a:t>
            </a:r>
          </a:p>
          <a:p>
            <a:r>
              <a:rPr lang="en-US" sz="1400" dirty="0">
                <a:latin typeface="Calibri"/>
                <a:cs typeface="Calibri"/>
              </a:rPr>
              <a:t>A = ancestral state in outgroup</a:t>
            </a:r>
          </a:p>
        </p:txBody>
      </p:sp>
      <p:cxnSp>
        <p:nvCxnSpPr>
          <p:cNvPr id="28" name="Straight Connector 27"/>
          <p:cNvCxnSpPr/>
          <p:nvPr/>
        </p:nvCxnSpPr>
        <p:spPr>
          <a:xfrm flipH="1">
            <a:off x="4053226" y="2640268"/>
            <a:ext cx="307474" cy="628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360700" y="2640268"/>
            <a:ext cx="619036" cy="12566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053226" y="3268584"/>
            <a:ext cx="318481" cy="6283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068624" y="2314520"/>
            <a:ext cx="289782" cy="461665"/>
          </a:xfrm>
          <a:prstGeom prst="rect">
            <a:avLst/>
          </a:prstGeom>
          <a:noFill/>
        </p:spPr>
        <p:txBody>
          <a:bodyPr wrap="square" rtlCol="0">
            <a:spAutoFit/>
          </a:bodyPr>
          <a:lstStyle/>
          <a:p>
            <a:r>
              <a:rPr lang="en-US" sz="2400" dirty="0">
                <a:solidFill>
                  <a:srgbClr val="FF0000"/>
                </a:solidFill>
              </a:rPr>
              <a:t>*</a:t>
            </a:r>
          </a:p>
        </p:txBody>
      </p:sp>
      <p:cxnSp>
        <p:nvCxnSpPr>
          <p:cNvPr id="35" name="Straight Connector 34"/>
          <p:cNvCxnSpPr/>
          <p:nvPr/>
        </p:nvCxnSpPr>
        <p:spPr>
          <a:xfrm flipH="1">
            <a:off x="6275136" y="2640268"/>
            <a:ext cx="621632" cy="12566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910136" y="2640268"/>
            <a:ext cx="622968" cy="12566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586934" y="2335911"/>
            <a:ext cx="289782" cy="461665"/>
          </a:xfrm>
          <a:prstGeom prst="rect">
            <a:avLst/>
          </a:prstGeom>
          <a:noFill/>
        </p:spPr>
        <p:txBody>
          <a:bodyPr wrap="square" rtlCol="0">
            <a:spAutoFit/>
          </a:bodyPr>
          <a:lstStyle/>
          <a:p>
            <a:r>
              <a:rPr lang="en-US" sz="2400" dirty="0">
                <a:solidFill>
                  <a:srgbClr val="FF0000"/>
                </a:solidFill>
              </a:rPr>
              <a:t>*</a:t>
            </a:r>
          </a:p>
        </p:txBody>
      </p:sp>
      <p:sp>
        <p:nvSpPr>
          <p:cNvPr id="41" name="TextBox 40"/>
          <p:cNvSpPr txBox="1"/>
          <p:nvPr/>
        </p:nvSpPr>
        <p:spPr>
          <a:xfrm>
            <a:off x="4353492" y="1107877"/>
            <a:ext cx="2986515" cy="584776"/>
          </a:xfrm>
          <a:prstGeom prst="rect">
            <a:avLst/>
          </a:prstGeom>
          <a:noFill/>
        </p:spPr>
        <p:txBody>
          <a:bodyPr wrap="none" rtlCol="0">
            <a:spAutoFit/>
          </a:bodyPr>
          <a:lstStyle/>
          <a:p>
            <a:pPr algn="ctr"/>
            <a:r>
              <a:rPr lang="en-US" sz="1600" dirty="0"/>
              <a:t>Alternate lineage sorting patterns</a:t>
            </a:r>
          </a:p>
          <a:p>
            <a:pPr algn="ctr"/>
            <a:r>
              <a:rPr lang="en-US" sz="1600" dirty="0"/>
              <a:t>inconsistent with true gene tree</a:t>
            </a:r>
          </a:p>
        </p:txBody>
      </p:sp>
    </p:spTree>
    <p:extLst>
      <p:ext uri="{BB962C8B-B14F-4D97-AF65-F5344CB8AC3E}">
        <p14:creationId xmlns:p14="http://schemas.microsoft.com/office/powerpoint/2010/main" val="2443592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3176" y="549556"/>
            <a:ext cx="4204596" cy="584776"/>
          </a:xfrm>
          <a:prstGeom prst="rect">
            <a:avLst/>
          </a:prstGeom>
          <a:noFill/>
        </p:spPr>
        <p:txBody>
          <a:bodyPr wrap="none" rtlCol="0">
            <a:spAutoFit/>
          </a:bodyPr>
          <a:lstStyle/>
          <a:p>
            <a:r>
              <a:rPr lang="en-US" sz="3200" dirty="0"/>
              <a:t>(Human, Chimp), Gorilla</a:t>
            </a:r>
          </a:p>
        </p:txBody>
      </p:sp>
      <p:pic>
        <p:nvPicPr>
          <p:cNvPr id="3" name="Picture 2" descr="hcg-genetre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242" y="1999225"/>
            <a:ext cx="6076355" cy="1635942"/>
          </a:xfrm>
          <a:prstGeom prst="rect">
            <a:avLst/>
          </a:prstGeom>
        </p:spPr>
      </p:pic>
      <p:pic>
        <p:nvPicPr>
          <p:cNvPr id="6" name="Picture 5" descr="Untitl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242" y="4046546"/>
            <a:ext cx="2715049" cy="1774002"/>
          </a:xfrm>
          <a:prstGeom prst="rect">
            <a:avLst/>
          </a:prstGeom>
        </p:spPr>
      </p:pic>
      <p:sp>
        <p:nvSpPr>
          <p:cNvPr id="7" name="TextBox 6"/>
          <p:cNvSpPr txBox="1"/>
          <p:nvPr/>
        </p:nvSpPr>
        <p:spPr>
          <a:xfrm>
            <a:off x="667481" y="6100178"/>
            <a:ext cx="6317636" cy="307777"/>
          </a:xfrm>
          <a:prstGeom prst="rect">
            <a:avLst/>
          </a:prstGeom>
          <a:noFill/>
          <a:ln>
            <a:noFill/>
          </a:ln>
        </p:spPr>
        <p:txBody>
          <a:bodyPr wrap="square" rtlCol="0">
            <a:spAutoFit/>
          </a:bodyPr>
          <a:lstStyle/>
          <a:p>
            <a:pPr marL="112713" indent="-112713"/>
            <a:r>
              <a:rPr lang="en-US" sz="1400" dirty="0">
                <a:latin typeface="Symbol" charset="2"/>
                <a:cs typeface="Symbol" charset="2"/>
              </a:rPr>
              <a:t>***</a:t>
            </a:r>
            <a:r>
              <a:rPr lang="en-US" sz="1400" dirty="0"/>
              <a:t>Effects of ancestral polymorphism and ILS are pervasive across the genome</a:t>
            </a:r>
            <a:r>
              <a:rPr lang="en-US" sz="1400" dirty="0">
                <a:latin typeface="Symbol" charset="2"/>
                <a:cs typeface="Symbol" charset="2"/>
              </a:rPr>
              <a:t>***</a:t>
            </a:r>
            <a:r>
              <a:rPr lang="en-US" sz="1400" dirty="0"/>
              <a:t> </a:t>
            </a:r>
          </a:p>
        </p:txBody>
      </p:sp>
    </p:spTree>
    <p:extLst>
      <p:ext uri="{BB962C8B-B14F-4D97-AF65-F5344CB8AC3E}">
        <p14:creationId xmlns:p14="http://schemas.microsoft.com/office/powerpoint/2010/main" val="3216740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2384</TotalTime>
  <Words>915</Words>
  <Application>Microsoft Macintosh PowerPoint</Application>
  <PresentationFormat>On-screen Show (4:3)</PresentationFormat>
  <Paragraphs>92</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Comic Sans MS</vt:lpstr>
      <vt:lpstr>Courier New</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Testing for Hybridization Using Genomic Data</vt:lpstr>
      <vt:lpstr>PowerPoint Presentation</vt:lpstr>
      <vt:lpstr>PowerPoint Presentation</vt:lpstr>
      <vt:lpstr>PowerPoint Presentation</vt:lpstr>
      <vt:lpstr>PowerPoint Presentation</vt:lpstr>
      <vt:lpstr>PowerPoint Presentation</vt:lpstr>
      <vt:lpstr>Hypoxia-Inducible Factor Pathway</vt:lpstr>
      <vt:lpstr>PowerPoint Presentation</vt:lpstr>
      <vt:lpstr>PowerPoint Presentation</vt:lpstr>
      <vt:lpstr>PowerPoint Presentation</vt:lpstr>
      <vt:lpstr>PowerPoint Presentation</vt:lpstr>
      <vt:lpstr>PowerPoint Presentation</vt:lpstr>
      <vt:lpstr>PowerPoint Presentation</vt:lpstr>
      <vt:lpstr>Some Questions</vt:lpstr>
    </vt:vector>
  </TitlesOfParts>
  <Company>University of Alaska Fairbanks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Giants of Population Genetics</dc:title>
  <dc:creator>Kevin McCracken</dc:creator>
  <cp:lastModifiedBy>Kevin McCracken</cp:lastModifiedBy>
  <cp:revision>303</cp:revision>
  <dcterms:created xsi:type="dcterms:W3CDTF">2017-01-09T21:19:33Z</dcterms:created>
  <dcterms:modified xsi:type="dcterms:W3CDTF">2023-02-06T13:25:04Z</dcterms:modified>
</cp:coreProperties>
</file>