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90" r:id="rId7"/>
    <p:sldId id="261" r:id="rId8"/>
    <p:sldId id="262" r:id="rId9"/>
    <p:sldId id="263" r:id="rId10"/>
    <p:sldId id="264" r:id="rId11"/>
    <p:sldId id="265" r:id="rId12"/>
    <p:sldId id="266" r:id="rId13"/>
    <p:sldId id="267" r:id="rId14"/>
    <p:sldId id="268" r:id="rId15"/>
    <p:sldId id="269" r:id="rId16"/>
    <p:sldId id="270" r:id="rId17"/>
    <p:sldId id="271" r:id="rId18"/>
    <p:sldId id="278" r:id="rId19"/>
    <p:sldId id="273" r:id="rId20"/>
    <p:sldId id="272" r:id="rId21"/>
    <p:sldId id="350" r:id="rId22"/>
    <p:sldId id="351" r:id="rId23"/>
    <p:sldId id="279" r:id="rId24"/>
    <p:sldId id="280" r:id="rId25"/>
    <p:sldId id="357" r:id="rId26"/>
    <p:sldId id="281" r:id="rId27"/>
    <p:sldId id="282" r:id="rId28"/>
    <p:sldId id="286" r:id="rId29"/>
    <p:sldId id="287" r:id="rId30"/>
    <p:sldId id="288" r:id="rId31"/>
    <p:sldId id="283" r:id="rId32"/>
    <p:sldId id="284" r:id="rId33"/>
    <p:sldId id="285" r:id="rId34"/>
    <p:sldId id="358" r:id="rId35"/>
    <p:sldId id="359" r:id="rId36"/>
    <p:sldId id="360" r:id="rId37"/>
    <p:sldId id="361" r:id="rId38"/>
    <p:sldId id="368" r:id="rId39"/>
    <p:sldId id="362" r:id="rId40"/>
    <p:sldId id="363" r:id="rId41"/>
    <p:sldId id="369" r:id="rId42"/>
    <p:sldId id="364" r:id="rId43"/>
    <p:sldId id="289" r:id="rId44"/>
    <p:sldId id="365" r:id="rId45"/>
    <p:sldId id="366" r:id="rId46"/>
    <p:sldId id="275" r:id="rId47"/>
    <p:sldId id="276" r:id="rId48"/>
    <p:sldId id="367"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8" autoAdjust="0"/>
    <p:restoredTop sz="94541"/>
  </p:normalViewPr>
  <p:slideViewPr>
    <p:cSldViewPr snapToGrid="0" snapToObjects="1">
      <p:cViewPr varScale="1">
        <p:scale>
          <a:sx n="119" d="100"/>
          <a:sy n="119" d="100"/>
        </p:scale>
        <p:origin x="216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Putative selective sweep on chromosome 11. (A) Composite likelihood ratio (CLR) values calculated by SweeD (Pavlidis </a:t>
            </a:r>
            <a:r>
              <a:rPr lang="en-GB" i="1">
                <a:latin typeface="Arial" charset="0"/>
                <a:cs typeface="msgothic" charset="0"/>
              </a:rPr>
              <a:t>et al.</a:t>
            </a:r>
            <a:r>
              <a:rPr lang="en-GB">
                <a:latin typeface="Arial" charset="0"/>
                <a:cs typeface="msgothic" charset="0"/>
              </a:rPr>
              <a:t> 2013) for the Eastern and Western populations for 1000 windows across chromosome 11. Scaffolds are shaded light and dark. (B) Nucleotide diversity (π) for the Eastern and Western populations (in color) and divergence (</a:t>
            </a:r>
            <a:r>
              <a:rPr lang="en-GB" i="1">
                <a:latin typeface="Arial" charset="0"/>
                <a:cs typeface="msgothic" charset="0"/>
              </a:rPr>
              <a:t>d</a:t>
            </a:r>
            <a:r>
              <a:rPr lang="en-GB" baseline="-33000">
                <a:latin typeface="Arial" charset="0"/>
                <a:cs typeface="msgothic" charset="0"/>
              </a:rPr>
              <a:t>XY</a:t>
            </a:r>
            <a:r>
              <a:rPr lang="en-GB">
                <a:latin typeface="Arial" charset="0"/>
                <a:cs typeface="msgothic" charset="0"/>
              </a:rPr>
              <a:t>) between these two populations (black dashed line), calculated for 50-kb sliding windows across chromosome 11, sliding in increments of 10 kb. (C) </a:t>
            </a:r>
            <a:r>
              <a:rPr lang="en-GB" i="1">
                <a:latin typeface="Arial" charset="0"/>
                <a:cs typeface="msgothic" charset="0"/>
              </a:rPr>
              <a:t>F</a:t>
            </a:r>
            <a:r>
              <a:rPr lang="en-GB" baseline="-33000">
                <a:latin typeface="Arial" charset="0"/>
                <a:cs typeface="msgothic" charset="0"/>
              </a:rPr>
              <a:t>ST</a:t>
            </a:r>
            <a:r>
              <a:rPr lang="en-GB">
                <a:latin typeface="Arial" charset="0"/>
                <a:cs typeface="msgothic" charset="0"/>
              </a:rPr>
              <a:t> between the Eastern and Western populations was calculated in windows as in B. (D) Individual genotypes at 600 biallelic SNPs on scaffold HE672079, which harbors the putative selective sweep. Homozygous genotypes are colored gray (major allele) and black (minor allele), and heterozygotes are colored red. To optimize the detection of differences between populations, SNPs with a high degree of polymorphism (minor allele frequency ≥0.25) were considered. The 600 SNPs plotted were sampled semirandomly, ensuring that no two sampled SNPs were &gt;1000 bp apart. Protein coding genes are indicated below the plot, with exons shown in black.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4315CD-7B36-4C36-B3CE-3A5050766FED}" type="slidenum">
              <a:rPr lang="en-US"/>
              <a:pPr/>
              <a:t>39</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4315CD-7B36-4C36-B3CE-3A5050766FED}" type="slidenum">
              <a:rPr lang="en-US"/>
              <a:pPr/>
              <a:t>41</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120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Verdana" charset="0"/>
                <a:ea typeface="ＭＳ Ｐゴシック" charset="0"/>
                <a:cs typeface="ＭＳ Ｐゴシック" charset="0"/>
              </a:defRPr>
            </a:lvl1pPr>
            <a:lvl2pPr marL="742950" indent="-285750">
              <a:defRPr sz="1600" b="1">
                <a:solidFill>
                  <a:schemeClr val="tx1"/>
                </a:solidFill>
                <a:latin typeface="Verdana" charset="0"/>
                <a:ea typeface="ＭＳ Ｐゴシック" charset="0"/>
              </a:defRPr>
            </a:lvl2pPr>
            <a:lvl3pPr marL="1143000" indent="-228600">
              <a:defRPr sz="1600" b="1">
                <a:solidFill>
                  <a:schemeClr val="tx1"/>
                </a:solidFill>
                <a:latin typeface="Verdana" charset="0"/>
                <a:ea typeface="ＭＳ Ｐゴシック" charset="0"/>
              </a:defRPr>
            </a:lvl3pPr>
            <a:lvl4pPr marL="1600200" indent="-228600">
              <a:defRPr sz="1600" b="1">
                <a:solidFill>
                  <a:schemeClr val="tx1"/>
                </a:solidFill>
                <a:latin typeface="Verdana" charset="0"/>
                <a:ea typeface="ＭＳ Ｐゴシック" charset="0"/>
              </a:defRPr>
            </a:lvl4pPr>
            <a:lvl5pPr marL="2057400" indent="-228600">
              <a:defRPr sz="1600" b="1">
                <a:solidFill>
                  <a:schemeClr val="tx1"/>
                </a:solidFill>
                <a:latin typeface="Verdana" charset="0"/>
                <a:ea typeface="ＭＳ Ｐゴシック" charset="0"/>
              </a:defRPr>
            </a:lvl5pPr>
            <a:lvl6pPr marL="2514600" indent="-228600" eaLnBrk="0" fontAlgn="base" hangingPunct="0">
              <a:spcBef>
                <a:spcPct val="0"/>
              </a:spcBef>
              <a:spcAft>
                <a:spcPct val="0"/>
              </a:spcAft>
              <a:defRPr sz="1600" b="1">
                <a:solidFill>
                  <a:schemeClr val="tx1"/>
                </a:solidFill>
                <a:latin typeface="Verdana" charset="0"/>
                <a:ea typeface="ＭＳ Ｐゴシック" charset="0"/>
              </a:defRPr>
            </a:lvl6pPr>
            <a:lvl7pPr marL="2971800" indent="-228600" eaLnBrk="0" fontAlgn="base" hangingPunct="0">
              <a:spcBef>
                <a:spcPct val="0"/>
              </a:spcBef>
              <a:spcAft>
                <a:spcPct val="0"/>
              </a:spcAft>
              <a:defRPr sz="1600" b="1">
                <a:solidFill>
                  <a:schemeClr val="tx1"/>
                </a:solidFill>
                <a:latin typeface="Verdana" charset="0"/>
                <a:ea typeface="ＭＳ Ｐゴシック" charset="0"/>
              </a:defRPr>
            </a:lvl7pPr>
            <a:lvl8pPr marL="3429000" indent="-228600" eaLnBrk="0" fontAlgn="base" hangingPunct="0">
              <a:spcBef>
                <a:spcPct val="0"/>
              </a:spcBef>
              <a:spcAft>
                <a:spcPct val="0"/>
              </a:spcAft>
              <a:defRPr sz="1600" b="1">
                <a:solidFill>
                  <a:schemeClr val="tx1"/>
                </a:solidFill>
                <a:latin typeface="Verdana" charset="0"/>
                <a:ea typeface="ＭＳ Ｐゴシック" charset="0"/>
              </a:defRPr>
            </a:lvl8pPr>
            <a:lvl9pPr marL="3886200" indent="-228600" eaLnBrk="0" fontAlgn="base" hangingPunct="0">
              <a:spcBef>
                <a:spcPct val="0"/>
              </a:spcBef>
              <a:spcAft>
                <a:spcPct val="0"/>
              </a:spcAft>
              <a:defRPr sz="1600" b="1">
                <a:solidFill>
                  <a:schemeClr val="tx1"/>
                </a:solidFill>
                <a:latin typeface="Verdana" charset="0"/>
                <a:ea typeface="ＭＳ Ｐゴシック" charset="0"/>
              </a:defRPr>
            </a:lvl9pPr>
          </a:lstStyle>
          <a:p>
            <a:fld id="{82143465-C0F2-AF43-A89D-E2D9669F248C}" type="slidenum">
              <a:rPr lang="en-US" sz="1200"/>
              <a:pPr/>
              <a:t>46</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hyperlink" Target="https://phys.org/news/2016-12-tibetan-mastiff-gained-high-altitude.html#jCp" TargetMode="External"/><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Natural Selection 2</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Core 2 – Spring 2023</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17"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84821"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26817"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84821"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4386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59231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4611423" y="2701863"/>
            <a:ext cx="2054257" cy="485824"/>
          </a:xfrm>
          <a:custGeom>
            <a:avLst/>
            <a:gdLst>
              <a:gd name="connsiteX0" fmla="*/ 0 w 2054257"/>
              <a:gd name="connsiteY0" fmla="*/ 485824 h 485824"/>
              <a:gd name="connsiteX1" fmla="*/ 110811 w 2054257"/>
              <a:gd name="connsiteY1" fmla="*/ 468778 h 485824"/>
              <a:gd name="connsiteX2" fmla="*/ 213097 w 2054257"/>
              <a:gd name="connsiteY2" fmla="*/ 443208 h 485824"/>
              <a:gd name="connsiteX3" fmla="*/ 247193 w 2054257"/>
              <a:gd name="connsiteY3" fmla="*/ 434685 h 485824"/>
              <a:gd name="connsiteX4" fmla="*/ 323908 w 2054257"/>
              <a:gd name="connsiteY4" fmla="*/ 426162 h 485824"/>
              <a:gd name="connsiteX5" fmla="*/ 392099 w 2054257"/>
              <a:gd name="connsiteY5" fmla="*/ 417639 h 485824"/>
              <a:gd name="connsiteX6" fmla="*/ 494385 w 2054257"/>
              <a:gd name="connsiteY6" fmla="*/ 409115 h 485824"/>
              <a:gd name="connsiteX7" fmla="*/ 605196 w 2054257"/>
              <a:gd name="connsiteY7" fmla="*/ 383546 h 485824"/>
              <a:gd name="connsiteX8" fmla="*/ 673387 w 2054257"/>
              <a:gd name="connsiteY8" fmla="*/ 332406 h 485824"/>
              <a:gd name="connsiteX9" fmla="*/ 698959 w 2054257"/>
              <a:gd name="connsiteY9" fmla="*/ 315360 h 485824"/>
              <a:gd name="connsiteX10" fmla="*/ 724530 w 2054257"/>
              <a:gd name="connsiteY10" fmla="*/ 289790 h 485824"/>
              <a:gd name="connsiteX11" fmla="*/ 775674 w 2054257"/>
              <a:gd name="connsiteY11" fmla="*/ 255697 h 485824"/>
              <a:gd name="connsiteX12" fmla="*/ 826817 w 2054257"/>
              <a:gd name="connsiteY12" fmla="*/ 238651 h 485824"/>
              <a:gd name="connsiteX13" fmla="*/ 895008 w 2054257"/>
              <a:gd name="connsiteY13" fmla="*/ 247174 h 485824"/>
              <a:gd name="connsiteX14" fmla="*/ 920580 w 2054257"/>
              <a:gd name="connsiteY14" fmla="*/ 255697 h 485824"/>
              <a:gd name="connsiteX15" fmla="*/ 1065486 w 2054257"/>
              <a:gd name="connsiteY15" fmla="*/ 238651 h 485824"/>
              <a:gd name="connsiteX16" fmla="*/ 1091058 w 2054257"/>
              <a:gd name="connsiteY16" fmla="*/ 221604 h 485824"/>
              <a:gd name="connsiteX17" fmla="*/ 1116629 w 2054257"/>
              <a:gd name="connsiteY17" fmla="*/ 213081 h 485824"/>
              <a:gd name="connsiteX18" fmla="*/ 1159249 w 2054257"/>
              <a:gd name="connsiteY18" fmla="*/ 178988 h 485824"/>
              <a:gd name="connsiteX19" fmla="*/ 1210392 w 2054257"/>
              <a:gd name="connsiteY19" fmla="*/ 153419 h 485824"/>
              <a:gd name="connsiteX20" fmla="*/ 1261535 w 2054257"/>
              <a:gd name="connsiteY20" fmla="*/ 110802 h 485824"/>
              <a:gd name="connsiteX21" fmla="*/ 1304155 w 2054257"/>
              <a:gd name="connsiteY21" fmla="*/ 85233 h 485824"/>
              <a:gd name="connsiteX22" fmla="*/ 1329726 w 2054257"/>
              <a:gd name="connsiteY22" fmla="*/ 68186 h 485824"/>
              <a:gd name="connsiteX23" fmla="*/ 1372346 w 2054257"/>
              <a:gd name="connsiteY23" fmla="*/ 42617 h 485824"/>
              <a:gd name="connsiteX24" fmla="*/ 1389394 w 2054257"/>
              <a:gd name="connsiteY24" fmla="*/ 25570 h 485824"/>
              <a:gd name="connsiteX25" fmla="*/ 1483156 w 2054257"/>
              <a:gd name="connsiteY25" fmla="*/ 0 h 485824"/>
              <a:gd name="connsiteX26" fmla="*/ 1645110 w 2054257"/>
              <a:gd name="connsiteY26" fmla="*/ 8524 h 485824"/>
              <a:gd name="connsiteX27" fmla="*/ 1704777 w 2054257"/>
              <a:gd name="connsiteY27" fmla="*/ 25570 h 485824"/>
              <a:gd name="connsiteX28" fmla="*/ 1798540 w 2054257"/>
              <a:gd name="connsiteY28" fmla="*/ 59663 h 485824"/>
              <a:gd name="connsiteX29" fmla="*/ 1875255 w 2054257"/>
              <a:gd name="connsiteY29" fmla="*/ 119326 h 485824"/>
              <a:gd name="connsiteX30" fmla="*/ 1900827 w 2054257"/>
              <a:gd name="connsiteY30" fmla="*/ 170465 h 485824"/>
              <a:gd name="connsiteX31" fmla="*/ 1917875 w 2054257"/>
              <a:gd name="connsiteY31" fmla="*/ 213081 h 485824"/>
              <a:gd name="connsiteX32" fmla="*/ 1926398 w 2054257"/>
              <a:gd name="connsiteY32" fmla="*/ 238651 h 485824"/>
              <a:gd name="connsiteX33" fmla="*/ 1960494 w 2054257"/>
              <a:gd name="connsiteY33" fmla="*/ 281267 h 485824"/>
              <a:gd name="connsiteX34" fmla="*/ 1986066 w 2054257"/>
              <a:gd name="connsiteY34" fmla="*/ 315360 h 485824"/>
              <a:gd name="connsiteX35" fmla="*/ 2003113 w 2054257"/>
              <a:gd name="connsiteY35" fmla="*/ 375022 h 485824"/>
              <a:gd name="connsiteX36" fmla="*/ 2020161 w 2054257"/>
              <a:gd name="connsiteY36" fmla="*/ 392069 h 485824"/>
              <a:gd name="connsiteX37" fmla="*/ 2037209 w 2054257"/>
              <a:gd name="connsiteY37" fmla="*/ 426162 h 485824"/>
              <a:gd name="connsiteX38" fmla="*/ 2054257 w 2054257"/>
              <a:gd name="connsiteY38" fmla="*/ 460255 h 48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54257" h="485824">
                <a:moveTo>
                  <a:pt x="0" y="485824"/>
                </a:moveTo>
                <a:cubicBezTo>
                  <a:pt x="19029" y="483106"/>
                  <a:pt x="89527" y="473508"/>
                  <a:pt x="110811" y="468778"/>
                </a:cubicBezTo>
                <a:cubicBezTo>
                  <a:pt x="145119" y="461155"/>
                  <a:pt x="179002" y="451731"/>
                  <a:pt x="213097" y="443208"/>
                </a:cubicBezTo>
                <a:cubicBezTo>
                  <a:pt x="224462" y="440367"/>
                  <a:pt x="235550" y="435979"/>
                  <a:pt x="247193" y="434685"/>
                </a:cubicBezTo>
                <a:lnTo>
                  <a:pt x="323908" y="426162"/>
                </a:lnTo>
                <a:cubicBezTo>
                  <a:pt x="346658" y="423486"/>
                  <a:pt x="369305" y="419918"/>
                  <a:pt x="392099" y="417639"/>
                </a:cubicBezTo>
                <a:cubicBezTo>
                  <a:pt x="426143" y="414235"/>
                  <a:pt x="460290" y="411956"/>
                  <a:pt x="494385" y="409115"/>
                </a:cubicBezTo>
                <a:cubicBezTo>
                  <a:pt x="564589" y="385716"/>
                  <a:pt x="527740" y="394610"/>
                  <a:pt x="605196" y="383546"/>
                </a:cubicBezTo>
                <a:cubicBezTo>
                  <a:pt x="627926" y="366499"/>
                  <a:pt x="649746" y="348165"/>
                  <a:pt x="673387" y="332406"/>
                </a:cubicBezTo>
                <a:cubicBezTo>
                  <a:pt x="681911" y="326724"/>
                  <a:pt x="691089" y="321918"/>
                  <a:pt x="698959" y="315360"/>
                </a:cubicBezTo>
                <a:cubicBezTo>
                  <a:pt x="708219" y="307644"/>
                  <a:pt x="715015" y="297190"/>
                  <a:pt x="724530" y="289790"/>
                </a:cubicBezTo>
                <a:cubicBezTo>
                  <a:pt x="740703" y="277212"/>
                  <a:pt x="756237" y="262175"/>
                  <a:pt x="775674" y="255697"/>
                </a:cubicBezTo>
                <a:lnTo>
                  <a:pt x="826817" y="238651"/>
                </a:lnTo>
                <a:cubicBezTo>
                  <a:pt x="849547" y="241492"/>
                  <a:pt x="872470" y="243077"/>
                  <a:pt x="895008" y="247174"/>
                </a:cubicBezTo>
                <a:cubicBezTo>
                  <a:pt x="903848" y="248781"/>
                  <a:pt x="911595" y="255697"/>
                  <a:pt x="920580" y="255697"/>
                </a:cubicBezTo>
                <a:cubicBezTo>
                  <a:pt x="971024" y="255697"/>
                  <a:pt x="1016721" y="246778"/>
                  <a:pt x="1065486" y="238651"/>
                </a:cubicBezTo>
                <a:cubicBezTo>
                  <a:pt x="1074010" y="232969"/>
                  <a:pt x="1081895" y="226185"/>
                  <a:pt x="1091058" y="221604"/>
                </a:cubicBezTo>
                <a:cubicBezTo>
                  <a:pt x="1099094" y="217586"/>
                  <a:pt x="1109010" y="217843"/>
                  <a:pt x="1116629" y="213081"/>
                </a:cubicBezTo>
                <a:cubicBezTo>
                  <a:pt x="1132057" y="203439"/>
                  <a:pt x="1143900" y="188755"/>
                  <a:pt x="1159249" y="178988"/>
                </a:cubicBezTo>
                <a:cubicBezTo>
                  <a:pt x="1175329" y="168756"/>
                  <a:pt x="1194533" y="163991"/>
                  <a:pt x="1210392" y="153419"/>
                </a:cubicBezTo>
                <a:cubicBezTo>
                  <a:pt x="1228856" y="141110"/>
                  <a:pt x="1243588" y="123853"/>
                  <a:pt x="1261535" y="110802"/>
                </a:cubicBezTo>
                <a:cubicBezTo>
                  <a:pt x="1274934" y="101058"/>
                  <a:pt x="1290106" y="94013"/>
                  <a:pt x="1304155" y="85233"/>
                </a:cubicBezTo>
                <a:cubicBezTo>
                  <a:pt x="1312842" y="79804"/>
                  <a:pt x="1321039" y="73615"/>
                  <a:pt x="1329726" y="68186"/>
                </a:cubicBezTo>
                <a:cubicBezTo>
                  <a:pt x="1343775" y="59406"/>
                  <a:pt x="1358864" y="52246"/>
                  <a:pt x="1372346" y="42617"/>
                </a:cubicBezTo>
                <a:cubicBezTo>
                  <a:pt x="1378886" y="37946"/>
                  <a:pt x="1382206" y="29164"/>
                  <a:pt x="1389394" y="25570"/>
                </a:cubicBezTo>
                <a:cubicBezTo>
                  <a:pt x="1418229" y="11154"/>
                  <a:pt x="1451983" y="6235"/>
                  <a:pt x="1483156" y="0"/>
                </a:cubicBezTo>
                <a:cubicBezTo>
                  <a:pt x="1537141" y="2841"/>
                  <a:pt x="1591254" y="3841"/>
                  <a:pt x="1645110" y="8524"/>
                </a:cubicBezTo>
                <a:cubicBezTo>
                  <a:pt x="1659593" y="9783"/>
                  <a:pt x="1689819" y="20584"/>
                  <a:pt x="1704777" y="25570"/>
                </a:cubicBezTo>
                <a:cubicBezTo>
                  <a:pt x="1775463" y="72691"/>
                  <a:pt x="1661817" y="1073"/>
                  <a:pt x="1798540" y="59663"/>
                </a:cubicBezTo>
                <a:cubicBezTo>
                  <a:pt x="1834227" y="74956"/>
                  <a:pt x="1850191" y="94263"/>
                  <a:pt x="1875255" y="119326"/>
                </a:cubicBezTo>
                <a:cubicBezTo>
                  <a:pt x="1896680" y="183595"/>
                  <a:pt x="1867779" y="104374"/>
                  <a:pt x="1900827" y="170465"/>
                </a:cubicBezTo>
                <a:cubicBezTo>
                  <a:pt x="1907670" y="184149"/>
                  <a:pt x="1912503" y="198755"/>
                  <a:pt x="1917875" y="213081"/>
                </a:cubicBezTo>
                <a:cubicBezTo>
                  <a:pt x="1921030" y="221493"/>
                  <a:pt x="1922380" y="230615"/>
                  <a:pt x="1926398" y="238651"/>
                </a:cubicBezTo>
                <a:cubicBezTo>
                  <a:pt x="1942201" y="270255"/>
                  <a:pt x="1940677" y="257488"/>
                  <a:pt x="1960494" y="281267"/>
                </a:cubicBezTo>
                <a:cubicBezTo>
                  <a:pt x="1969589" y="292180"/>
                  <a:pt x="1977542" y="303996"/>
                  <a:pt x="1986066" y="315360"/>
                </a:cubicBezTo>
                <a:cubicBezTo>
                  <a:pt x="1987657" y="321724"/>
                  <a:pt x="1997874" y="366291"/>
                  <a:pt x="2003113" y="375022"/>
                </a:cubicBezTo>
                <a:cubicBezTo>
                  <a:pt x="2007248" y="381913"/>
                  <a:pt x="2015703" y="385383"/>
                  <a:pt x="2020161" y="392069"/>
                </a:cubicBezTo>
                <a:cubicBezTo>
                  <a:pt x="2027209" y="402641"/>
                  <a:pt x="2032203" y="414484"/>
                  <a:pt x="2037209" y="426162"/>
                </a:cubicBezTo>
                <a:cubicBezTo>
                  <a:pt x="2051901" y="460440"/>
                  <a:pt x="2037190" y="443188"/>
                  <a:pt x="2054257" y="460255"/>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483155" y="150585"/>
            <a:ext cx="2345451" cy="369332"/>
          </a:xfrm>
          <a:prstGeom prst="rect">
            <a:avLst/>
          </a:prstGeom>
          <a:noFill/>
        </p:spPr>
        <p:txBody>
          <a:bodyPr wrap="none" rtlCol="0">
            <a:spAutoFit/>
          </a:bodyPr>
          <a:lstStyle/>
          <a:p>
            <a:r>
              <a:rPr lang="en-US" dirty="0"/>
              <a:t>Strongly Advantageous</a:t>
            </a:r>
          </a:p>
        </p:txBody>
      </p:sp>
      <p:sp>
        <p:nvSpPr>
          <p:cNvPr id="18" name="TextBox 17"/>
          <p:cNvSpPr txBox="1"/>
          <p:nvPr/>
        </p:nvSpPr>
        <p:spPr>
          <a:xfrm>
            <a:off x="5215590" y="150585"/>
            <a:ext cx="2265652" cy="369332"/>
          </a:xfrm>
          <a:prstGeom prst="rect">
            <a:avLst/>
          </a:prstGeom>
          <a:noFill/>
        </p:spPr>
        <p:txBody>
          <a:bodyPr wrap="none" rtlCol="0">
            <a:spAutoFit/>
          </a:bodyPr>
          <a:lstStyle/>
          <a:p>
            <a:r>
              <a:rPr lang="en-US" dirty="0"/>
              <a:t>Weakly Advantageous</a:t>
            </a:r>
          </a:p>
        </p:txBody>
      </p:sp>
      <p:sp>
        <p:nvSpPr>
          <p:cNvPr id="19" name="TextBox 18"/>
          <p:cNvSpPr txBox="1"/>
          <p:nvPr/>
        </p:nvSpPr>
        <p:spPr>
          <a:xfrm>
            <a:off x="5369022" y="6076043"/>
            <a:ext cx="1997174" cy="369332"/>
          </a:xfrm>
          <a:prstGeom prst="rect">
            <a:avLst/>
          </a:prstGeom>
          <a:noFill/>
        </p:spPr>
        <p:txBody>
          <a:bodyPr wrap="none" rtlCol="0">
            <a:spAutoFit/>
          </a:bodyPr>
          <a:lstStyle/>
          <a:p>
            <a:r>
              <a:rPr lang="en-US" dirty="0"/>
              <a:t>Slightly Deleterious</a:t>
            </a:r>
          </a:p>
        </p:txBody>
      </p:sp>
      <p:sp>
        <p:nvSpPr>
          <p:cNvPr id="20" name="TextBox 19"/>
          <p:cNvSpPr txBox="1"/>
          <p:nvPr/>
        </p:nvSpPr>
        <p:spPr>
          <a:xfrm>
            <a:off x="1510284" y="6086392"/>
            <a:ext cx="2095445" cy="369332"/>
          </a:xfrm>
          <a:prstGeom prst="rect">
            <a:avLst/>
          </a:prstGeom>
          <a:noFill/>
        </p:spPr>
        <p:txBody>
          <a:bodyPr wrap="none" rtlCol="0">
            <a:spAutoFit/>
          </a:bodyPr>
          <a:lstStyle/>
          <a:p>
            <a:r>
              <a:rPr lang="en-US" dirty="0"/>
              <a:t>Strongly Deleterious</a:t>
            </a:r>
          </a:p>
        </p:txBody>
      </p:sp>
      <p:sp>
        <p:nvSpPr>
          <p:cNvPr id="21" name="Freeform 20"/>
          <p:cNvSpPr/>
          <p:nvPr/>
        </p:nvSpPr>
        <p:spPr>
          <a:xfrm>
            <a:off x="4602899" y="3434861"/>
            <a:ext cx="1900827" cy="2625153"/>
          </a:xfrm>
          <a:custGeom>
            <a:avLst/>
            <a:gdLst>
              <a:gd name="connsiteX0" fmla="*/ 0 w 1900827"/>
              <a:gd name="connsiteY0" fmla="*/ 2625153 h 2625153"/>
              <a:gd name="connsiteX1" fmla="*/ 76715 w 1900827"/>
              <a:gd name="connsiteY1" fmla="*/ 2531398 h 2625153"/>
              <a:gd name="connsiteX2" fmla="*/ 127858 w 1900827"/>
              <a:gd name="connsiteY2" fmla="*/ 2497305 h 2625153"/>
              <a:gd name="connsiteX3" fmla="*/ 179002 w 1900827"/>
              <a:gd name="connsiteY3" fmla="*/ 2429119 h 2625153"/>
              <a:gd name="connsiteX4" fmla="*/ 204573 w 1900827"/>
              <a:gd name="connsiteY4" fmla="*/ 2395026 h 2625153"/>
              <a:gd name="connsiteX5" fmla="*/ 238669 w 1900827"/>
              <a:gd name="connsiteY5" fmla="*/ 2369456 h 2625153"/>
              <a:gd name="connsiteX6" fmla="*/ 298336 w 1900827"/>
              <a:gd name="connsiteY6" fmla="*/ 2309794 h 2625153"/>
              <a:gd name="connsiteX7" fmla="*/ 332432 w 1900827"/>
              <a:gd name="connsiteY7" fmla="*/ 2275701 h 2625153"/>
              <a:gd name="connsiteX8" fmla="*/ 358003 w 1900827"/>
              <a:gd name="connsiteY8" fmla="*/ 2250131 h 2625153"/>
              <a:gd name="connsiteX9" fmla="*/ 400623 w 1900827"/>
              <a:gd name="connsiteY9" fmla="*/ 2224562 h 2625153"/>
              <a:gd name="connsiteX10" fmla="*/ 426194 w 1900827"/>
              <a:gd name="connsiteY10" fmla="*/ 2198992 h 2625153"/>
              <a:gd name="connsiteX11" fmla="*/ 511433 w 1900827"/>
              <a:gd name="connsiteY11" fmla="*/ 2156376 h 2625153"/>
              <a:gd name="connsiteX12" fmla="*/ 622244 w 1900827"/>
              <a:gd name="connsiteY12" fmla="*/ 2105236 h 2625153"/>
              <a:gd name="connsiteX13" fmla="*/ 698959 w 1900827"/>
              <a:gd name="connsiteY13" fmla="*/ 2071144 h 2625153"/>
              <a:gd name="connsiteX14" fmla="*/ 741578 w 1900827"/>
              <a:gd name="connsiteY14" fmla="*/ 2028527 h 2625153"/>
              <a:gd name="connsiteX15" fmla="*/ 750102 w 1900827"/>
              <a:gd name="connsiteY15" fmla="*/ 2002958 h 2625153"/>
              <a:gd name="connsiteX16" fmla="*/ 775674 w 1900827"/>
              <a:gd name="connsiteY16" fmla="*/ 1985911 h 2625153"/>
              <a:gd name="connsiteX17" fmla="*/ 843865 w 1900827"/>
              <a:gd name="connsiteY17" fmla="*/ 1909202 h 2625153"/>
              <a:gd name="connsiteX18" fmla="*/ 860913 w 1900827"/>
              <a:gd name="connsiteY18" fmla="*/ 1806924 h 2625153"/>
              <a:gd name="connsiteX19" fmla="*/ 843865 w 1900827"/>
              <a:gd name="connsiteY19" fmla="*/ 1713168 h 2625153"/>
              <a:gd name="connsiteX20" fmla="*/ 835341 w 1900827"/>
              <a:gd name="connsiteY20" fmla="*/ 1687598 h 2625153"/>
              <a:gd name="connsiteX21" fmla="*/ 809769 w 1900827"/>
              <a:gd name="connsiteY21" fmla="*/ 1619413 h 2625153"/>
              <a:gd name="connsiteX22" fmla="*/ 818293 w 1900827"/>
              <a:gd name="connsiteY22" fmla="*/ 1465995 h 2625153"/>
              <a:gd name="connsiteX23" fmla="*/ 843865 w 1900827"/>
              <a:gd name="connsiteY23" fmla="*/ 1423378 h 2625153"/>
              <a:gd name="connsiteX24" fmla="*/ 903532 w 1900827"/>
              <a:gd name="connsiteY24" fmla="*/ 1355193 h 2625153"/>
              <a:gd name="connsiteX25" fmla="*/ 946152 w 1900827"/>
              <a:gd name="connsiteY25" fmla="*/ 1329623 h 2625153"/>
              <a:gd name="connsiteX26" fmla="*/ 997295 w 1900827"/>
              <a:gd name="connsiteY26" fmla="*/ 1312577 h 2625153"/>
              <a:gd name="connsiteX27" fmla="*/ 1048438 w 1900827"/>
              <a:gd name="connsiteY27" fmla="*/ 1278484 h 2625153"/>
              <a:gd name="connsiteX28" fmla="*/ 1133677 w 1900827"/>
              <a:gd name="connsiteY28" fmla="*/ 1235867 h 2625153"/>
              <a:gd name="connsiteX29" fmla="*/ 1193344 w 1900827"/>
              <a:gd name="connsiteY29" fmla="*/ 1184728 h 2625153"/>
              <a:gd name="connsiteX30" fmla="*/ 1253012 w 1900827"/>
              <a:gd name="connsiteY30" fmla="*/ 1150635 h 2625153"/>
              <a:gd name="connsiteX31" fmla="*/ 1295631 w 1900827"/>
              <a:gd name="connsiteY31" fmla="*/ 1125066 h 2625153"/>
              <a:gd name="connsiteX32" fmla="*/ 1312679 w 1900827"/>
              <a:gd name="connsiteY32" fmla="*/ 1108019 h 2625153"/>
              <a:gd name="connsiteX33" fmla="*/ 1355298 w 1900827"/>
              <a:gd name="connsiteY33" fmla="*/ 1099496 h 2625153"/>
              <a:gd name="connsiteX34" fmla="*/ 1372346 w 1900827"/>
              <a:gd name="connsiteY34" fmla="*/ 1082449 h 2625153"/>
              <a:gd name="connsiteX35" fmla="*/ 1432013 w 1900827"/>
              <a:gd name="connsiteY35" fmla="*/ 1048357 h 2625153"/>
              <a:gd name="connsiteX36" fmla="*/ 1500204 w 1900827"/>
              <a:gd name="connsiteY36" fmla="*/ 963124 h 2625153"/>
              <a:gd name="connsiteX37" fmla="*/ 1517252 w 1900827"/>
              <a:gd name="connsiteY37" fmla="*/ 894938 h 2625153"/>
              <a:gd name="connsiteX38" fmla="*/ 1525776 w 1900827"/>
              <a:gd name="connsiteY38" fmla="*/ 545486 h 2625153"/>
              <a:gd name="connsiteX39" fmla="*/ 1534300 w 1900827"/>
              <a:gd name="connsiteY39" fmla="*/ 519917 h 2625153"/>
              <a:gd name="connsiteX40" fmla="*/ 1551348 w 1900827"/>
              <a:gd name="connsiteY40" fmla="*/ 485824 h 2625153"/>
              <a:gd name="connsiteX41" fmla="*/ 1628063 w 1900827"/>
              <a:gd name="connsiteY41" fmla="*/ 357975 h 2625153"/>
              <a:gd name="connsiteX42" fmla="*/ 1662158 w 1900827"/>
              <a:gd name="connsiteY42" fmla="*/ 349452 h 2625153"/>
              <a:gd name="connsiteX43" fmla="*/ 1713301 w 1900827"/>
              <a:gd name="connsiteY43" fmla="*/ 298313 h 2625153"/>
              <a:gd name="connsiteX44" fmla="*/ 1738873 w 1900827"/>
              <a:gd name="connsiteY44" fmla="*/ 272743 h 2625153"/>
              <a:gd name="connsiteX45" fmla="*/ 1790016 w 1900827"/>
              <a:gd name="connsiteY45" fmla="*/ 221604 h 2625153"/>
              <a:gd name="connsiteX46" fmla="*/ 1807064 w 1900827"/>
              <a:gd name="connsiteY46" fmla="*/ 196034 h 2625153"/>
              <a:gd name="connsiteX47" fmla="*/ 1858208 w 1900827"/>
              <a:gd name="connsiteY47" fmla="*/ 144895 h 2625153"/>
              <a:gd name="connsiteX48" fmla="*/ 1866731 w 1900827"/>
              <a:gd name="connsiteY48" fmla="*/ 110802 h 2625153"/>
              <a:gd name="connsiteX49" fmla="*/ 1875255 w 1900827"/>
              <a:gd name="connsiteY49" fmla="*/ 85232 h 2625153"/>
              <a:gd name="connsiteX50" fmla="*/ 1892303 w 1900827"/>
              <a:gd name="connsiteY50" fmla="*/ 8523 h 2625153"/>
              <a:gd name="connsiteX51" fmla="*/ 1900827 w 1900827"/>
              <a:gd name="connsiteY51" fmla="*/ 0 h 26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0827" h="2625153">
                <a:moveTo>
                  <a:pt x="0" y="2625153"/>
                </a:moveTo>
                <a:cubicBezTo>
                  <a:pt x="25916" y="2588874"/>
                  <a:pt x="42465" y="2558796"/>
                  <a:pt x="76715" y="2531398"/>
                </a:cubicBezTo>
                <a:cubicBezTo>
                  <a:pt x="92714" y="2518600"/>
                  <a:pt x="110810" y="2508669"/>
                  <a:pt x="127858" y="2497305"/>
                </a:cubicBezTo>
                <a:cubicBezTo>
                  <a:pt x="176717" y="2415881"/>
                  <a:pt x="129284" y="2487120"/>
                  <a:pt x="179002" y="2429119"/>
                </a:cubicBezTo>
                <a:cubicBezTo>
                  <a:pt x="188247" y="2418334"/>
                  <a:pt x="194528" y="2405071"/>
                  <a:pt x="204573" y="2395026"/>
                </a:cubicBezTo>
                <a:cubicBezTo>
                  <a:pt x="214619" y="2384981"/>
                  <a:pt x="228157" y="2379012"/>
                  <a:pt x="238669" y="2369456"/>
                </a:cubicBezTo>
                <a:cubicBezTo>
                  <a:pt x="259481" y="2350537"/>
                  <a:pt x="278447" y="2329681"/>
                  <a:pt x="298336" y="2309794"/>
                </a:cubicBezTo>
                <a:lnTo>
                  <a:pt x="332432" y="2275701"/>
                </a:lnTo>
                <a:cubicBezTo>
                  <a:pt x="340956" y="2267178"/>
                  <a:pt x="347666" y="2256332"/>
                  <a:pt x="358003" y="2250131"/>
                </a:cubicBezTo>
                <a:cubicBezTo>
                  <a:pt x="372210" y="2241608"/>
                  <a:pt x="387369" y="2234502"/>
                  <a:pt x="400623" y="2224562"/>
                </a:cubicBezTo>
                <a:cubicBezTo>
                  <a:pt x="410267" y="2217330"/>
                  <a:pt x="415928" y="2205309"/>
                  <a:pt x="426194" y="2198992"/>
                </a:cubicBezTo>
                <a:cubicBezTo>
                  <a:pt x="453248" y="2182344"/>
                  <a:pt x="483020" y="2170581"/>
                  <a:pt x="511433" y="2156376"/>
                </a:cubicBezTo>
                <a:cubicBezTo>
                  <a:pt x="640196" y="2092000"/>
                  <a:pt x="478911" y="2171384"/>
                  <a:pt x="622244" y="2105236"/>
                </a:cubicBezTo>
                <a:cubicBezTo>
                  <a:pt x="699172" y="2069734"/>
                  <a:pt x="646939" y="2088482"/>
                  <a:pt x="698959" y="2071144"/>
                </a:cubicBezTo>
                <a:cubicBezTo>
                  <a:pt x="713165" y="2056938"/>
                  <a:pt x="735224" y="2047586"/>
                  <a:pt x="741578" y="2028527"/>
                </a:cubicBezTo>
                <a:cubicBezTo>
                  <a:pt x="744419" y="2020004"/>
                  <a:pt x="744489" y="2009973"/>
                  <a:pt x="750102" y="2002958"/>
                </a:cubicBezTo>
                <a:cubicBezTo>
                  <a:pt x="756502" y="1994959"/>
                  <a:pt x="768017" y="1992717"/>
                  <a:pt x="775674" y="1985911"/>
                </a:cubicBezTo>
                <a:cubicBezTo>
                  <a:pt x="823445" y="1943451"/>
                  <a:pt x="817954" y="1948065"/>
                  <a:pt x="843865" y="1909202"/>
                </a:cubicBezTo>
                <a:cubicBezTo>
                  <a:pt x="851955" y="1876845"/>
                  <a:pt x="862648" y="1839888"/>
                  <a:pt x="860913" y="1806924"/>
                </a:cubicBezTo>
                <a:cubicBezTo>
                  <a:pt x="859243" y="1775203"/>
                  <a:pt x="850521" y="1744227"/>
                  <a:pt x="843865" y="1713168"/>
                </a:cubicBezTo>
                <a:cubicBezTo>
                  <a:pt x="841982" y="1704383"/>
                  <a:pt x="838496" y="1696010"/>
                  <a:pt x="835341" y="1687598"/>
                </a:cubicBezTo>
                <a:cubicBezTo>
                  <a:pt x="804760" y="1606056"/>
                  <a:pt x="829119" y="1677456"/>
                  <a:pt x="809769" y="1619413"/>
                </a:cubicBezTo>
                <a:cubicBezTo>
                  <a:pt x="812610" y="1568274"/>
                  <a:pt x="809516" y="1516456"/>
                  <a:pt x="818293" y="1465995"/>
                </a:cubicBezTo>
                <a:cubicBezTo>
                  <a:pt x="821132" y="1449673"/>
                  <a:pt x="834364" y="1436950"/>
                  <a:pt x="843865" y="1423378"/>
                </a:cubicBezTo>
                <a:cubicBezTo>
                  <a:pt x="853168" y="1410089"/>
                  <a:pt x="886512" y="1367957"/>
                  <a:pt x="903532" y="1355193"/>
                </a:cubicBezTo>
                <a:cubicBezTo>
                  <a:pt x="916786" y="1345253"/>
                  <a:pt x="931069" y="1336478"/>
                  <a:pt x="946152" y="1329623"/>
                </a:cubicBezTo>
                <a:cubicBezTo>
                  <a:pt x="962511" y="1322188"/>
                  <a:pt x="980247" y="1318259"/>
                  <a:pt x="997295" y="1312577"/>
                </a:cubicBezTo>
                <a:cubicBezTo>
                  <a:pt x="1014343" y="1301213"/>
                  <a:pt x="1030581" y="1288528"/>
                  <a:pt x="1048438" y="1278484"/>
                </a:cubicBezTo>
                <a:cubicBezTo>
                  <a:pt x="1076125" y="1262911"/>
                  <a:pt x="1108263" y="1254925"/>
                  <a:pt x="1133677" y="1235867"/>
                </a:cubicBezTo>
                <a:cubicBezTo>
                  <a:pt x="1261352" y="1140122"/>
                  <a:pt x="1086507" y="1273752"/>
                  <a:pt x="1193344" y="1184728"/>
                </a:cubicBezTo>
                <a:cubicBezTo>
                  <a:pt x="1214772" y="1166873"/>
                  <a:pt x="1228008" y="1164525"/>
                  <a:pt x="1253012" y="1150635"/>
                </a:cubicBezTo>
                <a:cubicBezTo>
                  <a:pt x="1267494" y="1142590"/>
                  <a:pt x="1282150" y="1134695"/>
                  <a:pt x="1295631" y="1125066"/>
                </a:cubicBezTo>
                <a:cubicBezTo>
                  <a:pt x="1302171" y="1120395"/>
                  <a:pt x="1305292" y="1111184"/>
                  <a:pt x="1312679" y="1108019"/>
                </a:cubicBezTo>
                <a:cubicBezTo>
                  <a:pt x="1325995" y="1102312"/>
                  <a:pt x="1341092" y="1102337"/>
                  <a:pt x="1355298" y="1099496"/>
                </a:cubicBezTo>
                <a:cubicBezTo>
                  <a:pt x="1360981" y="1093814"/>
                  <a:pt x="1365659" y="1086907"/>
                  <a:pt x="1372346" y="1082449"/>
                </a:cubicBezTo>
                <a:cubicBezTo>
                  <a:pt x="1405376" y="1060431"/>
                  <a:pt x="1404114" y="1072766"/>
                  <a:pt x="1432013" y="1048357"/>
                </a:cubicBezTo>
                <a:cubicBezTo>
                  <a:pt x="1467408" y="1017389"/>
                  <a:pt x="1479913" y="1003703"/>
                  <a:pt x="1500204" y="963124"/>
                </a:cubicBezTo>
                <a:cubicBezTo>
                  <a:pt x="1508942" y="945650"/>
                  <a:pt x="1514009" y="911150"/>
                  <a:pt x="1517252" y="894938"/>
                </a:cubicBezTo>
                <a:cubicBezTo>
                  <a:pt x="1520093" y="778454"/>
                  <a:pt x="1520485" y="661884"/>
                  <a:pt x="1525776" y="545486"/>
                </a:cubicBezTo>
                <a:cubicBezTo>
                  <a:pt x="1526184" y="536511"/>
                  <a:pt x="1530761" y="528175"/>
                  <a:pt x="1534300" y="519917"/>
                </a:cubicBezTo>
                <a:cubicBezTo>
                  <a:pt x="1539306" y="508239"/>
                  <a:pt x="1546787" y="497683"/>
                  <a:pt x="1551348" y="485824"/>
                </a:cubicBezTo>
                <a:cubicBezTo>
                  <a:pt x="1565146" y="449953"/>
                  <a:pt x="1575210" y="371187"/>
                  <a:pt x="1628063" y="357975"/>
                </a:cubicBezTo>
                <a:lnTo>
                  <a:pt x="1662158" y="349452"/>
                </a:lnTo>
                <a:lnTo>
                  <a:pt x="1713301" y="298313"/>
                </a:lnTo>
                <a:cubicBezTo>
                  <a:pt x="1721825" y="289790"/>
                  <a:pt x="1732186" y="282773"/>
                  <a:pt x="1738873" y="272743"/>
                </a:cubicBezTo>
                <a:cubicBezTo>
                  <a:pt x="1763801" y="235353"/>
                  <a:pt x="1747726" y="253319"/>
                  <a:pt x="1790016" y="221604"/>
                </a:cubicBezTo>
                <a:cubicBezTo>
                  <a:pt x="1795699" y="213081"/>
                  <a:pt x="1800258" y="203690"/>
                  <a:pt x="1807064" y="196034"/>
                </a:cubicBezTo>
                <a:cubicBezTo>
                  <a:pt x="1823082" y="178016"/>
                  <a:pt x="1858208" y="144895"/>
                  <a:pt x="1858208" y="144895"/>
                </a:cubicBezTo>
                <a:cubicBezTo>
                  <a:pt x="1861049" y="133531"/>
                  <a:pt x="1863513" y="122065"/>
                  <a:pt x="1866731" y="110802"/>
                </a:cubicBezTo>
                <a:cubicBezTo>
                  <a:pt x="1869199" y="102163"/>
                  <a:pt x="1873306" y="94002"/>
                  <a:pt x="1875255" y="85232"/>
                </a:cubicBezTo>
                <a:cubicBezTo>
                  <a:pt x="1880493" y="61663"/>
                  <a:pt x="1880790" y="31547"/>
                  <a:pt x="1892303" y="8523"/>
                </a:cubicBezTo>
                <a:cubicBezTo>
                  <a:pt x="1894100" y="4929"/>
                  <a:pt x="1897986" y="2841"/>
                  <a:pt x="1900827" y="0"/>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611423" y="4849716"/>
            <a:ext cx="3349888" cy="1201775"/>
          </a:xfrm>
          <a:custGeom>
            <a:avLst/>
            <a:gdLst>
              <a:gd name="connsiteX0" fmla="*/ 0 w 3349888"/>
              <a:gd name="connsiteY0" fmla="*/ 767090 h 767090"/>
              <a:gd name="connsiteX1" fmla="*/ 76715 w 3349888"/>
              <a:gd name="connsiteY1" fmla="*/ 732997 h 767090"/>
              <a:gd name="connsiteX2" fmla="*/ 136382 w 3349888"/>
              <a:gd name="connsiteY2" fmla="*/ 724474 h 767090"/>
              <a:gd name="connsiteX3" fmla="*/ 358003 w 3349888"/>
              <a:gd name="connsiteY3" fmla="*/ 681858 h 767090"/>
              <a:gd name="connsiteX4" fmla="*/ 460290 w 3349888"/>
              <a:gd name="connsiteY4" fmla="*/ 673334 h 767090"/>
              <a:gd name="connsiteX5" fmla="*/ 571100 w 3349888"/>
              <a:gd name="connsiteY5" fmla="*/ 656288 h 767090"/>
              <a:gd name="connsiteX6" fmla="*/ 639292 w 3349888"/>
              <a:gd name="connsiteY6" fmla="*/ 647765 h 767090"/>
              <a:gd name="connsiteX7" fmla="*/ 690435 w 3349888"/>
              <a:gd name="connsiteY7" fmla="*/ 630718 h 767090"/>
              <a:gd name="connsiteX8" fmla="*/ 767150 w 3349888"/>
              <a:gd name="connsiteY8" fmla="*/ 613672 h 767090"/>
              <a:gd name="connsiteX9" fmla="*/ 809769 w 3349888"/>
              <a:gd name="connsiteY9" fmla="*/ 596625 h 767090"/>
              <a:gd name="connsiteX10" fmla="*/ 835341 w 3349888"/>
              <a:gd name="connsiteY10" fmla="*/ 571056 h 767090"/>
              <a:gd name="connsiteX11" fmla="*/ 912056 w 3349888"/>
              <a:gd name="connsiteY11" fmla="*/ 545486 h 767090"/>
              <a:gd name="connsiteX12" fmla="*/ 1039914 w 3349888"/>
              <a:gd name="connsiteY12" fmla="*/ 426161 h 767090"/>
              <a:gd name="connsiteX13" fmla="*/ 1091058 w 3349888"/>
              <a:gd name="connsiteY13" fmla="*/ 375022 h 767090"/>
              <a:gd name="connsiteX14" fmla="*/ 1133677 w 3349888"/>
              <a:gd name="connsiteY14" fmla="*/ 298313 h 767090"/>
              <a:gd name="connsiteX15" fmla="*/ 1167773 w 3349888"/>
              <a:gd name="connsiteY15" fmla="*/ 238650 h 767090"/>
              <a:gd name="connsiteX16" fmla="*/ 1184820 w 3349888"/>
              <a:gd name="connsiteY16" fmla="*/ 196034 h 767090"/>
              <a:gd name="connsiteX17" fmla="*/ 1201868 w 3349888"/>
              <a:gd name="connsiteY17" fmla="*/ 161941 h 767090"/>
              <a:gd name="connsiteX18" fmla="*/ 1227440 w 3349888"/>
              <a:gd name="connsiteY18" fmla="*/ 85232 h 767090"/>
              <a:gd name="connsiteX19" fmla="*/ 1261535 w 3349888"/>
              <a:gd name="connsiteY19" fmla="*/ 42616 h 767090"/>
              <a:gd name="connsiteX20" fmla="*/ 1278583 w 3349888"/>
              <a:gd name="connsiteY20" fmla="*/ 25569 h 767090"/>
              <a:gd name="connsiteX21" fmla="*/ 1304155 w 3349888"/>
              <a:gd name="connsiteY21" fmla="*/ 17046 h 767090"/>
              <a:gd name="connsiteX22" fmla="*/ 1338250 w 3349888"/>
              <a:gd name="connsiteY22" fmla="*/ 0 h 767090"/>
              <a:gd name="connsiteX23" fmla="*/ 1525776 w 3349888"/>
              <a:gd name="connsiteY23" fmla="*/ 8523 h 767090"/>
              <a:gd name="connsiteX24" fmla="*/ 1559871 w 3349888"/>
              <a:gd name="connsiteY24" fmla="*/ 34093 h 767090"/>
              <a:gd name="connsiteX25" fmla="*/ 1602491 w 3349888"/>
              <a:gd name="connsiteY25" fmla="*/ 42616 h 767090"/>
              <a:gd name="connsiteX26" fmla="*/ 1679206 w 3349888"/>
              <a:gd name="connsiteY26" fmla="*/ 93755 h 767090"/>
              <a:gd name="connsiteX27" fmla="*/ 1790016 w 3349888"/>
              <a:gd name="connsiteY27" fmla="*/ 196034 h 767090"/>
              <a:gd name="connsiteX28" fmla="*/ 1824112 w 3349888"/>
              <a:gd name="connsiteY28" fmla="*/ 213080 h 767090"/>
              <a:gd name="connsiteX29" fmla="*/ 1849684 w 3349888"/>
              <a:gd name="connsiteY29" fmla="*/ 230127 h 767090"/>
              <a:gd name="connsiteX30" fmla="*/ 1875255 w 3349888"/>
              <a:gd name="connsiteY30" fmla="*/ 238650 h 767090"/>
              <a:gd name="connsiteX31" fmla="*/ 1943446 w 3349888"/>
              <a:gd name="connsiteY31" fmla="*/ 272743 h 767090"/>
              <a:gd name="connsiteX32" fmla="*/ 2122448 w 3349888"/>
              <a:gd name="connsiteY32" fmla="*/ 281266 h 767090"/>
              <a:gd name="connsiteX33" fmla="*/ 2284402 w 3349888"/>
              <a:gd name="connsiteY33" fmla="*/ 255696 h 767090"/>
              <a:gd name="connsiteX34" fmla="*/ 2386688 w 3349888"/>
              <a:gd name="connsiteY34" fmla="*/ 221604 h 767090"/>
              <a:gd name="connsiteX35" fmla="*/ 2420784 w 3349888"/>
              <a:gd name="connsiteY35" fmla="*/ 213080 h 767090"/>
              <a:gd name="connsiteX36" fmla="*/ 2463403 w 3349888"/>
              <a:gd name="connsiteY36" fmla="*/ 196034 h 767090"/>
              <a:gd name="connsiteX37" fmla="*/ 2488975 w 3349888"/>
              <a:gd name="connsiteY37" fmla="*/ 187511 h 767090"/>
              <a:gd name="connsiteX38" fmla="*/ 2548642 w 3349888"/>
              <a:gd name="connsiteY38" fmla="*/ 161941 h 767090"/>
              <a:gd name="connsiteX39" fmla="*/ 2642405 w 3349888"/>
              <a:gd name="connsiteY39" fmla="*/ 136371 h 767090"/>
              <a:gd name="connsiteX40" fmla="*/ 2949265 w 3349888"/>
              <a:gd name="connsiteY40" fmla="*/ 136371 h 767090"/>
              <a:gd name="connsiteX41" fmla="*/ 3034504 w 3349888"/>
              <a:gd name="connsiteY41" fmla="*/ 144895 h 767090"/>
              <a:gd name="connsiteX42" fmla="*/ 3060075 w 3349888"/>
              <a:gd name="connsiteY42" fmla="*/ 161941 h 767090"/>
              <a:gd name="connsiteX43" fmla="*/ 3085647 w 3349888"/>
              <a:gd name="connsiteY43" fmla="*/ 170464 h 767090"/>
              <a:gd name="connsiteX44" fmla="*/ 3102695 w 3349888"/>
              <a:gd name="connsiteY44" fmla="*/ 196034 h 767090"/>
              <a:gd name="connsiteX45" fmla="*/ 3170886 w 3349888"/>
              <a:gd name="connsiteY45" fmla="*/ 247173 h 767090"/>
              <a:gd name="connsiteX46" fmla="*/ 3187934 w 3349888"/>
              <a:gd name="connsiteY46" fmla="*/ 281266 h 767090"/>
              <a:gd name="connsiteX47" fmla="*/ 3196458 w 3349888"/>
              <a:gd name="connsiteY47" fmla="*/ 315359 h 767090"/>
              <a:gd name="connsiteX48" fmla="*/ 3222029 w 3349888"/>
              <a:gd name="connsiteY48" fmla="*/ 366498 h 767090"/>
              <a:gd name="connsiteX49" fmla="*/ 3247601 w 3349888"/>
              <a:gd name="connsiteY49" fmla="*/ 451731 h 767090"/>
              <a:gd name="connsiteX50" fmla="*/ 3256125 w 3349888"/>
              <a:gd name="connsiteY50" fmla="*/ 477300 h 767090"/>
              <a:gd name="connsiteX51" fmla="*/ 3273173 w 3349888"/>
              <a:gd name="connsiteY51" fmla="*/ 502870 h 767090"/>
              <a:gd name="connsiteX52" fmla="*/ 3298744 w 3349888"/>
              <a:gd name="connsiteY52" fmla="*/ 579579 h 767090"/>
              <a:gd name="connsiteX53" fmla="*/ 3307268 w 3349888"/>
              <a:gd name="connsiteY53" fmla="*/ 605149 h 767090"/>
              <a:gd name="connsiteX54" fmla="*/ 3324316 w 3349888"/>
              <a:gd name="connsiteY54" fmla="*/ 630718 h 767090"/>
              <a:gd name="connsiteX55" fmla="*/ 3349888 w 3349888"/>
              <a:gd name="connsiteY55" fmla="*/ 681858 h 7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49888" h="767090">
                <a:moveTo>
                  <a:pt x="0" y="767090"/>
                </a:moveTo>
                <a:cubicBezTo>
                  <a:pt x="25572" y="755726"/>
                  <a:pt x="50005" y="741343"/>
                  <a:pt x="76715" y="732997"/>
                </a:cubicBezTo>
                <a:cubicBezTo>
                  <a:pt x="95891" y="727005"/>
                  <a:pt x="116615" y="728068"/>
                  <a:pt x="136382" y="724474"/>
                </a:cubicBezTo>
                <a:cubicBezTo>
                  <a:pt x="210396" y="711018"/>
                  <a:pt x="284129" y="696063"/>
                  <a:pt x="358003" y="681858"/>
                </a:cubicBezTo>
                <a:cubicBezTo>
                  <a:pt x="391601" y="675397"/>
                  <a:pt x="426320" y="677410"/>
                  <a:pt x="460290" y="673334"/>
                </a:cubicBezTo>
                <a:cubicBezTo>
                  <a:pt x="497395" y="668882"/>
                  <a:pt x="534104" y="661573"/>
                  <a:pt x="571100" y="656288"/>
                </a:cubicBezTo>
                <a:cubicBezTo>
                  <a:pt x="593777" y="653049"/>
                  <a:pt x="616561" y="650606"/>
                  <a:pt x="639292" y="647765"/>
                </a:cubicBezTo>
                <a:cubicBezTo>
                  <a:pt x="656340" y="642083"/>
                  <a:pt x="673098" y="635446"/>
                  <a:pt x="690435" y="630718"/>
                </a:cubicBezTo>
                <a:cubicBezTo>
                  <a:pt x="727586" y="620586"/>
                  <a:pt x="732710" y="625151"/>
                  <a:pt x="767150" y="613672"/>
                </a:cubicBezTo>
                <a:cubicBezTo>
                  <a:pt x="781666" y="608834"/>
                  <a:pt x="795563" y="602307"/>
                  <a:pt x="809769" y="596625"/>
                </a:cubicBezTo>
                <a:cubicBezTo>
                  <a:pt x="818293" y="588102"/>
                  <a:pt x="825119" y="577444"/>
                  <a:pt x="835341" y="571056"/>
                </a:cubicBezTo>
                <a:cubicBezTo>
                  <a:pt x="856743" y="557681"/>
                  <a:pt x="887689" y="551577"/>
                  <a:pt x="912056" y="545486"/>
                </a:cubicBezTo>
                <a:cubicBezTo>
                  <a:pt x="986053" y="486292"/>
                  <a:pt x="941808" y="524259"/>
                  <a:pt x="1039914" y="426161"/>
                </a:cubicBezTo>
                <a:cubicBezTo>
                  <a:pt x="1056962" y="409115"/>
                  <a:pt x="1078654" y="395695"/>
                  <a:pt x="1091058" y="375022"/>
                </a:cubicBezTo>
                <a:cubicBezTo>
                  <a:pt x="1123166" y="321510"/>
                  <a:pt x="1109219" y="347222"/>
                  <a:pt x="1133677" y="298313"/>
                </a:cubicBezTo>
                <a:cubicBezTo>
                  <a:pt x="1153350" y="219626"/>
                  <a:pt x="1125453" y="306357"/>
                  <a:pt x="1167773" y="238650"/>
                </a:cubicBezTo>
                <a:cubicBezTo>
                  <a:pt x="1175882" y="225676"/>
                  <a:pt x="1178606" y="210015"/>
                  <a:pt x="1184820" y="196034"/>
                </a:cubicBezTo>
                <a:cubicBezTo>
                  <a:pt x="1189981" y="184423"/>
                  <a:pt x="1197306" y="173800"/>
                  <a:pt x="1201868" y="161941"/>
                </a:cubicBezTo>
                <a:cubicBezTo>
                  <a:pt x="1211544" y="136785"/>
                  <a:pt x="1210602" y="106278"/>
                  <a:pt x="1227440" y="85232"/>
                </a:cubicBezTo>
                <a:cubicBezTo>
                  <a:pt x="1238805" y="71027"/>
                  <a:pt x="1249695" y="56428"/>
                  <a:pt x="1261535" y="42616"/>
                </a:cubicBezTo>
                <a:cubicBezTo>
                  <a:pt x="1266765" y="36515"/>
                  <a:pt x="1271692" y="29703"/>
                  <a:pt x="1278583" y="25569"/>
                </a:cubicBezTo>
                <a:cubicBezTo>
                  <a:pt x="1286288" y="20947"/>
                  <a:pt x="1295896" y="20585"/>
                  <a:pt x="1304155" y="17046"/>
                </a:cubicBezTo>
                <a:cubicBezTo>
                  <a:pt x="1315834" y="12041"/>
                  <a:pt x="1326885" y="5682"/>
                  <a:pt x="1338250" y="0"/>
                </a:cubicBezTo>
                <a:cubicBezTo>
                  <a:pt x="1400759" y="2841"/>
                  <a:pt x="1463930" y="-991"/>
                  <a:pt x="1525776" y="8523"/>
                </a:cubicBezTo>
                <a:cubicBezTo>
                  <a:pt x="1539817" y="10683"/>
                  <a:pt x="1546889" y="28324"/>
                  <a:pt x="1559871" y="34093"/>
                </a:cubicBezTo>
                <a:cubicBezTo>
                  <a:pt x="1573110" y="39977"/>
                  <a:pt x="1588284" y="39775"/>
                  <a:pt x="1602491" y="42616"/>
                </a:cubicBezTo>
                <a:cubicBezTo>
                  <a:pt x="1693757" y="133875"/>
                  <a:pt x="1534713" y="-19767"/>
                  <a:pt x="1679206" y="93755"/>
                </a:cubicBezTo>
                <a:cubicBezTo>
                  <a:pt x="1772135" y="166765"/>
                  <a:pt x="1715576" y="146411"/>
                  <a:pt x="1790016" y="196034"/>
                </a:cubicBezTo>
                <a:cubicBezTo>
                  <a:pt x="1800589" y="203082"/>
                  <a:pt x="1813079" y="206776"/>
                  <a:pt x="1824112" y="213080"/>
                </a:cubicBezTo>
                <a:cubicBezTo>
                  <a:pt x="1833007" y="218162"/>
                  <a:pt x="1840521" y="225546"/>
                  <a:pt x="1849684" y="230127"/>
                </a:cubicBezTo>
                <a:cubicBezTo>
                  <a:pt x="1857720" y="234145"/>
                  <a:pt x="1867219" y="234632"/>
                  <a:pt x="1875255" y="238650"/>
                </a:cubicBezTo>
                <a:cubicBezTo>
                  <a:pt x="1904325" y="253184"/>
                  <a:pt x="1905106" y="268319"/>
                  <a:pt x="1943446" y="272743"/>
                </a:cubicBezTo>
                <a:cubicBezTo>
                  <a:pt x="2002787" y="279590"/>
                  <a:pt x="2062781" y="278425"/>
                  <a:pt x="2122448" y="281266"/>
                </a:cubicBezTo>
                <a:cubicBezTo>
                  <a:pt x="2176433" y="272743"/>
                  <a:pt x="2231091" y="267733"/>
                  <a:pt x="2284402" y="255696"/>
                </a:cubicBezTo>
                <a:cubicBezTo>
                  <a:pt x="2319459" y="247781"/>
                  <a:pt x="2351822" y="230321"/>
                  <a:pt x="2386688" y="221604"/>
                </a:cubicBezTo>
                <a:cubicBezTo>
                  <a:pt x="2398053" y="218763"/>
                  <a:pt x="2409670" y="216784"/>
                  <a:pt x="2420784" y="213080"/>
                </a:cubicBezTo>
                <a:cubicBezTo>
                  <a:pt x="2435299" y="208242"/>
                  <a:pt x="2449077" y="201406"/>
                  <a:pt x="2463403" y="196034"/>
                </a:cubicBezTo>
                <a:cubicBezTo>
                  <a:pt x="2471816" y="192879"/>
                  <a:pt x="2480451" y="190352"/>
                  <a:pt x="2488975" y="187511"/>
                </a:cubicBezTo>
                <a:cubicBezTo>
                  <a:pt x="2540795" y="152966"/>
                  <a:pt x="2485739" y="185527"/>
                  <a:pt x="2548642" y="161941"/>
                </a:cubicBezTo>
                <a:cubicBezTo>
                  <a:pt x="2628744" y="131906"/>
                  <a:pt x="2525830" y="153025"/>
                  <a:pt x="2642405" y="136371"/>
                </a:cubicBezTo>
                <a:cubicBezTo>
                  <a:pt x="2745743" y="67487"/>
                  <a:pt x="2661379" y="116287"/>
                  <a:pt x="2949265" y="136371"/>
                </a:cubicBezTo>
                <a:cubicBezTo>
                  <a:pt x="2977750" y="138358"/>
                  <a:pt x="3006091" y="142054"/>
                  <a:pt x="3034504" y="144895"/>
                </a:cubicBezTo>
                <a:cubicBezTo>
                  <a:pt x="3043028" y="150577"/>
                  <a:pt x="3050912" y="157360"/>
                  <a:pt x="3060075" y="161941"/>
                </a:cubicBezTo>
                <a:cubicBezTo>
                  <a:pt x="3068112" y="165959"/>
                  <a:pt x="3078631" y="164851"/>
                  <a:pt x="3085647" y="170464"/>
                </a:cubicBezTo>
                <a:cubicBezTo>
                  <a:pt x="3093647" y="176863"/>
                  <a:pt x="3096137" y="188165"/>
                  <a:pt x="3102695" y="196034"/>
                </a:cubicBezTo>
                <a:cubicBezTo>
                  <a:pt x="3127553" y="225862"/>
                  <a:pt x="3135012" y="225651"/>
                  <a:pt x="3170886" y="247173"/>
                </a:cubicBezTo>
                <a:cubicBezTo>
                  <a:pt x="3176569" y="258537"/>
                  <a:pt x="3183472" y="269369"/>
                  <a:pt x="3187934" y="281266"/>
                </a:cubicBezTo>
                <a:cubicBezTo>
                  <a:pt x="3192047" y="292234"/>
                  <a:pt x="3191843" y="304592"/>
                  <a:pt x="3196458" y="315359"/>
                </a:cubicBezTo>
                <a:cubicBezTo>
                  <a:pt x="3228477" y="390066"/>
                  <a:pt x="3201505" y="294672"/>
                  <a:pt x="3222029" y="366498"/>
                </a:cubicBezTo>
                <a:cubicBezTo>
                  <a:pt x="3247795" y="456670"/>
                  <a:pt x="3207086" y="330197"/>
                  <a:pt x="3247601" y="451731"/>
                </a:cubicBezTo>
                <a:cubicBezTo>
                  <a:pt x="3250442" y="460254"/>
                  <a:pt x="3251141" y="469825"/>
                  <a:pt x="3256125" y="477300"/>
                </a:cubicBezTo>
                <a:lnTo>
                  <a:pt x="3273173" y="502870"/>
                </a:lnTo>
                <a:lnTo>
                  <a:pt x="3298744" y="579579"/>
                </a:lnTo>
                <a:cubicBezTo>
                  <a:pt x="3301585" y="588102"/>
                  <a:pt x="3302284" y="597674"/>
                  <a:pt x="3307268" y="605149"/>
                </a:cubicBezTo>
                <a:lnTo>
                  <a:pt x="3324316" y="630718"/>
                </a:lnTo>
                <a:cubicBezTo>
                  <a:pt x="3334086" y="679564"/>
                  <a:pt x="3319883" y="666855"/>
                  <a:pt x="3349888" y="681858"/>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843865" y="5368653"/>
            <a:ext cx="1142201" cy="682838"/>
          </a:xfrm>
          <a:custGeom>
            <a:avLst/>
            <a:gdLst>
              <a:gd name="connsiteX0" fmla="*/ 0 w 1142201"/>
              <a:gd name="connsiteY0" fmla="*/ 682838 h 682838"/>
              <a:gd name="connsiteX1" fmla="*/ 17048 w 1142201"/>
              <a:gd name="connsiteY1" fmla="*/ 563513 h 682838"/>
              <a:gd name="connsiteX2" fmla="*/ 68191 w 1142201"/>
              <a:gd name="connsiteY2" fmla="*/ 393048 h 682838"/>
              <a:gd name="connsiteX3" fmla="*/ 102286 w 1142201"/>
              <a:gd name="connsiteY3" fmla="*/ 282246 h 682838"/>
              <a:gd name="connsiteX4" fmla="*/ 110810 w 1142201"/>
              <a:gd name="connsiteY4" fmla="*/ 248153 h 682838"/>
              <a:gd name="connsiteX5" fmla="*/ 187525 w 1142201"/>
              <a:gd name="connsiteY5" fmla="*/ 137352 h 682838"/>
              <a:gd name="connsiteX6" fmla="*/ 213097 w 1142201"/>
              <a:gd name="connsiteY6" fmla="*/ 111782 h 682838"/>
              <a:gd name="connsiteX7" fmla="*/ 281288 w 1142201"/>
              <a:gd name="connsiteY7" fmla="*/ 52119 h 682838"/>
              <a:gd name="connsiteX8" fmla="*/ 340955 w 1142201"/>
              <a:gd name="connsiteY8" fmla="*/ 18026 h 682838"/>
              <a:gd name="connsiteX9" fmla="*/ 366527 w 1142201"/>
              <a:gd name="connsiteY9" fmla="*/ 980 h 682838"/>
              <a:gd name="connsiteX10" fmla="*/ 494385 w 1142201"/>
              <a:gd name="connsiteY10" fmla="*/ 52119 h 682838"/>
              <a:gd name="connsiteX11" fmla="*/ 690435 w 1142201"/>
              <a:gd name="connsiteY11" fmla="*/ 111782 h 682838"/>
              <a:gd name="connsiteX12" fmla="*/ 767150 w 1142201"/>
              <a:gd name="connsiteY12" fmla="*/ 120305 h 682838"/>
              <a:gd name="connsiteX13" fmla="*/ 826817 w 1142201"/>
              <a:gd name="connsiteY13" fmla="*/ 128828 h 682838"/>
              <a:gd name="connsiteX14" fmla="*/ 886484 w 1142201"/>
              <a:gd name="connsiteY14" fmla="*/ 171444 h 682838"/>
              <a:gd name="connsiteX15" fmla="*/ 937627 w 1142201"/>
              <a:gd name="connsiteY15" fmla="*/ 222584 h 682838"/>
              <a:gd name="connsiteX16" fmla="*/ 963199 w 1142201"/>
              <a:gd name="connsiteY16" fmla="*/ 248153 h 682838"/>
              <a:gd name="connsiteX17" fmla="*/ 1014342 w 1142201"/>
              <a:gd name="connsiteY17" fmla="*/ 290770 h 682838"/>
              <a:gd name="connsiteX18" fmla="*/ 1031390 w 1142201"/>
              <a:gd name="connsiteY18" fmla="*/ 324862 h 682838"/>
              <a:gd name="connsiteX19" fmla="*/ 1099581 w 1142201"/>
              <a:gd name="connsiteY19" fmla="*/ 418618 h 682838"/>
              <a:gd name="connsiteX20" fmla="*/ 1108105 w 1142201"/>
              <a:gd name="connsiteY20" fmla="*/ 444188 h 682838"/>
              <a:gd name="connsiteX21" fmla="*/ 1125153 w 1142201"/>
              <a:gd name="connsiteY21" fmla="*/ 537943 h 682838"/>
              <a:gd name="connsiteX22" fmla="*/ 1125153 w 1142201"/>
              <a:gd name="connsiteY22" fmla="*/ 597606 h 682838"/>
              <a:gd name="connsiteX23" fmla="*/ 1142201 w 1142201"/>
              <a:gd name="connsiteY23" fmla="*/ 640222 h 68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2201" h="682838">
                <a:moveTo>
                  <a:pt x="0" y="682838"/>
                </a:moveTo>
                <a:cubicBezTo>
                  <a:pt x="5683" y="643063"/>
                  <a:pt x="7845" y="602624"/>
                  <a:pt x="17048" y="563513"/>
                </a:cubicBezTo>
                <a:cubicBezTo>
                  <a:pt x="30636" y="505766"/>
                  <a:pt x="55321" y="450959"/>
                  <a:pt x="68191" y="393048"/>
                </a:cubicBezTo>
                <a:cubicBezTo>
                  <a:pt x="109558" y="206916"/>
                  <a:pt x="63065" y="386829"/>
                  <a:pt x="102286" y="282246"/>
                </a:cubicBezTo>
                <a:cubicBezTo>
                  <a:pt x="106399" y="271278"/>
                  <a:pt x="106052" y="258857"/>
                  <a:pt x="110810" y="248153"/>
                </a:cubicBezTo>
                <a:cubicBezTo>
                  <a:pt x="122747" y="221298"/>
                  <a:pt x="174897" y="149980"/>
                  <a:pt x="187525" y="137352"/>
                </a:cubicBezTo>
                <a:cubicBezTo>
                  <a:pt x="196049" y="128829"/>
                  <a:pt x="205252" y="120934"/>
                  <a:pt x="213097" y="111782"/>
                </a:cubicBezTo>
                <a:cubicBezTo>
                  <a:pt x="279729" y="34051"/>
                  <a:pt x="190196" y="120433"/>
                  <a:pt x="281288" y="52119"/>
                </a:cubicBezTo>
                <a:cubicBezTo>
                  <a:pt x="332071" y="14035"/>
                  <a:pt x="278716" y="33586"/>
                  <a:pt x="340955" y="18026"/>
                </a:cubicBezTo>
                <a:cubicBezTo>
                  <a:pt x="349479" y="12344"/>
                  <a:pt x="356334" y="1999"/>
                  <a:pt x="366527" y="980"/>
                </a:cubicBezTo>
                <a:cubicBezTo>
                  <a:pt x="434993" y="-5866"/>
                  <a:pt x="432819" y="24416"/>
                  <a:pt x="494385" y="52119"/>
                </a:cubicBezTo>
                <a:cubicBezTo>
                  <a:pt x="523877" y="65389"/>
                  <a:pt x="655318" y="104759"/>
                  <a:pt x="690435" y="111782"/>
                </a:cubicBezTo>
                <a:cubicBezTo>
                  <a:pt x="715664" y="116828"/>
                  <a:pt x="741620" y="117114"/>
                  <a:pt x="767150" y="120305"/>
                </a:cubicBezTo>
                <a:cubicBezTo>
                  <a:pt x="787086" y="122797"/>
                  <a:pt x="806928" y="125987"/>
                  <a:pt x="826817" y="128828"/>
                </a:cubicBezTo>
                <a:cubicBezTo>
                  <a:pt x="844601" y="140683"/>
                  <a:pt x="871384" y="157855"/>
                  <a:pt x="886484" y="171444"/>
                </a:cubicBezTo>
                <a:cubicBezTo>
                  <a:pt x="904404" y="187571"/>
                  <a:pt x="920579" y="205538"/>
                  <a:pt x="937627" y="222584"/>
                </a:cubicBezTo>
                <a:cubicBezTo>
                  <a:pt x="946151" y="231107"/>
                  <a:pt x="953169" y="241467"/>
                  <a:pt x="963199" y="248153"/>
                </a:cubicBezTo>
                <a:cubicBezTo>
                  <a:pt x="983590" y="261746"/>
                  <a:pt x="999425" y="269887"/>
                  <a:pt x="1014342" y="290770"/>
                </a:cubicBezTo>
                <a:cubicBezTo>
                  <a:pt x="1021727" y="301109"/>
                  <a:pt x="1024988" y="313887"/>
                  <a:pt x="1031390" y="324862"/>
                </a:cubicBezTo>
                <a:cubicBezTo>
                  <a:pt x="1072558" y="395429"/>
                  <a:pt x="1058583" y="377622"/>
                  <a:pt x="1099581" y="418618"/>
                </a:cubicBezTo>
                <a:cubicBezTo>
                  <a:pt x="1102422" y="427141"/>
                  <a:pt x="1105926" y="435472"/>
                  <a:pt x="1108105" y="444188"/>
                </a:cubicBezTo>
                <a:cubicBezTo>
                  <a:pt x="1114062" y="468013"/>
                  <a:pt x="1121353" y="515146"/>
                  <a:pt x="1125153" y="537943"/>
                </a:cubicBezTo>
                <a:cubicBezTo>
                  <a:pt x="1115247" y="577563"/>
                  <a:pt x="1112313" y="563369"/>
                  <a:pt x="1125153" y="597606"/>
                </a:cubicBezTo>
                <a:cubicBezTo>
                  <a:pt x="1130526" y="611932"/>
                  <a:pt x="1142201" y="640222"/>
                  <a:pt x="1142201" y="640222"/>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rot="16200000">
            <a:off x="-706104" y="3059839"/>
            <a:ext cx="2212565" cy="461665"/>
          </a:xfrm>
          <a:prstGeom prst="rect">
            <a:avLst/>
          </a:prstGeom>
          <a:noFill/>
        </p:spPr>
        <p:txBody>
          <a:bodyPr wrap="none" rtlCol="0">
            <a:spAutoFit/>
          </a:bodyPr>
          <a:lstStyle/>
          <a:p>
            <a:r>
              <a:rPr lang="en-US" sz="2400" dirty="0"/>
              <a:t>Allele frequency</a:t>
            </a:r>
          </a:p>
        </p:txBody>
      </p:sp>
      <p:sp>
        <p:nvSpPr>
          <p:cNvPr id="25" name="TextBox 24"/>
          <p:cNvSpPr txBox="1"/>
          <p:nvPr/>
        </p:nvSpPr>
        <p:spPr>
          <a:xfrm>
            <a:off x="3664964" y="6487990"/>
            <a:ext cx="1688345" cy="369332"/>
          </a:xfrm>
          <a:prstGeom prst="rect">
            <a:avLst/>
          </a:prstGeom>
          <a:noFill/>
        </p:spPr>
        <p:txBody>
          <a:bodyPr wrap="none" rtlCol="0">
            <a:spAutoFit/>
          </a:bodyPr>
          <a:lstStyle/>
          <a:p>
            <a:r>
              <a:rPr lang="en-US" dirty="0"/>
              <a:t>t in generations</a:t>
            </a:r>
          </a:p>
        </p:txBody>
      </p:sp>
    </p:spTree>
    <p:extLst>
      <p:ext uri="{BB962C8B-B14F-4D97-AF65-F5344CB8AC3E}">
        <p14:creationId xmlns:p14="http://schemas.microsoft.com/office/powerpoint/2010/main" val="1003446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End result:</a:t>
            </a:r>
          </a:p>
        </p:txBody>
      </p:sp>
      <p:sp>
        <p:nvSpPr>
          <p:cNvPr id="3" name="Content Placeholder 2"/>
          <p:cNvSpPr>
            <a:spLocks noGrp="1"/>
          </p:cNvSpPr>
          <p:nvPr>
            <p:ph idx="1"/>
          </p:nvPr>
        </p:nvSpPr>
        <p:spPr/>
        <p:txBody>
          <a:bodyPr>
            <a:normAutofit fontScale="85000" lnSpcReduction="20000"/>
          </a:bodyPr>
          <a:lstStyle/>
          <a:p>
            <a:r>
              <a:rPr lang="en-US" sz="2800" dirty="0"/>
              <a:t>Genetic drift can </a:t>
            </a:r>
            <a:r>
              <a:rPr lang="en-US" sz="2800" u="sng" dirty="0"/>
              <a:t>inhibit</a:t>
            </a:r>
            <a:r>
              <a:rPr lang="en-US" sz="2800" dirty="0"/>
              <a:t> efficacy of selection.</a:t>
            </a:r>
          </a:p>
          <a:p>
            <a:endParaRPr lang="en-US" sz="2800" dirty="0"/>
          </a:p>
          <a:p>
            <a:r>
              <a:rPr lang="en-US" sz="2800" dirty="0"/>
              <a:t>Not all highly advantageous alleles become fixed in the population, some will be lost.</a:t>
            </a:r>
          </a:p>
          <a:p>
            <a:endParaRPr lang="en-US" sz="2800" dirty="0"/>
          </a:p>
          <a:p>
            <a:r>
              <a:rPr lang="en-US" sz="2800" dirty="0"/>
              <a:t>Some slightly deleterious alleles can also become fixed.</a:t>
            </a:r>
          </a:p>
          <a:p>
            <a:endParaRPr lang="en-US" sz="2800" dirty="0"/>
          </a:p>
          <a:p>
            <a:r>
              <a:rPr lang="en-US" sz="2800" dirty="0"/>
              <a:t>Causing a population to not be as well adapted as it might be if all beneficial alleles were fixed and all deleterious alleles lost.</a:t>
            </a:r>
          </a:p>
          <a:p>
            <a:endParaRPr lang="en-US" sz="2800" dirty="0"/>
          </a:p>
          <a:p>
            <a:r>
              <a:rPr lang="en-US" sz="2800" dirty="0"/>
              <a:t>This is a genetic load.</a:t>
            </a:r>
          </a:p>
        </p:txBody>
      </p:sp>
    </p:spTree>
    <p:extLst>
      <p:ext uri="{BB962C8B-B14F-4D97-AF65-F5344CB8AC3E}">
        <p14:creationId xmlns:p14="http://schemas.microsoft.com/office/powerpoint/2010/main" val="212742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oAutofit/>
          </a:bodyPr>
          <a:lstStyle/>
          <a:p>
            <a:pPr algn="l"/>
            <a:r>
              <a:rPr lang="en-US" sz="3600" dirty="0"/>
              <a:t>Selection is more efficient in a larger population:</a:t>
            </a:r>
          </a:p>
        </p:txBody>
      </p:sp>
      <p:sp>
        <p:nvSpPr>
          <p:cNvPr id="5" name="Content Placeholder 2"/>
          <p:cNvSpPr>
            <a:spLocks noGrp="1"/>
          </p:cNvSpPr>
          <p:nvPr>
            <p:ph idx="1"/>
          </p:nvPr>
        </p:nvSpPr>
        <p:spPr>
          <a:xfrm>
            <a:off x="457200" y="1600200"/>
            <a:ext cx="8229600" cy="3820571"/>
          </a:xfrm>
        </p:spPr>
        <p:txBody>
          <a:bodyPr>
            <a:normAutofit fontScale="92500" lnSpcReduction="10000"/>
          </a:bodyPr>
          <a:lstStyle/>
          <a:p>
            <a:endParaRPr lang="en-US" sz="2800" dirty="0"/>
          </a:p>
          <a:p>
            <a:r>
              <a:rPr lang="en-US" sz="2800" dirty="0"/>
              <a:t>A strongly advantageous allele may by chance behave as nearly neutral in a small population.</a:t>
            </a:r>
          </a:p>
          <a:p>
            <a:endParaRPr lang="en-US" sz="2000" dirty="0"/>
          </a:p>
          <a:p>
            <a:r>
              <a:rPr lang="en-US" sz="2800" dirty="0"/>
              <a:t>A strongly deleterious allele that has no chance of being fixed in a large population may become fixed in a small population by chance.</a:t>
            </a:r>
          </a:p>
          <a:p>
            <a:endParaRPr lang="en-US" sz="2800" dirty="0"/>
          </a:p>
          <a:p>
            <a:r>
              <a:rPr lang="en-US" sz="2800" dirty="0"/>
              <a:t>Drift dominates a small population!</a:t>
            </a:r>
          </a:p>
        </p:txBody>
      </p:sp>
    </p:spTree>
    <p:extLst>
      <p:ext uri="{BB962C8B-B14F-4D97-AF65-F5344CB8AC3E}">
        <p14:creationId xmlns:p14="http://schemas.microsoft.com/office/powerpoint/2010/main" val="24486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72162" y="1520815"/>
            <a:ext cx="5139496" cy="3503597"/>
            <a:chOff x="1921018" y="1520815"/>
            <a:chExt cx="5139496" cy="3503597"/>
          </a:xfrm>
        </p:grpSpPr>
        <p:pic>
          <p:nvPicPr>
            <p:cNvPr id="4" name="Picture 2" descr="E:\Selection vs Ne.tif"/>
            <p:cNvPicPr>
              <a:picLocks noChangeAspect="1" noChangeArrowheads="1"/>
            </p:cNvPicPr>
            <p:nvPr/>
          </p:nvPicPr>
          <p:blipFill>
            <a:blip r:embed="rId2" cstate="print"/>
            <a:srcRect r="-364" b="-374"/>
            <a:stretch>
              <a:fillRect/>
            </a:stretch>
          </p:blipFill>
          <p:spPr bwMode="auto">
            <a:xfrm>
              <a:off x="4254102" y="1821348"/>
              <a:ext cx="2806412" cy="2728746"/>
            </a:xfrm>
            <a:prstGeom prst="rect">
              <a:avLst/>
            </a:prstGeom>
            <a:solidFill>
              <a:schemeClr val="tx1"/>
            </a:solidFill>
            <a:ln>
              <a:solidFill>
                <a:schemeClr val="tx1"/>
              </a:solidFill>
            </a:ln>
          </p:spPr>
        </p:pic>
        <p:grpSp>
          <p:nvGrpSpPr>
            <p:cNvPr id="5" name="Group 4"/>
            <p:cNvGrpSpPr/>
            <p:nvPr/>
          </p:nvGrpSpPr>
          <p:grpSpPr>
            <a:xfrm>
              <a:off x="1921018" y="1520815"/>
              <a:ext cx="2090015" cy="3503597"/>
              <a:chOff x="2199627" y="3276600"/>
              <a:chExt cx="2090015" cy="3503597"/>
            </a:xfrm>
          </p:grpSpPr>
          <p:grpSp>
            <p:nvGrpSpPr>
              <p:cNvPr id="6" name="Group 7"/>
              <p:cNvGrpSpPr/>
              <p:nvPr/>
            </p:nvGrpSpPr>
            <p:grpSpPr>
              <a:xfrm>
                <a:off x="2199627" y="3276600"/>
                <a:ext cx="2090015" cy="3503597"/>
                <a:chOff x="5095277" y="1898650"/>
                <a:chExt cx="3212248" cy="5384850"/>
              </a:xfrm>
            </p:grpSpPr>
            <p:sp>
              <p:nvSpPr>
                <p:cNvPr id="8" name="TextBox 7"/>
                <p:cNvSpPr txBox="1"/>
                <p:nvPr/>
              </p:nvSpPr>
              <p:spPr>
                <a:xfrm>
                  <a:off x="5561877" y="1898650"/>
                  <a:ext cx="2216874" cy="828431"/>
                </a:xfrm>
                <a:prstGeom prst="rect">
                  <a:avLst/>
                </a:prstGeom>
                <a:noFill/>
              </p:spPr>
              <p:txBody>
                <a:bodyPr wrap="none" rtlCol="0">
                  <a:spAutoFit/>
                </a:bodyPr>
                <a:lstStyle/>
                <a:p>
                  <a:pPr algn="ctr"/>
                  <a:r>
                    <a:rPr lang="en-US" sz="1600" dirty="0"/>
                    <a:t>Drift dominates</a:t>
                  </a:r>
                </a:p>
                <a:p>
                  <a:pPr algn="ctr"/>
                  <a:r>
                    <a:rPr lang="en-US" sz="1600" dirty="0"/>
                    <a:t>(</a:t>
                  </a:r>
                  <a:r>
                    <a:rPr lang="en-US" sz="1600" i="1" dirty="0" err="1"/>
                    <a:t>N</a:t>
                  </a:r>
                  <a:r>
                    <a:rPr lang="en-US" sz="1600" i="1" baseline="-25000" dirty="0" err="1"/>
                    <a:t>e</a:t>
                  </a:r>
                  <a:r>
                    <a:rPr lang="en-US" sz="1600" i="1" dirty="0" err="1"/>
                    <a:t>s</a:t>
                  </a:r>
                  <a:r>
                    <a:rPr lang="en-US" sz="1600" dirty="0"/>
                    <a:t> &lt;&lt; 1)</a:t>
                  </a:r>
                </a:p>
              </p:txBody>
            </p:sp>
            <p:sp>
              <p:nvSpPr>
                <p:cNvPr id="9" name="TextBox 8"/>
                <p:cNvSpPr txBox="1"/>
                <p:nvPr/>
              </p:nvSpPr>
              <p:spPr>
                <a:xfrm>
                  <a:off x="5095277" y="6384731"/>
                  <a:ext cx="3212248" cy="898769"/>
                </a:xfrm>
                <a:prstGeom prst="rect">
                  <a:avLst/>
                </a:prstGeom>
                <a:noFill/>
              </p:spPr>
              <p:txBody>
                <a:bodyPr wrap="square" rtlCol="0">
                  <a:spAutoFit/>
                </a:bodyPr>
                <a:lstStyle/>
                <a:p>
                  <a:pPr algn="ctr"/>
                  <a:r>
                    <a:rPr lang="en-US" sz="1600" dirty="0"/>
                    <a:t>Selection dominates </a:t>
                  </a:r>
                </a:p>
                <a:p>
                  <a:pPr algn="ctr"/>
                  <a:r>
                    <a:rPr lang="en-US" sz="1600" dirty="0"/>
                    <a:t>(</a:t>
                  </a:r>
                  <a:r>
                    <a:rPr lang="en-US" sz="1600" i="1" dirty="0" err="1"/>
                    <a:t>N</a:t>
                  </a:r>
                  <a:r>
                    <a:rPr lang="en-US" sz="1600" i="1" baseline="-25000" dirty="0" err="1"/>
                    <a:t>e</a:t>
                  </a:r>
                  <a:r>
                    <a:rPr lang="en-US" sz="1600" i="1" dirty="0" err="1"/>
                    <a:t>s</a:t>
                  </a:r>
                  <a:r>
                    <a:rPr lang="en-US" sz="1600" dirty="0"/>
                    <a:t> &gt;&gt; 10)</a:t>
                  </a:r>
                </a:p>
              </p:txBody>
            </p:sp>
          </p:grpSp>
          <p:sp>
            <p:nvSpPr>
              <p:cNvPr id="7" name="Rectangle 6"/>
              <p:cNvSpPr/>
              <p:nvPr/>
            </p:nvSpPr>
            <p:spPr>
              <a:xfrm flipV="1">
                <a:off x="3102762" y="3876232"/>
                <a:ext cx="247894" cy="2330200"/>
              </a:xfrm>
              <a:prstGeom prst="rect">
                <a:avLst/>
              </a:prstGeom>
              <a:gradFill>
                <a:gsLst>
                  <a:gs pos="14000">
                    <a:schemeClr val="tx1"/>
                  </a:gs>
                  <a:gs pos="14000">
                    <a:schemeClr val="tx1">
                      <a:lumMod val="50000"/>
                    </a:schemeClr>
                  </a:gs>
                  <a:gs pos="81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5404145" y="6304354"/>
            <a:ext cx="3559914" cy="369332"/>
          </a:xfrm>
          <a:prstGeom prst="rect">
            <a:avLst/>
          </a:prstGeom>
          <a:noFill/>
        </p:spPr>
        <p:txBody>
          <a:bodyPr wrap="none" rtlCol="0">
            <a:spAutoFit/>
          </a:bodyPr>
          <a:lstStyle/>
          <a:p>
            <a:r>
              <a:rPr lang="en-US" dirty="0"/>
              <a:t>Jeff Peters - Wright State University</a:t>
            </a:r>
          </a:p>
        </p:txBody>
      </p:sp>
    </p:spTree>
    <p:extLst>
      <p:ext uri="{BB962C8B-B14F-4D97-AF65-F5344CB8AC3E}">
        <p14:creationId xmlns:p14="http://schemas.microsoft.com/office/powerpoint/2010/main" val="107017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Genetic Hitchhiking (or Genetic Draft)</a:t>
            </a:r>
          </a:p>
        </p:txBody>
      </p:sp>
      <p:pic>
        <p:nvPicPr>
          <p:cNvPr id="4" name="Picture 4" descr="bicycle-draf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556" y="1562287"/>
            <a:ext cx="3631816" cy="2899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636585" y="4482253"/>
            <a:ext cx="7253829" cy="2031325"/>
          </a:xfrm>
          <a:prstGeom prst="rect">
            <a:avLst/>
          </a:prstGeom>
        </p:spPr>
        <p:txBody>
          <a:bodyPr wrap="square">
            <a:spAutoFit/>
          </a:bodyPr>
          <a:lstStyle/>
          <a:p>
            <a:pPr>
              <a:defRPr/>
            </a:pPr>
            <a:r>
              <a:rPr lang="en-US" b="0" dirty="0"/>
              <a:t>Region of DNA linked to a favorable allele becomes overrepresented in the population. Effects of selection are apparent not only at the selected locus but also in flanking DNA sequences.</a:t>
            </a:r>
          </a:p>
          <a:p>
            <a:pPr>
              <a:defRPr/>
            </a:pPr>
            <a:endParaRPr lang="en-US" b="0" dirty="0"/>
          </a:p>
          <a:p>
            <a:pPr>
              <a:defRPr/>
            </a:pPr>
            <a:r>
              <a:rPr lang="en-US" b="0" dirty="0"/>
              <a:t>If there is a lot of </a:t>
            </a:r>
            <a:r>
              <a:rPr lang="en-US" dirty="0"/>
              <a:t>linkage disequilibrium (LD)</a:t>
            </a:r>
            <a:r>
              <a:rPr lang="en-US" b="0" dirty="0"/>
              <a:t> like in</a:t>
            </a:r>
          </a:p>
          <a:p>
            <a:pPr>
              <a:defRPr/>
            </a:pPr>
            <a:r>
              <a:rPr lang="en-US" b="0" dirty="0"/>
              <a:t>humans, these markers can tell us a lot about the </a:t>
            </a:r>
          </a:p>
          <a:p>
            <a:pPr>
              <a:defRPr/>
            </a:pPr>
            <a:r>
              <a:rPr lang="en-US" b="0" dirty="0"/>
              <a:t>general location of particular genes.</a:t>
            </a:r>
          </a:p>
        </p:txBody>
      </p:sp>
    </p:spTree>
    <p:extLst>
      <p:ext uri="{BB962C8B-B14F-4D97-AF65-F5344CB8AC3E}">
        <p14:creationId xmlns:p14="http://schemas.microsoft.com/office/powerpoint/2010/main" val="1873006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dirty="0"/>
              <a:t>Selective Sweep by Directional Selection</a:t>
            </a:r>
          </a:p>
        </p:txBody>
      </p:sp>
      <p:grpSp>
        <p:nvGrpSpPr>
          <p:cNvPr id="12" name="Group 11"/>
          <p:cNvGrpSpPr/>
          <p:nvPr/>
        </p:nvGrpSpPr>
        <p:grpSpPr>
          <a:xfrm>
            <a:off x="457200" y="1596693"/>
            <a:ext cx="7620000" cy="4620252"/>
            <a:chOff x="457200" y="1929090"/>
            <a:chExt cx="7620000" cy="4620252"/>
          </a:xfrm>
        </p:grpSpPr>
        <p:cxnSp>
          <p:nvCxnSpPr>
            <p:cNvPr id="6" name="Straight Arrow Connector 3"/>
            <p:cNvCxnSpPr>
              <a:cxnSpLocks noChangeShapeType="1"/>
            </p:cNvCxnSpPr>
            <p:nvPr/>
          </p:nvCxnSpPr>
          <p:spPr bwMode="auto">
            <a:xfrm>
              <a:off x="4512848" y="2359908"/>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7" name="Straight Arrow Connector 5"/>
            <p:cNvCxnSpPr>
              <a:cxnSpLocks noChangeShapeType="1"/>
            </p:cNvCxnSpPr>
            <p:nvPr/>
          </p:nvCxnSpPr>
          <p:spPr bwMode="auto">
            <a:xfrm>
              <a:off x="4817648" y="2359908"/>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57954"/>
              <a:ext cx="76200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4202276" y="1929090"/>
              <a:ext cx="3007967" cy="369332"/>
            </a:xfrm>
            <a:prstGeom prst="rect">
              <a:avLst/>
            </a:prstGeom>
            <a:noFill/>
          </p:spPr>
          <p:txBody>
            <a:bodyPr wrap="none" rtlCol="0">
              <a:spAutoFit/>
            </a:bodyPr>
            <a:lstStyle/>
            <a:p>
              <a:r>
                <a:rPr lang="en-US" dirty="0"/>
                <a:t>Creates linkage disequilibrium</a:t>
              </a:r>
            </a:p>
          </p:txBody>
        </p:sp>
        <p:cxnSp>
          <p:nvCxnSpPr>
            <p:cNvPr id="10" name="Straight Arrow Connector 5"/>
            <p:cNvCxnSpPr>
              <a:cxnSpLocks noChangeShapeType="1"/>
            </p:cNvCxnSpPr>
            <p:nvPr/>
          </p:nvCxnSpPr>
          <p:spPr bwMode="auto">
            <a:xfrm flipV="1">
              <a:off x="4671712" y="5546576"/>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1" name="TextBox 10"/>
            <p:cNvSpPr txBox="1"/>
            <p:nvPr/>
          </p:nvSpPr>
          <p:spPr>
            <a:xfrm>
              <a:off x="1523251" y="5903011"/>
              <a:ext cx="3354216" cy="646331"/>
            </a:xfrm>
            <a:prstGeom prst="rect">
              <a:avLst/>
            </a:prstGeom>
            <a:noFill/>
          </p:spPr>
          <p:txBody>
            <a:bodyPr wrap="none" rtlCol="0">
              <a:spAutoFit/>
            </a:bodyPr>
            <a:lstStyle/>
            <a:p>
              <a:r>
                <a:rPr lang="en-US" dirty="0"/>
                <a:t>Entire region has gone to fixation.</a:t>
              </a:r>
            </a:p>
            <a:p>
              <a:r>
                <a:rPr lang="en-US" dirty="0"/>
                <a:t>All genetic variation is eliminated.</a:t>
              </a:r>
            </a:p>
          </p:txBody>
        </p:sp>
      </p:grpSp>
    </p:spTree>
    <p:extLst>
      <p:ext uri="{BB962C8B-B14F-4D97-AF65-F5344CB8AC3E}">
        <p14:creationId xmlns:p14="http://schemas.microsoft.com/office/powerpoint/2010/main" val="3348648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chor="t">
            <a:noAutofit/>
          </a:bodyPr>
          <a:lstStyle/>
          <a:p>
            <a:pPr algn="l"/>
            <a:r>
              <a:rPr lang="en-US" sz="3400" dirty="0"/>
              <a:t>Effect of selective sweep on linked variation:</a:t>
            </a:r>
          </a:p>
        </p:txBody>
      </p:sp>
      <p:sp>
        <p:nvSpPr>
          <p:cNvPr id="5" name="Content Placeholder 2"/>
          <p:cNvSpPr>
            <a:spLocks noGrp="1"/>
          </p:cNvSpPr>
          <p:nvPr>
            <p:ph idx="1"/>
          </p:nvPr>
        </p:nvSpPr>
        <p:spPr>
          <a:xfrm>
            <a:off x="423104" y="1291206"/>
            <a:ext cx="8229600" cy="4996776"/>
          </a:xfrm>
        </p:spPr>
        <p:txBody>
          <a:bodyPr>
            <a:noAutofit/>
          </a:bodyPr>
          <a:lstStyle/>
          <a:p>
            <a:r>
              <a:rPr lang="en-US" sz="2400" dirty="0"/>
              <a:t>Effect of the selected sweep is much more pronounced closer to the selective site.</a:t>
            </a:r>
          </a:p>
          <a:p>
            <a:endParaRPr lang="en-US" sz="1200" dirty="0"/>
          </a:p>
          <a:p>
            <a:r>
              <a:rPr lang="en-US" sz="2400" dirty="0"/>
              <a:t>Leaves a characteristic pattern of genetic variability.</a:t>
            </a:r>
          </a:p>
          <a:p>
            <a:endParaRPr lang="en-US" sz="1200" dirty="0"/>
          </a:p>
          <a:p>
            <a:pPr lvl="2"/>
            <a:r>
              <a:rPr lang="en-US" dirty="0"/>
              <a:t>Low near selected site</a:t>
            </a:r>
          </a:p>
          <a:p>
            <a:pPr lvl="2"/>
            <a:endParaRPr lang="en-US" sz="1200" dirty="0"/>
          </a:p>
          <a:p>
            <a:pPr lvl="2"/>
            <a:r>
              <a:rPr lang="en-US" dirty="0"/>
              <a:t>Higher farther away</a:t>
            </a:r>
          </a:p>
          <a:p>
            <a:endParaRPr lang="en-US" sz="1200" dirty="0"/>
          </a:p>
          <a:p>
            <a:r>
              <a:rPr lang="en-US" sz="2400" dirty="0"/>
              <a:t>In case of two populations, directional selection creates peak in F</a:t>
            </a:r>
            <a:r>
              <a:rPr lang="en-US" sz="2400" baseline="-25000" dirty="0"/>
              <a:t>ST</a:t>
            </a:r>
            <a:r>
              <a:rPr lang="en-US" sz="2400" dirty="0"/>
              <a:t> in these regions of low variability.</a:t>
            </a:r>
          </a:p>
          <a:p>
            <a:endParaRPr lang="en-US" sz="1200" dirty="0"/>
          </a:p>
          <a:p>
            <a:r>
              <a:rPr lang="en-US" sz="2400" dirty="0"/>
              <a:t>Effects are strong if the recombination distance (c) is less than the selection coefficient (s). </a:t>
            </a:r>
          </a:p>
          <a:p>
            <a:pPr marL="0" indent="0">
              <a:buNone/>
            </a:pPr>
            <a:endParaRPr lang="en-US" sz="2400" dirty="0"/>
          </a:p>
        </p:txBody>
      </p:sp>
      <p:pic>
        <p:nvPicPr>
          <p:cNvPr id="6" name="Picture 5"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015" y="2778569"/>
            <a:ext cx="2942039" cy="1559281"/>
          </a:xfrm>
          <a:prstGeom prst="rect">
            <a:avLst/>
          </a:prstGeom>
        </p:spPr>
      </p:pic>
    </p:spTree>
    <p:extLst>
      <p:ext uri="{BB962C8B-B14F-4D97-AF65-F5344CB8AC3E}">
        <p14:creationId xmlns:p14="http://schemas.microsoft.com/office/powerpoint/2010/main" val="92108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Putative selective sweep on chromosome 11.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800" y="6267538"/>
            <a:ext cx="2488320" cy="36867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20" y="979303"/>
            <a:ext cx="716688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90720" y="5972307"/>
            <a:ext cx="7166880" cy="5587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a:cs typeface="Arial"/>
              </a:rPr>
              <a:t>Simon H. Martin et al. Natural Selection and Genetic Diversity in the Butterfly </a:t>
            </a:r>
            <a:r>
              <a:rPr lang="en-GB" sz="1100" b="1" i="1" dirty="0" err="1">
                <a:latin typeface="Arial"/>
                <a:cs typeface="Arial"/>
              </a:rPr>
              <a:t>Heliconius</a:t>
            </a:r>
            <a:r>
              <a:rPr lang="en-GB" sz="1100" b="1" i="1" dirty="0">
                <a:latin typeface="Arial"/>
                <a:cs typeface="Arial"/>
              </a:rPr>
              <a:t> </a:t>
            </a:r>
            <a:r>
              <a:rPr lang="en-GB" sz="1100" b="1" i="1" dirty="0" err="1">
                <a:latin typeface="Arial"/>
                <a:cs typeface="Arial"/>
              </a:rPr>
              <a:t>melpomene</a:t>
            </a:r>
            <a:r>
              <a:rPr lang="en-GB" sz="1100" b="1" i="1" dirty="0">
                <a:latin typeface="Arial"/>
                <a:cs typeface="Arial"/>
              </a:rPr>
              <a:t>.</a:t>
            </a:r>
            <a:r>
              <a:rPr lang="en-GB" sz="1100" b="1" dirty="0">
                <a:latin typeface="Arial"/>
                <a:cs typeface="Arial"/>
              </a:rPr>
              <a:t> Genetics (2016) 203:525-541</a:t>
            </a:r>
          </a:p>
        </p:txBody>
      </p:sp>
      <p:sp>
        <p:nvSpPr>
          <p:cNvPr id="3077" name="Text Box 5"/>
          <p:cNvSpPr txBox="1">
            <a:spLocks noChangeArrowheads="1"/>
          </p:cNvSpPr>
          <p:nvPr/>
        </p:nvSpPr>
        <p:spPr bwMode="auto">
          <a:xfrm>
            <a:off x="97920" y="6531087"/>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Copyright © 2016 Martin et al.</a:t>
            </a:r>
          </a:p>
        </p:txBody>
      </p:sp>
    </p:spTree>
    <p:extLst>
      <p:ext uri="{BB962C8B-B14F-4D97-AF65-F5344CB8AC3E}">
        <p14:creationId xmlns:p14="http://schemas.microsoft.com/office/powerpoint/2010/main" val="2298467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nandezFig1_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29" y="801184"/>
            <a:ext cx="7315200" cy="4861318"/>
          </a:xfrm>
          <a:prstGeom prst="rect">
            <a:avLst/>
          </a:prstGeom>
        </p:spPr>
      </p:pic>
      <p:sp>
        <p:nvSpPr>
          <p:cNvPr id="3" name="Rectangle 2"/>
          <p:cNvSpPr/>
          <p:nvPr/>
        </p:nvSpPr>
        <p:spPr>
          <a:xfrm>
            <a:off x="1910949" y="5790651"/>
            <a:ext cx="5675311" cy="276999"/>
          </a:xfrm>
          <a:prstGeom prst="rect">
            <a:avLst/>
          </a:prstGeom>
        </p:spPr>
        <p:txBody>
          <a:bodyPr wrap="square">
            <a:spAutoFit/>
          </a:bodyPr>
          <a:lstStyle/>
          <a:p>
            <a:r>
              <a:rPr lang="en-US" sz="1200" dirty="0"/>
              <a:t>http://</a:t>
            </a:r>
            <a:r>
              <a:rPr lang="en-US" sz="1200" dirty="0" err="1"/>
              <a:t>genomeeee.blogspot.com</a:t>
            </a:r>
            <a:r>
              <a:rPr lang="en-US" sz="1200" dirty="0"/>
              <a:t>/2011/12/hard-selective-sweeps-</a:t>
            </a:r>
            <a:r>
              <a:rPr lang="en-US" sz="1200" dirty="0" err="1"/>
              <a:t>dont</a:t>
            </a:r>
            <a:r>
              <a:rPr lang="en-US" sz="1200" dirty="0"/>
              <a:t>-seem-to-</a:t>
            </a:r>
            <a:r>
              <a:rPr lang="en-US" sz="1200" dirty="0" err="1"/>
              <a:t>be.html</a:t>
            </a:r>
            <a:endParaRPr lang="en-US" sz="1200" dirty="0"/>
          </a:p>
        </p:txBody>
      </p:sp>
    </p:spTree>
    <p:extLst>
      <p:ext uri="{BB962C8B-B14F-4D97-AF65-F5344CB8AC3E}">
        <p14:creationId xmlns:p14="http://schemas.microsoft.com/office/powerpoint/2010/main" val="2995452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(a measure of LD) and Recombination Rate Show Inverse Relationship</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Tree>
    <p:extLst>
      <p:ext uri="{BB962C8B-B14F-4D97-AF65-F5344CB8AC3E}">
        <p14:creationId xmlns:p14="http://schemas.microsoft.com/office/powerpoint/2010/main" val="484983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Effects of drift are important to selection when allele frequencies are low. </a:t>
            </a:r>
          </a:p>
        </p:txBody>
      </p:sp>
      <p:sp>
        <p:nvSpPr>
          <p:cNvPr id="3" name="Content Placeholder 2"/>
          <p:cNvSpPr>
            <a:spLocks noGrp="1"/>
          </p:cNvSpPr>
          <p:nvPr>
            <p:ph idx="1"/>
          </p:nvPr>
        </p:nvSpPr>
        <p:spPr/>
        <p:txBody>
          <a:bodyPr>
            <a:normAutofit/>
          </a:bodyPr>
          <a:lstStyle/>
          <a:p>
            <a:endParaRPr lang="en-US" sz="2400" dirty="0"/>
          </a:p>
          <a:p>
            <a:r>
              <a:rPr lang="en-US" sz="2800" dirty="0"/>
              <a:t>Probability of fixation is 1/2N.</a:t>
            </a:r>
          </a:p>
          <a:p>
            <a:endParaRPr lang="en-US" sz="1400" dirty="0"/>
          </a:p>
          <a:p>
            <a:r>
              <a:rPr lang="en-US" sz="2800" dirty="0"/>
              <a:t>Most neutral mutations are lost, some persist.</a:t>
            </a:r>
          </a:p>
          <a:p>
            <a:endParaRPr lang="en-US" sz="1400" dirty="0"/>
          </a:p>
          <a:p>
            <a:r>
              <a:rPr lang="en-US" sz="2800" dirty="0"/>
              <a:t>Trajectory for single neutral mutation is unpredictable but average properties can be calculated from the variance.</a:t>
            </a:r>
          </a:p>
        </p:txBody>
      </p:sp>
    </p:spTree>
    <p:extLst>
      <p:ext uri="{BB962C8B-B14F-4D97-AF65-F5344CB8AC3E}">
        <p14:creationId xmlns:p14="http://schemas.microsoft.com/office/powerpoint/2010/main" val="255711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t>Hard Sweep vs. Soft Sweep:</a:t>
            </a:r>
          </a:p>
        </p:txBody>
      </p:sp>
      <p:pic>
        <p:nvPicPr>
          <p:cNvPr id="4" name="Picture 3"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93" y="1324123"/>
            <a:ext cx="8686800" cy="3929419"/>
          </a:xfrm>
          <a:prstGeom prst="rect">
            <a:avLst/>
          </a:prstGeom>
        </p:spPr>
      </p:pic>
      <p:sp>
        <p:nvSpPr>
          <p:cNvPr id="5" name="TextBox 4"/>
          <p:cNvSpPr txBox="1"/>
          <p:nvPr/>
        </p:nvSpPr>
        <p:spPr>
          <a:xfrm>
            <a:off x="323909" y="5744654"/>
            <a:ext cx="8388464" cy="800219"/>
          </a:xfrm>
          <a:prstGeom prst="rect">
            <a:avLst/>
          </a:prstGeom>
          <a:noFill/>
        </p:spPr>
        <p:txBody>
          <a:bodyPr wrap="square" rtlCol="0">
            <a:spAutoFit/>
          </a:bodyPr>
          <a:lstStyle/>
          <a:p>
            <a:r>
              <a:rPr lang="en-US" sz="1400" dirty="0" err="1"/>
              <a:t>Novembre</a:t>
            </a:r>
            <a:r>
              <a:rPr lang="en-US" sz="1400" dirty="0"/>
              <a:t>, J., &amp; Han, E. (2012). Human population structure and the adaptive response to pathogen-induced selection pressures. </a:t>
            </a:r>
            <a:r>
              <a:rPr lang="en-US" sz="1400" i="1" dirty="0"/>
              <a:t>Phil. Trans. R. Soc. B</a:t>
            </a:r>
            <a:r>
              <a:rPr lang="en-US" sz="1400" dirty="0"/>
              <a:t>, 367, 878-886.</a:t>
            </a:r>
          </a:p>
          <a:p>
            <a:endParaRPr lang="en-US" dirty="0"/>
          </a:p>
        </p:txBody>
      </p:sp>
    </p:spTree>
    <p:extLst>
      <p:ext uri="{BB962C8B-B14F-4D97-AF65-F5344CB8AC3E}">
        <p14:creationId xmlns:p14="http://schemas.microsoft.com/office/powerpoint/2010/main" val="1117172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901169"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2126250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A82108-6A23-8A47-A70E-264666F80664}"/>
              </a:ext>
            </a:extLst>
          </p:cNvPr>
          <p:cNvPicPr>
            <a:picLocks noChangeAspect="1"/>
          </p:cNvPicPr>
          <p:nvPr/>
        </p:nvPicPr>
        <p:blipFill>
          <a:blip r:embed="rId2"/>
          <a:stretch>
            <a:fillRect/>
          </a:stretch>
        </p:blipFill>
        <p:spPr>
          <a:xfrm>
            <a:off x="628737" y="253652"/>
            <a:ext cx="4216400" cy="4572000"/>
          </a:xfrm>
          <a:prstGeom prst="rect">
            <a:avLst/>
          </a:prstGeom>
        </p:spPr>
      </p:pic>
      <p:sp>
        <p:nvSpPr>
          <p:cNvPr id="6" name="Rectangle 5">
            <a:extLst>
              <a:ext uri="{FF2B5EF4-FFF2-40B4-BE49-F238E27FC236}">
                <a16:creationId xmlns:a16="http://schemas.microsoft.com/office/drawing/2014/main" id="{9A5A1CAC-4889-AC49-B3CA-DDCE119E2C32}"/>
              </a:ext>
            </a:extLst>
          </p:cNvPr>
          <p:cNvSpPr/>
          <p:nvPr/>
        </p:nvSpPr>
        <p:spPr>
          <a:xfrm>
            <a:off x="628737" y="5195386"/>
            <a:ext cx="7747349" cy="1200329"/>
          </a:xfrm>
          <a:prstGeom prst="rect">
            <a:avLst/>
          </a:prstGeom>
        </p:spPr>
        <p:txBody>
          <a:bodyPr wrap="square">
            <a:spAutoFit/>
          </a:bodyPr>
          <a:lstStyle/>
          <a:p>
            <a:r>
              <a:rPr lang="en-US" sz="1200" dirty="0">
                <a:solidFill>
                  <a:srgbClr val="000000"/>
                </a:solidFill>
                <a:latin typeface="Arial" panose="020B0604020202020204" pitchFamily="34" charset="0"/>
              </a:rPr>
              <a:t>Ancient interbreeding with the Tibet grey wolf made the Tibetan Mastiff adapt to the high altitude. A similar evolutionary mechanism occurred in parallel in the Tibetan people, who received their high altitude adaptation after inbreeding with the Denisovans. Credit: Zhen Wang, Shanghai Institutes for Biological Sciences, </a:t>
            </a:r>
            <a:r>
              <a:rPr lang="en-US" sz="1200" dirty="0" err="1">
                <a:solidFill>
                  <a:srgbClr val="000000"/>
                </a:solidFill>
                <a:latin typeface="Arial" panose="020B0604020202020204" pitchFamily="34" charset="0"/>
              </a:rPr>
              <a:t>ChineseAcademy</a:t>
            </a:r>
            <a:r>
              <a:rPr lang="en-US" sz="1200" dirty="0">
                <a:solidFill>
                  <a:srgbClr val="000000"/>
                </a:solidFill>
                <a:latin typeface="Arial" panose="020B0604020202020204" pitchFamily="34" charset="0"/>
              </a:rPr>
              <a:t> of Sciences, Shanghai, P. R. China</a:t>
            </a:r>
            <a:br>
              <a:rPr lang="en-US" sz="1200" dirty="0"/>
            </a:br>
            <a:br>
              <a:rPr lang="en-US" sz="1200" dirty="0"/>
            </a:br>
            <a:r>
              <a:rPr lang="en-US" sz="1200" dirty="0">
                <a:solidFill>
                  <a:srgbClr val="000000"/>
                </a:solidFill>
                <a:latin typeface="Arial" panose="020B0604020202020204" pitchFamily="34" charset="0"/>
              </a:rPr>
              <a:t>Read more at: </a:t>
            </a:r>
            <a:r>
              <a:rPr lang="en-US" sz="1200" dirty="0">
                <a:solidFill>
                  <a:srgbClr val="313D57"/>
                </a:solidFill>
                <a:latin typeface="Arial" panose="020B0604020202020204" pitchFamily="34" charset="0"/>
                <a:hlinkClick r:id="rId3"/>
              </a:rPr>
              <a:t>https://phys.org/news/2016-12-tibetan-mastiff-gained-high-altitude.html#jCp</a:t>
            </a:r>
            <a:endParaRPr lang="en-US" sz="1200" dirty="0"/>
          </a:p>
        </p:txBody>
      </p:sp>
      <p:sp>
        <p:nvSpPr>
          <p:cNvPr id="7" name="TextBox 6">
            <a:extLst>
              <a:ext uri="{FF2B5EF4-FFF2-40B4-BE49-F238E27FC236}">
                <a16:creationId xmlns:a16="http://schemas.microsoft.com/office/drawing/2014/main" id="{6D8FB303-7D45-934B-B76F-5F0D4479CE03}"/>
              </a:ext>
            </a:extLst>
          </p:cNvPr>
          <p:cNvSpPr txBox="1"/>
          <p:nvPr/>
        </p:nvSpPr>
        <p:spPr>
          <a:xfrm rot="19939007">
            <a:off x="4221270" y="1559489"/>
            <a:ext cx="754374" cy="369332"/>
          </a:xfrm>
          <a:prstGeom prst="rect">
            <a:avLst/>
          </a:prstGeom>
          <a:noFill/>
        </p:spPr>
        <p:txBody>
          <a:bodyPr wrap="none" rtlCol="0">
            <a:spAutoFit/>
          </a:bodyPr>
          <a:lstStyle/>
          <a:p>
            <a:r>
              <a:rPr lang="en-US" dirty="0"/>
              <a:t>EPAS1</a:t>
            </a:r>
          </a:p>
        </p:txBody>
      </p:sp>
      <p:sp>
        <p:nvSpPr>
          <p:cNvPr id="8" name="TextBox 7">
            <a:extLst>
              <a:ext uri="{FF2B5EF4-FFF2-40B4-BE49-F238E27FC236}">
                <a16:creationId xmlns:a16="http://schemas.microsoft.com/office/drawing/2014/main" id="{4A3958EE-73A4-6246-BE3F-13637F37A6ED}"/>
              </a:ext>
            </a:extLst>
          </p:cNvPr>
          <p:cNvSpPr txBox="1"/>
          <p:nvPr/>
        </p:nvSpPr>
        <p:spPr>
          <a:xfrm rot="1310025">
            <a:off x="4555635" y="2083118"/>
            <a:ext cx="579005" cy="369332"/>
          </a:xfrm>
          <a:prstGeom prst="rect">
            <a:avLst/>
          </a:prstGeom>
          <a:noFill/>
        </p:spPr>
        <p:txBody>
          <a:bodyPr wrap="none" rtlCol="0">
            <a:spAutoFit/>
          </a:bodyPr>
          <a:lstStyle/>
          <a:p>
            <a:r>
              <a:rPr lang="en-US" dirty="0"/>
              <a:t>HBB</a:t>
            </a:r>
          </a:p>
        </p:txBody>
      </p:sp>
      <p:pic>
        <p:nvPicPr>
          <p:cNvPr id="10" name="Picture 9">
            <a:extLst>
              <a:ext uri="{FF2B5EF4-FFF2-40B4-BE49-F238E27FC236}">
                <a16:creationId xmlns:a16="http://schemas.microsoft.com/office/drawing/2014/main" id="{816A7D0F-1FAB-5449-B9A9-0C1EF962123B}"/>
              </a:ext>
            </a:extLst>
          </p:cNvPr>
          <p:cNvPicPr>
            <a:picLocks noChangeAspect="1"/>
          </p:cNvPicPr>
          <p:nvPr/>
        </p:nvPicPr>
        <p:blipFill>
          <a:blip r:embed="rId4"/>
          <a:stretch>
            <a:fillRect/>
          </a:stretch>
        </p:blipFill>
        <p:spPr>
          <a:xfrm rot="19758091">
            <a:off x="4867676" y="613168"/>
            <a:ext cx="2488336" cy="771331"/>
          </a:xfrm>
          <a:prstGeom prst="rect">
            <a:avLst/>
          </a:prstGeom>
        </p:spPr>
      </p:pic>
      <p:pic>
        <p:nvPicPr>
          <p:cNvPr id="12" name="Picture 11">
            <a:extLst>
              <a:ext uri="{FF2B5EF4-FFF2-40B4-BE49-F238E27FC236}">
                <a16:creationId xmlns:a16="http://schemas.microsoft.com/office/drawing/2014/main" id="{185E863E-984F-EF45-ADF6-37DEFF66AC18}"/>
              </a:ext>
            </a:extLst>
          </p:cNvPr>
          <p:cNvPicPr>
            <a:picLocks noChangeAspect="1"/>
          </p:cNvPicPr>
          <p:nvPr/>
        </p:nvPicPr>
        <p:blipFill>
          <a:blip r:embed="rId5"/>
          <a:stretch>
            <a:fillRect/>
          </a:stretch>
        </p:blipFill>
        <p:spPr>
          <a:xfrm rot="1480172">
            <a:off x="4925365" y="2353258"/>
            <a:ext cx="2568733" cy="946150"/>
          </a:xfrm>
          <a:prstGeom prst="rect">
            <a:avLst/>
          </a:prstGeom>
        </p:spPr>
      </p:pic>
      <p:sp>
        <p:nvSpPr>
          <p:cNvPr id="13" name="Oval 12">
            <a:extLst>
              <a:ext uri="{FF2B5EF4-FFF2-40B4-BE49-F238E27FC236}">
                <a16:creationId xmlns:a16="http://schemas.microsoft.com/office/drawing/2014/main" id="{A8E60412-FE8F-DF40-8DEF-DC44E1202515}"/>
              </a:ext>
            </a:extLst>
          </p:cNvPr>
          <p:cNvSpPr/>
          <p:nvPr/>
        </p:nvSpPr>
        <p:spPr>
          <a:xfrm>
            <a:off x="1907627" y="2974098"/>
            <a:ext cx="1261242" cy="2073166"/>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781FB7-4D96-EB41-8522-4B1C90DBC2F4}"/>
              </a:ext>
            </a:extLst>
          </p:cNvPr>
          <p:cNvSpPr txBox="1"/>
          <p:nvPr/>
        </p:nvSpPr>
        <p:spPr>
          <a:xfrm>
            <a:off x="5182554" y="4322255"/>
            <a:ext cx="3501178" cy="646331"/>
          </a:xfrm>
          <a:prstGeom prst="rect">
            <a:avLst/>
          </a:prstGeom>
          <a:noFill/>
        </p:spPr>
        <p:txBody>
          <a:bodyPr wrap="square" rtlCol="0">
            <a:spAutoFit/>
          </a:bodyPr>
          <a:lstStyle/>
          <a:p>
            <a:r>
              <a:rPr lang="en-US" dirty="0"/>
              <a:t>Parallel Evolution in people, their pets, </a:t>
            </a:r>
            <a:r>
              <a:rPr lang="en-US"/>
              <a:t>and ducks!</a:t>
            </a:r>
            <a:endParaRPr lang="en-US" dirty="0"/>
          </a:p>
        </p:txBody>
      </p:sp>
    </p:spTree>
    <p:extLst>
      <p:ext uri="{BB962C8B-B14F-4D97-AF65-F5344CB8AC3E}">
        <p14:creationId xmlns:p14="http://schemas.microsoft.com/office/powerpoint/2010/main" val="2786670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err="1"/>
              <a:t>Assortative</a:t>
            </a:r>
            <a:r>
              <a:rPr lang="en-US" sz="3600" dirty="0"/>
              <a:t> </a:t>
            </a:r>
            <a:r>
              <a:rPr lang="en-US" sz="3600" dirty="0" err="1"/>
              <a:t>Overdominance</a:t>
            </a:r>
            <a:endParaRPr lang="en-US" sz="3600" dirty="0"/>
          </a:p>
        </p:txBody>
      </p:sp>
      <p:sp>
        <p:nvSpPr>
          <p:cNvPr id="3" name="Content Placeholder 2"/>
          <p:cNvSpPr txBox="1">
            <a:spLocks/>
          </p:cNvSpPr>
          <p:nvPr/>
        </p:nvSpPr>
        <p:spPr>
          <a:xfrm>
            <a:off x="457200" y="1312578"/>
            <a:ext cx="8229600" cy="5148028"/>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a:t>Opposite of directional selection. Balancing selection creates local increase in </a:t>
            </a:r>
            <a:r>
              <a:rPr lang="en-US" sz="2900" dirty="0" err="1"/>
              <a:t>heterozygosity</a:t>
            </a:r>
            <a:r>
              <a:rPr lang="en-US" sz="2900" dirty="0"/>
              <a:t> near the selected locus/decrease in F</a:t>
            </a:r>
            <a:r>
              <a:rPr lang="en-US" sz="2900" baseline="-25000" dirty="0"/>
              <a:t>ST</a:t>
            </a:r>
            <a:r>
              <a:rPr lang="en-US" sz="2900" dirty="0"/>
              <a:t>.</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Hohenlohe, P. A., </a:t>
            </a:r>
            <a:r>
              <a:rPr lang="en-US" sz="1800" dirty="0" err="1"/>
              <a:t>Bassham</a:t>
            </a:r>
            <a:r>
              <a:rPr lang="en-US" sz="1800" dirty="0"/>
              <a:t>, S., </a:t>
            </a:r>
            <a:r>
              <a:rPr lang="en-US" sz="1800" dirty="0" err="1"/>
              <a:t>Etter</a:t>
            </a:r>
            <a:r>
              <a:rPr lang="en-US" sz="1800" dirty="0"/>
              <a:t>, P. D., </a:t>
            </a:r>
            <a:r>
              <a:rPr lang="en-US" sz="1800" dirty="0" err="1"/>
              <a:t>Stiffler</a:t>
            </a:r>
            <a:r>
              <a:rPr lang="en-US" sz="1800" dirty="0"/>
              <a:t>, N., Johnson, E. A., &amp; </a:t>
            </a:r>
            <a:r>
              <a:rPr lang="en-US" sz="1800" dirty="0" err="1"/>
              <a:t>Cresko</a:t>
            </a:r>
            <a:r>
              <a:rPr lang="en-US" sz="1800" dirty="0"/>
              <a:t>, W. A. (2010). </a:t>
            </a:r>
          </a:p>
          <a:p>
            <a:pPr marL="0" indent="0">
              <a:buNone/>
            </a:pPr>
            <a:r>
              <a:rPr lang="en-US" sz="1800" dirty="0"/>
              <a:t>Population genomics of parallel adaptation in </a:t>
            </a:r>
            <a:r>
              <a:rPr lang="en-US" sz="1800" dirty="0" err="1"/>
              <a:t>threespine</a:t>
            </a:r>
            <a:r>
              <a:rPr lang="en-US" sz="1800" dirty="0"/>
              <a:t> stickleback using sequenced RAD tags. </a:t>
            </a:r>
          </a:p>
          <a:p>
            <a:pPr marL="0" indent="0">
              <a:buNone/>
            </a:pPr>
            <a:r>
              <a:rPr lang="en-US" sz="1800" i="1" dirty="0" err="1"/>
              <a:t>PLoS</a:t>
            </a:r>
            <a:r>
              <a:rPr lang="en-US" sz="1800" i="1" dirty="0"/>
              <a:t> Genet</a:t>
            </a:r>
            <a:r>
              <a:rPr lang="en-US" sz="1800" dirty="0"/>
              <a:t>, 6, e1000862.</a:t>
            </a:r>
          </a:p>
          <a:p>
            <a:pPr marL="0" indent="0">
              <a:buNone/>
            </a:pPr>
            <a:endParaRPr lang="en-US" sz="2400" dirty="0"/>
          </a:p>
        </p:txBody>
      </p:sp>
      <p:pic>
        <p:nvPicPr>
          <p:cNvPr id="4" name="Picture 3" descr="PMC2829049_pgen.1000862.g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2" y="2088192"/>
            <a:ext cx="3500005" cy="3261199"/>
          </a:xfrm>
          <a:prstGeom prst="rect">
            <a:avLst/>
          </a:prstGeom>
        </p:spPr>
      </p:pic>
    </p:spTree>
    <p:extLst>
      <p:ext uri="{BB962C8B-B14F-4D97-AF65-F5344CB8AC3E}">
        <p14:creationId xmlns:p14="http://schemas.microsoft.com/office/powerpoint/2010/main" val="1592011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0"/>
            <a:ext cx="8229600" cy="200959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Can estimate age of mutation if know recombination rate (c) and have measure of linkage disequilibrium (</a:t>
            </a:r>
            <a:r>
              <a:rPr lang="en-US" sz="3200" dirty="0">
                <a:latin typeface="Symbol" charset="2"/>
                <a:cs typeface="Symbol" charset="2"/>
              </a:rPr>
              <a:t>d</a:t>
            </a:r>
            <a:r>
              <a:rPr lang="en-US" sz="3200" dirty="0"/>
              <a:t>).</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p:txBody>
      </p:sp>
      <p:pic>
        <p:nvPicPr>
          <p:cNvPr id="4" name="Picture 3" descr="journal.pgen.0020064.g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3" y="2124484"/>
            <a:ext cx="3494795" cy="3747264"/>
          </a:xfrm>
          <a:prstGeom prst="rect">
            <a:avLst/>
          </a:prstGeom>
        </p:spPr>
      </p:pic>
      <p:sp>
        <p:nvSpPr>
          <p:cNvPr id="5" name="Rectangle 4"/>
          <p:cNvSpPr/>
          <p:nvPr/>
        </p:nvSpPr>
        <p:spPr>
          <a:xfrm>
            <a:off x="622243" y="5949708"/>
            <a:ext cx="3170887" cy="646331"/>
          </a:xfrm>
          <a:prstGeom prst="rect">
            <a:avLst/>
          </a:prstGeom>
        </p:spPr>
        <p:txBody>
          <a:bodyPr wrap="square">
            <a:spAutoFit/>
          </a:bodyPr>
          <a:lstStyle/>
          <a:p>
            <a:r>
              <a:rPr lang="en-US" sz="1200" dirty="0" err="1"/>
              <a:t>Charlesworth</a:t>
            </a:r>
            <a:r>
              <a:rPr lang="en-US" sz="1200" dirty="0"/>
              <a:t>, D. (2006). Balancing selection and its effects on sequences in nearby genome regions. </a:t>
            </a:r>
            <a:r>
              <a:rPr lang="en-US" sz="1200" dirty="0" err="1"/>
              <a:t>PLoS</a:t>
            </a:r>
            <a:r>
              <a:rPr lang="en-US" sz="1200" dirty="0"/>
              <a:t> Genet, 2(4), e64.</a:t>
            </a:r>
          </a:p>
        </p:txBody>
      </p:sp>
      <p:pic>
        <p:nvPicPr>
          <p:cNvPr id="6" name="Picture 5" descr="IMG_0572.JP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4628470" y="3467983"/>
            <a:ext cx="3435127" cy="1027211"/>
          </a:xfrm>
          <a:prstGeom prst="rect">
            <a:avLst/>
          </a:prstGeom>
          <a:scene3d>
            <a:camera prst="orthographicFront">
              <a:rot lat="0" lon="0" rev="42000"/>
            </a:camera>
            <a:lightRig rig="threePt" dir="t"/>
          </a:scene3d>
        </p:spPr>
      </p:pic>
    </p:spTree>
    <p:extLst>
      <p:ext uri="{BB962C8B-B14F-4D97-AF65-F5344CB8AC3E}">
        <p14:creationId xmlns:p14="http://schemas.microsoft.com/office/powerpoint/2010/main" val="2791018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Migration - Selection Balance</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Selection can cause some alleles to move between populations while inhibiting others.</a:t>
            </a:r>
          </a:p>
          <a:p>
            <a:endParaRPr lang="en-US" sz="1200" dirty="0"/>
          </a:p>
          <a:p>
            <a:r>
              <a:rPr lang="en-US" sz="2200" dirty="0"/>
              <a:t>Resulting in heterogeneous patterns among loci.</a:t>
            </a:r>
          </a:p>
          <a:p>
            <a:endParaRPr lang="en-US" sz="1200" dirty="0"/>
          </a:p>
          <a:p>
            <a:r>
              <a:rPr lang="en-US" sz="2200" dirty="0"/>
              <a:t>Genic View of Speciation – Chung-I Wu</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4" name="Picture 3"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30" y="3541392"/>
            <a:ext cx="2681004" cy="2743200"/>
          </a:xfrm>
          <a:prstGeom prst="rect">
            <a:avLst/>
          </a:prstGeom>
        </p:spPr>
      </p:pic>
      <p:pic>
        <p:nvPicPr>
          <p:cNvPr id="5" name="Picture 4" descr="1_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021" y="3978234"/>
            <a:ext cx="3511745" cy="1828800"/>
          </a:xfrm>
          <a:prstGeom prst="rect">
            <a:avLst/>
          </a:prstGeom>
        </p:spPr>
      </p:pic>
    </p:spTree>
    <p:extLst>
      <p:ext uri="{BB962C8B-B14F-4D97-AF65-F5344CB8AC3E}">
        <p14:creationId xmlns:p14="http://schemas.microsoft.com/office/powerpoint/2010/main" val="1912608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77541"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5317875"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82738" y="2966085"/>
            <a:ext cx="823663" cy="461665"/>
          </a:xfrm>
          <a:prstGeom prst="rect">
            <a:avLst/>
          </a:prstGeom>
          <a:noFill/>
        </p:spPr>
        <p:txBody>
          <a:bodyPr wrap="none" rtlCol="0">
            <a:spAutoFit/>
          </a:bodyPr>
          <a:lstStyle/>
          <a:p>
            <a:r>
              <a:rPr lang="en-US" sz="2400" dirty="0"/>
              <a:t>Pop1</a:t>
            </a:r>
          </a:p>
        </p:txBody>
      </p:sp>
      <p:sp>
        <p:nvSpPr>
          <p:cNvPr id="5" name="TextBox 4"/>
          <p:cNvSpPr txBox="1"/>
          <p:nvPr/>
        </p:nvSpPr>
        <p:spPr>
          <a:xfrm>
            <a:off x="5923072" y="2966085"/>
            <a:ext cx="823663" cy="461665"/>
          </a:xfrm>
          <a:prstGeom prst="rect">
            <a:avLst/>
          </a:prstGeom>
          <a:noFill/>
        </p:spPr>
        <p:txBody>
          <a:bodyPr wrap="none" rtlCol="0">
            <a:spAutoFit/>
          </a:bodyPr>
          <a:lstStyle/>
          <a:p>
            <a:r>
              <a:rPr lang="en-US" sz="2400" dirty="0"/>
              <a:t>Pop2</a:t>
            </a:r>
          </a:p>
        </p:txBody>
      </p:sp>
      <p:cxnSp>
        <p:nvCxnSpPr>
          <p:cNvPr id="7" name="Straight Connector 6"/>
          <p:cNvCxnSpPr/>
          <p:nvPr/>
        </p:nvCxnSpPr>
        <p:spPr>
          <a:xfrm>
            <a:off x="4619947" y="1585324"/>
            <a:ext cx="8524" cy="328996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77541" y="707427"/>
            <a:ext cx="5283781" cy="646331"/>
          </a:xfrm>
          <a:prstGeom prst="rect">
            <a:avLst/>
          </a:prstGeom>
          <a:noFill/>
        </p:spPr>
        <p:txBody>
          <a:bodyPr wrap="square" rtlCol="0">
            <a:spAutoFit/>
          </a:bodyPr>
          <a:lstStyle/>
          <a:p>
            <a:pPr algn="ctr"/>
            <a:r>
              <a:rPr lang="en-US" dirty="0"/>
              <a:t>Functional Barriers to Gene Flow are not often complete barriers</a:t>
            </a:r>
          </a:p>
        </p:txBody>
      </p:sp>
      <p:sp>
        <p:nvSpPr>
          <p:cNvPr id="9" name="TextBox 8"/>
          <p:cNvSpPr txBox="1"/>
          <p:nvPr/>
        </p:nvSpPr>
        <p:spPr>
          <a:xfrm>
            <a:off x="2590233" y="5292923"/>
            <a:ext cx="4081912" cy="646331"/>
          </a:xfrm>
          <a:prstGeom prst="rect">
            <a:avLst/>
          </a:prstGeom>
          <a:noFill/>
        </p:spPr>
        <p:txBody>
          <a:bodyPr wrap="square" rtlCol="0">
            <a:spAutoFit/>
          </a:bodyPr>
          <a:lstStyle/>
          <a:p>
            <a:pPr algn="ctr"/>
            <a:r>
              <a:rPr lang="en-US" dirty="0"/>
              <a:t>If s &gt; m for a given locus, adaptation can proceed in the face of gene flow</a:t>
            </a:r>
          </a:p>
        </p:txBody>
      </p:sp>
    </p:spTree>
    <p:extLst>
      <p:ext uri="{BB962C8B-B14F-4D97-AF65-F5344CB8AC3E}">
        <p14:creationId xmlns:p14="http://schemas.microsoft.com/office/powerpoint/2010/main" val="1269457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llow billed pintail in f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22" y="403967"/>
            <a:ext cx="3204805" cy="2136537"/>
          </a:xfrm>
          <a:prstGeom prst="rect">
            <a:avLst/>
          </a:prstGeom>
        </p:spPr>
      </p:pic>
      <p:sp>
        <p:nvSpPr>
          <p:cNvPr id="3" name="TextBox 2"/>
          <p:cNvSpPr txBox="1"/>
          <p:nvPr/>
        </p:nvSpPr>
        <p:spPr>
          <a:xfrm>
            <a:off x="505322" y="2772800"/>
            <a:ext cx="7775987" cy="2862323"/>
          </a:xfrm>
          <a:prstGeom prst="rect">
            <a:avLst/>
          </a:prstGeom>
          <a:noFill/>
        </p:spPr>
        <p:txBody>
          <a:bodyPr wrap="none" rtlCol="0">
            <a:spAutoFit/>
          </a:bodyPr>
          <a:lstStyle/>
          <a:p>
            <a:r>
              <a:rPr lang="en-US" dirty="0"/>
              <a:t>Yellow-billed Pintail ducks in the Andes are an example.</a:t>
            </a:r>
          </a:p>
          <a:p>
            <a:endParaRPr lang="en-US" dirty="0"/>
          </a:p>
          <a:p>
            <a:r>
              <a:rPr lang="en-US" dirty="0"/>
              <a:t>Gene flow levels between low and high populations are ~100x the mutation rate.</a:t>
            </a:r>
          </a:p>
          <a:p>
            <a:endParaRPr lang="en-US" dirty="0">
              <a:latin typeface="Symbol" charset="2"/>
              <a:cs typeface="Symbol" charset="2"/>
            </a:endParaRPr>
          </a:p>
          <a:p>
            <a:r>
              <a:rPr lang="en-US" dirty="0">
                <a:latin typeface="Calibri"/>
                <a:cs typeface="Calibri"/>
              </a:rPr>
              <a:t>F</a:t>
            </a:r>
            <a:r>
              <a:rPr lang="en-US" baseline="-25000" dirty="0">
                <a:latin typeface="Calibri"/>
                <a:cs typeface="Calibri"/>
              </a:rPr>
              <a:t>ST</a:t>
            </a:r>
            <a:r>
              <a:rPr lang="en-US" dirty="0">
                <a:latin typeface="Calibri"/>
                <a:cs typeface="Calibri"/>
              </a:rPr>
              <a:t> across the genome averages 0.02</a:t>
            </a:r>
          </a:p>
          <a:p>
            <a:endParaRPr lang="en-US" dirty="0">
              <a:latin typeface="Calibri"/>
              <a:cs typeface="Calibri"/>
            </a:endParaRPr>
          </a:p>
          <a:p>
            <a:r>
              <a:rPr lang="en-US" dirty="0">
                <a:latin typeface="Calibri"/>
                <a:cs typeface="Calibri"/>
              </a:rPr>
              <a:t>F</a:t>
            </a:r>
            <a:r>
              <a:rPr lang="en-US" baseline="-25000" dirty="0">
                <a:latin typeface="Calibri"/>
                <a:cs typeface="Calibri"/>
              </a:rPr>
              <a:t>ST</a:t>
            </a:r>
            <a:r>
              <a:rPr lang="en-US" dirty="0">
                <a:latin typeface="Calibri"/>
                <a:cs typeface="Calibri"/>
              </a:rPr>
              <a:t> for the</a:t>
            </a:r>
            <a:r>
              <a:rPr lang="en-US" dirty="0">
                <a:latin typeface="Symbol" charset="2"/>
                <a:cs typeface="Symbol" charset="2"/>
              </a:rPr>
              <a:t> b</a:t>
            </a:r>
            <a:r>
              <a:rPr lang="en-US" dirty="0">
                <a:latin typeface="Calibri"/>
                <a:cs typeface="Calibri"/>
              </a:rPr>
              <a:t>-globin locus = 0.90</a:t>
            </a:r>
          </a:p>
          <a:p>
            <a:endParaRPr lang="en-US" dirty="0">
              <a:latin typeface="Symbol" charset="2"/>
              <a:cs typeface="Symbol" charset="2"/>
            </a:endParaRPr>
          </a:p>
          <a:p>
            <a:endParaRPr lang="en-US" dirty="0"/>
          </a:p>
          <a:p>
            <a:endParaRPr lang="en-US" dirty="0"/>
          </a:p>
        </p:txBody>
      </p:sp>
      <p:pic>
        <p:nvPicPr>
          <p:cNvPr id="4" name="Picture 3" descr="journal.pgen.1005681.g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1" y="4951915"/>
            <a:ext cx="4582855" cy="1605779"/>
          </a:xfrm>
          <a:prstGeom prst="rect">
            <a:avLst/>
          </a:prstGeom>
        </p:spPr>
      </p:pic>
      <p:pic>
        <p:nvPicPr>
          <p:cNvPr id="5" name="Picture 4" descr="journal.pgen.1005681.g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74" y="4830451"/>
            <a:ext cx="3040186" cy="1609344"/>
          </a:xfrm>
          <a:prstGeom prst="rect">
            <a:avLst/>
          </a:prstGeom>
        </p:spPr>
      </p:pic>
    </p:spTree>
    <p:extLst>
      <p:ext uri="{BB962C8B-B14F-4D97-AF65-F5344CB8AC3E}">
        <p14:creationId xmlns:p14="http://schemas.microsoft.com/office/powerpoint/2010/main" val="234743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Trajectories are Ne dependent</a:t>
            </a:r>
          </a:p>
        </p:txBody>
      </p:sp>
      <p:pic>
        <p:nvPicPr>
          <p:cNvPr id="4" name="Picture 3" descr="ca57aa41a0d7ab98c2cb3374b0b700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99" y="1555325"/>
            <a:ext cx="4514563" cy="4572000"/>
          </a:xfrm>
          <a:prstGeom prst="rect">
            <a:avLst/>
          </a:prstGeom>
        </p:spPr>
      </p:pic>
    </p:spTree>
    <p:extLst>
      <p:ext uri="{BB962C8B-B14F-4D97-AF65-F5344CB8AC3E}">
        <p14:creationId xmlns:p14="http://schemas.microsoft.com/office/powerpoint/2010/main" val="3177840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2" name="TextBox 1"/>
          <p:cNvSpPr txBox="1"/>
          <p:nvPr/>
        </p:nvSpPr>
        <p:spPr>
          <a:xfrm>
            <a:off x="2207093" y="6177969"/>
            <a:ext cx="4807726" cy="584776"/>
          </a:xfrm>
          <a:prstGeom prst="rect">
            <a:avLst/>
          </a:prstGeom>
          <a:noFill/>
        </p:spPr>
        <p:txBody>
          <a:bodyPr wrap="none" rtlCol="0">
            <a:spAutoFit/>
          </a:bodyPr>
          <a:lstStyle/>
          <a:p>
            <a:r>
              <a:rPr lang="en-US" sz="3200" dirty="0"/>
              <a:t>HIF Pathway - Allie Graham</a:t>
            </a:r>
          </a:p>
        </p:txBody>
      </p:sp>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less power to detect outliers.</a:t>
            </a:r>
          </a:p>
        </p:txBody>
      </p:sp>
    </p:spTree>
    <p:extLst>
      <p:ext uri="{BB962C8B-B14F-4D97-AF65-F5344CB8AC3E}">
        <p14:creationId xmlns:p14="http://schemas.microsoft.com/office/powerpoint/2010/main" val="2966504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545491"/>
            <a:ext cx="8229600" cy="5610732"/>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Selected loci exhibiting low gene flow have high F</a:t>
            </a:r>
            <a:r>
              <a:rPr lang="en-US" sz="2200" baseline="-25000" dirty="0"/>
              <a:t>ST</a:t>
            </a:r>
            <a:r>
              <a:rPr lang="en-US" sz="2200" dirty="0"/>
              <a:t>.</a:t>
            </a:r>
          </a:p>
          <a:p>
            <a:endParaRPr lang="en-US" sz="1200" dirty="0"/>
          </a:p>
          <a:p>
            <a:r>
              <a:rPr lang="en-US" sz="2200" dirty="0"/>
              <a:t>Neutral loci with high gene flow have low F</a:t>
            </a:r>
            <a:r>
              <a:rPr lang="en-US" sz="2200" baseline="-25000" dirty="0"/>
              <a:t>ST</a:t>
            </a:r>
            <a:r>
              <a:rPr lang="en-US" sz="2200" dirty="0"/>
              <a:t>.</a:t>
            </a:r>
          </a:p>
          <a:p>
            <a:endParaRPr lang="en-US" sz="2200" dirty="0"/>
          </a:p>
          <a:p>
            <a:r>
              <a:rPr lang="en-US" sz="2200" dirty="0"/>
              <a:t>Easier to detect outliers when background F</a:t>
            </a:r>
            <a:r>
              <a:rPr lang="en-US" sz="2200" baseline="-25000" dirty="0"/>
              <a:t>ST</a:t>
            </a:r>
            <a:r>
              <a:rPr lang="en-US" sz="2200" dirty="0"/>
              <a:t> is low.</a:t>
            </a:r>
          </a:p>
          <a:p>
            <a:endParaRPr lang="en-US" sz="2200" dirty="0"/>
          </a:p>
          <a:p>
            <a:pPr marL="0" indent="0">
              <a:buNone/>
            </a:pPr>
            <a:r>
              <a:rPr lang="en-US" sz="1500" dirty="0" err="1"/>
              <a:t>Safran</a:t>
            </a:r>
            <a:r>
              <a:rPr lang="en-US" sz="1500" dirty="0"/>
              <a:t>, R. J. &amp; </a:t>
            </a:r>
            <a:r>
              <a:rPr lang="en-US" sz="1500" dirty="0" err="1"/>
              <a:t>Nosil</a:t>
            </a:r>
            <a:r>
              <a:rPr lang="en-US" sz="1500" dirty="0"/>
              <a:t>, P. (2012) Speciation: The Origin of New Species.  Nature Education Knowledge 3(10):17</a:t>
            </a:r>
          </a:p>
          <a:p>
            <a:endParaRPr lang="en-US" sz="2200" dirty="0"/>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2" name="Picture 1" descr="1_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00" y="2006656"/>
            <a:ext cx="5337990" cy="189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H="1">
            <a:off x="1696254" y="1798423"/>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03113" y="1329645"/>
            <a:ext cx="1589122" cy="369332"/>
          </a:xfrm>
          <a:prstGeom prst="rect">
            <a:avLst/>
          </a:prstGeom>
          <a:noFill/>
        </p:spPr>
        <p:txBody>
          <a:bodyPr wrap="none" rtlCol="0">
            <a:spAutoFit/>
          </a:bodyPr>
          <a:lstStyle/>
          <a:p>
            <a:r>
              <a:rPr lang="en-US" dirty="0"/>
              <a:t>High F</a:t>
            </a:r>
            <a:r>
              <a:rPr lang="en-US" baseline="-25000" dirty="0"/>
              <a:t>ST</a:t>
            </a:r>
            <a:r>
              <a:rPr lang="en-US" dirty="0"/>
              <a:t> outlier</a:t>
            </a:r>
          </a:p>
        </p:txBody>
      </p:sp>
      <p:cxnSp>
        <p:nvCxnSpPr>
          <p:cNvPr id="8" name="Straight Arrow Connector 7"/>
          <p:cNvCxnSpPr/>
          <p:nvPr/>
        </p:nvCxnSpPr>
        <p:spPr>
          <a:xfrm flipH="1">
            <a:off x="5462782" y="3084412"/>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69641" y="2615634"/>
            <a:ext cx="2033655" cy="369332"/>
          </a:xfrm>
          <a:prstGeom prst="rect">
            <a:avLst/>
          </a:prstGeom>
          <a:noFill/>
        </p:spPr>
        <p:txBody>
          <a:bodyPr wrap="none" rtlCol="0">
            <a:spAutoFit/>
          </a:bodyPr>
          <a:lstStyle/>
          <a:p>
            <a:r>
              <a:rPr lang="en-US" dirty="0"/>
              <a:t>Low F</a:t>
            </a:r>
            <a:r>
              <a:rPr lang="en-US" baseline="-25000" dirty="0"/>
              <a:t>ST</a:t>
            </a:r>
            <a:r>
              <a:rPr lang="en-US" dirty="0"/>
              <a:t> background</a:t>
            </a:r>
          </a:p>
        </p:txBody>
      </p:sp>
      <p:sp>
        <p:nvSpPr>
          <p:cNvPr id="10"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Islands of Genomic Divergence</a:t>
            </a:r>
          </a:p>
        </p:txBody>
      </p:sp>
    </p:spTree>
    <p:extLst>
      <p:ext uri="{BB962C8B-B14F-4D97-AF65-F5344CB8AC3E}">
        <p14:creationId xmlns:p14="http://schemas.microsoft.com/office/powerpoint/2010/main" val="2604431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004" y="5956726"/>
            <a:ext cx="8186422" cy="954107"/>
          </a:xfrm>
          <a:prstGeom prst="rect">
            <a:avLst/>
          </a:prstGeom>
          <a:noFill/>
        </p:spPr>
        <p:txBody>
          <a:bodyPr wrap="square" rtlCol="0">
            <a:spAutoFit/>
          </a:bodyPr>
          <a:lstStyle/>
          <a:p>
            <a:r>
              <a:rPr lang="en-US" sz="1400" dirty="0"/>
              <a:t>Ellegren, H., </a:t>
            </a:r>
            <a:r>
              <a:rPr lang="en-US" sz="1400" dirty="0" err="1"/>
              <a:t>Smeds</a:t>
            </a:r>
            <a:r>
              <a:rPr lang="en-US" sz="1400" dirty="0"/>
              <a:t>, L., </a:t>
            </a:r>
            <a:r>
              <a:rPr lang="en-US" sz="1400" dirty="0" err="1"/>
              <a:t>Burri</a:t>
            </a:r>
            <a:r>
              <a:rPr lang="en-US" sz="1400" dirty="0"/>
              <a:t>, R., </a:t>
            </a:r>
            <a:r>
              <a:rPr lang="en-US" sz="1400" dirty="0" err="1"/>
              <a:t>Olason</a:t>
            </a:r>
            <a:r>
              <a:rPr lang="en-US" sz="1400" dirty="0"/>
              <a:t>, P.I., </a:t>
            </a:r>
            <a:r>
              <a:rPr lang="en-US" sz="1400" dirty="0" err="1"/>
              <a:t>Backström</a:t>
            </a:r>
            <a:r>
              <a:rPr lang="en-US" sz="1400" dirty="0"/>
              <a:t>, N., Kawakami, T., </a:t>
            </a:r>
            <a:r>
              <a:rPr lang="en-US" sz="1400" dirty="0" err="1"/>
              <a:t>Künstner</a:t>
            </a:r>
            <a:r>
              <a:rPr lang="en-US" sz="1400" dirty="0"/>
              <a:t>, A., </a:t>
            </a:r>
            <a:r>
              <a:rPr lang="en-US" sz="1400" dirty="0" err="1"/>
              <a:t>Mäkinen</a:t>
            </a:r>
            <a:r>
              <a:rPr lang="en-US" sz="1400" dirty="0"/>
              <a:t>, H., </a:t>
            </a:r>
            <a:r>
              <a:rPr lang="en-US" sz="1400" dirty="0" err="1"/>
              <a:t>Nadachowska-Brzyska</a:t>
            </a:r>
            <a:r>
              <a:rPr lang="en-US" sz="1400" dirty="0"/>
              <a:t>, K., </a:t>
            </a:r>
            <a:r>
              <a:rPr lang="en-US" sz="1400" dirty="0" err="1"/>
              <a:t>Qvarnström</a:t>
            </a:r>
            <a:r>
              <a:rPr lang="en-US" sz="1400" dirty="0"/>
              <a:t>, A. and </a:t>
            </a:r>
            <a:r>
              <a:rPr lang="en-US" sz="1400" dirty="0" err="1"/>
              <a:t>Uebbing</a:t>
            </a:r>
            <a:r>
              <a:rPr lang="en-US" sz="1400" dirty="0"/>
              <a:t>, S., 2012. The genomic landscape of species divergence in Ficedula flycatchers. </a:t>
            </a:r>
            <a:r>
              <a:rPr lang="en-US" sz="1400" i="1" dirty="0"/>
              <a:t>Nature</a:t>
            </a:r>
            <a:r>
              <a:rPr lang="en-US" sz="1400" dirty="0"/>
              <a:t>, 491(7426), pp.756-760.</a:t>
            </a:r>
          </a:p>
          <a:p>
            <a:endParaRPr lang="en-US" sz="1400" dirty="0"/>
          </a:p>
        </p:txBody>
      </p:sp>
      <p:sp>
        <p:nvSpPr>
          <p:cNvPr id="7176" name="Text Box 8"/>
          <p:cNvSpPr txBox="1">
            <a:spLocks noChangeArrowheads="1"/>
          </p:cNvSpPr>
          <p:nvPr/>
        </p:nvSpPr>
        <p:spPr bwMode="auto">
          <a:xfrm>
            <a:off x="302393" y="135699"/>
            <a:ext cx="5839403" cy="369332"/>
          </a:xfrm>
          <a:prstGeom prst="rect">
            <a:avLst/>
          </a:prstGeom>
          <a:noFill/>
          <a:ln w="9525">
            <a:noFill/>
            <a:miter lim="800000"/>
            <a:headEnd/>
            <a:tailEnd/>
          </a:ln>
          <a:effectLst/>
        </p:spPr>
        <p:txBody>
          <a:bodyPr wrap="square" anchor="b" anchorCtr="1">
            <a:spAutoFit/>
          </a:bodyPr>
          <a:lstStyle/>
          <a:p>
            <a:r>
              <a:rPr lang="en-GB" altLang="zh-CN" sz="1800" dirty="0">
                <a:ea typeface="宋体" pitchFamily="2" charset="-122"/>
              </a:rPr>
              <a:t>The genomic landscape of species divergence in flycatchers.</a:t>
            </a:r>
          </a:p>
        </p:txBody>
      </p:sp>
      <p:pic>
        <p:nvPicPr>
          <p:cNvPr id="7199" name="Picture 31" descr="natureRGB"/>
          <p:cNvPicPr>
            <a:picLocks noChangeAspect="1" noChangeArrowheads="1"/>
          </p:cNvPicPr>
          <p:nvPr/>
        </p:nvPicPr>
        <p:blipFill>
          <a:blip r:embed="rId2" cstate="print"/>
          <a:srcRect/>
          <a:stretch>
            <a:fillRect/>
          </a:stretch>
        </p:blipFill>
        <p:spPr bwMode="auto">
          <a:xfrm>
            <a:off x="7465138" y="315503"/>
            <a:ext cx="1230313" cy="276225"/>
          </a:xfrm>
          <a:prstGeom prst="rect">
            <a:avLst/>
          </a:prstGeom>
          <a:noFill/>
        </p:spPr>
      </p:pic>
      <p:pic>
        <p:nvPicPr>
          <p:cNvPr id="7499" name="Picture 331" descr="nature11584-f2"/>
          <p:cNvPicPr>
            <a:picLocks noChangeAspect="1" noChangeArrowheads="1"/>
          </p:cNvPicPr>
          <p:nvPr/>
        </p:nvPicPr>
        <p:blipFill rotWithShape="1">
          <a:blip r:embed="rId3" cstate="print"/>
          <a:srcRect r="23426"/>
          <a:stretch/>
        </p:blipFill>
        <p:spPr bwMode="auto">
          <a:xfrm>
            <a:off x="453005" y="2098323"/>
            <a:ext cx="6091709" cy="2920195"/>
          </a:xfrm>
          <a:prstGeom prst="rect">
            <a:avLst/>
          </a:prstGeom>
          <a:noFill/>
        </p:spPr>
      </p:pic>
      <p:pic>
        <p:nvPicPr>
          <p:cNvPr id="7501" name="Picture 333" descr="Study species."/>
          <p:cNvPicPr>
            <a:picLocks noChangeAspect="1" noChangeArrowheads="1"/>
          </p:cNvPicPr>
          <p:nvPr/>
        </p:nvPicPr>
        <p:blipFill>
          <a:blip r:embed="rId4" cstate="print"/>
          <a:srcRect/>
          <a:stretch>
            <a:fillRect/>
          </a:stretch>
        </p:blipFill>
        <p:spPr bwMode="auto">
          <a:xfrm>
            <a:off x="453005" y="591728"/>
            <a:ext cx="4014439" cy="1371600"/>
          </a:xfrm>
          <a:prstGeom prst="rect">
            <a:avLst/>
          </a:prstGeom>
          <a:noFill/>
        </p:spPr>
      </p:pic>
      <p:sp>
        <p:nvSpPr>
          <p:cNvPr id="7" name="TextBox 6"/>
          <p:cNvSpPr txBox="1"/>
          <p:nvPr/>
        </p:nvSpPr>
        <p:spPr>
          <a:xfrm>
            <a:off x="453004" y="5117422"/>
            <a:ext cx="8242447" cy="646331"/>
          </a:xfrm>
          <a:prstGeom prst="rect">
            <a:avLst/>
          </a:prstGeom>
          <a:solidFill>
            <a:schemeClr val="bg1">
              <a:lumMod val="85000"/>
            </a:schemeClr>
          </a:solidFill>
          <a:ln>
            <a:solidFill>
              <a:schemeClr val="tx1"/>
            </a:solidFill>
          </a:ln>
        </p:spPr>
        <p:txBody>
          <a:bodyPr wrap="square" rtlCol="0">
            <a:spAutoFit/>
          </a:bodyPr>
          <a:lstStyle/>
          <a:p>
            <a:r>
              <a:rPr lang="en-US" dirty="0"/>
              <a:t>Islands of differentiation = Peaks indicate regions of the genome subjected to selection and restricted gene flow.</a:t>
            </a:r>
          </a:p>
        </p:txBody>
      </p:sp>
    </p:spTree>
    <p:extLst>
      <p:ext uri="{BB962C8B-B14F-4D97-AF65-F5344CB8AC3E}">
        <p14:creationId xmlns:p14="http://schemas.microsoft.com/office/powerpoint/2010/main" val="3707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838200"/>
            <a:ext cx="7924800" cy="1587321"/>
            <a:chOff x="609600" y="767477"/>
            <a:chExt cx="7924800" cy="2819400"/>
          </a:xfrm>
        </p:grpSpPr>
        <p:sp>
          <p:nvSpPr>
            <p:cNvPr id="5" name="Rounded Rectangle 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Variation within Population</a:t>
              </a:r>
            </a:p>
          </p:txBody>
        </p:sp>
        <p:grpSp>
          <p:nvGrpSpPr>
            <p:cNvPr id="6" name="Group 36"/>
            <p:cNvGrpSpPr/>
            <p:nvPr/>
          </p:nvGrpSpPr>
          <p:grpSpPr>
            <a:xfrm>
              <a:off x="990600" y="2679243"/>
              <a:ext cx="2446282" cy="744897"/>
              <a:chOff x="990600" y="3065720"/>
              <a:chExt cx="2446282" cy="744897"/>
            </a:xfrm>
          </p:grpSpPr>
          <p:grpSp>
            <p:nvGrpSpPr>
              <p:cNvPr id="18" name="Group 34"/>
              <p:cNvGrpSpPr/>
              <p:nvPr/>
            </p:nvGrpSpPr>
            <p:grpSpPr>
              <a:xfrm>
                <a:off x="990600" y="3065720"/>
                <a:ext cx="2446282" cy="439480"/>
                <a:chOff x="990600" y="3065720"/>
                <a:chExt cx="2446282" cy="439480"/>
              </a:xfrm>
            </p:grpSpPr>
            <p:sp>
              <p:nvSpPr>
                <p:cNvPr id="20" name="Rectangle 19"/>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Mutation</a:t>
                  </a:r>
                </a:p>
              </p:txBody>
            </p:sp>
            <p:cxnSp>
              <p:nvCxnSpPr>
                <p:cNvPr id="21" name="Straight Arrow Connector 20"/>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39526" y="3209278"/>
                <a:ext cx="304892" cy="601339"/>
              </a:xfrm>
              <a:prstGeom prst="rect">
                <a:avLst/>
              </a:prstGeom>
              <a:noFill/>
            </p:spPr>
            <p:txBody>
              <a:bodyPr wrap="none" rtlCol="0">
                <a:spAutoFit/>
              </a:bodyPr>
              <a:lstStyle/>
              <a:p>
                <a:r>
                  <a:rPr lang="en-US" sz="1600" dirty="0"/>
                  <a:t>+</a:t>
                </a:r>
              </a:p>
            </p:txBody>
          </p:sp>
        </p:grpSp>
        <p:grpSp>
          <p:nvGrpSpPr>
            <p:cNvPr id="7" name="Group 41"/>
            <p:cNvGrpSpPr/>
            <p:nvPr/>
          </p:nvGrpSpPr>
          <p:grpSpPr>
            <a:xfrm>
              <a:off x="5819755" y="2634942"/>
              <a:ext cx="2437405" cy="762807"/>
              <a:chOff x="5819755" y="3021419"/>
              <a:chExt cx="2437405" cy="762807"/>
            </a:xfrm>
          </p:grpSpPr>
          <p:sp>
            <p:nvSpPr>
              <p:cNvPr id="15" name="Rectangle 14"/>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Drift</a:t>
                </a:r>
              </a:p>
            </p:txBody>
          </p:sp>
          <p:cxnSp>
            <p:nvCxnSpPr>
              <p:cNvPr id="16" name="Straight Arrow Connector 15"/>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86790" y="3182885"/>
                <a:ext cx="253596" cy="601341"/>
              </a:xfrm>
              <a:prstGeom prst="rect">
                <a:avLst/>
              </a:prstGeom>
              <a:noFill/>
            </p:spPr>
            <p:txBody>
              <a:bodyPr wrap="none" rtlCol="0">
                <a:spAutoFit/>
              </a:bodyPr>
              <a:lstStyle/>
              <a:p>
                <a:r>
                  <a:rPr lang="en-US" sz="1600" dirty="0"/>
                  <a:t>-</a:t>
                </a:r>
              </a:p>
            </p:txBody>
          </p:sp>
        </p:grpSp>
        <p:grpSp>
          <p:nvGrpSpPr>
            <p:cNvPr id="8" name="Group 46"/>
            <p:cNvGrpSpPr/>
            <p:nvPr/>
          </p:nvGrpSpPr>
          <p:grpSpPr>
            <a:xfrm>
              <a:off x="2971800" y="879947"/>
              <a:ext cx="3218792" cy="1171106"/>
              <a:chOff x="2971800" y="1305336"/>
              <a:chExt cx="3218792" cy="1171106"/>
            </a:xfrm>
          </p:grpSpPr>
          <p:sp>
            <p:nvSpPr>
              <p:cNvPr id="12" name="Rectangle 11"/>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Immigration (gene flow)</a:t>
                </a:r>
              </a:p>
            </p:txBody>
          </p:sp>
          <p:cxnSp>
            <p:nvCxnSpPr>
              <p:cNvPr id="13" name="Straight Arrow Connector 12"/>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61079" y="1875102"/>
                <a:ext cx="304892" cy="601340"/>
              </a:xfrm>
              <a:prstGeom prst="rect">
                <a:avLst/>
              </a:prstGeom>
              <a:noFill/>
            </p:spPr>
            <p:txBody>
              <a:bodyPr wrap="none" rtlCol="0">
                <a:spAutoFit/>
              </a:bodyPr>
              <a:lstStyle/>
              <a:p>
                <a:r>
                  <a:rPr lang="en-US" sz="1600" dirty="0"/>
                  <a:t>+</a:t>
                </a:r>
              </a:p>
            </p:txBody>
          </p:sp>
        </p:grpSp>
        <p:grpSp>
          <p:nvGrpSpPr>
            <p:cNvPr id="9" name="Group 35"/>
            <p:cNvGrpSpPr/>
            <p:nvPr/>
          </p:nvGrpSpPr>
          <p:grpSpPr>
            <a:xfrm>
              <a:off x="609600" y="767477"/>
              <a:ext cx="7924800" cy="2819400"/>
              <a:chOff x="609600" y="914400"/>
              <a:chExt cx="7924800" cy="2819400"/>
            </a:xfrm>
          </p:grpSpPr>
          <p:sp>
            <p:nvSpPr>
              <p:cNvPr id="10" name="Rectangle 9"/>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873295" y="990601"/>
                <a:ext cx="1244250" cy="1038678"/>
              </a:xfrm>
              <a:prstGeom prst="rect">
                <a:avLst/>
              </a:prstGeom>
              <a:noFill/>
            </p:spPr>
            <p:txBody>
              <a:bodyPr wrap="none" rtlCol="0">
                <a:spAutoFit/>
              </a:bodyPr>
              <a:lstStyle/>
              <a:p>
                <a:pPr algn="ctr"/>
                <a:r>
                  <a:rPr lang="en-US" sz="1600" b="1" dirty="0">
                    <a:solidFill>
                      <a:srgbClr val="0000FF"/>
                    </a:solidFill>
                  </a:rPr>
                  <a:t>Population</a:t>
                </a:r>
              </a:p>
              <a:p>
                <a:pPr algn="ctr"/>
                <a:r>
                  <a:rPr lang="en-US" sz="1600" b="1" dirty="0">
                    <a:solidFill>
                      <a:srgbClr val="0000FF"/>
                    </a:solidFill>
                  </a:rPr>
                  <a:t>History</a:t>
                </a:r>
              </a:p>
            </p:txBody>
          </p:sp>
        </p:grpSp>
      </p:grpSp>
      <p:grpSp>
        <p:nvGrpSpPr>
          <p:cNvPr id="22" name="Group 30"/>
          <p:cNvGrpSpPr/>
          <p:nvPr/>
        </p:nvGrpSpPr>
        <p:grpSpPr>
          <a:xfrm>
            <a:off x="3048000" y="2425522"/>
            <a:ext cx="3218792" cy="685800"/>
            <a:chOff x="4419600" y="3581402"/>
            <a:chExt cx="3218792" cy="1450518"/>
          </a:xfrm>
        </p:grpSpPr>
        <p:sp>
          <p:nvSpPr>
            <p:cNvPr id="23" name="Rectangle 22"/>
            <p:cNvSpPr/>
            <p:nvPr/>
          </p:nvSpPr>
          <p:spPr>
            <a:xfrm>
              <a:off x="4419600" y="4387243"/>
              <a:ext cx="3218792" cy="64467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Natural selection</a:t>
              </a:r>
            </a:p>
          </p:txBody>
        </p:sp>
        <p:cxnSp>
          <p:nvCxnSpPr>
            <p:cNvPr id="24" name="Straight Arrow Connector 23"/>
            <p:cNvCxnSpPr>
              <a:stCxn id="23" idx="0"/>
            </p:cNvCxnSpPr>
            <p:nvPr/>
          </p:nvCxnSpPr>
          <p:spPr>
            <a:xfrm flipH="1" flipV="1">
              <a:off x="6019802" y="3581402"/>
              <a:ext cx="9194" cy="8058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09600" y="3457596"/>
            <a:ext cx="7924800" cy="2862323"/>
          </a:xfrm>
          <a:prstGeom prst="rect">
            <a:avLst/>
          </a:prstGeom>
          <a:noFill/>
        </p:spPr>
        <p:txBody>
          <a:bodyPr wrap="square" rtlCol="0">
            <a:spAutoFit/>
          </a:bodyPr>
          <a:lstStyle/>
          <a:p>
            <a:pPr algn="ctr"/>
            <a:r>
              <a:rPr lang="en-US" dirty="0"/>
              <a:t>Increases or decreases frequency of alleles introduced by mutation; can rapidly lead to fixation or extinction (rapid coalescence).</a:t>
            </a:r>
          </a:p>
          <a:p>
            <a:pPr algn="ctr"/>
            <a:endParaRPr lang="en-US" dirty="0"/>
          </a:p>
          <a:p>
            <a:pPr algn="ctr"/>
            <a:r>
              <a:rPr lang="en-US" dirty="0"/>
              <a:t>Balances with drift - more effective in larger population; can inhibit effect of drift in case of balancing selection (slow coalescence).</a:t>
            </a:r>
          </a:p>
          <a:p>
            <a:pPr algn="ctr"/>
            <a:endParaRPr lang="en-US" dirty="0"/>
          </a:p>
          <a:p>
            <a:pPr algn="ctr"/>
            <a:r>
              <a:rPr lang="en-US" dirty="0"/>
              <a:t>Balances with gene flow</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254228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6878"/>
            <a:ext cx="8229600" cy="1143000"/>
          </a:xfrm>
        </p:spPr>
        <p:txBody>
          <a:bodyPr>
            <a:normAutofit fontScale="90000"/>
          </a:bodyPr>
          <a:lstStyle/>
          <a:p>
            <a:pPr algn="l"/>
            <a:r>
              <a:rPr lang="en-US" dirty="0"/>
              <a:t>A debate over the importance of selection versus drift</a:t>
            </a:r>
          </a:p>
        </p:txBody>
      </p:sp>
      <p:pic>
        <p:nvPicPr>
          <p:cNvPr id="5" name="Picture 4" descr="nj316632fi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61" y="2680328"/>
            <a:ext cx="6775475" cy="2435860"/>
          </a:xfrm>
          <a:prstGeom prst="rect">
            <a:avLst/>
          </a:prstGeom>
        </p:spPr>
      </p:pic>
      <p:sp>
        <p:nvSpPr>
          <p:cNvPr id="3" name="TextBox 2">
            <a:extLst>
              <a:ext uri="{FF2B5EF4-FFF2-40B4-BE49-F238E27FC236}">
                <a16:creationId xmlns:a16="http://schemas.microsoft.com/office/drawing/2014/main" id="{5B27638C-2228-3942-9BC6-58FB69F9FDA8}"/>
              </a:ext>
            </a:extLst>
          </p:cNvPr>
          <p:cNvSpPr txBox="1"/>
          <p:nvPr/>
        </p:nvSpPr>
        <p:spPr>
          <a:xfrm>
            <a:off x="3318553" y="2310996"/>
            <a:ext cx="1207575" cy="369332"/>
          </a:xfrm>
          <a:prstGeom prst="rect">
            <a:avLst/>
          </a:prstGeom>
          <a:noFill/>
        </p:spPr>
        <p:txBody>
          <a:bodyPr wrap="none" rtlCol="0">
            <a:spAutoFit/>
          </a:bodyPr>
          <a:lstStyle/>
          <a:p>
            <a:r>
              <a:rPr lang="en-US" dirty="0"/>
              <a:t>Directional</a:t>
            </a:r>
          </a:p>
        </p:txBody>
      </p:sp>
      <p:sp>
        <p:nvSpPr>
          <p:cNvPr id="6" name="TextBox 5">
            <a:extLst>
              <a:ext uri="{FF2B5EF4-FFF2-40B4-BE49-F238E27FC236}">
                <a16:creationId xmlns:a16="http://schemas.microsoft.com/office/drawing/2014/main" id="{914DBE47-5402-8C44-B0AC-C595CA4A0BCB}"/>
              </a:ext>
            </a:extLst>
          </p:cNvPr>
          <p:cNvSpPr txBox="1"/>
          <p:nvPr/>
        </p:nvSpPr>
        <p:spPr>
          <a:xfrm>
            <a:off x="3225055" y="5116188"/>
            <a:ext cx="1587486" cy="369332"/>
          </a:xfrm>
          <a:prstGeom prst="rect">
            <a:avLst/>
          </a:prstGeom>
          <a:noFill/>
        </p:spPr>
        <p:txBody>
          <a:bodyPr wrap="none" rtlCol="0">
            <a:spAutoFit/>
          </a:bodyPr>
          <a:lstStyle/>
          <a:p>
            <a:r>
              <a:rPr lang="en-US" dirty="0"/>
              <a:t>Not directional</a:t>
            </a:r>
          </a:p>
        </p:txBody>
      </p:sp>
    </p:spTree>
    <p:extLst>
      <p:ext uri="{BB962C8B-B14F-4D97-AF65-F5344CB8AC3E}">
        <p14:creationId xmlns:p14="http://schemas.microsoft.com/office/powerpoint/2010/main" val="2357058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Neo-Darwinism &amp; Neutralism</a:t>
            </a:r>
          </a:p>
        </p:txBody>
      </p:sp>
      <p:sp>
        <p:nvSpPr>
          <p:cNvPr id="3" name="Content Placeholder 2"/>
          <p:cNvSpPr>
            <a:spLocks noGrp="1"/>
          </p:cNvSpPr>
          <p:nvPr>
            <p:ph idx="1"/>
          </p:nvPr>
        </p:nvSpPr>
        <p:spPr/>
        <p:txBody>
          <a:bodyPr>
            <a:normAutofit/>
          </a:bodyPr>
          <a:lstStyle/>
          <a:p>
            <a:r>
              <a:rPr lang="en-US" sz="2800" dirty="0">
                <a:latin typeface="Calibri"/>
                <a:cs typeface="Calibri"/>
              </a:rPr>
              <a:t>Natural selection for advantageous mutations that improve fitness is primary source of genetic variation</a:t>
            </a:r>
          </a:p>
          <a:p>
            <a:pPr marL="346075" indent="0">
              <a:buNone/>
            </a:pPr>
            <a:r>
              <a:rPr lang="en-US" sz="2800" dirty="0">
                <a:latin typeface="Calibri"/>
                <a:cs typeface="Calibri"/>
                <a:sym typeface="Wingdings"/>
              </a:rPr>
              <a:t> </a:t>
            </a:r>
            <a:r>
              <a:rPr lang="en-US" sz="2800" dirty="0">
                <a:latin typeface="Calibri"/>
                <a:cs typeface="Calibri"/>
              </a:rPr>
              <a:t>“</a:t>
            </a:r>
            <a:r>
              <a:rPr lang="en-US" sz="2800" i="1" dirty="0">
                <a:latin typeface="Calibri"/>
                <a:cs typeface="Calibri"/>
              </a:rPr>
              <a:t>Survival of the fittest”</a:t>
            </a:r>
          </a:p>
          <a:p>
            <a:endParaRPr lang="en-US" sz="1400" i="1" dirty="0">
              <a:latin typeface="Calibri"/>
              <a:cs typeface="Calibri"/>
            </a:endParaRPr>
          </a:p>
          <a:p>
            <a:r>
              <a:rPr lang="en-US" sz="2800" dirty="0">
                <a:latin typeface="Calibri"/>
                <a:cs typeface="Calibri"/>
              </a:rPr>
              <a:t>At molecular level, most evolutionary changes occur by random genetic drift of alleles which are selectively neutral (or nearly neutral) </a:t>
            </a:r>
          </a:p>
          <a:p>
            <a:pPr marL="803275" indent="-457200">
              <a:buFont typeface="Wingdings" charset="0"/>
              <a:buChar char="à"/>
            </a:pPr>
            <a:r>
              <a:rPr lang="en-US" sz="2800" dirty="0">
                <a:latin typeface="Calibri"/>
                <a:cs typeface="Calibri"/>
              </a:rPr>
              <a:t>“</a:t>
            </a:r>
            <a:r>
              <a:rPr lang="en-US" sz="2800" i="1" dirty="0">
                <a:latin typeface="Calibri"/>
                <a:cs typeface="Calibri"/>
              </a:rPr>
              <a:t>Survival of the luckiest”</a:t>
            </a:r>
          </a:p>
          <a:p>
            <a:pPr marL="346075" indent="0">
              <a:buNone/>
            </a:pPr>
            <a:endParaRPr lang="en-US" sz="1400" dirty="0">
              <a:latin typeface="Calibri"/>
              <a:cs typeface="Calibri"/>
            </a:endParaRPr>
          </a:p>
          <a:p>
            <a:pPr marL="0" indent="0">
              <a:buNone/>
            </a:pPr>
            <a:endParaRPr lang="en-US" dirty="0">
              <a:solidFill>
                <a:srgbClr val="FF3300"/>
              </a:solidFill>
              <a:latin typeface="Calibri"/>
              <a:cs typeface="Calibri"/>
            </a:endParaRPr>
          </a:p>
          <a:p>
            <a:endParaRPr lang="en-US" b="1" dirty="0">
              <a:latin typeface="Calibri"/>
              <a:cs typeface="Calibri"/>
            </a:endParaRPr>
          </a:p>
          <a:p>
            <a:endParaRPr lang="en-US" dirty="0">
              <a:latin typeface="Calibri"/>
              <a:cs typeface="Calibri"/>
            </a:endParaRPr>
          </a:p>
        </p:txBody>
      </p:sp>
    </p:spTree>
    <p:extLst>
      <p:ext uri="{BB962C8B-B14F-4D97-AF65-F5344CB8AC3E}">
        <p14:creationId xmlns:p14="http://schemas.microsoft.com/office/powerpoint/2010/main" val="3268496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t>Motoo</a:t>
            </a:r>
            <a:r>
              <a:rPr lang="en-US" dirty="0"/>
              <a:t> Kimura</a:t>
            </a:r>
          </a:p>
        </p:txBody>
      </p:sp>
      <p:sp>
        <p:nvSpPr>
          <p:cNvPr id="3" name="Content Placeholder 2"/>
          <p:cNvSpPr>
            <a:spLocks noGrp="1"/>
          </p:cNvSpPr>
          <p:nvPr>
            <p:ph idx="1"/>
          </p:nvPr>
        </p:nvSpPr>
        <p:spPr>
          <a:xfrm>
            <a:off x="457200" y="1600200"/>
            <a:ext cx="6096000" cy="4525963"/>
          </a:xfrm>
        </p:spPr>
        <p:txBody>
          <a:bodyPr>
            <a:normAutofit/>
          </a:bodyPr>
          <a:lstStyle/>
          <a:p>
            <a:pPr marL="0" indent="0">
              <a:buNone/>
            </a:pPr>
            <a:r>
              <a:rPr lang="en-US" i="1" dirty="0"/>
              <a:t>“The vast majority of substitutions in DNA and proteins, and polymorphism within species, are caused not by positive Darwinian selection, but by random drift of alleles that are selectively neutral or nearly so.”</a:t>
            </a:r>
          </a:p>
          <a:p>
            <a:endParaRPr lang="en-US" dirty="0"/>
          </a:p>
        </p:txBody>
      </p:sp>
      <p:pic>
        <p:nvPicPr>
          <p:cNvPr id="5" name="Picture 4" descr="Kimura_Motoo_md"/>
          <p:cNvPicPr>
            <a:picLocks noChangeAspect="1" noChangeArrowheads="1"/>
          </p:cNvPicPr>
          <p:nvPr/>
        </p:nvPicPr>
        <p:blipFill>
          <a:blip r:embed="rId2" cstate="print"/>
          <a:srcRect l="16000" t="9056" r="16000" b="18491"/>
          <a:stretch>
            <a:fillRect/>
          </a:stretch>
        </p:blipFill>
        <p:spPr>
          <a:xfrm>
            <a:off x="6905625" y="457200"/>
            <a:ext cx="1781175" cy="2514600"/>
          </a:xfrm>
          <a:prstGeom prst="rect">
            <a:avLst/>
          </a:prstGeom>
          <a:noFill/>
          <a:ln/>
        </p:spPr>
      </p:pic>
    </p:spTree>
    <p:extLst>
      <p:ext uri="{BB962C8B-B14F-4D97-AF65-F5344CB8AC3E}">
        <p14:creationId xmlns:p14="http://schemas.microsoft.com/office/powerpoint/2010/main" val="1802092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65760" y="228600"/>
            <a:ext cx="8310880" cy="1524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tx1"/>
                </a:solidFill>
                <a:effectLst/>
                <a:uLnTx/>
                <a:uFillTx/>
                <a:latin typeface="Calibri"/>
                <a:ea typeface="+mj-ea"/>
                <a:cs typeface="Calibri"/>
              </a:rPr>
              <a:t>The Neutral Theory of Molecular Evolution</a:t>
            </a:r>
          </a:p>
        </p:txBody>
      </p:sp>
      <p:sp>
        <p:nvSpPr>
          <p:cNvPr id="5" name="Rectangle 3"/>
          <p:cNvSpPr txBox="1">
            <a:spLocks noChangeArrowheads="1"/>
          </p:cNvSpPr>
          <p:nvPr/>
        </p:nvSpPr>
        <p:spPr>
          <a:xfrm>
            <a:off x="533400" y="1940560"/>
            <a:ext cx="7989570" cy="36576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9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Calibri"/>
                <a:cs typeface="Calibri"/>
              </a:rPr>
              <a:t>High levels of polymorphism (variation) in protein and DNA sequences among individuals and species are difficult to reconcile with mutation-selection equilibrium.</a:t>
            </a:r>
          </a:p>
          <a:p>
            <a:pPr marL="342900" marR="0" lvl="0" indent="-342900" algn="l" defTabSz="914400" rtl="0" eaLnBrk="1" fontAlgn="auto" latinLnBrk="0" hangingPunct="1">
              <a:lnSpc>
                <a:spcPct val="9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Calibri"/>
              <a:cs typeface="Calibri"/>
            </a:endParaRPr>
          </a:p>
          <a:p>
            <a:pPr marL="342900" marR="0" lvl="0" indent="-342900" algn="l" defTabSz="914400" rtl="0" eaLnBrk="1" fontAlgn="auto" latinLnBrk="0" hangingPunct="1">
              <a:lnSpc>
                <a:spcPct val="9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Calibri"/>
                <a:cs typeface="Calibri"/>
              </a:rPr>
              <a:t>Most mutations affecting fitness are deleterious, hence quickly eliminated by selection.</a:t>
            </a:r>
          </a:p>
          <a:p>
            <a:pPr marL="342900" marR="0" lvl="0" indent="-342900" algn="l" defTabSz="914400" rtl="0" eaLnBrk="1" fontAlgn="auto" latinLnBrk="0" hangingPunct="1">
              <a:lnSpc>
                <a:spcPct val="9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Calibri"/>
              <a:cs typeface="Calibri"/>
            </a:endParaRPr>
          </a:p>
          <a:p>
            <a:pPr marL="342900" lvl="0" indent="-342900">
              <a:lnSpc>
                <a:spcPct val="90000"/>
              </a:lnSpc>
              <a:spcBef>
                <a:spcPct val="20000"/>
              </a:spcBef>
              <a:buFont typeface="Arial"/>
              <a:buChar char="•"/>
              <a:defRPr/>
            </a:pPr>
            <a:r>
              <a:rPr lang="en-US" sz="2000" dirty="0">
                <a:latin typeface="Calibri"/>
                <a:cs typeface="Calibri"/>
              </a:rPr>
              <a:t>Yet relatively high rate of amino acid sequence evolution.</a:t>
            </a:r>
          </a:p>
          <a:p>
            <a:pPr marL="342900" lvl="0" indent="-342900">
              <a:lnSpc>
                <a:spcPct val="90000"/>
              </a:lnSpc>
              <a:spcBef>
                <a:spcPct val="20000"/>
              </a:spcBef>
              <a:buFont typeface="Arial"/>
              <a:buChar char="•"/>
              <a:defRPr/>
            </a:pPr>
            <a:endParaRPr kumimoji="0" lang="en-US" sz="2000" b="0" i="1" u="none" strike="noStrike" kern="1200" cap="none" spc="0" normalizeH="0" baseline="0" noProof="0" dirty="0">
              <a:ln>
                <a:noFill/>
              </a:ln>
              <a:solidFill>
                <a:schemeClr val="tx1"/>
              </a:solidFill>
              <a:effectLst/>
              <a:uLnTx/>
              <a:uFillTx/>
              <a:latin typeface="Calibri"/>
              <a:cs typeface="Calibri"/>
            </a:endParaRPr>
          </a:p>
          <a:p>
            <a:pPr marL="342900" marR="0" lvl="0" indent="-342900" algn="l" defTabSz="914400" rtl="0" eaLnBrk="1" fontAlgn="auto" latinLnBrk="0" hangingPunct="1">
              <a:lnSpc>
                <a:spcPct val="90000"/>
              </a:lnSpc>
              <a:spcBef>
                <a:spcPct val="20000"/>
              </a:spcBef>
              <a:spcAft>
                <a:spcPts val="0"/>
              </a:spcAft>
              <a:buClrTx/>
              <a:buSzTx/>
              <a:buFont typeface="Arial"/>
              <a:buChar char="•"/>
              <a:tabLst/>
              <a:defRPr/>
            </a:pPr>
            <a:r>
              <a:rPr kumimoji="0" lang="en-US" sz="2000" b="0" u="none" strike="noStrike" kern="1200" cap="none" spc="0" normalizeH="0" baseline="0" noProof="0" dirty="0">
                <a:ln>
                  <a:noFill/>
                </a:ln>
                <a:solidFill>
                  <a:schemeClr val="tx1"/>
                </a:solidFill>
                <a:effectLst/>
                <a:uLnTx/>
                <a:uFillTx/>
                <a:latin typeface="Calibri"/>
                <a:cs typeface="Calibri"/>
              </a:rPr>
              <a:t>Therefore, </a:t>
            </a:r>
            <a:r>
              <a:rPr lang="en-US" sz="2000" dirty="0" err="1">
                <a:latin typeface="Calibri"/>
                <a:cs typeface="Calibri"/>
              </a:rPr>
              <a:t>ess</a:t>
            </a:r>
            <a:r>
              <a:rPr kumimoji="0" lang="en-US" sz="2000" b="0" i="0" u="none" strike="noStrike" kern="1200" cap="none" spc="0" normalizeH="0" baseline="0" noProof="0" dirty="0" err="1">
                <a:ln>
                  <a:noFill/>
                </a:ln>
                <a:solidFill>
                  <a:schemeClr val="tx1"/>
                </a:solidFill>
                <a:effectLst/>
                <a:uLnTx/>
                <a:uFillTx/>
                <a:latin typeface="Calibri"/>
                <a:cs typeface="Calibri"/>
              </a:rPr>
              <a:t>entially</a:t>
            </a:r>
            <a:r>
              <a:rPr kumimoji="0" lang="en-US" sz="2000" b="0" i="0" u="none" strike="noStrike" kern="1200" cap="none" spc="0" normalizeH="0" baseline="0" noProof="0" dirty="0">
                <a:ln>
                  <a:noFill/>
                </a:ln>
                <a:solidFill>
                  <a:schemeClr val="tx1"/>
                </a:solidFill>
                <a:effectLst/>
                <a:uLnTx/>
                <a:uFillTx/>
                <a:latin typeface="Calibri"/>
                <a:cs typeface="Calibri"/>
              </a:rPr>
              <a:t> all new mutations that become fixed are neutral, and evolve by genetic drift.</a:t>
            </a:r>
          </a:p>
          <a:p>
            <a:pPr marL="342900" marR="0" lvl="0" indent="-342900" algn="l" defTabSz="914400" rtl="0" eaLnBrk="1" fontAlgn="auto" latinLnBrk="0" hangingPunct="1">
              <a:lnSpc>
                <a:spcPct val="90000"/>
              </a:lnSpc>
              <a:spcBef>
                <a:spcPct val="20000"/>
              </a:spcBef>
              <a:spcAft>
                <a:spcPts val="0"/>
              </a:spcAft>
              <a:buClrTx/>
              <a:buSzTx/>
              <a:buFont typeface="Arial"/>
              <a:buChar char="•"/>
              <a:tabLst/>
              <a:defRPr/>
            </a:pPr>
            <a:endParaRPr lang="en-US" sz="2000" dirty="0">
              <a:latin typeface="Calibri"/>
              <a:cs typeface="Calibri"/>
            </a:endParaRPr>
          </a:p>
          <a:p>
            <a:pPr marL="342900" marR="0" lvl="0" indent="-342900" algn="l" defTabSz="914400" rtl="0" eaLnBrk="1" fontAlgn="auto" latinLnBrk="0" hangingPunct="1">
              <a:lnSpc>
                <a:spcPct val="9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Calibri"/>
                <a:cs typeface="Calibri"/>
              </a:rPr>
              <a:t>Bold idea, considering the importance of selection.</a:t>
            </a:r>
          </a:p>
        </p:txBody>
      </p:sp>
    </p:spTree>
    <p:extLst>
      <p:ext uri="{BB962C8B-B14F-4D97-AF65-F5344CB8AC3E}">
        <p14:creationId xmlns:p14="http://schemas.microsoft.com/office/powerpoint/2010/main" val="2786652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D02D-0462-2FFB-638E-EA27427D74BD}"/>
              </a:ext>
            </a:extLst>
          </p:cNvPr>
          <p:cNvSpPr>
            <a:spLocks noGrp="1"/>
          </p:cNvSpPr>
          <p:nvPr>
            <p:ph type="title"/>
          </p:nvPr>
        </p:nvSpPr>
        <p:spPr/>
        <p:txBody>
          <a:bodyPr>
            <a:normAutofit fontScale="90000"/>
          </a:bodyPr>
          <a:lstStyle/>
          <a:p>
            <a:pPr algn="l"/>
            <a:r>
              <a:rPr lang="en-US" sz="4400" dirty="0"/>
              <a:t>Two Sources of Data</a:t>
            </a:r>
            <a:br>
              <a:rPr lang="en-US" sz="4400" dirty="0"/>
            </a:br>
            <a:endParaRPr lang="en-US" dirty="0"/>
          </a:p>
        </p:txBody>
      </p:sp>
      <p:sp>
        <p:nvSpPr>
          <p:cNvPr id="3" name="Content Placeholder 2">
            <a:extLst>
              <a:ext uri="{FF2B5EF4-FFF2-40B4-BE49-F238E27FC236}">
                <a16:creationId xmlns:a16="http://schemas.microsoft.com/office/drawing/2014/main" id="{AD3D722E-F850-11F3-E1E4-C0AB60047EEE}"/>
              </a:ext>
            </a:extLst>
          </p:cNvPr>
          <p:cNvSpPr>
            <a:spLocks noGrp="1"/>
          </p:cNvSpPr>
          <p:nvPr>
            <p:ph idx="1"/>
          </p:nvPr>
        </p:nvSpPr>
        <p:spPr>
          <a:xfrm>
            <a:off x="457200" y="959122"/>
            <a:ext cx="8229600" cy="4525963"/>
          </a:xfrm>
        </p:spPr>
        <p:txBody>
          <a:bodyPr/>
          <a:lstStyle/>
          <a:p>
            <a:pPr marL="514350" indent="-514350">
              <a:buAutoNum type="arabicPeriod"/>
            </a:pPr>
            <a:r>
              <a:rPr lang="en-US" sz="3000" dirty="0"/>
              <a:t>Observed relationship for diversity and Ne</a:t>
            </a:r>
          </a:p>
          <a:p>
            <a:pPr marL="514350" indent="-514350">
              <a:buAutoNum type="arabicPeriod"/>
            </a:pPr>
            <a:endParaRPr lang="en-US" dirty="0"/>
          </a:p>
          <a:p>
            <a:pPr marL="514350" indent="-514350">
              <a:buAutoNum type="arabicPeriod"/>
            </a:pPr>
            <a:endParaRPr lang="en-US" sz="3200" dirty="0"/>
          </a:p>
          <a:p>
            <a:pPr marL="0" indent="0">
              <a:buNone/>
            </a:pPr>
            <a:endParaRPr lang="en-US" dirty="0"/>
          </a:p>
          <a:p>
            <a:pPr marL="0" indent="0">
              <a:buNone/>
            </a:pPr>
            <a:endParaRPr lang="en-US" sz="3200" dirty="0"/>
          </a:p>
          <a:p>
            <a:pPr marL="0" indent="0">
              <a:buNone/>
            </a:pPr>
            <a:r>
              <a:rPr lang="en-US" sz="3000" dirty="0"/>
              <a:t>2. Constant rate of evolution within gene families</a:t>
            </a:r>
          </a:p>
          <a:p>
            <a:pPr marL="0" indent="0">
              <a:buNone/>
            </a:pPr>
            <a:endParaRPr lang="en-US" dirty="0"/>
          </a:p>
        </p:txBody>
      </p:sp>
      <p:pic>
        <p:nvPicPr>
          <p:cNvPr id="4" name="Picture 3">
            <a:extLst>
              <a:ext uri="{FF2B5EF4-FFF2-40B4-BE49-F238E27FC236}">
                <a16:creationId xmlns:a16="http://schemas.microsoft.com/office/drawing/2014/main" id="{823239B6-21FF-B354-26DF-E742C8582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742" y="1623354"/>
            <a:ext cx="3304106" cy="2096642"/>
          </a:xfrm>
          <a:prstGeom prst="rect">
            <a:avLst/>
          </a:prstGeom>
          <a:noFill/>
          <a:ln>
            <a:noFill/>
          </a:ln>
          <a:scene3d>
            <a:camera prst="orthographicFront">
              <a:rot lat="0" lon="0" rev="21552000"/>
            </a:camera>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B40DC1B4-BDCF-FF84-7DB6-84F7B505061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1157164" y="4639292"/>
            <a:ext cx="4049537" cy="1831431"/>
          </a:xfrm>
          <a:prstGeom prst="rect">
            <a:avLst/>
          </a:prstGeom>
          <a:noFill/>
        </p:spPr>
      </p:pic>
    </p:spTree>
    <p:extLst>
      <p:ext uri="{BB962C8B-B14F-4D97-AF65-F5344CB8AC3E}">
        <p14:creationId xmlns:p14="http://schemas.microsoft.com/office/powerpoint/2010/main" val="1050067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228600"/>
            <a:ext cx="7772400" cy="1143000"/>
          </a:xfrm>
        </p:spPr>
        <p:txBody>
          <a:bodyPr/>
          <a:lstStyle/>
          <a:p>
            <a:r>
              <a:rPr lang="en-US" dirty="0"/>
              <a:t>Problems with Neutral Theory</a:t>
            </a:r>
          </a:p>
        </p:txBody>
      </p:sp>
      <p:sp>
        <p:nvSpPr>
          <p:cNvPr id="14339" name="Rectangle 3"/>
          <p:cNvSpPr>
            <a:spLocks noGrp="1" noChangeArrowheads="1"/>
          </p:cNvSpPr>
          <p:nvPr>
            <p:ph type="body" idx="1"/>
          </p:nvPr>
        </p:nvSpPr>
        <p:spPr>
          <a:xfrm>
            <a:off x="685800" y="1610852"/>
            <a:ext cx="7772400" cy="4241791"/>
          </a:xfrm>
        </p:spPr>
        <p:txBody>
          <a:bodyPr>
            <a:normAutofit/>
          </a:bodyPr>
          <a:lstStyle/>
          <a:p>
            <a:pPr>
              <a:lnSpc>
                <a:spcPct val="90000"/>
              </a:lnSpc>
            </a:pPr>
            <a:r>
              <a:rPr lang="en-US" sz="2600" dirty="0"/>
              <a:t>The neutral mutation rate, </a:t>
            </a:r>
            <a:r>
              <a:rPr lang="en-US" sz="2600" i="1" dirty="0">
                <a:latin typeface="Calibri"/>
                <a:cs typeface="Calibri"/>
              </a:rPr>
              <a:t>µ</a:t>
            </a:r>
            <a:r>
              <a:rPr lang="en-US" sz="2600" dirty="0">
                <a:solidFill>
                  <a:srgbClr val="FF0000"/>
                </a:solidFill>
                <a:latin typeface="Symbol" pitchFamily="1" charset="2"/>
              </a:rPr>
              <a:t> </a:t>
            </a:r>
            <a:r>
              <a:rPr lang="en-US" sz="2600" dirty="0"/>
              <a:t>should vary among species as a function of generation time; there should be </a:t>
            </a:r>
            <a:r>
              <a:rPr lang="en-US" sz="2600" i="1" dirty="0"/>
              <a:t>more</a:t>
            </a:r>
            <a:r>
              <a:rPr lang="en-US" sz="2600" dirty="0"/>
              <a:t> </a:t>
            </a:r>
            <a:r>
              <a:rPr lang="en-US" sz="2600" i="1" dirty="0"/>
              <a:t>changes per million years</a:t>
            </a:r>
            <a:r>
              <a:rPr lang="en-US" sz="2600" dirty="0"/>
              <a:t> for rodents than for primates.</a:t>
            </a:r>
          </a:p>
          <a:p>
            <a:pPr>
              <a:lnSpc>
                <a:spcPct val="90000"/>
              </a:lnSpc>
            </a:pPr>
            <a:endParaRPr lang="en-US" sz="2600" dirty="0"/>
          </a:p>
          <a:p>
            <a:pPr>
              <a:lnSpc>
                <a:spcPct val="90000"/>
              </a:lnSpc>
            </a:pPr>
            <a:r>
              <a:rPr lang="en-US" sz="2600" dirty="0"/>
              <a:t>However, some proteins evolve at constant rate among lineages without regard to generation time: same rate between mice/rats and chimp/human.</a:t>
            </a:r>
          </a:p>
          <a:p>
            <a:pPr>
              <a:lnSpc>
                <a:spcPct val="90000"/>
              </a:lnSpc>
            </a:pPr>
            <a:endParaRPr lang="en-US" sz="2600" dirty="0"/>
          </a:p>
          <a:p>
            <a:pPr>
              <a:lnSpc>
                <a:spcPct val="90000"/>
              </a:lnSpc>
            </a:pPr>
            <a:r>
              <a:rPr lang="en-US" sz="2600" i="1" dirty="0">
                <a:cs typeface="Calibri"/>
              </a:rPr>
              <a:t>µ </a:t>
            </a:r>
            <a:r>
              <a:rPr lang="en-US" sz="2600" dirty="0">
                <a:cs typeface="Calibri"/>
              </a:rPr>
              <a:t>rates are more often gene specific.</a:t>
            </a:r>
            <a:endParaRPr lang="en-US" sz="2600" dirty="0"/>
          </a:p>
        </p:txBody>
      </p:sp>
    </p:spTree>
    <p:extLst>
      <p:ext uri="{BB962C8B-B14F-4D97-AF65-F5344CB8AC3E}">
        <p14:creationId xmlns:p14="http://schemas.microsoft.com/office/powerpoint/2010/main" val="514971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35" y="1943406"/>
            <a:ext cx="4953000" cy="2971800"/>
          </a:xfrm>
          <a:prstGeom prst="rect">
            <a:avLst/>
          </a:prstGeom>
        </p:spPr>
      </p:pic>
      <p:sp>
        <p:nvSpPr>
          <p:cNvPr id="5" name="TextBox 4"/>
          <p:cNvSpPr txBox="1"/>
          <p:nvPr/>
        </p:nvSpPr>
        <p:spPr>
          <a:xfrm>
            <a:off x="5949675" y="4182209"/>
            <a:ext cx="2957789" cy="646331"/>
          </a:xfrm>
          <a:prstGeom prst="rect">
            <a:avLst/>
          </a:prstGeom>
          <a:noFill/>
        </p:spPr>
        <p:txBody>
          <a:bodyPr wrap="square" rtlCol="0">
            <a:spAutoFit/>
          </a:bodyPr>
          <a:lstStyle/>
          <a:p>
            <a:pPr marL="290513" indent="-290513"/>
            <a:r>
              <a:rPr lang="en-US" dirty="0">
                <a:sym typeface="Wingdings"/>
              </a:rPr>
              <a:t> Most alleles went extinct as predicted</a:t>
            </a:r>
            <a:endParaRPr lang="en-US" dirty="0"/>
          </a:p>
        </p:txBody>
      </p:sp>
      <p:sp>
        <p:nvSpPr>
          <p:cNvPr id="6" name="TextBox 5"/>
          <p:cNvSpPr txBox="1"/>
          <p:nvPr/>
        </p:nvSpPr>
        <p:spPr>
          <a:xfrm>
            <a:off x="5601179" y="2948699"/>
            <a:ext cx="3306285" cy="923330"/>
          </a:xfrm>
          <a:prstGeom prst="rect">
            <a:avLst/>
          </a:prstGeom>
          <a:noFill/>
        </p:spPr>
        <p:txBody>
          <a:bodyPr wrap="square" rtlCol="0">
            <a:spAutoFit/>
          </a:bodyPr>
          <a:lstStyle/>
          <a:p>
            <a:pPr marL="290513" indent="-290513"/>
            <a:r>
              <a:rPr lang="en-US" dirty="0">
                <a:sym typeface="Wingdings"/>
              </a:rPr>
              <a:t> One allele went to fixation. Was this caused by drift or selection?</a:t>
            </a:r>
            <a:endParaRPr lang="en-US" dirty="0"/>
          </a:p>
        </p:txBody>
      </p:sp>
    </p:spTree>
    <p:extLst>
      <p:ext uri="{BB962C8B-B14F-4D97-AF65-F5344CB8AC3E}">
        <p14:creationId xmlns:p14="http://schemas.microsoft.com/office/powerpoint/2010/main" val="3654581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457200" y="635670"/>
            <a:ext cx="5395696" cy="1143000"/>
          </a:xfrm>
        </p:spPr>
        <p:txBody>
          <a:bodyPr/>
          <a:lstStyle/>
          <a:p>
            <a:pPr algn="l"/>
            <a:r>
              <a:rPr lang="en-US" dirty="0"/>
              <a:t>Nearly Neutral Theory</a:t>
            </a:r>
          </a:p>
        </p:txBody>
      </p:sp>
      <p:sp>
        <p:nvSpPr>
          <p:cNvPr id="4" name="Rectangle 3"/>
          <p:cNvSpPr txBox="1">
            <a:spLocks noChangeArrowheads="1"/>
          </p:cNvSpPr>
          <p:nvPr/>
        </p:nvSpPr>
        <p:spPr>
          <a:xfrm>
            <a:off x="457200" y="2759020"/>
            <a:ext cx="8229600" cy="3048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000" dirty="0"/>
              <a:t>Many mutations are “nearly neutral” (i.e., weak selection). </a:t>
            </a:r>
          </a:p>
          <a:p>
            <a:pPr>
              <a:lnSpc>
                <a:spcPct val="120000"/>
              </a:lnSpc>
            </a:pPr>
            <a:endParaRPr lang="en-US" sz="1200" dirty="0"/>
          </a:p>
          <a:p>
            <a:pPr>
              <a:lnSpc>
                <a:spcPct val="120000"/>
              </a:lnSpc>
            </a:pPr>
            <a:r>
              <a:rPr lang="en-US" sz="2000" dirty="0"/>
              <a:t>Recall that drift is a more powerful force and can overpower selection when population size (</a:t>
            </a:r>
            <a:r>
              <a:rPr lang="en-US" sz="2000" i="1" dirty="0"/>
              <a:t>N</a:t>
            </a:r>
            <a:r>
              <a:rPr lang="en-US" sz="2000" i="1" baseline="-25000" dirty="0"/>
              <a:t>e</a:t>
            </a:r>
            <a:r>
              <a:rPr lang="en-US" sz="2000" dirty="0"/>
              <a:t>  ) is small.</a:t>
            </a:r>
          </a:p>
          <a:p>
            <a:pPr>
              <a:lnSpc>
                <a:spcPct val="120000"/>
              </a:lnSpc>
            </a:pPr>
            <a:endParaRPr lang="en-US" sz="1200" dirty="0"/>
          </a:p>
          <a:p>
            <a:pPr>
              <a:lnSpc>
                <a:spcPct val="120000"/>
              </a:lnSpc>
            </a:pPr>
            <a:r>
              <a:rPr lang="en-US" sz="2000" dirty="0"/>
              <a:t>If s &lt;&lt; 1/(2</a:t>
            </a:r>
            <a:r>
              <a:rPr lang="en-US" sz="2000" i="1" dirty="0"/>
              <a:t>N</a:t>
            </a:r>
            <a:r>
              <a:rPr lang="en-US" sz="2000" i="1" baseline="-25000" dirty="0"/>
              <a:t>e</a:t>
            </a:r>
            <a:r>
              <a:rPr lang="en-US" sz="2000" dirty="0"/>
              <a:t>), then mutations are effectively neutral and drift will dominate.</a:t>
            </a:r>
          </a:p>
          <a:p>
            <a:pPr>
              <a:lnSpc>
                <a:spcPct val="120000"/>
              </a:lnSpc>
            </a:pPr>
            <a:endParaRPr lang="en-US" sz="1200" dirty="0"/>
          </a:p>
          <a:p>
            <a:pPr>
              <a:lnSpc>
                <a:spcPct val="120000"/>
              </a:lnSpc>
            </a:pPr>
            <a:r>
              <a:rPr lang="en-US" sz="2000" dirty="0"/>
              <a:t>If s &gt;&gt; 1/(2</a:t>
            </a:r>
            <a:r>
              <a:rPr lang="en-US" sz="2000" i="1" dirty="0"/>
              <a:t>N</a:t>
            </a:r>
            <a:r>
              <a:rPr lang="en-US" sz="2000" i="1" baseline="-25000" dirty="0"/>
              <a:t>e</a:t>
            </a:r>
            <a:r>
              <a:rPr lang="en-US" sz="2000" dirty="0"/>
              <a:t>), then selection will dominate.</a:t>
            </a:r>
          </a:p>
        </p:txBody>
      </p:sp>
      <p:pic>
        <p:nvPicPr>
          <p:cNvPr id="5" name="Picture 8"/>
          <p:cNvPicPr>
            <a:picLocks noChangeAspect="1" noChangeArrowheads="1"/>
          </p:cNvPicPr>
          <p:nvPr/>
        </p:nvPicPr>
        <p:blipFill>
          <a:blip r:embed="rId2" cstate="print"/>
          <a:srcRect/>
          <a:stretch>
            <a:fillRect/>
          </a:stretch>
        </p:blipFill>
        <p:spPr bwMode="auto">
          <a:xfrm>
            <a:off x="7181850" y="274638"/>
            <a:ext cx="1504950" cy="1981200"/>
          </a:xfrm>
          <a:prstGeom prst="rect">
            <a:avLst/>
          </a:prstGeom>
          <a:noFill/>
          <a:ln w="9525">
            <a:noFill/>
            <a:miter lim="800000"/>
            <a:headEnd/>
            <a:tailEnd/>
          </a:ln>
        </p:spPr>
      </p:pic>
      <p:sp>
        <p:nvSpPr>
          <p:cNvPr id="6" name="Rectangle 5"/>
          <p:cNvSpPr/>
          <p:nvPr/>
        </p:nvSpPr>
        <p:spPr>
          <a:xfrm>
            <a:off x="7113155" y="2248079"/>
            <a:ext cx="1670457" cy="333617"/>
          </a:xfrm>
          <a:prstGeom prst="rect">
            <a:avLst/>
          </a:prstGeom>
        </p:spPr>
        <p:txBody>
          <a:bodyPr wrap="none">
            <a:spAutoFit/>
          </a:bodyPr>
          <a:lstStyle/>
          <a:p>
            <a:pPr>
              <a:lnSpc>
                <a:spcPct val="120000"/>
              </a:lnSpc>
            </a:pPr>
            <a:r>
              <a:rPr lang="en-US" sz="1400" dirty="0"/>
              <a:t>Tomoko </a:t>
            </a:r>
            <a:r>
              <a:rPr lang="en-US" sz="1400" dirty="0" err="1"/>
              <a:t>Ohta</a:t>
            </a:r>
            <a:r>
              <a:rPr lang="en-US" sz="1400" dirty="0"/>
              <a:t> (1973)</a:t>
            </a:r>
          </a:p>
        </p:txBody>
      </p:sp>
    </p:spTree>
    <p:extLst>
      <p:ext uri="{BB962C8B-B14F-4D97-AF65-F5344CB8AC3E}">
        <p14:creationId xmlns:p14="http://schemas.microsoft.com/office/powerpoint/2010/main" val="1750391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228600"/>
            <a:ext cx="7772400" cy="1143000"/>
          </a:xfrm>
        </p:spPr>
        <p:txBody>
          <a:bodyPr/>
          <a:lstStyle/>
          <a:p>
            <a:r>
              <a:rPr lang="en-US" dirty="0"/>
              <a:t>Tests of the Neutral Theory</a:t>
            </a:r>
          </a:p>
        </p:txBody>
      </p:sp>
      <p:sp>
        <p:nvSpPr>
          <p:cNvPr id="14339" name="Rectangle 3"/>
          <p:cNvSpPr>
            <a:spLocks noGrp="1" noChangeArrowheads="1"/>
          </p:cNvSpPr>
          <p:nvPr>
            <p:ph type="body" idx="1"/>
          </p:nvPr>
        </p:nvSpPr>
        <p:spPr>
          <a:xfrm>
            <a:off x="685800" y="1610852"/>
            <a:ext cx="7772400" cy="4241791"/>
          </a:xfrm>
        </p:spPr>
        <p:txBody>
          <a:bodyPr>
            <a:normAutofit fontScale="92500" lnSpcReduction="10000"/>
          </a:bodyPr>
          <a:lstStyle/>
          <a:p>
            <a:r>
              <a:rPr lang="en-US" sz="2800" u="sng" dirty="0">
                <a:latin typeface="Calibri" panose="020F0502020204030204" pitchFamily="34" charset="0"/>
                <a:cs typeface="Calibri" panose="020F0502020204030204" pitchFamily="34" charset="0"/>
              </a:rPr>
              <a:t>Hudson, </a:t>
            </a:r>
            <a:r>
              <a:rPr lang="en-US" sz="2800" u="sng" dirty="0" err="1">
                <a:latin typeface="Calibri" panose="020F0502020204030204" pitchFamily="34" charset="0"/>
                <a:cs typeface="Calibri" panose="020F0502020204030204" pitchFamily="34" charset="0"/>
              </a:rPr>
              <a:t>Kreitman</a:t>
            </a:r>
            <a:r>
              <a:rPr lang="en-US" sz="2800" u="sng" dirty="0">
                <a:latin typeface="Calibri" panose="020F0502020204030204" pitchFamily="34" charset="0"/>
                <a:cs typeface="Calibri" panose="020F0502020204030204" pitchFamily="34" charset="0"/>
              </a:rPr>
              <a:t>, </a:t>
            </a:r>
            <a:r>
              <a:rPr lang="en-US" sz="2800" u="sng" dirty="0" err="1">
                <a:latin typeface="Calibri" panose="020F0502020204030204" pitchFamily="34" charset="0"/>
                <a:cs typeface="Calibri" panose="020F0502020204030204" pitchFamily="34" charset="0"/>
              </a:rPr>
              <a:t>Aguade</a:t>
            </a:r>
            <a:r>
              <a:rPr lang="en-US" sz="2800" u="sng" dirty="0">
                <a:latin typeface="Calibri" panose="020F0502020204030204" pitchFamily="34" charset="0"/>
                <a:cs typeface="Calibri" panose="020F0502020204030204" pitchFamily="34" charset="0"/>
              </a:rPr>
              <a:t> (HKA) Test of Neutrality</a:t>
            </a:r>
          </a:p>
          <a:p>
            <a:pPr lvl="1">
              <a:buFont typeface="Courier New" panose="02070309020205020404" pitchFamily="49" charset="0"/>
              <a:buChar char="o"/>
            </a:pPr>
            <a:r>
              <a:rPr lang="en-US" sz="2400" dirty="0">
                <a:latin typeface="Calibri" panose="020F0502020204030204" pitchFamily="34" charset="0"/>
                <a:cs typeface="Calibri" panose="020F0502020204030204" pitchFamily="34" charset="0"/>
              </a:rPr>
              <a:t>Compare </a:t>
            </a:r>
            <a:r>
              <a:rPr lang="en-US" sz="2400" i="1" dirty="0">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 (segregating sites) within species with number of differences between species.</a:t>
            </a:r>
          </a:p>
          <a:p>
            <a:pPr lvl="1">
              <a:buFont typeface="Courier New" panose="02070309020205020404" pitchFamily="49" charset="0"/>
              <a:buChar char="o"/>
            </a:pPr>
            <a:r>
              <a:rPr lang="en-US" sz="2400" dirty="0">
                <a:latin typeface="Calibri" panose="020F0502020204030204" pitchFamily="34" charset="0"/>
                <a:cs typeface="Calibri" panose="020F0502020204030204" pitchFamily="34" charset="0"/>
              </a:rPr>
              <a:t>Identified loci with low or high polymorphism relative to divergence</a:t>
            </a:r>
          </a:p>
          <a:p>
            <a:pPr marL="0" indent="0">
              <a:lnSpc>
                <a:spcPct val="90000"/>
              </a:lnSpc>
              <a:buNone/>
            </a:pPr>
            <a:endParaRPr lang="en-US" sz="2800" dirty="0">
              <a:latin typeface="Calibri" panose="020F0502020204030204" pitchFamily="34" charset="0"/>
              <a:cs typeface="Calibri" panose="020F0502020204030204" pitchFamily="34" charset="0"/>
            </a:endParaRPr>
          </a:p>
          <a:p>
            <a:pPr>
              <a:lnSpc>
                <a:spcPct val="90000"/>
              </a:lnSpc>
            </a:pPr>
            <a:r>
              <a:rPr lang="en-US" sz="2800" u="sng" dirty="0">
                <a:latin typeface="Calibri"/>
                <a:cs typeface="Calibri"/>
              </a:rPr>
              <a:t>McDonald-</a:t>
            </a:r>
            <a:r>
              <a:rPr lang="en-US" sz="2800" u="sng" dirty="0" err="1">
                <a:latin typeface="Calibri"/>
                <a:cs typeface="Calibri"/>
              </a:rPr>
              <a:t>Kreitman</a:t>
            </a:r>
            <a:r>
              <a:rPr lang="en-US" sz="2800" u="sng" dirty="0">
                <a:latin typeface="Calibri"/>
                <a:cs typeface="Calibri"/>
              </a:rPr>
              <a:t> Test</a:t>
            </a:r>
          </a:p>
          <a:p>
            <a:pPr lvl="1">
              <a:lnSpc>
                <a:spcPct val="90000"/>
              </a:lnSpc>
              <a:buFont typeface="Courier New" panose="02070309020205020404" pitchFamily="49" charset="0"/>
              <a:buChar char="o"/>
            </a:pPr>
            <a:r>
              <a:rPr lang="en-US" sz="2400" dirty="0" err="1">
                <a:latin typeface="Calibri"/>
                <a:cs typeface="Calibri"/>
              </a:rPr>
              <a:t>dN</a:t>
            </a:r>
            <a:r>
              <a:rPr lang="en-US" sz="2400" dirty="0">
                <a:latin typeface="Calibri"/>
                <a:cs typeface="Calibri"/>
              </a:rPr>
              <a:t>/</a:t>
            </a:r>
            <a:r>
              <a:rPr lang="en-US" sz="2400" dirty="0" err="1">
                <a:latin typeface="Calibri"/>
                <a:cs typeface="Calibri"/>
              </a:rPr>
              <a:t>dS</a:t>
            </a:r>
            <a:endParaRPr lang="en-US" sz="2400" dirty="0">
              <a:latin typeface="Calibri"/>
              <a:cs typeface="Calibri"/>
            </a:endParaRPr>
          </a:p>
          <a:p>
            <a:pPr lvl="1">
              <a:lnSpc>
                <a:spcPct val="90000"/>
              </a:lnSpc>
              <a:buFont typeface="Courier New" panose="02070309020205020404" pitchFamily="49" charset="0"/>
              <a:buChar char="o"/>
            </a:pPr>
            <a:r>
              <a:rPr lang="en-US" sz="2400" dirty="0">
                <a:latin typeface="Calibri"/>
                <a:cs typeface="Calibri"/>
              </a:rPr>
              <a:t>Should equal 1 when substitutions are neutral</a:t>
            </a:r>
          </a:p>
          <a:p>
            <a:pPr lvl="1">
              <a:lnSpc>
                <a:spcPct val="90000"/>
              </a:lnSpc>
              <a:buFont typeface="Courier New" panose="02070309020205020404" pitchFamily="49" charset="0"/>
              <a:buChar char="o"/>
            </a:pPr>
            <a:r>
              <a:rPr lang="en-US" sz="2400" dirty="0">
                <a:latin typeface="Calibri"/>
                <a:cs typeface="Calibri"/>
              </a:rPr>
              <a:t>&lt;1 when substitutions are deleterious</a:t>
            </a:r>
          </a:p>
          <a:p>
            <a:pPr lvl="1">
              <a:lnSpc>
                <a:spcPct val="90000"/>
              </a:lnSpc>
              <a:buFont typeface="Courier New" panose="02070309020205020404" pitchFamily="49" charset="0"/>
              <a:buChar char="o"/>
            </a:pPr>
            <a:r>
              <a:rPr lang="en-US" sz="2400" dirty="0">
                <a:latin typeface="Calibri"/>
                <a:cs typeface="Calibri"/>
              </a:rPr>
              <a:t>&gt;1 when substitutions are advantageous</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7513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8850" y="1074545"/>
            <a:ext cx="8197950" cy="1600438"/>
          </a:xfrm>
          <a:prstGeom prst="rect">
            <a:avLst/>
          </a:prstGeom>
          <a:solidFill>
            <a:schemeClr val="accent1">
              <a:lumMod val="40000"/>
              <a:lumOff val="60000"/>
            </a:schemeClr>
          </a:solidFill>
        </p:spPr>
        <p:txBody>
          <a:bodyPr wrap="square">
            <a:spAutoFit/>
          </a:bodyPr>
          <a:lstStyle/>
          <a:p>
            <a:r>
              <a:rPr lang="en-US" sz="1400" dirty="0"/>
              <a:t>The distribution of fitness effects of random mutations in vesicular stomatitis virus. Random mutations introduced into virus; fitness measured relative to wild type. </a:t>
            </a:r>
          </a:p>
          <a:p>
            <a:endParaRPr lang="en-US" sz="1400" dirty="0"/>
          </a:p>
          <a:p>
            <a:r>
              <a:rPr lang="en-US" sz="1400" dirty="0"/>
              <a:t>Fitness = 0 indicates lethality --- most new mutations were lethal.</a:t>
            </a:r>
          </a:p>
          <a:p>
            <a:r>
              <a:rPr lang="en-US" sz="1400" dirty="0"/>
              <a:t>Fitness &gt;0 but &lt;1 = deleterious or slightly deleterious.</a:t>
            </a:r>
          </a:p>
          <a:p>
            <a:r>
              <a:rPr lang="en-US" sz="1400" dirty="0"/>
              <a:t>Fitness = 1 indicates complete neutrality.</a:t>
            </a:r>
          </a:p>
          <a:p>
            <a:r>
              <a:rPr lang="en-US" sz="1400" dirty="0"/>
              <a:t>Fitness &gt; 1 indicates was advantageous.</a:t>
            </a:r>
          </a:p>
        </p:txBody>
      </p:sp>
      <p:pic>
        <p:nvPicPr>
          <p:cNvPr id="64517" name="Picture 4"/>
          <p:cNvPicPr>
            <a:picLocks noChangeAspect="1"/>
          </p:cNvPicPr>
          <p:nvPr/>
        </p:nvPicPr>
        <p:blipFill>
          <a:blip r:embed="rId2" cstate="print"/>
          <a:srcRect/>
          <a:stretch>
            <a:fillRect/>
          </a:stretch>
        </p:blipFill>
        <p:spPr bwMode="auto">
          <a:xfrm>
            <a:off x="6096000" y="3345625"/>
            <a:ext cx="2590800" cy="1925638"/>
          </a:xfrm>
          <a:prstGeom prst="rect">
            <a:avLst/>
          </a:prstGeom>
          <a:noFill/>
          <a:ln w="9525">
            <a:noFill/>
            <a:miter lim="800000"/>
            <a:headEnd/>
            <a:tailEnd/>
          </a:ln>
        </p:spPr>
      </p:pic>
      <p:sp>
        <p:nvSpPr>
          <p:cNvPr id="2" name="TextBox 1"/>
          <p:cNvSpPr txBox="1"/>
          <p:nvPr/>
        </p:nvSpPr>
        <p:spPr>
          <a:xfrm>
            <a:off x="2333328" y="233376"/>
            <a:ext cx="4501954" cy="523220"/>
          </a:xfrm>
          <a:prstGeom prst="rect">
            <a:avLst/>
          </a:prstGeom>
          <a:noFill/>
        </p:spPr>
        <p:txBody>
          <a:bodyPr wrap="none" rtlCol="0">
            <a:spAutoFit/>
          </a:bodyPr>
          <a:lstStyle/>
          <a:p>
            <a:r>
              <a:rPr lang="en-US" sz="2800" dirty="0"/>
              <a:t>Beneficial mutations are rare.</a:t>
            </a:r>
          </a:p>
        </p:txBody>
      </p:sp>
      <p:pic>
        <p:nvPicPr>
          <p:cNvPr id="64515" name="Picture 52" descr="nrg2146-f1"/>
          <p:cNvPicPr>
            <a:picLocks noChangeAspect="1" noChangeArrowheads="1"/>
          </p:cNvPicPr>
          <p:nvPr/>
        </p:nvPicPr>
        <p:blipFill>
          <a:blip r:embed="rId3" cstate="print"/>
          <a:srcRect/>
          <a:stretch>
            <a:fillRect/>
          </a:stretch>
        </p:blipFill>
        <p:spPr bwMode="auto">
          <a:xfrm>
            <a:off x="510656" y="3840300"/>
            <a:ext cx="3269928" cy="2286000"/>
          </a:xfrm>
          <a:prstGeom prst="rect">
            <a:avLst/>
          </a:prstGeom>
          <a:noFill/>
          <a:ln w="9525">
            <a:noFill/>
            <a:miter lim="800000"/>
            <a:headEnd/>
            <a:tailEnd/>
          </a:ln>
        </p:spPr>
      </p:pic>
      <p:cxnSp>
        <p:nvCxnSpPr>
          <p:cNvPr id="5" name="Straight Arrow Connector 4"/>
          <p:cNvCxnSpPr/>
          <p:nvPr/>
        </p:nvCxnSpPr>
        <p:spPr>
          <a:xfrm>
            <a:off x="3478606" y="3345625"/>
            <a:ext cx="0" cy="51307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658614" y="4766796"/>
            <a:ext cx="997936" cy="4303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922772" y="3327221"/>
            <a:ext cx="0" cy="51307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43420" y="2939485"/>
            <a:ext cx="758704" cy="369332"/>
          </a:xfrm>
          <a:prstGeom prst="rect">
            <a:avLst/>
          </a:prstGeom>
          <a:noFill/>
        </p:spPr>
        <p:txBody>
          <a:bodyPr wrap="none" rtlCol="0">
            <a:spAutoFit/>
          </a:bodyPr>
          <a:lstStyle/>
          <a:p>
            <a:r>
              <a:rPr lang="en-US" dirty="0"/>
              <a:t>Lethal</a:t>
            </a:r>
          </a:p>
        </p:txBody>
      </p:sp>
      <p:sp>
        <p:nvSpPr>
          <p:cNvPr id="13" name="TextBox 12"/>
          <p:cNvSpPr txBox="1"/>
          <p:nvPr/>
        </p:nvSpPr>
        <p:spPr>
          <a:xfrm>
            <a:off x="3038280" y="2957889"/>
            <a:ext cx="891139" cy="369332"/>
          </a:xfrm>
          <a:prstGeom prst="rect">
            <a:avLst/>
          </a:prstGeom>
          <a:noFill/>
        </p:spPr>
        <p:txBody>
          <a:bodyPr wrap="none" rtlCol="0">
            <a:spAutoFit/>
          </a:bodyPr>
          <a:lstStyle/>
          <a:p>
            <a:r>
              <a:rPr lang="en-US" dirty="0"/>
              <a:t>Neutral</a:t>
            </a:r>
          </a:p>
        </p:txBody>
      </p:sp>
      <p:sp>
        <p:nvSpPr>
          <p:cNvPr id="14" name="TextBox 13"/>
          <p:cNvSpPr txBox="1"/>
          <p:nvPr/>
        </p:nvSpPr>
        <p:spPr>
          <a:xfrm>
            <a:off x="4831266" y="4582130"/>
            <a:ext cx="1097514" cy="369332"/>
          </a:xfrm>
          <a:prstGeom prst="rect">
            <a:avLst/>
          </a:prstGeom>
          <a:noFill/>
        </p:spPr>
        <p:txBody>
          <a:bodyPr wrap="none" rtlCol="0">
            <a:spAutoFit/>
          </a:bodyPr>
          <a:lstStyle/>
          <a:p>
            <a:r>
              <a:rPr lang="en-US" dirty="0"/>
              <a:t>Beneficial</a:t>
            </a:r>
          </a:p>
        </p:txBody>
      </p:sp>
      <p:cxnSp>
        <p:nvCxnSpPr>
          <p:cNvPr id="12" name="Straight Connector 11"/>
          <p:cNvCxnSpPr/>
          <p:nvPr/>
        </p:nvCxnSpPr>
        <p:spPr>
          <a:xfrm flipV="1">
            <a:off x="1030699" y="3496881"/>
            <a:ext cx="2328274" cy="9202"/>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88850" y="6224932"/>
            <a:ext cx="8197950" cy="292388"/>
          </a:xfrm>
          <a:prstGeom prst="rect">
            <a:avLst/>
          </a:prstGeom>
        </p:spPr>
        <p:txBody>
          <a:bodyPr wrap="square">
            <a:spAutoFit/>
          </a:bodyPr>
          <a:lstStyle/>
          <a:p>
            <a:r>
              <a:rPr lang="en-US" sz="1300" dirty="0"/>
              <a:t>Eyre-Walker A, </a:t>
            </a:r>
            <a:r>
              <a:rPr lang="en-US" sz="1300" dirty="0" err="1"/>
              <a:t>Keightley</a:t>
            </a:r>
            <a:r>
              <a:rPr lang="en-US" sz="1300" dirty="0"/>
              <a:t> PD. 2007. The distribution of fitness effects of new mutations. Nature Rev. Genet. 8:610-618.</a:t>
            </a:r>
          </a:p>
        </p:txBody>
      </p:sp>
    </p:spTree>
    <p:extLst>
      <p:ext uri="{BB962C8B-B14F-4D97-AF65-F5344CB8AC3E}">
        <p14:creationId xmlns:p14="http://schemas.microsoft.com/office/powerpoint/2010/main" val="3611278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ADF79-B8CC-1B43-8B99-4855D0D822AC}"/>
              </a:ext>
            </a:extLst>
          </p:cNvPr>
          <p:cNvPicPr>
            <a:picLocks noChangeAspect="1"/>
          </p:cNvPicPr>
          <p:nvPr/>
        </p:nvPicPr>
        <p:blipFill>
          <a:blip r:embed="rId2"/>
          <a:stretch>
            <a:fillRect/>
          </a:stretch>
        </p:blipFill>
        <p:spPr>
          <a:xfrm>
            <a:off x="364385" y="293914"/>
            <a:ext cx="8587110" cy="5366944"/>
          </a:xfrm>
          <a:prstGeom prst="rect">
            <a:avLst/>
          </a:prstGeom>
        </p:spPr>
      </p:pic>
      <p:sp>
        <p:nvSpPr>
          <p:cNvPr id="4" name="TextBox 3">
            <a:extLst>
              <a:ext uri="{FF2B5EF4-FFF2-40B4-BE49-F238E27FC236}">
                <a16:creationId xmlns:a16="http://schemas.microsoft.com/office/drawing/2014/main" id="{87DEA0B5-35D7-164A-A349-E833286FA4CF}"/>
              </a:ext>
            </a:extLst>
          </p:cNvPr>
          <p:cNvSpPr txBox="1"/>
          <p:nvPr/>
        </p:nvSpPr>
        <p:spPr>
          <a:xfrm>
            <a:off x="364386" y="6043290"/>
            <a:ext cx="8532108" cy="338554"/>
          </a:xfrm>
          <a:prstGeom prst="rect">
            <a:avLst/>
          </a:prstGeom>
          <a:noFill/>
        </p:spPr>
        <p:txBody>
          <a:bodyPr wrap="square" rtlCol="0">
            <a:spAutoFit/>
          </a:bodyPr>
          <a:lstStyle/>
          <a:p>
            <a:pPr algn="ctr"/>
            <a:r>
              <a:rPr lang="en-US" sz="1600" dirty="0"/>
              <a:t>Casillas, S. and </a:t>
            </a:r>
            <a:r>
              <a:rPr lang="en-US" sz="1600" dirty="0" err="1"/>
              <a:t>Barbadilla</a:t>
            </a:r>
            <a:r>
              <a:rPr lang="en-US" sz="1600" dirty="0"/>
              <a:t>, A., 2017. Molecular population genetics. </a:t>
            </a:r>
            <a:r>
              <a:rPr lang="en-US" sz="1600" i="1" dirty="0"/>
              <a:t>Genetics</a:t>
            </a:r>
            <a:r>
              <a:rPr lang="en-US" sz="1600" dirty="0"/>
              <a:t>, </a:t>
            </a:r>
            <a:r>
              <a:rPr lang="en-US" sz="1600" i="1" dirty="0"/>
              <a:t>205</a:t>
            </a:r>
            <a:r>
              <a:rPr lang="en-US" sz="1600" dirty="0"/>
              <a:t>(3), pp.1003-1035.</a:t>
            </a:r>
          </a:p>
        </p:txBody>
      </p:sp>
    </p:spTree>
    <p:extLst>
      <p:ext uri="{BB962C8B-B14F-4D97-AF65-F5344CB8AC3E}">
        <p14:creationId xmlns:p14="http://schemas.microsoft.com/office/powerpoint/2010/main" val="3863740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27010" y="228600"/>
            <a:ext cx="8188389" cy="1143000"/>
          </a:xfrm>
        </p:spPr>
        <p:txBody>
          <a:bodyPr>
            <a:noAutofit/>
          </a:bodyPr>
          <a:lstStyle/>
          <a:p>
            <a:pPr algn="l"/>
            <a:r>
              <a:rPr lang="en-US" sz="3200" dirty="0"/>
              <a:t>Generation Time vs. Population Size</a:t>
            </a:r>
          </a:p>
        </p:txBody>
      </p:sp>
      <p:sp>
        <p:nvSpPr>
          <p:cNvPr id="2" name="TextBox 1"/>
          <p:cNvSpPr txBox="1"/>
          <p:nvPr/>
        </p:nvSpPr>
        <p:spPr>
          <a:xfrm>
            <a:off x="727011" y="1619601"/>
            <a:ext cx="7702632" cy="4093428"/>
          </a:xfrm>
          <a:prstGeom prst="rect">
            <a:avLst/>
          </a:prstGeom>
          <a:noFill/>
        </p:spPr>
        <p:txBody>
          <a:bodyPr wrap="square" rtlCol="0">
            <a:spAutoFit/>
          </a:bodyPr>
          <a:lstStyle/>
          <a:p>
            <a:r>
              <a:rPr lang="en-US" sz="2000" dirty="0"/>
              <a:t>Why can rates of non-synonymous substitutions be constant in species with long and short generation times, for some proteins?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The difference between mutation rate frequency of neutral mutations cancel out. </a:t>
            </a:r>
          </a:p>
        </p:txBody>
      </p:sp>
      <p:graphicFrame>
        <p:nvGraphicFramePr>
          <p:cNvPr id="3" name="Table 2"/>
          <p:cNvGraphicFramePr>
            <a:graphicFrameLocks noGrp="1"/>
          </p:cNvGraphicFramePr>
          <p:nvPr/>
        </p:nvGraphicFramePr>
        <p:xfrm>
          <a:off x="846650" y="2589382"/>
          <a:ext cx="6717948" cy="2194560"/>
        </p:xfrm>
        <a:graphic>
          <a:graphicData uri="http://schemas.openxmlformats.org/drawingml/2006/table">
            <a:tbl>
              <a:tblPr firstRow="1" bandRow="1">
                <a:tableStyleId>{7E9639D4-E3E2-4D34-9284-5A2195B3D0D7}</a:tableStyleId>
              </a:tblPr>
              <a:tblGrid>
                <a:gridCol w="3358974">
                  <a:extLst>
                    <a:ext uri="{9D8B030D-6E8A-4147-A177-3AD203B41FA5}">
                      <a16:colId xmlns:a16="http://schemas.microsoft.com/office/drawing/2014/main" val="20000"/>
                    </a:ext>
                  </a:extLst>
                </a:gridCol>
                <a:gridCol w="3358974">
                  <a:extLst>
                    <a:ext uri="{9D8B030D-6E8A-4147-A177-3AD203B41FA5}">
                      <a16:colId xmlns:a16="http://schemas.microsoft.com/office/drawing/2014/main" val="20001"/>
                    </a:ext>
                  </a:extLst>
                </a:gridCol>
              </a:tblGrid>
              <a:tr h="370840">
                <a:tc>
                  <a:txBody>
                    <a:bodyPr/>
                    <a:lstStyle/>
                    <a:p>
                      <a:pPr algn="ctr"/>
                      <a:r>
                        <a:rPr lang="en-US" dirty="0"/>
                        <a:t>Short generation time</a:t>
                      </a:r>
                    </a:p>
                    <a:p>
                      <a:pPr algn="ctr"/>
                      <a:endParaRPr lang="en-US" dirty="0"/>
                    </a:p>
                  </a:txBody>
                  <a:tcPr/>
                </a:tc>
                <a:tc>
                  <a:txBody>
                    <a:bodyPr/>
                    <a:lstStyle/>
                    <a:p>
                      <a:pPr algn="ctr"/>
                      <a:r>
                        <a:rPr lang="en-US" dirty="0"/>
                        <a:t>Long generation time</a:t>
                      </a:r>
                    </a:p>
                  </a:txBody>
                  <a:tcPr/>
                </a:tc>
                <a:extLst>
                  <a:ext uri="{0D108BD9-81ED-4DB2-BD59-A6C34878D82A}">
                    <a16:rowId xmlns:a16="http://schemas.microsoft.com/office/drawing/2014/main" val="10000"/>
                  </a:ext>
                </a:extLst>
              </a:tr>
              <a:tr h="370840">
                <a:tc>
                  <a:txBody>
                    <a:bodyPr/>
                    <a:lstStyle/>
                    <a:p>
                      <a:pPr algn="ctr"/>
                      <a:r>
                        <a:rPr lang="en-US" dirty="0"/>
                        <a:t>Many</a:t>
                      </a:r>
                      <a:r>
                        <a:rPr lang="en-US" baseline="0" dirty="0"/>
                        <a:t> mutations per year</a:t>
                      </a:r>
                    </a:p>
                    <a:p>
                      <a:pPr algn="ctr"/>
                      <a:endParaRPr lang="en-US" dirty="0"/>
                    </a:p>
                  </a:txBody>
                  <a:tcPr/>
                </a:tc>
                <a:tc>
                  <a:txBody>
                    <a:bodyPr/>
                    <a:lstStyle/>
                    <a:p>
                      <a:pPr algn="ctr"/>
                      <a:r>
                        <a:rPr lang="en-US" dirty="0"/>
                        <a:t>Few mutations per year</a:t>
                      </a:r>
                    </a:p>
                  </a:txBody>
                  <a:tcPr/>
                </a:tc>
                <a:extLst>
                  <a:ext uri="{0D108BD9-81ED-4DB2-BD59-A6C34878D82A}">
                    <a16:rowId xmlns:a16="http://schemas.microsoft.com/office/drawing/2014/main" val="10001"/>
                  </a:ext>
                </a:extLst>
              </a:tr>
              <a:tr h="370840">
                <a:tc>
                  <a:txBody>
                    <a:bodyPr/>
                    <a:lstStyle/>
                    <a:p>
                      <a:pPr algn="ctr"/>
                      <a:r>
                        <a:rPr lang="en-US" dirty="0"/>
                        <a:t>Few</a:t>
                      </a:r>
                      <a:r>
                        <a:rPr lang="en-US" baseline="0" dirty="0"/>
                        <a:t> mutations are effectively neutral because Ne is large</a:t>
                      </a:r>
                    </a:p>
                    <a:p>
                      <a:pPr algn="ctr"/>
                      <a:endParaRPr lang="en-US" dirty="0"/>
                    </a:p>
                  </a:txBody>
                  <a:tcPr/>
                </a:tc>
                <a:tc>
                  <a:txBody>
                    <a:bodyPr/>
                    <a:lstStyle/>
                    <a:p>
                      <a:pPr algn="ctr"/>
                      <a:r>
                        <a:rPr lang="en-US" dirty="0"/>
                        <a:t>Many mutations are effectively neutral because</a:t>
                      </a:r>
                      <a:r>
                        <a:rPr lang="en-US" baseline="0" dirty="0"/>
                        <a:t> </a:t>
                      </a:r>
                      <a:r>
                        <a:rPr lang="en-US" dirty="0"/>
                        <a:t>Ne is small</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7191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8892" y="1153381"/>
            <a:ext cx="7718575" cy="2339102"/>
          </a:xfrm>
          <a:prstGeom prst="rect">
            <a:avLst/>
          </a:prstGeom>
          <a:noFill/>
          <a:ln>
            <a:noFill/>
          </a:ln>
        </p:spPr>
        <p:txBody>
          <a:bodyPr wrap="square" rtlCol="0">
            <a:spAutoFit/>
          </a:bodyPr>
          <a:lstStyle/>
          <a:p>
            <a:r>
              <a:rPr lang="en-US" dirty="0"/>
              <a:t>With accounting for generation time, we should expect to see greater nucleotide diversity in larger populations, and we do.</a:t>
            </a:r>
          </a:p>
          <a:p>
            <a:endParaRPr lang="en-US" dirty="0"/>
          </a:p>
          <a:p>
            <a:r>
              <a:rPr lang="en-US" dirty="0"/>
              <a:t>But we don’t see as much as predicted by the neutral parameter </a:t>
            </a:r>
            <a:r>
              <a:rPr lang="en-US" dirty="0">
                <a:latin typeface="Symbol" charset="2"/>
                <a:cs typeface="Symbol" charset="2"/>
              </a:rPr>
              <a:t>q</a:t>
            </a:r>
            <a:r>
              <a:rPr lang="en-US" dirty="0"/>
              <a:t> = 4N</a:t>
            </a:r>
            <a:r>
              <a:rPr lang="en-US" baseline="-25000" dirty="0"/>
              <a:t>e</a:t>
            </a:r>
            <a:r>
              <a:rPr lang="en-US" dirty="0">
                <a:latin typeface="Symbol" charset="2"/>
                <a:cs typeface="Symbol" charset="2"/>
              </a:rPr>
              <a:t>m</a:t>
            </a:r>
          </a:p>
          <a:p>
            <a:endParaRPr lang="en-US" dirty="0"/>
          </a:p>
          <a:p>
            <a:r>
              <a:rPr lang="en-US" sz="2000" b="1" dirty="0"/>
              <a:t>This is </a:t>
            </a:r>
            <a:r>
              <a:rPr lang="en-US" sz="2000" b="1" dirty="0" err="1"/>
              <a:t>Lewontin’s</a:t>
            </a:r>
            <a:r>
              <a:rPr lang="en-US" sz="2000" b="1" dirty="0"/>
              <a:t> Paradox.</a:t>
            </a:r>
          </a:p>
          <a:p>
            <a:endParaRPr lang="en-US" dirty="0"/>
          </a:p>
          <a:p>
            <a:r>
              <a:rPr lang="en-US" dirty="0"/>
              <a:t>10-fold increase in N</a:t>
            </a:r>
            <a:r>
              <a:rPr lang="en-US" baseline="-25000" dirty="0"/>
              <a:t>e</a:t>
            </a:r>
            <a:r>
              <a:rPr lang="en-US" dirty="0"/>
              <a:t> results in much smaller increase in </a:t>
            </a:r>
            <a:r>
              <a:rPr lang="en-US" dirty="0">
                <a:latin typeface="Symbol" charset="2"/>
                <a:cs typeface="Symbol" charset="2"/>
              </a:rPr>
              <a:t>p</a:t>
            </a:r>
            <a:r>
              <a:rPr lang="en-US" dirty="0"/>
              <a:t>.</a:t>
            </a:r>
          </a:p>
        </p:txBody>
      </p:sp>
      <p:sp>
        <p:nvSpPr>
          <p:cNvPr id="3" name="Rectangle 2"/>
          <p:cNvSpPr txBox="1">
            <a:spLocks noChangeArrowheads="1"/>
          </p:cNvSpPr>
          <p:nvPr/>
        </p:nvSpPr>
        <p:spPr>
          <a:xfrm>
            <a:off x="662540" y="331752"/>
            <a:ext cx="8188389"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Genetic Diversity vs. Population Size</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793073" y="3667546"/>
            <a:ext cx="2514142" cy="1967135"/>
          </a:xfrm>
          <a:prstGeom prst="rect">
            <a:avLst/>
          </a:prstGeom>
        </p:spPr>
      </p:pic>
      <p:sp>
        <p:nvSpPr>
          <p:cNvPr id="5" name="Rectangle 4"/>
          <p:cNvSpPr/>
          <p:nvPr/>
        </p:nvSpPr>
        <p:spPr>
          <a:xfrm>
            <a:off x="662539" y="5733536"/>
            <a:ext cx="7866595" cy="738664"/>
          </a:xfrm>
          <a:prstGeom prst="rect">
            <a:avLst/>
          </a:prstGeom>
        </p:spPr>
        <p:txBody>
          <a:bodyPr wrap="square">
            <a:spAutoFit/>
          </a:bodyPr>
          <a:lstStyle/>
          <a:p>
            <a:r>
              <a:rPr lang="en-US" sz="1400" dirty="0"/>
              <a:t>Relationship between </a:t>
            </a:r>
            <a:r>
              <a:rPr lang="en-US" sz="1400" i="1" dirty="0"/>
              <a:t>N</a:t>
            </a:r>
            <a:r>
              <a:rPr lang="en-US" sz="1400" dirty="0"/>
              <a:t> and </a:t>
            </a:r>
            <a:r>
              <a:rPr lang="en-US" sz="1400" i="1" dirty="0"/>
              <a:t>π</a:t>
            </a:r>
            <a:r>
              <a:rPr lang="en-US" sz="1400" dirty="0"/>
              <a:t> (proportion of variable sites) at 3,200 </a:t>
            </a:r>
            <a:r>
              <a:rPr lang="en-US" sz="1400" dirty="0" err="1"/>
              <a:t>ddRAD</a:t>
            </a:r>
            <a:r>
              <a:rPr lang="en-US" sz="1400" dirty="0"/>
              <a:t> loci from 41 species of ducks (1 individual/species). The dashed lines are the relationships expected from three different mutation rates - Jeff Peters, Wright State University. </a:t>
            </a:r>
          </a:p>
        </p:txBody>
      </p:sp>
    </p:spTree>
    <p:extLst>
      <p:ext uri="{BB962C8B-B14F-4D97-AF65-F5344CB8AC3E}">
        <p14:creationId xmlns:p14="http://schemas.microsoft.com/office/powerpoint/2010/main" val="684571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026" descr="l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770063"/>
            <a:ext cx="8948738" cy="327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6" name="Text Box 1027"/>
          <p:cNvSpPr txBox="1">
            <a:spLocks noChangeArrowheads="1"/>
          </p:cNvSpPr>
          <p:nvPr/>
        </p:nvSpPr>
        <p:spPr bwMode="auto">
          <a:xfrm>
            <a:off x="5784851" y="5067300"/>
            <a:ext cx="3256334"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a:solidFill>
                  <a:schemeClr val="tx1"/>
                </a:solidFill>
                <a:latin typeface="Verdana" charset="0"/>
                <a:ea typeface="ＭＳ Ｐゴシック" charset="0"/>
                <a:cs typeface="ＭＳ Ｐゴシック" charset="0"/>
              </a:defRPr>
            </a:lvl1pPr>
            <a:lvl2pPr marL="742950" indent="-285750">
              <a:defRPr sz="1600" b="1">
                <a:solidFill>
                  <a:schemeClr val="tx1"/>
                </a:solidFill>
                <a:latin typeface="Verdana" charset="0"/>
                <a:ea typeface="ＭＳ Ｐゴシック" charset="0"/>
              </a:defRPr>
            </a:lvl2pPr>
            <a:lvl3pPr marL="1143000" indent="-228600">
              <a:defRPr sz="1600" b="1">
                <a:solidFill>
                  <a:schemeClr val="tx1"/>
                </a:solidFill>
                <a:latin typeface="Verdana" charset="0"/>
                <a:ea typeface="ＭＳ Ｐゴシック" charset="0"/>
              </a:defRPr>
            </a:lvl3pPr>
            <a:lvl4pPr marL="1600200" indent="-228600">
              <a:defRPr sz="1600" b="1">
                <a:solidFill>
                  <a:schemeClr val="tx1"/>
                </a:solidFill>
                <a:latin typeface="Verdana" charset="0"/>
                <a:ea typeface="ＭＳ Ｐゴシック" charset="0"/>
              </a:defRPr>
            </a:lvl4pPr>
            <a:lvl5pPr marL="2057400" indent="-228600">
              <a:defRPr sz="1600" b="1">
                <a:solidFill>
                  <a:schemeClr val="tx1"/>
                </a:solidFill>
                <a:latin typeface="Verdana" charset="0"/>
                <a:ea typeface="ＭＳ Ｐゴシック" charset="0"/>
              </a:defRPr>
            </a:lvl5pPr>
            <a:lvl6pPr marL="2514600" indent="-228600" eaLnBrk="0" fontAlgn="base" hangingPunct="0">
              <a:spcBef>
                <a:spcPct val="0"/>
              </a:spcBef>
              <a:spcAft>
                <a:spcPct val="0"/>
              </a:spcAft>
              <a:defRPr sz="1600" b="1">
                <a:solidFill>
                  <a:schemeClr val="tx1"/>
                </a:solidFill>
                <a:latin typeface="Verdana" charset="0"/>
                <a:ea typeface="ＭＳ Ｐゴシック" charset="0"/>
              </a:defRPr>
            </a:lvl6pPr>
            <a:lvl7pPr marL="2971800" indent="-228600" eaLnBrk="0" fontAlgn="base" hangingPunct="0">
              <a:spcBef>
                <a:spcPct val="0"/>
              </a:spcBef>
              <a:spcAft>
                <a:spcPct val="0"/>
              </a:spcAft>
              <a:defRPr sz="1600" b="1">
                <a:solidFill>
                  <a:schemeClr val="tx1"/>
                </a:solidFill>
                <a:latin typeface="Verdana" charset="0"/>
                <a:ea typeface="ＭＳ Ｐゴシック" charset="0"/>
              </a:defRPr>
            </a:lvl7pPr>
            <a:lvl8pPr marL="3429000" indent="-228600" eaLnBrk="0" fontAlgn="base" hangingPunct="0">
              <a:spcBef>
                <a:spcPct val="0"/>
              </a:spcBef>
              <a:spcAft>
                <a:spcPct val="0"/>
              </a:spcAft>
              <a:defRPr sz="1600" b="1">
                <a:solidFill>
                  <a:schemeClr val="tx1"/>
                </a:solidFill>
                <a:latin typeface="Verdana" charset="0"/>
                <a:ea typeface="ＭＳ Ｐゴシック" charset="0"/>
              </a:defRPr>
            </a:lvl8pPr>
            <a:lvl9pPr marL="3886200" indent="-228600" eaLnBrk="0" fontAlgn="base" hangingPunct="0">
              <a:spcBef>
                <a:spcPct val="0"/>
              </a:spcBef>
              <a:spcAft>
                <a:spcPct val="0"/>
              </a:spcAft>
              <a:defRPr sz="1600" b="1">
                <a:solidFill>
                  <a:schemeClr val="tx1"/>
                </a:solidFill>
                <a:latin typeface="Verdana" charset="0"/>
                <a:ea typeface="ＭＳ Ｐゴシック" charset="0"/>
              </a:defRPr>
            </a:lvl9pPr>
          </a:lstStyle>
          <a:p>
            <a:r>
              <a:rPr lang="en-US" sz="1200" b="0" dirty="0"/>
              <a:t>Peters, J. L. et al. (2014)  Mito-nuclear discord in six congeneric lineages of Holarctic ducks (genus </a:t>
            </a:r>
            <a:r>
              <a:rPr lang="en-US" sz="1200" b="0" i="1" dirty="0"/>
              <a:t>Anas</a:t>
            </a:r>
            <a:r>
              <a:rPr lang="en-US" sz="1200" b="0" dirty="0"/>
              <a:t>).  Molecular Ecology 23:2961-2974.</a:t>
            </a:r>
          </a:p>
        </p:txBody>
      </p:sp>
      <p:cxnSp>
        <p:nvCxnSpPr>
          <p:cNvPr id="3" name="Straight Arrow Connector 2"/>
          <p:cNvCxnSpPr/>
          <p:nvPr/>
        </p:nvCxnSpPr>
        <p:spPr>
          <a:xfrm flipV="1">
            <a:off x="1397756" y="5176132"/>
            <a:ext cx="0" cy="40796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4304501" y="5176132"/>
            <a:ext cx="0" cy="40796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55858" y="5684482"/>
            <a:ext cx="1484482" cy="923330"/>
          </a:xfrm>
          <a:prstGeom prst="rect">
            <a:avLst/>
          </a:prstGeom>
          <a:noFill/>
        </p:spPr>
        <p:txBody>
          <a:bodyPr wrap="square" rtlCol="0">
            <a:spAutoFit/>
          </a:bodyPr>
          <a:lstStyle/>
          <a:p>
            <a:pPr algn="ctr"/>
            <a:r>
              <a:rPr lang="en-US" dirty="0"/>
              <a:t>Sorted</a:t>
            </a:r>
          </a:p>
          <a:p>
            <a:pPr algn="ctr"/>
            <a:r>
              <a:rPr lang="en-US" dirty="0"/>
              <a:t>Directional or Purifying?</a:t>
            </a:r>
          </a:p>
        </p:txBody>
      </p:sp>
      <p:sp>
        <p:nvSpPr>
          <p:cNvPr id="8" name="TextBox 7"/>
          <p:cNvSpPr txBox="1"/>
          <p:nvPr/>
        </p:nvSpPr>
        <p:spPr>
          <a:xfrm>
            <a:off x="3306365" y="5684482"/>
            <a:ext cx="1996272" cy="923330"/>
          </a:xfrm>
          <a:prstGeom prst="rect">
            <a:avLst/>
          </a:prstGeom>
          <a:noFill/>
        </p:spPr>
        <p:txBody>
          <a:bodyPr wrap="none" rtlCol="0">
            <a:spAutoFit/>
          </a:bodyPr>
          <a:lstStyle/>
          <a:p>
            <a:pPr algn="ctr"/>
            <a:r>
              <a:rPr lang="en-US" dirty="0"/>
              <a:t>Not Sorted</a:t>
            </a:r>
          </a:p>
          <a:p>
            <a:pPr algn="ctr"/>
            <a:r>
              <a:rPr lang="en-US" dirty="0"/>
              <a:t>Balancing Selection</a:t>
            </a:r>
          </a:p>
          <a:p>
            <a:pPr algn="ctr"/>
            <a:r>
              <a:rPr lang="en-US" dirty="0"/>
              <a:t>or Neutral?</a:t>
            </a:r>
          </a:p>
        </p:txBody>
      </p:sp>
    </p:spTree>
    <p:extLst>
      <p:ext uri="{BB962C8B-B14F-4D97-AF65-F5344CB8AC3E}">
        <p14:creationId xmlns:p14="http://schemas.microsoft.com/office/powerpoint/2010/main" val="1344180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2-20loci-b&amp;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59" y="405670"/>
            <a:ext cx="8686800" cy="5089352"/>
          </a:xfrm>
          <a:prstGeom prst="rect">
            <a:avLst/>
          </a:prstGeom>
        </p:spPr>
      </p:pic>
      <p:sp>
        <p:nvSpPr>
          <p:cNvPr id="5" name="TextBox 4"/>
          <p:cNvSpPr txBox="1"/>
          <p:nvPr/>
        </p:nvSpPr>
        <p:spPr>
          <a:xfrm>
            <a:off x="226460" y="5724596"/>
            <a:ext cx="8637060" cy="523220"/>
          </a:xfrm>
          <a:prstGeom prst="rect">
            <a:avLst/>
          </a:prstGeom>
          <a:noFill/>
        </p:spPr>
        <p:txBody>
          <a:bodyPr wrap="square" rtlCol="0">
            <a:spAutoFit/>
          </a:bodyPr>
          <a:lstStyle/>
          <a:p>
            <a:pPr algn="ctr"/>
            <a:r>
              <a:rPr lang="en-US" sz="1400" dirty="0"/>
              <a:t>Peters, J. L. et al. (2012) Heterogeneity in genetic diversity among non-coding loci fails to fit neutral coalescent models of population history. </a:t>
            </a:r>
            <a:r>
              <a:rPr lang="en-US" sz="1400" dirty="0" err="1"/>
              <a:t>PLoS</a:t>
            </a:r>
            <a:r>
              <a:rPr lang="en-US" sz="1400" dirty="0"/>
              <a:t> ONE 7:e31972.</a:t>
            </a:r>
          </a:p>
        </p:txBody>
      </p:sp>
    </p:spTree>
    <p:extLst>
      <p:ext uri="{BB962C8B-B14F-4D97-AF65-F5344CB8AC3E}">
        <p14:creationId xmlns:p14="http://schemas.microsoft.com/office/powerpoint/2010/main" val="2777370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_vs_div.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1752600"/>
            <a:ext cx="6413500" cy="362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2762250" y="457200"/>
            <a:ext cx="55102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Verdana" charset="0"/>
                <a:ea typeface="ＭＳ Ｐゴシック" charset="0"/>
                <a:cs typeface="ＭＳ Ｐゴシック" charset="0"/>
              </a:defRPr>
            </a:lvl1pPr>
            <a:lvl2pPr marL="742950" indent="-285750">
              <a:defRPr sz="1600" b="1">
                <a:solidFill>
                  <a:schemeClr val="tx1"/>
                </a:solidFill>
                <a:latin typeface="Verdana" charset="0"/>
                <a:ea typeface="ＭＳ Ｐゴシック" charset="0"/>
              </a:defRPr>
            </a:lvl2pPr>
            <a:lvl3pPr marL="1143000" indent="-228600">
              <a:defRPr sz="1600" b="1">
                <a:solidFill>
                  <a:schemeClr val="tx1"/>
                </a:solidFill>
                <a:latin typeface="Verdana" charset="0"/>
                <a:ea typeface="ＭＳ Ｐゴシック" charset="0"/>
              </a:defRPr>
            </a:lvl3pPr>
            <a:lvl4pPr marL="1600200" indent="-228600">
              <a:defRPr sz="1600" b="1">
                <a:solidFill>
                  <a:schemeClr val="tx1"/>
                </a:solidFill>
                <a:latin typeface="Verdana" charset="0"/>
                <a:ea typeface="ＭＳ Ｐゴシック" charset="0"/>
              </a:defRPr>
            </a:lvl4pPr>
            <a:lvl5pPr marL="2057400" indent="-228600">
              <a:defRPr sz="1600" b="1">
                <a:solidFill>
                  <a:schemeClr val="tx1"/>
                </a:solidFill>
                <a:latin typeface="Verdana" charset="0"/>
                <a:ea typeface="ＭＳ Ｐゴシック" charset="0"/>
              </a:defRPr>
            </a:lvl5pPr>
            <a:lvl6pPr marL="2514600" indent="-228600" eaLnBrk="0" fontAlgn="base" hangingPunct="0">
              <a:spcBef>
                <a:spcPct val="0"/>
              </a:spcBef>
              <a:spcAft>
                <a:spcPct val="0"/>
              </a:spcAft>
              <a:defRPr sz="1600" b="1">
                <a:solidFill>
                  <a:schemeClr val="tx1"/>
                </a:solidFill>
                <a:latin typeface="Verdana" charset="0"/>
                <a:ea typeface="ＭＳ Ｐゴシック" charset="0"/>
              </a:defRPr>
            </a:lvl6pPr>
            <a:lvl7pPr marL="2971800" indent="-228600" eaLnBrk="0" fontAlgn="base" hangingPunct="0">
              <a:spcBef>
                <a:spcPct val="0"/>
              </a:spcBef>
              <a:spcAft>
                <a:spcPct val="0"/>
              </a:spcAft>
              <a:defRPr sz="1600" b="1">
                <a:solidFill>
                  <a:schemeClr val="tx1"/>
                </a:solidFill>
                <a:latin typeface="Verdana" charset="0"/>
                <a:ea typeface="ＭＳ Ｐゴシック" charset="0"/>
              </a:defRPr>
            </a:lvl7pPr>
            <a:lvl8pPr marL="3429000" indent="-228600" eaLnBrk="0" fontAlgn="base" hangingPunct="0">
              <a:spcBef>
                <a:spcPct val="0"/>
              </a:spcBef>
              <a:spcAft>
                <a:spcPct val="0"/>
              </a:spcAft>
              <a:defRPr sz="1600" b="1">
                <a:solidFill>
                  <a:schemeClr val="tx1"/>
                </a:solidFill>
                <a:latin typeface="Verdana" charset="0"/>
                <a:ea typeface="ＭＳ Ｐゴシック" charset="0"/>
              </a:defRPr>
            </a:lvl8pPr>
            <a:lvl9pPr marL="3886200" indent="-228600" eaLnBrk="0" fontAlgn="base" hangingPunct="0">
              <a:spcBef>
                <a:spcPct val="0"/>
              </a:spcBef>
              <a:spcAft>
                <a:spcPct val="0"/>
              </a:spcAft>
              <a:defRPr sz="1600" b="1">
                <a:solidFill>
                  <a:schemeClr val="tx1"/>
                </a:solidFill>
                <a:latin typeface="Verdana" charset="0"/>
                <a:ea typeface="ＭＳ Ｐゴシック" charset="0"/>
              </a:defRPr>
            </a:lvl9pPr>
          </a:lstStyle>
          <a:p>
            <a:pPr algn="ctr"/>
            <a:r>
              <a:rPr lang="en-US" b="0" dirty="0" err="1"/>
              <a:t>Lewontin’s</a:t>
            </a:r>
            <a:r>
              <a:rPr lang="en-US" b="0" dirty="0"/>
              <a:t> Paradox</a:t>
            </a:r>
          </a:p>
          <a:p>
            <a:pPr algn="ctr"/>
            <a:endParaRPr lang="en-US" b="0" dirty="0"/>
          </a:p>
          <a:p>
            <a:pPr algn="ctr"/>
            <a:r>
              <a:rPr lang="en-US" b="0" dirty="0"/>
              <a:t>Selection Constrains Variation in Larger Populations</a:t>
            </a:r>
          </a:p>
        </p:txBody>
      </p:sp>
      <p:sp>
        <p:nvSpPr>
          <p:cNvPr id="4" name="Rectangle 3"/>
          <p:cNvSpPr>
            <a:spLocks noChangeArrowheads="1"/>
          </p:cNvSpPr>
          <p:nvPr/>
        </p:nvSpPr>
        <p:spPr bwMode="auto">
          <a:xfrm>
            <a:off x="3786188" y="5867400"/>
            <a:ext cx="4572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b="0"/>
              <a:t>http://www.trevorbedford.com/tree_topology/</a:t>
            </a:r>
          </a:p>
        </p:txBody>
      </p:sp>
      <p:pic>
        <p:nvPicPr>
          <p:cNvPr id="5" name="Picture 1" descr="Richard-Lewont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89865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304800" y="4777230"/>
            <a:ext cx="2649641" cy="1477328"/>
          </a:xfrm>
          <a:prstGeom prst="rect">
            <a:avLst/>
          </a:prstGeom>
          <a:noFill/>
          <a:ln>
            <a:solidFill>
              <a:schemeClr val="tx1"/>
            </a:solidFill>
          </a:ln>
        </p:spPr>
        <p:txBody>
          <a:bodyPr wrap="square" rtlCol="0">
            <a:spAutoFit/>
          </a:bodyPr>
          <a:lstStyle/>
          <a:p>
            <a:r>
              <a:rPr lang="en-US" dirty="0"/>
              <a:t>Effects of selection are locus specific, and consistent across species within loci, but variable among loci. </a:t>
            </a:r>
          </a:p>
        </p:txBody>
      </p:sp>
    </p:spTree>
    <p:extLst>
      <p:ext uri="{BB962C8B-B14F-4D97-AF65-F5344CB8AC3E}">
        <p14:creationId xmlns:p14="http://schemas.microsoft.com/office/powerpoint/2010/main" val="70277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p:cNvSpPr>
            <a:spLocks noGrp="1"/>
          </p:cNvSpPr>
          <p:nvPr>
            <p:ph idx="1"/>
          </p:nvPr>
        </p:nvSpPr>
        <p:spPr>
          <a:xfrm>
            <a:off x="457200" y="1600200"/>
            <a:ext cx="8229600" cy="4525963"/>
          </a:xfrm>
        </p:spPr>
        <p:txBody>
          <a:bodyPr>
            <a:normAutofit/>
          </a:bodyPr>
          <a:lstStyle/>
          <a:p>
            <a:endParaRPr lang="en-US" sz="2400" dirty="0"/>
          </a:p>
          <a:p>
            <a:r>
              <a:rPr lang="en-US" sz="2400" dirty="0"/>
              <a:t>Neutral alleles go to fixation on average within 4N generations.</a:t>
            </a:r>
          </a:p>
          <a:p>
            <a:endParaRPr lang="en-US" sz="1000" dirty="0"/>
          </a:p>
          <a:p>
            <a:r>
              <a:rPr lang="en-US" sz="2400" dirty="0"/>
              <a:t>No neutral alleles stay at intermediate frequency forever; all alleles ultimately go to </a:t>
            </a:r>
            <a:r>
              <a:rPr lang="en-US" sz="2400" i="1" dirty="0"/>
              <a:t>f</a:t>
            </a:r>
            <a:r>
              <a:rPr lang="en-US" sz="2400" dirty="0"/>
              <a:t> = 0 or 1.</a:t>
            </a:r>
          </a:p>
          <a:p>
            <a:endParaRPr lang="en-US" sz="1000" dirty="0"/>
          </a:p>
        </p:txBody>
      </p:sp>
    </p:spTree>
    <p:extLst>
      <p:ext uri="{BB962C8B-B14F-4D97-AF65-F5344CB8AC3E}">
        <p14:creationId xmlns:p14="http://schemas.microsoft.com/office/powerpoint/2010/main" val="142913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25CA2E-FF73-DC4F-8F1F-81467C1E1102}"/>
              </a:ext>
            </a:extLst>
          </p:cNvPr>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a:extLst>
              <a:ext uri="{FF2B5EF4-FFF2-40B4-BE49-F238E27FC236}">
                <a16:creationId xmlns:a16="http://schemas.microsoft.com/office/drawing/2014/main" id="{67813E38-A5BA-444A-BAB4-FCF69F2FE38F}"/>
              </a:ext>
            </a:extLst>
          </p:cNvPr>
          <p:cNvSpPr>
            <a:spLocks noGrp="1"/>
          </p:cNvSpPr>
          <p:nvPr>
            <p:ph idx="1"/>
          </p:nvPr>
        </p:nvSpPr>
        <p:spPr>
          <a:xfrm>
            <a:off x="457200" y="1600200"/>
            <a:ext cx="8229600" cy="4525963"/>
          </a:xfrm>
        </p:spPr>
        <p:txBody>
          <a:bodyPr>
            <a:normAutofit/>
          </a:bodyPr>
          <a:lstStyle/>
          <a:p>
            <a:endParaRPr lang="en-US" sz="2400" dirty="0"/>
          </a:p>
          <a:p>
            <a:r>
              <a:rPr lang="en-US" sz="2400" dirty="0"/>
              <a:t>Alleles at initial high frequency are more likely to be fixed than low frequency alleles.</a:t>
            </a:r>
          </a:p>
          <a:p>
            <a:endParaRPr lang="en-US" sz="1000" dirty="0"/>
          </a:p>
          <a:p>
            <a:r>
              <a:rPr lang="en-US" sz="2400" dirty="0"/>
              <a:t>Selection favoring the a new mutation increases the probability of fixation.</a:t>
            </a:r>
          </a:p>
        </p:txBody>
      </p:sp>
    </p:spTree>
    <p:extLst>
      <p:ext uri="{BB962C8B-B14F-4D97-AF65-F5344CB8AC3E}">
        <p14:creationId xmlns:p14="http://schemas.microsoft.com/office/powerpoint/2010/main" val="227181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Probability that mutation is fixed:</a:t>
            </a:r>
          </a:p>
        </p:txBody>
      </p:sp>
      <p:sp>
        <p:nvSpPr>
          <p:cNvPr id="3" name="Content Placeholder 2"/>
          <p:cNvSpPr>
            <a:spLocks noGrp="1"/>
          </p:cNvSpPr>
          <p:nvPr>
            <p:ph idx="1"/>
          </p:nvPr>
        </p:nvSpPr>
        <p:spPr/>
        <p:txBody>
          <a:bodyPr/>
          <a:lstStyle/>
          <a:p>
            <a:pPr marL="0" indent="0">
              <a:buNone/>
            </a:pPr>
            <a:r>
              <a:rPr lang="en-US" dirty="0"/>
              <a:t>Function of the selection coefficient s and Ne:</a:t>
            </a:r>
          </a:p>
          <a:p>
            <a:pPr marL="0" indent="0">
              <a:buNone/>
            </a:pPr>
            <a:endParaRPr lang="en-US" dirty="0"/>
          </a:p>
          <a:p>
            <a:pPr marL="0" indent="0">
              <a:buNone/>
            </a:pPr>
            <a:r>
              <a:rPr lang="en-US" dirty="0"/>
              <a:t>	u (s, N) = (1 – e</a:t>
            </a:r>
            <a:r>
              <a:rPr lang="en-US" baseline="30000" dirty="0"/>
              <a:t>-2s</a:t>
            </a:r>
            <a:r>
              <a:rPr lang="en-US" dirty="0"/>
              <a:t>) / (1 – e</a:t>
            </a:r>
            <a:r>
              <a:rPr lang="en-US" baseline="30000" dirty="0"/>
              <a:t>-4Ns</a:t>
            </a:r>
            <a:r>
              <a:rPr lang="en-US" dirty="0"/>
              <a:t>)</a:t>
            </a:r>
          </a:p>
          <a:p>
            <a:pPr marL="0" indent="0">
              <a:buNone/>
            </a:pPr>
            <a:endParaRPr lang="en-US" dirty="0"/>
          </a:p>
          <a:p>
            <a:pPr marL="0" indent="0">
              <a:buNone/>
            </a:pPr>
            <a:r>
              <a:rPr lang="en-US" dirty="0"/>
              <a:t>… when N is large and s is small</a:t>
            </a:r>
          </a:p>
        </p:txBody>
      </p:sp>
    </p:spTree>
    <p:extLst>
      <p:ext uri="{BB962C8B-B14F-4D97-AF65-F5344CB8AC3E}">
        <p14:creationId xmlns:p14="http://schemas.microsoft.com/office/powerpoint/2010/main" val="326629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elefrequencies-14C6799939E7DBDCD9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894"/>
            <a:ext cx="9144000" cy="4206240"/>
          </a:xfrm>
          <a:prstGeom prst="rect">
            <a:avLst/>
          </a:prstGeom>
        </p:spPr>
      </p:pic>
      <p:sp>
        <p:nvSpPr>
          <p:cNvPr id="6" name="TextBox 5"/>
          <p:cNvSpPr txBox="1"/>
          <p:nvPr/>
        </p:nvSpPr>
        <p:spPr>
          <a:xfrm>
            <a:off x="383575" y="4926432"/>
            <a:ext cx="8396029" cy="1200329"/>
          </a:xfrm>
          <a:prstGeom prst="rect">
            <a:avLst/>
          </a:prstGeom>
          <a:noFill/>
        </p:spPr>
        <p:txBody>
          <a:bodyPr wrap="square" rtlCol="0">
            <a:spAutoFit/>
          </a:bodyPr>
          <a:lstStyle/>
          <a:p>
            <a:r>
              <a:rPr lang="en-US" dirty="0"/>
              <a:t>Probability of fixation for allele B</a:t>
            </a:r>
            <a:r>
              <a:rPr lang="en-US" baseline="-25000" dirty="0"/>
              <a:t>1</a:t>
            </a:r>
            <a:r>
              <a:rPr lang="en-US" dirty="0"/>
              <a:t> does not depend on N</a:t>
            </a:r>
            <a:r>
              <a:rPr lang="en-US" baseline="-25000" dirty="0"/>
              <a:t>e</a:t>
            </a:r>
            <a:r>
              <a:rPr lang="en-US" dirty="0"/>
              <a:t> when  B</a:t>
            </a:r>
            <a:r>
              <a:rPr lang="en-US" baseline="-25000" dirty="0"/>
              <a:t>1</a:t>
            </a:r>
            <a:r>
              <a:rPr lang="en-US" dirty="0"/>
              <a:t> is strongly advantageous, if 2Ns &gt; 1.</a:t>
            </a:r>
          </a:p>
          <a:p>
            <a:endParaRPr lang="en-US" dirty="0"/>
          </a:p>
          <a:p>
            <a:r>
              <a:rPr lang="en-US" dirty="0"/>
              <a:t>As s becomes large, u becomes approximately 2s</a:t>
            </a:r>
          </a:p>
        </p:txBody>
      </p:sp>
    </p:spTree>
    <p:extLst>
      <p:ext uri="{BB962C8B-B14F-4D97-AF65-F5344CB8AC3E}">
        <p14:creationId xmlns:p14="http://schemas.microsoft.com/office/powerpoint/2010/main" val="155991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813" y="724482"/>
            <a:ext cx="8225551" cy="3139321"/>
          </a:xfrm>
          <a:prstGeom prst="rect">
            <a:avLst/>
          </a:prstGeom>
          <a:noFill/>
        </p:spPr>
        <p:txBody>
          <a:bodyPr wrap="square" rtlCol="0">
            <a:spAutoFit/>
          </a:bodyPr>
          <a:lstStyle/>
          <a:p>
            <a:r>
              <a:rPr lang="en-US" b="1" u="sng" dirty="0"/>
              <a:t>Strongly advantageous allele</a:t>
            </a:r>
          </a:p>
          <a:p>
            <a:endParaRPr lang="en-US" dirty="0"/>
          </a:p>
          <a:p>
            <a:r>
              <a:rPr lang="en-US" dirty="0"/>
              <a:t>If 2Ns &gt; 1, probability of fixation does not depend on N</a:t>
            </a:r>
            <a:r>
              <a:rPr lang="en-US" baseline="-25000" dirty="0"/>
              <a:t>e</a:t>
            </a:r>
            <a:r>
              <a:rPr lang="en-US" dirty="0"/>
              <a:t>.</a:t>
            </a:r>
          </a:p>
          <a:p>
            <a:endParaRPr lang="en-US" dirty="0"/>
          </a:p>
          <a:p>
            <a:r>
              <a:rPr lang="en-US" b="1" u="sng" dirty="0"/>
              <a:t>Nearly neutral (weaker selection)</a:t>
            </a:r>
          </a:p>
          <a:p>
            <a:endParaRPr lang="en-US" b="1" u="sng" dirty="0"/>
          </a:p>
          <a:p>
            <a:r>
              <a:rPr lang="en-US" dirty="0"/>
              <a:t>If -1 &lt; 2Ns &lt; 1, fate of all these alleles are strongly affected by N</a:t>
            </a:r>
            <a:r>
              <a:rPr lang="en-US" baseline="-25000" dirty="0"/>
              <a:t>e</a:t>
            </a:r>
            <a:r>
              <a:rPr lang="en-US" dirty="0"/>
              <a:t>.</a:t>
            </a:r>
          </a:p>
          <a:p>
            <a:endParaRPr lang="en-US" dirty="0"/>
          </a:p>
          <a:p>
            <a:r>
              <a:rPr lang="en-US" b="1" u="sng" dirty="0"/>
              <a:t>Strongly deleterious allele</a:t>
            </a:r>
          </a:p>
          <a:p>
            <a:endParaRPr lang="en-US" dirty="0"/>
          </a:p>
          <a:p>
            <a:r>
              <a:rPr lang="en-US" dirty="0"/>
              <a:t>If 2Ns &lt; -1, extinction is also independent of N</a:t>
            </a:r>
            <a:r>
              <a:rPr lang="en-US" baseline="-25000" dirty="0"/>
              <a:t>e</a:t>
            </a:r>
            <a:r>
              <a:rPr lang="en-US" dirty="0"/>
              <a:t>.</a:t>
            </a:r>
          </a:p>
        </p:txBody>
      </p:sp>
    </p:spTree>
    <p:extLst>
      <p:ext uri="{BB962C8B-B14F-4D97-AF65-F5344CB8AC3E}">
        <p14:creationId xmlns:p14="http://schemas.microsoft.com/office/powerpoint/2010/main" val="3969687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3897</TotalTime>
  <Words>2516</Words>
  <Application>Microsoft Macintosh PowerPoint</Application>
  <PresentationFormat>On-screen Show (4:3)</PresentationFormat>
  <Paragraphs>353</Paragraphs>
  <Slides>48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Courier New</vt:lpstr>
      <vt:lpstr>Symbol</vt:lpstr>
      <vt:lpstr>Verdana</vt:lpstr>
      <vt:lpstr>Wingdings</vt:lpstr>
      <vt:lpstr>Office Theme</vt:lpstr>
      <vt:lpstr>Natural Selection 2</vt:lpstr>
      <vt:lpstr>Effects of drift are important to selection when allele frequencies are low. </vt:lpstr>
      <vt:lpstr>Trajectories are Ne dependent</vt:lpstr>
      <vt:lpstr>PowerPoint Presentation</vt:lpstr>
      <vt:lpstr>Effects of drift are important to selection when allele frequencies are low. </vt:lpstr>
      <vt:lpstr>Effects of drift are important to selection when allele frequencies are low. </vt:lpstr>
      <vt:lpstr>Probability that mutation is fixed:</vt:lpstr>
      <vt:lpstr>PowerPoint Presentation</vt:lpstr>
      <vt:lpstr>PowerPoint Presentation</vt:lpstr>
      <vt:lpstr>PowerPoint Presentation</vt:lpstr>
      <vt:lpstr>End result:</vt:lpstr>
      <vt:lpstr>Selection is more efficient in a larger population:</vt:lpstr>
      <vt:lpstr>PowerPoint Presentation</vt:lpstr>
      <vt:lpstr>Genetic Hitchhiking (or Genetic Draft)</vt:lpstr>
      <vt:lpstr>Selective Sweep by Directional Selection</vt:lpstr>
      <vt:lpstr>Effect of selective sweep on linked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debate over the importance of selection versus drift</vt:lpstr>
      <vt:lpstr>Neo-Darwinism &amp; Neutralism</vt:lpstr>
      <vt:lpstr>Motoo Kimura</vt:lpstr>
      <vt:lpstr>PowerPoint Presentation</vt:lpstr>
      <vt:lpstr>Two Sources of Data </vt:lpstr>
      <vt:lpstr>Problems with Neutral Theory</vt:lpstr>
      <vt:lpstr>Nearly Neutral Theory</vt:lpstr>
      <vt:lpstr>Tests of the Neutral Theory</vt:lpstr>
      <vt:lpstr>PowerPoint Presentation</vt:lpstr>
      <vt:lpstr>PowerPoint Presentation</vt:lpstr>
      <vt:lpstr>Generation Time vs. Population Size</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454</cp:revision>
  <cp:lastPrinted>2017-03-20T13:31:01Z</cp:lastPrinted>
  <dcterms:created xsi:type="dcterms:W3CDTF">2017-01-09T21:19:33Z</dcterms:created>
  <dcterms:modified xsi:type="dcterms:W3CDTF">2023-02-08T17:43:02Z</dcterms:modified>
</cp:coreProperties>
</file>