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57" r:id="rId5"/>
    <p:sldId id="261" r:id="rId6"/>
    <p:sldId id="291" r:id="rId7"/>
    <p:sldId id="262" r:id="rId8"/>
    <p:sldId id="290" r:id="rId9"/>
    <p:sldId id="289" r:id="rId10"/>
    <p:sldId id="263" r:id="rId11"/>
    <p:sldId id="264" r:id="rId12"/>
    <p:sldId id="292" r:id="rId13"/>
    <p:sldId id="284" r:id="rId14"/>
    <p:sldId id="266" r:id="rId15"/>
    <p:sldId id="268" r:id="rId16"/>
    <p:sldId id="305" r:id="rId17"/>
    <p:sldId id="265" r:id="rId18"/>
    <p:sldId id="270" r:id="rId19"/>
    <p:sldId id="306" r:id="rId20"/>
    <p:sldId id="307" r:id="rId21"/>
    <p:sldId id="326" r:id="rId22"/>
    <p:sldId id="327" r:id="rId23"/>
    <p:sldId id="328" r:id="rId24"/>
    <p:sldId id="473" r:id="rId25"/>
    <p:sldId id="332" r:id="rId26"/>
    <p:sldId id="333" r:id="rId27"/>
    <p:sldId id="334" r:id="rId28"/>
    <p:sldId id="33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9" autoAdjust="0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24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D9ACAC7-B77A-D64B-9220-F243B3B22D2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30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26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FCD2CC-32CB-46D5-9742-7E5A1C8BA946}" type="datetimeFigureOut">
              <a:rPr lang="en-US"/>
              <a:pPr>
                <a:defRPr/>
              </a:pPr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1FE61F-5498-46B4-B119-83F7AB9DB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44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doi.org/10.1371/journal.pone.0034567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hyperlink" Target="http://www.southwestbirders.com/soca_20050201/gadwall%200502016s.jpg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17.jpe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39.png"/><Relationship Id="rId5" Type="http://schemas.openxmlformats.org/officeDocument/2006/relationships/image" Target="../media/image19.jpeg"/><Relationship Id="rId15" Type="http://schemas.openxmlformats.org/officeDocument/2006/relationships/image" Target="../media/image52.png"/><Relationship Id="rId10" Type="http://schemas.openxmlformats.org/officeDocument/2006/relationships/image" Target="../media/image38.png"/><Relationship Id="rId19" Type="http://schemas.openxmlformats.org/officeDocument/2006/relationships/image" Target="../media/image56.png"/><Relationship Id="rId4" Type="http://schemas.openxmlformats.org/officeDocument/2006/relationships/image" Target="../media/image18.jpeg"/><Relationship Id="rId9" Type="http://schemas.openxmlformats.org/officeDocument/2006/relationships/image" Target="../media/image23.tiff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470025"/>
          </a:xfrm>
        </p:spPr>
        <p:txBody>
          <a:bodyPr>
            <a:normAutofit/>
          </a:bodyPr>
          <a:lstStyle/>
          <a:p>
            <a:r>
              <a:rPr lang="en-US"/>
              <a:t>Population Subdivision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/>
          <a:lstStyle/>
          <a:p>
            <a:r>
              <a:rPr lang="en-US" dirty="0"/>
              <a:t>University of Miami</a:t>
            </a:r>
          </a:p>
          <a:p>
            <a:r>
              <a:rPr lang="en-US" dirty="0"/>
              <a:t>Spring 2025</a:t>
            </a:r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68047"/>
              </p:ext>
            </p:extLst>
          </p:nvPr>
        </p:nvGraphicFramePr>
        <p:xfrm>
          <a:off x="609600" y="1277034"/>
          <a:ext cx="3897104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6600" y="357832"/>
            <a:ext cx="4281528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F</a:t>
            </a:r>
            <a:r>
              <a:rPr lang="en-US" sz="3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2568" y="1338486"/>
            <a:ext cx="38940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= (0.80 + 0.45 + 0.50)/3 = 0.58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1 - 0.58 = 0.42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+ 0.50 + 0.40)/3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+ 0.495 + 0.50)/3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0.438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x (0.58) x (0.42)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0.487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Pop Structure!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82324"/>
              </p:ext>
            </p:extLst>
          </p:nvPr>
        </p:nvGraphicFramePr>
        <p:xfrm>
          <a:off x="609600" y="4177665"/>
          <a:ext cx="3897103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 x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5506043"/>
            <a:ext cx="814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(0.487 – 0.438)/0.487 = 0.10062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*This is the % reduction in heterozygosity due to genetic differentiation among pops.</a:t>
            </a:r>
          </a:p>
        </p:txBody>
      </p:sp>
    </p:spTree>
    <p:extLst>
      <p:ext uri="{BB962C8B-B14F-4D97-AF65-F5344CB8AC3E}">
        <p14:creationId xmlns:p14="http://schemas.microsoft.com/office/powerpoint/2010/main" val="56210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8605" y="147637"/>
            <a:ext cx="65440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Pairwise F</a:t>
            </a:r>
            <a:r>
              <a:rPr lang="en-US" sz="3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Three Subpopulations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15176"/>
              </p:ext>
            </p:extLst>
          </p:nvPr>
        </p:nvGraphicFramePr>
        <p:xfrm>
          <a:off x="609600" y="1137286"/>
          <a:ext cx="2251520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114939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(1 - 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H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endParaRPr lang="en-US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0.487 x (1 - 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0.4383</a:t>
            </a: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-[(0.4383</a:t>
            </a:r>
            <a:r>
              <a:rPr lang="en-US" sz="2400" dirty="0"/>
              <a:t> / 0.487) -1]</a:t>
            </a: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382296"/>
            <a:ext cx="80907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*Do this across subpopulations for all pair-wise comparisons: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A-B = (((2*((0.8+0.45)/2)*((0.2+0.55)/2))) – ((0.32+0.5)/2)) / ((2*((0.8+0.45)/2)*((0.2+0.55)/2))) =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0.125</a:t>
            </a: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A-C = (((2*((0.8+0.5)/2)*((0.2+0.5)/2))) – ((0.32+0.4)/2)) / ((2*((0.8+0.5)/2)*((0.2+0.5)/2))) =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0.209</a:t>
            </a: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B-C = (((2*((0.45+0.5)/2)*((0.55+0.5)/2))) – ((0.5+0.4)/2)) / ((2*((0.45+0.5)/2)*((0.55+0.5)/2))) = 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0.0977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44002" y="12192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0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F4DCE7-0FE3-0542-B05A-48DCFE87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0" y="663880"/>
            <a:ext cx="7689699" cy="3317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F4AB26-680C-2B45-940E-205B617F3D65}"/>
              </a:ext>
            </a:extLst>
          </p:cNvPr>
          <p:cNvSpPr txBox="1"/>
          <p:nvPr/>
        </p:nvSpPr>
        <p:spPr>
          <a:xfrm>
            <a:off x="250520" y="75156"/>
            <a:ext cx="8526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Pairwise F</a:t>
            </a:r>
            <a:r>
              <a:rPr lang="en-US" sz="2600" baseline="-25000" dirty="0"/>
              <a:t>ST</a:t>
            </a:r>
            <a:r>
              <a:rPr lang="en-US" sz="2600" dirty="0"/>
              <a:t> for microsatellite loci among 13 localities in China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CA282B-6849-4944-B784-E1962EEAD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180" y="4114864"/>
            <a:ext cx="3656143" cy="2616651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DBBA1C04-210B-6A40-8217-BC8136C8C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74" y="4299804"/>
            <a:ext cx="35198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Invasion Genetics of the Western Flower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Thrips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in China: Evidence for Genetic Bottleneck, Hybridization and Bridgehead Effect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Xian-Ming Yang,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Jing-Tao Sun,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Xiao-Feng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Jin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-Bo Li,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Xiao-Yue Hong </a:t>
            </a:r>
          </a:p>
        </p:txBody>
      </p:sp>
      <p:pic>
        <p:nvPicPr>
          <p:cNvPr id="1026" name="Picture 2" descr="PLOS">
            <a:extLst>
              <a:ext uri="{FF2B5EF4-FFF2-40B4-BE49-F238E27FC236}">
                <a16:creationId xmlns:a16="http://schemas.microsoft.com/office/drawing/2014/main" id="{A47ED309-A084-214C-B7BD-0639F56F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91" y="5566463"/>
            <a:ext cx="1635926" cy="7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91FA662-0B6C-3442-814E-CBF3E005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567" y="5001115"/>
            <a:ext cx="1833158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Published: April 3, 2012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https://doi.org/10.1371/journal.pone.0034567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861017-EEBC-D14F-8441-BF09FAA60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153" y="1327759"/>
            <a:ext cx="2171332" cy="14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mt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7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Loci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819" y="1371600"/>
            <a:ext cx="8624193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(1977, 1987)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---calculate H per locus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 all loci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Weir &amp;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Cocherham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		 	           = Wright’s 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	       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 the best estimator for lots of DNA sequence data.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12713" indent="-11271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*Calculating the proportion of nucleotide diversity among subpopulations, relative to the total.</a:t>
            </a:r>
          </a:p>
          <a:p>
            <a:pPr marL="112713" indent="-112713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12713" indent="-11271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*However we require a means to statistically test and verify differences among and between estimators. </a:t>
            </a:r>
          </a:p>
        </p:txBody>
      </p:sp>
      <p:pic>
        <p:nvPicPr>
          <p:cNvPr id="9" name="Picture 2" descr="https://o.quizlet.com/eAURJ9Lkay1Xsm7OE5JH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80" y="2614152"/>
            <a:ext cx="2038350" cy="91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o.quizlet.com/X6aPlbotF-OUmKyW5f-0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47" y="2869175"/>
            <a:ext cx="1447800" cy="419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3" t="56076" r="51489" b="34202"/>
          <a:stretch/>
        </p:blipFill>
        <p:spPr bwMode="auto">
          <a:xfrm>
            <a:off x="1105295" y="3868601"/>
            <a:ext cx="86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2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Fisher’s Exact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Useful for small samples.</a:t>
            </a:r>
          </a:p>
          <a:p>
            <a:endParaRPr lang="en-US" sz="1300" dirty="0"/>
          </a:p>
          <a:p>
            <a:r>
              <a:rPr lang="en-US" sz="2600" dirty="0"/>
              <a:t>Significance of the deviation from a null hypothesis can be calculated exactly (instead of approximation). </a:t>
            </a:r>
          </a:p>
        </p:txBody>
      </p:sp>
      <p:pic>
        <p:nvPicPr>
          <p:cNvPr id="4" name="Picture 3" descr="cb44ee7d47f349b7494a123e532fd8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54" y="5343620"/>
            <a:ext cx="5629550" cy="123146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65536"/>
              </p:ext>
            </p:extLst>
          </p:nvPr>
        </p:nvGraphicFramePr>
        <p:xfrm>
          <a:off x="891567" y="3480906"/>
          <a:ext cx="4055564" cy="1588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01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Category</a:t>
                      </a:r>
                      <a:r>
                        <a:rPr lang="en-US" sz="1400" baseline="0" dirty="0"/>
                        <a:t>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Category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Row</a:t>
                      </a:r>
                      <a:r>
                        <a:rPr lang="en-US" sz="1400" baseline="0" dirty="0"/>
                        <a:t> Total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+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 +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Column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+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 +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9A6B281-50F1-AF45-B727-62E4520B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578" y="388306"/>
            <a:ext cx="1667222" cy="17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1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7842" y="1405315"/>
                <a:ext cx="7821738" cy="504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heterozygosity among individuals relative to the subpopulation – this is the inbreeding coefficient and can be calculated per population.</a:t>
                </a:r>
              </a:p>
              <a:p>
                <a:pPr algn="ctr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latin typeface="Calibri"/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:r>
                  <a:rPr lang="en-US" sz="2000" dirty="0">
                    <a:cs typeface="Calibri"/>
                  </a:rPr>
                  <a:t>*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I</a:t>
                </a:r>
                <a:r>
                  <a:rPr lang="en-US" sz="2000" dirty="0">
                    <a:cs typeface="Calibri"/>
                  </a:rPr>
                  <a:t> = Observed heterozygosity (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obs</a:t>
                </a:r>
                <a:r>
                  <a:rPr lang="en-US" sz="2000" dirty="0">
                    <a:cs typeface="Calibri"/>
                  </a:rPr>
                  <a:t>)</a:t>
                </a:r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overall heterozygosity among individuals relative to the total population</a:t>
                </a: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cs typeface="Calibri"/>
                </a:endParaRPr>
              </a:p>
              <a:p>
                <a:pPr algn="ctr"/>
                <a:endParaRPr lang="en-US" sz="2000" dirty="0"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42" y="1405315"/>
                <a:ext cx="7821738" cy="5040739"/>
              </a:xfrm>
              <a:prstGeom prst="rect">
                <a:avLst/>
              </a:prstGeom>
              <a:blipFill>
                <a:blip r:embed="rId2"/>
                <a:stretch>
                  <a:fillRect l="-810" t="-503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11793" y="519213"/>
            <a:ext cx="372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Related </a:t>
            </a:r>
            <a:r>
              <a:rPr lang="en-US" sz="3200" i="1" u="sng" dirty="0"/>
              <a:t>F</a:t>
            </a:r>
            <a:r>
              <a:rPr lang="en-US" sz="3200" u="sng" dirty="0"/>
              <a:t> coefficients</a:t>
            </a:r>
          </a:p>
        </p:txBody>
      </p:sp>
    </p:spTree>
    <p:extLst>
      <p:ext uri="{BB962C8B-B14F-4D97-AF65-F5344CB8AC3E}">
        <p14:creationId xmlns:p14="http://schemas.microsoft.com/office/powerpoint/2010/main" val="234858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228600"/>
            <a:ext cx="7532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Molecular Variance (AMOVA)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195" y="775400"/>
            <a:ext cx="8666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for hierarchical population subdivision.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*Proportion of genetic diversity is partitioned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groups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subpopulations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groups</a:t>
            </a:r>
          </a:p>
        </p:txBody>
      </p:sp>
      <p:sp>
        <p:nvSpPr>
          <p:cNvPr id="17" name="Oval 16"/>
          <p:cNvSpPr/>
          <p:nvPr/>
        </p:nvSpPr>
        <p:spPr>
          <a:xfrm>
            <a:off x="2377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25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38841" y="3204620"/>
            <a:ext cx="1676400" cy="677108"/>
            <a:chOff x="3400822" y="2600342"/>
            <a:chExt cx="1676400" cy="677108"/>
          </a:xfrm>
        </p:grpSpPr>
        <p:cxnSp>
          <p:nvCxnSpPr>
            <p:cNvPr id="20" name="Straight Arrow Connector 19"/>
            <p:cNvCxnSpPr>
              <a:stCxn id="17" idx="6"/>
              <a:endCxn id="18" idx="2"/>
            </p:cNvCxnSpPr>
            <p:nvPr/>
          </p:nvCxnSpPr>
          <p:spPr>
            <a:xfrm>
              <a:off x="3400822" y="2858869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14410" y="2600342"/>
              <a:ext cx="126971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groups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89628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41572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2</a:t>
            </a:r>
          </a:p>
        </p:txBody>
      </p:sp>
      <p:sp>
        <p:nvSpPr>
          <p:cNvPr id="24" name="Oval 23"/>
          <p:cNvSpPr/>
          <p:nvPr/>
        </p:nvSpPr>
        <p:spPr>
          <a:xfrm>
            <a:off x="2554761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3240561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2962257" y="370575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Oval 26"/>
          <p:cNvSpPr/>
          <p:nvPr/>
        </p:nvSpPr>
        <p:spPr>
          <a:xfrm>
            <a:off x="5573587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Oval 27"/>
          <p:cNvSpPr/>
          <p:nvPr/>
        </p:nvSpPr>
        <p:spPr>
          <a:xfrm>
            <a:off x="6259387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" name="Oval 28"/>
          <p:cNvSpPr/>
          <p:nvPr/>
        </p:nvSpPr>
        <p:spPr>
          <a:xfrm>
            <a:off x="5994969" y="368658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30" name="Straight Arrow Connector 29"/>
          <p:cNvCxnSpPr>
            <a:stCxn id="29" idx="1"/>
            <a:endCxn id="27" idx="5"/>
          </p:cNvCxnSpPr>
          <p:nvPr/>
        </p:nvCxnSpPr>
        <p:spPr>
          <a:xfrm flipH="1" flipV="1">
            <a:off x="5833750" y="3359988"/>
            <a:ext cx="205856" cy="35355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</p:cNvCxnSpPr>
          <p:nvPr/>
        </p:nvCxnSpPr>
        <p:spPr>
          <a:xfrm flipH="1" flipV="1">
            <a:off x="5878389" y="3204558"/>
            <a:ext cx="380998" cy="2610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7"/>
          </p:cNvCxnSpPr>
          <p:nvPr/>
        </p:nvCxnSpPr>
        <p:spPr>
          <a:xfrm flipV="1">
            <a:off x="6255132" y="3384090"/>
            <a:ext cx="147837" cy="33059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807981" y="3358897"/>
            <a:ext cx="205856" cy="38890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852619" y="3221207"/>
            <a:ext cx="380999" cy="2734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229363" y="3400951"/>
            <a:ext cx="147837" cy="34685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163604" y="4369961"/>
            <a:ext cx="1887065" cy="1169551"/>
            <a:chOff x="1356146" y="4582652"/>
            <a:chExt cx="1887065" cy="1169551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090619" y="4369961"/>
            <a:ext cx="1887065" cy="1169551"/>
            <a:chOff x="1356146" y="4582652"/>
            <a:chExt cx="1887065" cy="1169551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05118" y="5766868"/>
            <a:ext cx="1812095" cy="369332"/>
            <a:chOff x="596364" y="2518614"/>
            <a:chExt cx="1812095" cy="369332"/>
          </a:xfrm>
        </p:grpSpPr>
        <p:sp>
          <p:nvSpPr>
            <p:cNvPr id="49" name="Oval 48"/>
            <p:cNvSpPr/>
            <p:nvPr/>
          </p:nvSpPr>
          <p:spPr>
            <a:xfrm>
              <a:off x="596364" y="2563853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5419" y="2518614"/>
              <a:ext cx="1503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sample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Difference between F</a:t>
            </a:r>
            <a:r>
              <a:rPr lang="en-US" baseline="-25000" dirty="0"/>
              <a:t>ST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baseline="-25000" dirty="0"/>
              <a:t>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ST</a:t>
            </a:r>
            <a:r>
              <a:rPr lang="en-US" sz="2400" dirty="0"/>
              <a:t> is based on allelic frequencies.</a:t>
            </a:r>
          </a:p>
          <a:p>
            <a:endParaRPr lang="en-US" sz="2400" dirty="0"/>
          </a:p>
          <a:p>
            <a:r>
              <a:rPr lang="en-US" sz="2400" dirty="0">
                <a:latin typeface="Symbol" charset="2"/>
                <a:cs typeface="Symbol" charset="2"/>
              </a:rPr>
              <a:t>F</a:t>
            </a:r>
            <a:r>
              <a:rPr lang="en-US" sz="2400" baseline="-25000" dirty="0"/>
              <a:t>ST</a:t>
            </a:r>
            <a:r>
              <a:rPr lang="en-US" sz="2400" dirty="0"/>
              <a:t> incorporates a nucleotide substitution model that accounts for different rates for transitions (TIs) and transversions (TVs), % invariant sites, etc.</a:t>
            </a:r>
          </a:p>
          <a:p>
            <a:endParaRPr lang="en-US" sz="2400" dirty="0"/>
          </a:p>
          <a:p>
            <a:r>
              <a:rPr lang="en-US" sz="2400" dirty="0"/>
              <a:t>HKY &amp; Tamura-Nei are common.</a:t>
            </a:r>
          </a:p>
          <a:p>
            <a:endParaRPr lang="en-US" sz="2400" dirty="0"/>
          </a:p>
          <a:p>
            <a:r>
              <a:rPr lang="en-US" sz="2400" dirty="0"/>
              <a:t>Calculated using nucleotide diversity (</a:t>
            </a:r>
            <a:r>
              <a:rPr lang="en-US" sz="2400" dirty="0">
                <a:latin typeface="Symbol" pitchFamily="2" charset="2"/>
              </a:rPr>
              <a:t>p</a:t>
            </a:r>
            <a:r>
              <a:rPr lang="en-US" sz="2400" dirty="0"/>
              <a:t>), the per site heterozygosity</a:t>
            </a:r>
          </a:p>
        </p:txBody>
      </p:sp>
    </p:spTree>
    <p:extLst>
      <p:ext uri="{BB962C8B-B14F-4D97-AF65-F5344CB8AC3E}">
        <p14:creationId xmlns:p14="http://schemas.microsoft.com/office/powerpoint/2010/main" val="179744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5" y="468454"/>
            <a:ext cx="8281047" cy="50562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Calculating </a:t>
            </a:r>
            <a:r>
              <a:rPr lang="en-US" sz="3200" dirty="0" err="1">
                <a:latin typeface="+mn-lt"/>
              </a:rPr>
              <a:t>F</a:t>
            </a:r>
            <a:r>
              <a:rPr lang="en-US" sz="3200" cap="all" baseline="-25000" dirty="0" err="1">
                <a:latin typeface="+mn-lt"/>
              </a:rPr>
              <a:t>st</a:t>
            </a:r>
            <a:r>
              <a:rPr lang="en-US" sz="3200" dirty="0">
                <a:latin typeface="+mn-lt"/>
              </a:rPr>
              <a:t> from sequence data: </a:t>
            </a:r>
            <a:r>
              <a:rPr lang="en-US" sz="3200" dirty="0">
                <a:latin typeface="Symbol" charset="2"/>
                <a:cs typeface="Symbol" charset="2"/>
              </a:rPr>
              <a:t>F</a:t>
            </a:r>
            <a:r>
              <a:rPr lang="en-US" sz="3200" baseline="-25000" dirty="0"/>
              <a:t>ST </a:t>
            </a:r>
            <a:r>
              <a:rPr lang="en-US" sz="3200" dirty="0"/>
              <a:t>(Phi-ST)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5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between</a:t>
                </a:r>
                <a:r>
                  <a:rPr lang="en-US" sz="1500" dirty="0"/>
                  <a:t>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  <a:blipFill>
                <a:blip r:embed="rId3"/>
                <a:stretch>
                  <a:fillRect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within</a:t>
                </a:r>
                <a:r>
                  <a:rPr lang="en-US" sz="1500" dirty="0"/>
                  <a:t>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  <a:blipFill>
                <a:blip r:embed="rId4"/>
                <a:stretch>
                  <a:fillRect l="-319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0954" y="3463690"/>
            <a:ext cx="6229350" cy="714460"/>
            <a:chOff x="381000" y="4400490"/>
            <a:chExt cx="8001000" cy="95261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5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99290" y="3232857"/>
            <a:ext cx="1374569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15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283" y="3513837"/>
            <a:ext cx="192024" cy="40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0955" y="5368351"/>
                <a:ext cx="236731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=(22∗50∗1)/(50∗50)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5" y="5368351"/>
                <a:ext cx="2367315" cy="300082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67004" y="4197290"/>
            <a:ext cx="16794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For two populations,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0954" y="5645350"/>
                <a:ext cx="179023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=(1100)/(2500)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4" y="5645350"/>
                <a:ext cx="1790234" cy="300082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0955" y="5922349"/>
                <a:ext cx="97110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5" y="5922349"/>
                <a:ext cx="97110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55852" y="4627945"/>
                <a:ext cx="3972327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350" dirty="0"/>
                  <a:t> = Total number of differences between populations divided by number of pairwise comparisons (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i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j</a:t>
                </a:r>
                <a:r>
                  <a:rPr lang="en-US" sz="1350" dirty="0"/>
                  <a:t>)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52" y="4627945"/>
                <a:ext cx="3972327" cy="715581"/>
              </a:xfrm>
              <a:prstGeom prst="rect">
                <a:avLst/>
              </a:prstGeom>
              <a:blipFill>
                <a:blip r:embed="rId8"/>
                <a:stretch>
                  <a:fillRect l="-318" t="-1754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81872" y="4611991"/>
                <a:ext cx="3972327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350" dirty="0"/>
                  <a:t> = Total number of differences within populations divided by number of pairwise comparisons (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i</a:t>
                </a:r>
                <a:r>
                  <a:rPr lang="en-US" sz="1350" i="1" dirty="0"/>
                  <a:t>(n</a:t>
                </a:r>
                <a:r>
                  <a:rPr lang="en-US" sz="1350" i="1" baseline="-25000" dirty="0"/>
                  <a:t>i</a:t>
                </a:r>
                <a:r>
                  <a:rPr lang="en-US" sz="1350" i="1" dirty="0"/>
                  <a:t>-1</a:t>
                </a:r>
                <a:r>
                  <a:rPr lang="en-US" sz="1350" dirty="0"/>
                  <a:t>))/2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4611991"/>
                <a:ext cx="3972327" cy="715581"/>
              </a:xfrm>
              <a:prstGeom prst="rect">
                <a:avLst/>
              </a:prstGeom>
              <a:blipFill>
                <a:blip r:embed="rId9"/>
                <a:stretch>
                  <a:fillRect l="-318" t="-175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81872" y="5331263"/>
                <a:ext cx="2495363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(28*22*1)/((50*(50-1))/2)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331263"/>
                <a:ext cx="2495363" cy="300082"/>
              </a:xfrm>
              <a:prstGeom prst="rect">
                <a:avLst/>
              </a:prstGeom>
              <a:blipFill>
                <a:blip r:embed="rId10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81872" y="5589301"/>
                <a:ext cx="133959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588/1225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589301"/>
                <a:ext cx="1339597" cy="300082"/>
              </a:xfrm>
              <a:prstGeom prst="rect">
                <a:avLst/>
              </a:prstGeom>
              <a:blipFill>
                <a:blip r:embed="rId11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81872" y="5858160"/>
                <a:ext cx="96289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0.48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858160"/>
                <a:ext cx="962892" cy="300082"/>
              </a:xfrm>
              <a:prstGeom prst="rect">
                <a:avLst/>
              </a:prstGeom>
              <a:blipFill>
                <a:blip r:embed="rId12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81872" y="6135473"/>
                <a:ext cx="87472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350" dirty="0"/>
                  <a:t> = 0.0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6135473"/>
                <a:ext cx="874727" cy="300082"/>
              </a:xfrm>
              <a:prstGeom prst="rect">
                <a:avLst/>
              </a:prstGeom>
              <a:blipFill>
                <a:blip r:embed="rId13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410118" y="5893857"/>
                <a:ext cx="89159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350" dirty="0"/>
                  <a:t> = 0.24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118" y="5893857"/>
                <a:ext cx="891591" cy="300082"/>
              </a:xfrm>
              <a:prstGeom prst="rect">
                <a:avLst/>
              </a:prstGeom>
              <a:blipFill>
                <a:blip r:embed="rId14"/>
                <a:stretch>
                  <a:fillRect t="-4167" r="-140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393009" y="5623926"/>
                <a:ext cx="140455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350" dirty="0"/>
                  <a:t> = (0.48 + 0)/2</a:t>
                </a:r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09" y="5623926"/>
                <a:ext cx="1404552" cy="507831"/>
              </a:xfrm>
              <a:prstGeom prst="rect">
                <a:avLst/>
              </a:prstGeom>
              <a:blipFill>
                <a:blip r:embed="rId15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3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49482" y="4224012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5122" y="1902686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89435" y="4130749"/>
            <a:ext cx="2317531" cy="898451"/>
          </a:xfrm>
          <a:prstGeom prst="round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variation; Allele or genotype frequencies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40722" y="4361120"/>
            <a:ext cx="1802524" cy="439480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3155" y="4338084"/>
            <a:ext cx="1802524" cy="483781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Drift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1" y="2713075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94461" y="4614530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58181" y="4614530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53001" y="2713075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9"/>
          <p:cNvGrpSpPr/>
          <p:nvPr/>
        </p:nvGrpSpPr>
        <p:grpSpPr>
          <a:xfrm>
            <a:off x="940732" y="1818622"/>
            <a:ext cx="7414957" cy="898451"/>
            <a:chOff x="4663780" y="4114800"/>
            <a:chExt cx="4388440" cy="990600"/>
          </a:xfrm>
        </p:grpSpPr>
        <p:sp>
          <p:nvSpPr>
            <p:cNvPr id="10" name="Rounded Rectangle 9"/>
            <p:cNvSpPr/>
            <p:nvPr/>
          </p:nvSpPr>
          <p:spPr>
            <a:xfrm>
              <a:off x="6172200" y="4114800"/>
              <a:ext cx="1371600" cy="990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variation; Allele or genotype frequencies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63780" y="4397606"/>
              <a:ext cx="1066800" cy="4845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Mutation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5420" y="4343400"/>
              <a:ext cx="10668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Drift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76089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7411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8689" y="1678578"/>
            <a:ext cx="373598" cy="59436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8689" y="3997590"/>
            <a:ext cx="373598" cy="5943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029200" y="2941675"/>
            <a:ext cx="461665" cy="103092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/>
              <a:t>Migration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603048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/>
                <a:cs typeface="Calibri"/>
              </a:rPr>
              <a:t>Population Subdivision for Two Populations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322565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Mutation and genetic drift (and selection) act independently in each population.</a:t>
            </a:r>
          </a:p>
          <a:p>
            <a:pPr algn="ctr"/>
            <a:endParaRPr lang="en-US" sz="2000" b="1" dirty="0">
              <a:latin typeface="Calibri"/>
              <a:cs typeface="Calibri"/>
            </a:endParaRPr>
          </a:p>
          <a:p>
            <a:pPr algn="ctr"/>
            <a:r>
              <a:rPr lang="en-US" sz="2000" b="1" dirty="0">
                <a:latin typeface="Calibri"/>
                <a:cs typeface="Calibri"/>
              </a:rPr>
              <a:t>Gene flow homogenizes allele frequencies, offsets drift by increasing Ne.</a:t>
            </a:r>
          </a:p>
        </p:txBody>
      </p:sp>
    </p:spTree>
    <p:extLst>
      <p:ext uri="{BB962C8B-B14F-4D97-AF65-F5344CB8AC3E}">
        <p14:creationId xmlns:p14="http://schemas.microsoft.com/office/powerpoint/2010/main" val="41074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5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between</a:t>
                </a:r>
                <a:r>
                  <a:rPr lang="en-US" sz="1500" dirty="0"/>
                  <a:t>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  <a:blipFill>
                <a:blip r:embed="rId3"/>
                <a:stretch>
                  <a:fillRect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within</a:t>
                </a:r>
                <a:r>
                  <a:rPr lang="en-US" sz="1500" dirty="0"/>
                  <a:t>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  <a:blipFill>
                <a:blip r:embed="rId4"/>
                <a:stretch>
                  <a:fillRect l="-319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0954" y="3463690"/>
            <a:ext cx="6229350" cy="714460"/>
            <a:chOff x="381000" y="4400490"/>
            <a:chExt cx="8001000" cy="95261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5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99290" y="3232857"/>
            <a:ext cx="1374569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15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283" y="3513837"/>
            <a:ext cx="192024" cy="40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D4E08-43F5-D5E6-7ADE-4356837B5516}"/>
                  </a:ext>
                </a:extLst>
              </p:cNvPr>
              <p:cNvSpPr txBox="1"/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D4E08-43F5-D5E6-7ADE-4356837B5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3CE2FB-B024-4BE8-73C7-72BC424FE4CB}"/>
                  </a:ext>
                </a:extLst>
              </p:cNvPr>
              <p:cNvSpPr/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= 0.24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3CE2FB-B024-4BE8-73C7-72BC424FE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  <a:blipFill>
                <a:blip r:embed="rId6"/>
                <a:stretch>
                  <a:fillRect t="-6452" r="-333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26FE94-F169-B2DC-701F-4DA086FCDB14}"/>
                  </a:ext>
                </a:extLst>
              </p:cNvPr>
              <p:cNvSpPr txBox="1"/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0.44−0.24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26FE94-F169-B2DC-701F-4DA086FC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blipFill>
                <a:blip r:embed="rId7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115F16-D217-75DA-D1F7-DCD789987A68}"/>
                  </a:ext>
                </a:extLst>
              </p:cNvPr>
              <p:cNvSpPr txBox="1"/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0.20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115F16-D217-75DA-D1F7-DCD789987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5D7365-8EB7-05E2-1D96-16AF756F68B0}"/>
                  </a:ext>
                </a:extLst>
              </p:cNvPr>
              <p:cNvSpPr txBox="1"/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=0.455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5D7365-8EB7-05E2-1D96-16AF756F6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F1BB772-4AE7-7C5D-2E95-8A4482F4B6CA}"/>
              </a:ext>
            </a:extLst>
          </p:cNvPr>
          <p:cNvSpPr txBox="1"/>
          <p:nvPr/>
        </p:nvSpPr>
        <p:spPr>
          <a:xfrm>
            <a:off x="5176604" y="4714075"/>
            <a:ext cx="3289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45.5% of the total variation is explained by differences in allele frequencies between populations.</a:t>
            </a:r>
          </a:p>
          <a:p>
            <a:endParaRPr lang="en-US" dirty="0"/>
          </a:p>
          <a:p>
            <a:r>
              <a:rPr lang="en-US" dirty="0"/>
              <a:t>Strong population structure.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C62688-C1B0-5379-D275-2EF5AD89FA81}"/>
              </a:ext>
            </a:extLst>
          </p:cNvPr>
          <p:cNvSpPr txBox="1">
            <a:spLocks/>
          </p:cNvSpPr>
          <p:nvPr/>
        </p:nvSpPr>
        <p:spPr>
          <a:xfrm>
            <a:off x="434175" y="468454"/>
            <a:ext cx="8281047" cy="50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+mn-lt"/>
              </a:rPr>
              <a:t>Calculating F</a:t>
            </a:r>
            <a:r>
              <a:rPr lang="en-US" sz="3200" cap="all" baseline="-25000">
                <a:latin typeface="+mn-lt"/>
              </a:rPr>
              <a:t>st</a:t>
            </a:r>
            <a:r>
              <a:rPr lang="en-US" sz="3200">
                <a:latin typeface="+mn-lt"/>
              </a:rPr>
              <a:t> from sequence data: </a:t>
            </a:r>
            <a:r>
              <a:rPr lang="en-US" sz="3200">
                <a:latin typeface="Symbol" charset="2"/>
                <a:cs typeface="Symbol" charset="2"/>
              </a:rPr>
              <a:t>F</a:t>
            </a:r>
            <a:r>
              <a:rPr lang="en-US" sz="3200" baseline="-25000"/>
              <a:t>ST </a:t>
            </a:r>
            <a:r>
              <a:rPr lang="en-US" sz="3200"/>
              <a:t>(Phi-ST)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628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8" grpId="0"/>
      <p:bldP spid="19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3564" y="975302"/>
                <a:ext cx="4831149" cy="526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en-US" sz="1900" dirty="0"/>
                  <a:t>Describe populations diverging from a common ancestor </a:t>
                </a:r>
                <a:r>
                  <a:rPr lang="en-US" sz="1900" u="sng" dirty="0"/>
                  <a:t>without</a:t>
                </a:r>
                <a:r>
                  <a:rPr lang="en-US" sz="1900" dirty="0"/>
                  <a:t> subsequent gene flow.</a:t>
                </a:r>
              </a:p>
              <a:p>
                <a:pPr>
                  <a:spcAft>
                    <a:spcPts val="450"/>
                  </a:spcAft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i="1" dirty="0" err="1"/>
                  <a:t>d</a:t>
                </a:r>
                <a:r>
                  <a:rPr lang="en-US" sz="1900" i="1" baseline="-25000" dirty="0" err="1"/>
                  <a:t>XY</a:t>
                </a:r>
                <a:r>
                  <a:rPr lang="en-US" sz="1900" dirty="0"/>
                  <a:t> calculated as the average number (or proportion) of differences between all pairs of sequences between two samples (population X &amp; population Y)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= the frequency of the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 in population X.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900" dirty="0"/>
                  <a:t> = the frequency of the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 in population Y.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900" dirty="0"/>
                  <a:t>= the number (or proportion) of nucleotide differences between the</a:t>
                </a:r>
                <a:r>
                  <a:rPr lang="en-US" sz="1900" i="1" dirty="0">
                    <a:ea typeface="Cambria Math" panose="02040503050406030204" pitchFamily="18" charset="0"/>
                  </a:rPr>
                  <a:t>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and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4" y="975302"/>
                <a:ext cx="4831149" cy="5266570"/>
              </a:xfrm>
              <a:prstGeom prst="rect">
                <a:avLst/>
              </a:prstGeom>
              <a:blipFill>
                <a:blip r:embed="rId2"/>
                <a:stretch>
                  <a:fillRect l="-1312" t="-481" r="-2100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5887469" y="2602793"/>
            <a:ext cx="1328979" cy="2642107"/>
            <a:chOff x="8231062" y="2415860"/>
            <a:chExt cx="1771972" cy="3522809"/>
          </a:xfrm>
        </p:grpSpPr>
        <p:grpSp>
          <p:nvGrpSpPr>
            <p:cNvPr id="38" name="Group 37"/>
            <p:cNvGrpSpPr/>
            <p:nvPr/>
          </p:nvGrpSpPr>
          <p:grpSpPr>
            <a:xfrm>
              <a:off x="8367062" y="2606549"/>
              <a:ext cx="1635972" cy="3332120"/>
              <a:chOff x="7952013" y="3773380"/>
              <a:chExt cx="1635972" cy="333212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952013" y="3958046"/>
                <a:ext cx="1071154" cy="2031657"/>
                <a:chOff x="1541417" y="4402183"/>
                <a:chExt cx="1071154" cy="2031657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1541417" y="4402183"/>
                  <a:ext cx="522514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2063931" y="4402183"/>
                  <a:ext cx="548640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063931" y="6074229"/>
                  <a:ext cx="0" cy="3596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1710309" y="4585063"/>
                  <a:ext cx="783770" cy="13063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8328284" y="3773380"/>
                <a:ext cx="42789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/>
                  <a:t>m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173002" y="6151392"/>
                <a:ext cx="1414983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Old common ancestor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8231062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95543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362128" y="2602793"/>
            <a:ext cx="1403968" cy="1805259"/>
            <a:chOff x="9939999" y="2415860"/>
            <a:chExt cx="1871957" cy="2407012"/>
          </a:xfrm>
        </p:grpSpPr>
        <p:grpSp>
          <p:nvGrpSpPr>
            <p:cNvPr id="37" name="Group 36"/>
            <p:cNvGrpSpPr/>
            <p:nvPr/>
          </p:nvGrpSpPr>
          <p:grpSpPr>
            <a:xfrm>
              <a:off x="10092446" y="2718365"/>
              <a:ext cx="1719510" cy="2104507"/>
              <a:chOff x="9677397" y="3885196"/>
              <a:chExt cx="1719510" cy="210450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677397" y="3958046"/>
                <a:ext cx="522514" cy="2031657"/>
                <a:chOff x="3135085" y="4402183"/>
                <a:chExt cx="522514" cy="2031657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135085" y="4402183"/>
                  <a:ext cx="522514" cy="33963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657599" y="4741817"/>
                  <a:ext cx="0" cy="1692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10276604" y="5032663"/>
                <a:ext cx="107115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Recent common ancestor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0813865" y="3958046"/>
                <a:ext cx="0" cy="339634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0896342" y="3885196"/>
                <a:ext cx="500565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 err="1">
                    <a:solidFill>
                      <a:srgbClr val="C00000"/>
                    </a:solidFill>
                  </a:rPr>
                  <a:t>d</a:t>
                </a:r>
                <a:r>
                  <a:rPr lang="en-US" sz="1350" i="1" baseline="-25000" dirty="0" err="1">
                    <a:solidFill>
                      <a:srgbClr val="C00000"/>
                    </a:solidFill>
                  </a:rPr>
                  <a:t>xy</a:t>
                </a:r>
                <a:endParaRPr lang="en-US" sz="1350" i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9939999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972314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10587591" y="2791215"/>
              <a:ext cx="522514" cy="3396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9971" y="3234574"/>
                <a:ext cx="1490152" cy="620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971" y="3234574"/>
                <a:ext cx="1490152" cy="620042"/>
              </a:xfrm>
              <a:prstGeom prst="rect">
                <a:avLst/>
              </a:prstGeom>
              <a:blipFill>
                <a:blip r:embed="rId3"/>
                <a:stretch>
                  <a:fillRect l="-5042" t="-118000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B9C60EE-9CD4-1B8B-D73C-6BB2F1DA2F7D}"/>
              </a:ext>
            </a:extLst>
          </p:cNvPr>
          <p:cNvSpPr/>
          <p:nvPr/>
        </p:nvSpPr>
        <p:spPr>
          <a:xfrm>
            <a:off x="6116138" y="2829672"/>
            <a:ext cx="56969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8ED3D6-B36D-7980-6316-77819B4E4CB5}"/>
              </a:ext>
            </a:extLst>
          </p:cNvPr>
          <p:cNvCxnSpPr>
            <a:cxnSpLocks/>
          </p:cNvCxnSpPr>
          <p:nvPr/>
        </p:nvCxnSpPr>
        <p:spPr>
          <a:xfrm>
            <a:off x="6915601" y="2893589"/>
            <a:ext cx="0" cy="124475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30D913-F2F6-FB1C-62F9-756BB78D252B}"/>
              </a:ext>
            </a:extLst>
          </p:cNvPr>
          <p:cNvSpPr txBox="1"/>
          <p:nvPr/>
        </p:nvSpPr>
        <p:spPr>
          <a:xfrm>
            <a:off x="6977459" y="2838952"/>
            <a:ext cx="375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 err="1">
                <a:solidFill>
                  <a:srgbClr val="C00000"/>
                </a:solidFill>
              </a:rPr>
              <a:t>d</a:t>
            </a:r>
            <a:r>
              <a:rPr lang="en-US" sz="1350" i="1" baseline="-25000" dirty="0" err="1">
                <a:solidFill>
                  <a:srgbClr val="C00000"/>
                </a:solidFill>
              </a:rPr>
              <a:t>xy</a:t>
            </a:r>
            <a:endParaRPr lang="en-US" sz="1350" i="1" baseline="-25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433E9-549F-FDD6-FBEA-D4F2739F8AAA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40787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5336" y="1134995"/>
                <a:ext cx="7439267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i="1" dirty="0"/>
                          <m:t>d</m:t>
                        </m:r>
                        <m:r>
                          <m:rPr>
                            <m:nor/>
                          </m:rPr>
                          <a:rPr lang="en-US" sz="1900" i="1" baseline="-25000" dirty="0"/>
                          <m:t>XY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900" dirty="0"/>
                  <a:t> = the average number (or proportion) of differences between all pairs of sequences between two samples (population X &amp; population Y)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36" y="1134995"/>
                <a:ext cx="7439267" cy="969496"/>
              </a:xfrm>
              <a:prstGeom prst="rect">
                <a:avLst/>
              </a:prstGeom>
              <a:blipFill>
                <a:blip r:embed="rId2"/>
                <a:stretch>
                  <a:fillRect t="-3896" r="-6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09434" y="1866019"/>
                <a:ext cx="1490152" cy="620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434" y="1866019"/>
                <a:ext cx="1490152" cy="620042"/>
              </a:xfrm>
              <a:prstGeom prst="rect">
                <a:avLst/>
              </a:prstGeom>
              <a:blipFill>
                <a:blip r:embed="rId3"/>
                <a:stretch>
                  <a:fillRect l="-5932" t="-116000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51044" y="2362687"/>
            <a:ext cx="8081705" cy="1223412"/>
            <a:chOff x="1520753" y="1519499"/>
            <a:chExt cx="10775606" cy="1631216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9913042" y="1519499"/>
              <a:ext cx="2383317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X</a:t>
              </a:r>
              <a:r>
                <a:rPr lang="en-US" sz="1500" b="1" i="1" dirty="0">
                  <a:latin typeface="+mj-lt"/>
                  <a:ea typeface="Calibri" pitchFamily="34" charset="0"/>
                  <a:cs typeface="Courier New" pitchFamily="49" charset="0"/>
                </a:rPr>
                <a:t>		</a:t>
              </a:r>
              <a:r>
                <a:rPr lang="en-US" sz="15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Y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0.46		0.98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0.42		0.00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0.02		0.00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0.00		0.02</a:t>
              </a: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520753" y="1856202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1520753" y="2148115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520753" y="2447107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05988" y="1960691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1520753" y="2743051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D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56585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82723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36194" y="3666000"/>
                <a:ext cx="469679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𝐵𝐷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𝐶𝐴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4" y="3666000"/>
                <a:ext cx="4696799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36194" y="3980404"/>
                <a:ext cx="755411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=(0.46∗0.02∗1)+</m:t>
                    </m:r>
                  </m:oMath>
                </a14:m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r>
                      <a:rPr lang="en-US" sz="1350">
                        <a:latin typeface="Cambria Math" panose="02040503050406030204" pitchFamily="18" charset="0"/>
                      </a:rPr>
                      <m:t>(0.42∗0.98∗1)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+(0.42∗0.02∗2)+(0.02∗0.98∗1)+(0.02∗0.02∗2)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4" y="3980404"/>
                <a:ext cx="7554119" cy="300082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36193" y="4284776"/>
                <a:ext cx="396339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=0.0092+</m:t>
                    </m:r>
                  </m:oMath>
                </a14:m>
                <a:r>
                  <a:rPr lang="en-US" sz="1350" dirty="0"/>
                  <a:t> 0.4116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350"/>
                      <m:t>0.0168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/>
                      <m:t>0.0196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/>
                      <m:t>0.0008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4284776"/>
                <a:ext cx="3963393" cy="300082"/>
              </a:xfrm>
              <a:prstGeom prst="rect">
                <a:avLst/>
              </a:prstGeom>
              <a:blipFill>
                <a:blip r:embed="rId6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36193" y="4587502"/>
                <a:ext cx="119981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3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0.458</m:t>
                    </m:r>
                  </m:oMath>
                </a14:m>
                <a:r>
                  <a:rPr lang="en-US" sz="13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4587502"/>
                <a:ext cx="1199816" cy="300082"/>
              </a:xfrm>
              <a:prstGeom prst="rect">
                <a:avLst/>
              </a:prstGeom>
              <a:blipFill>
                <a:blip r:embed="rId7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6193" y="5101581"/>
                <a:ext cx="4562231" cy="1290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There are an average of 0.4580 nucleotide differences between a sequence randomly sampled from populations X and Y.</a:t>
                </a:r>
              </a:p>
              <a:p>
                <a:endParaRPr lang="en-US" sz="450" dirty="0"/>
              </a:p>
              <a:p>
                <a:r>
                  <a:rPr lang="en-US" sz="1350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350" dirty="0"/>
                  <a:t> is reported as proportion of differences: assuming a sequence length of 294 </a:t>
                </a:r>
                <a:r>
                  <a:rPr lang="en-US" sz="1350" dirty="0" err="1"/>
                  <a:t>bp</a:t>
                </a:r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0.4580</m:t>
                        </m:r>
                      </m:num>
                      <m:den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294</m:t>
                        </m:r>
                      </m:den>
                    </m:f>
                  </m:oMath>
                </a14:m>
                <a:r>
                  <a:rPr lang="en-US" sz="13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0.00156.</a:t>
                </a:r>
                <a:endParaRPr lang="en-US" sz="135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5101581"/>
                <a:ext cx="4562231" cy="1290546"/>
              </a:xfrm>
              <a:prstGeom prst="rect">
                <a:avLst/>
              </a:prstGeom>
              <a:blipFill>
                <a:blip r:embed="rId8"/>
                <a:stretch>
                  <a:fillRect l="-278" r="-278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5701CB4-F32A-CAE1-C651-9E1DF0543D8A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9803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3811" y="1733458"/>
                <a:ext cx="7411383" cy="242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dirty="0"/>
                  <a:t>Assuming no migration,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/>
                  <a:t>, where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900" dirty="0"/>
                  <a:t> is the substitution rate and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/>
                  <a:t> is the time since divergence (time that the two populations split from a common ancestral population).</a:t>
                </a:r>
              </a:p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dirty="0"/>
                  <a:t>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900" dirty="0"/>
                  <a:t> from sequence data; if we have an estimate of the substitution rate for the gene(s) sequenced, we can estimate time since divergence (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1900" dirty="0"/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11" y="1733458"/>
                <a:ext cx="7411383" cy="2429191"/>
              </a:xfrm>
              <a:prstGeom prst="rect">
                <a:avLst/>
              </a:prstGeom>
              <a:blipFill>
                <a:blip r:embed="rId2"/>
                <a:stretch>
                  <a:fillRect l="-51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6EDEA15-18BD-CAAA-4FF5-12CBE1D4C2D2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2C2518-B584-4089-D3CE-C88CDE27FEB5}"/>
              </a:ext>
            </a:extLst>
          </p:cNvPr>
          <p:cNvGrpSpPr/>
          <p:nvPr/>
        </p:nvGrpSpPr>
        <p:grpSpPr>
          <a:xfrm>
            <a:off x="4433498" y="4089515"/>
            <a:ext cx="1328979" cy="2642107"/>
            <a:chOff x="8231062" y="2415860"/>
            <a:chExt cx="1771972" cy="35228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172D9D-9F57-282C-4C68-CB66CC49A95D}"/>
                </a:ext>
              </a:extLst>
            </p:cNvPr>
            <p:cNvGrpSpPr/>
            <p:nvPr/>
          </p:nvGrpSpPr>
          <p:grpSpPr>
            <a:xfrm>
              <a:off x="8367062" y="2606549"/>
              <a:ext cx="1635972" cy="3332120"/>
              <a:chOff x="7952013" y="3773380"/>
              <a:chExt cx="1635972" cy="333212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EC8FBCD-87E3-400E-2D4F-BC0CE99D8278}"/>
                  </a:ext>
                </a:extLst>
              </p:cNvPr>
              <p:cNvGrpSpPr/>
              <p:nvPr/>
            </p:nvGrpSpPr>
            <p:grpSpPr>
              <a:xfrm>
                <a:off x="7952013" y="3958046"/>
                <a:ext cx="1071154" cy="2031657"/>
                <a:chOff x="1541417" y="4402183"/>
                <a:chExt cx="1071154" cy="2031657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A0FD4B1-3348-FB4F-2F76-36F23DDC0AEA}"/>
                    </a:ext>
                  </a:extLst>
                </p:cNvPr>
                <p:cNvCxnSpPr/>
                <p:nvPr/>
              </p:nvCxnSpPr>
              <p:spPr>
                <a:xfrm>
                  <a:off x="1541417" y="4402183"/>
                  <a:ext cx="522514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BD38740-BBB8-4F2A-596F-877326996321}"/>
                    </a:ext>
                  </a:extLst>
                </p:cNvPr>
                <p:cNvCxnSpPr/>
                <p:nvPr/>
              </p:nvCxnSpPr>
              <p:spPr>
                <a:xfrm flipH="1">
                  <a:off x="2063931" y="4402183"/>
                  <a:ext cx="548640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0BC32DC-4EA3-855A-ED64-82462794F19E}"/>
                    </a:ext>
                  </a:extLst>
                </p:cNvPr>
                <p:cNvCxnSpPr/>
                <p:nvPr/>
              </p:nvCxnSpPr>
              <p:spPr>
                <a:xfrm>
                  <a:off x="2063931" y="6074229"/>
                  <a:ext cx="0" cy="3596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E6338BC9-F501-A812-A331-EF1FC67CC895}"/>
                    </a:ext>
                  </a:extLst>
                </p:cNvPr>
                <p:cNvCxnSpPr/>
                <p:nvPr/>
              </p:nvCxnSpPr>
              <p:spPr>
                <a:xfrm>
                  <a:off x="1710309" y="4585063"/>
                  <a:ext cx="783770" cy="13063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8D3BC-7D77-239F-DBE5-4AFAA1C53142}"/>
                  </a:ext>
                </a:extLst>
              </p:cNvPr>
              <p:cNvSpPr txBox="1"/>
              <p:nvPr/>
            </p:nvSpPr>
            <p:spPr>
              <a:xfrm>
                <a:off x="8328284" y="3773380"/>
                <a:ext cx="42789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/>
                  <a:t>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5E57BE-F8E1-4F32-CE73-F6D9504DBB1A}"/>
                  </a:ext>
                </a:extLst>
              </p:cNvPr>
              <p:cNvSpPr txBox="1"/>
              <p:nvPr/>
            </p:nvSpPr>
            <p:spPr>
              <a:xfrm>
                <a:off x="8173002" y="6151392"/>
                <a:ext cx="1414983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Old common ancestor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F71537-B502-4942-B3E7-6B61A705E0F8}"/>
                </a:ext>
              </a:extLst>
            </p:cNvPr>
            <p:cNvSpPr txBox="1"/>
            <p:nvPr/>
          </p:nvSpPr>
          <p:spPr>
            <a:xfrm>
              <a:off x="8231062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3D0CC1-E673-8384-38B4-BE0F5F073915}"/>
                </a:ext>
              </a:extLst>
            </p:cNvPr>
            <p:cNvSpPr txBox="1"/>
            <p:nvPr/>
          </p:nvSpPr>
          <p:spPr>
            <a:xfrm>
              <a:off x="9295543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812B7A-9694-0961-C552-D772D056F99C}"/>
              </a:ext>
            </a:extLst>
          </p:cNvPr>
          <p:cNvGrpSpPr/>
          <p:nvPr/>
        </p:nvGrpSpPr>
        <p:grpSpPr>
          <a:xfrm>
            <a:off x="5908156" y="4089515"/>
            <a:ext cx="1367106" cy="1805259"/>
            <a:chOff x="9939999" y="2415860"/>
            <a:chExt cx="1822808" cy="24070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0DC7CA-638D-27E5-C801-4D65FCB64B00}"/>
                </a:ext>
              </a:extLst>
            </p:cNvPr>
            <p:cNvGrpSpPr/>
            <p:nvPr/>
          </p:nvGrpSpPr>
          <p:grpSpPr>
            <a:xfrm>
              <a:off x="10092446" y="2718365"/>
              <a:ext cx="1670361" cy="2104507"/>
              <a:chOff x="9677397" y="3885196"/>
              <a:chExt cx="1670361" cy="210450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B525B78-C975-E80F-4042-5B0FA9FAB19C}"/>
                  </a:ext>
                </a:extLst>
              </p:cNvPr>
              <p:cNvGrpSpPr/>
              <p:nvPr/>
            </p:nvGrpSpPr>
            <p:grpSpPr>
              <a:xfrm>
                <a:off x="9677397" y="3958046"/>
                <a:ext cx="522514" cy="2031657"/>
                <a:chOff x="3135085" y="4402183"/>
                <a:chExt cx="522514" cy="203165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C4BB49D-1491-A367-95B2-483B97A3B8C7}"/>
                    </a:ext>
                  </a:extLst>
                </p:cNvPr>
                <p:cNvCxnSpPr/>
                <p:nvPr/>
              </p:nvCxnSpPr>
              <p:spPr>
                <a:xfrm>
                  <a:off x="3135085" y="4402183"/>
                  <a:ext cx="522514" cy="33963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D41682A-1703-6C30-F147-C3ED0783D729}"/>
                    </a:ext>
                  </a:extLst>
                </p:cNvPr>
                <p:cNvCxnSpPr/>
                <p:nvPr/>
              </p:nvCxnSpPr>
              <p:spPr>
                <a:xfrm>
                  <a:off x="3657599" y="4741817"/>
                  <a:ext cx="0" cy="1692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8C657D-D879-4835-CEB4-AC583D000FA9}"/>
                  </a:ext>
                </a:extLst>
              </p:cNvPr>
              <p:cNvSpPr txBox="1"/>
              <p:nvPr/>
            </p:nvSpPr>
            <p:spPr>
              <a:xfrm>
                <a:off x="10276604" y="5032663"/>
                <a:ext cx="107115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Recent common ancestor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5F4B74-1A21-F30C-4E30-25ED3D6E51D6}"/>
                  </a:ext>
                </a:extLst>
              </p:cNvPr>
              <p:cNvCxnSpPr/>
              <p:nvPr/>
            </p:nvCxnSpPr>
            <p:spPr>
              <a:xfrm>
                <a:off x="10813865" y="3958046"/>
                <a:ext cx="0" cy="339634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921EB0-A3B5-B498-21C9-C42F80A53EB5}"/>
                  </a:ext>
                </a:extLst>
              </p:cNvPr>
              <p:cNvSpPr txBox="1"/>
              <p:nvPr/>
            </p:nvSpPr>
            <p:spPr>
              <a:xfrm>
                <a:off x="10896342" y="3885196"/>
                <a:ext cx="440720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>
                    <a:solidFill>
                      <a:srgbClr val="C00000"/>
                    </a:solidFill>
                  </a:rPr>
                  <a:t>t2</a:t>
                </a:r>
                <a:endParaRPr lang="en-US" sz="1350" i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A9BDDF-233E-2C8E-55B1-60FBE2D477F4}"/>
                </a:ext>
              </a:extLst>
            </p:cNvPr>
            <p:cNvSpPr txBox="1"/>
            <p:nvPr/>
          </p:nvSpPr>
          <p:spPr>
            <a:xfrm>
              <a:off x="9939999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5C84F0-F431-18FE-5384-CD7EA99800E5}"/>
                </a:ext>
              </a:extLst>
            </p:cNvPr>
            <p:cNvSpPr txBox="1"/>
            <p:nvPr/>
          </p:nvSpPr>
          <p:spPr>
            <a:xfrm>
              <a:off x="10972314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0AADFB-417D-21E3-7AF0-27431FB66D3F}"/>
                </a:ext>
              </a:extLst>
            </p:cNvPr>
            <p:cNvCxnSpPr/>
            <p:nvPr/>
          </p:nvCxnSpPr>
          <p:spPr>
            <a:xfrm flipH="1">
              <a:off x="10587591" y="2791215"/>
              <a:ext cx="522514" cy="3396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FD85C0E-CB36-D6D2-BF37-641F5A549C8B}"/>
              </a:ext>
            </a:extLst>
          </p:cNvPr>
          <p:cNvSpPr/>
          <p:nvPr/>
        </p:nvSpPr>
        <p:spPr>
          <a:xfrm>
            <a:off x="4662167" y="4316394"/>
            <a:ext cx="56969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A93D12-6279-8C1E-77AB-130A6A65A3CF}"/>
              </a:ext>
            </a:extLst>
          </p:cNvPr>
          <p:cNvCxnSpPr>
            <a:cxnSpLocks/>
          </p:cNvCxnSpPr>
          <p:nvPr/>
        </p:nvCxnSpPr>
        <p:spPr>
          <a:xfrm>
            <a:off x="5461630" y="4380311"/>
            <a:ext cx="0" cy="124475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DB4CF7B-9544-BE1C-C5DC-536741E123CD}"/>
              </a:ext>
            </a:extLst>
          </p:cNvPr>
          <p:cNvSpPr txBox="1"/>
          <p:nvPr/>
        </p:nvSpPr>
        <p:spPr>
          <a:xfrm>
            <a:off x="5523488" y="4779590"/>
            <a:ext cx="330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rgbClr val="C00000"/>
                </a:solidFill>
              </a:rPr>
              <a:t>t1</a:t>
            </a:r>
            <a:endParaRPr lang="en-US" sz="1350" i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0" y="3523254"/>
            <a:ext cx="8469630" cy="2237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8062" y="5694206"/>
            <a:ext cx="2431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American &amp; Eurasian </a:t>
            </a:r>
            <a:r>
              <a:rPr lang="en-US" sz="1350" dirty="0" err="1"/>
              <a:t>Wigeon</a:t>
            </a:r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5395569" y="5635437"/>
            <a:ext cx="7289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Mallard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1197" y="5639950"/>
            <a:ext cx="7534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Gadwall</a:t>
            </a:r>
          </a:p>
        </p:txBody>
      </p:sp>
      <p:pic>
        <p:nvPicPr>
          <p:cNvPr id="6" name="Picture 8" descr="gadwall%200502016s_thum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8896" y="4845641"/>
            <a:ext cx="1096566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all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6089" y="4958997"/>
            <a:ext cx="102870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euwi-2"/>
          <p:cNvPicPr>
            <a:picLocks noChangeAspect="1" noChangeArrowheads="1"/>
          </p:cNvPicPr>
          <p:nvPr/>
        </p:nvPicPr>
        <p:blipFill>
          <a:blip r:embed="rId6" cstate="print"/>
          <a:srcRect l="9000" b="13091"/>
          <a:stretch>
            <a:fillRect/>
          </a:stretch>
        </p:blipFill>
        <p:spPr bwMode="auto">
          <a:xfrm>
            <a:off x="3168220" y="5001065"/>
            <a:ext cx="104894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Amwigeon03"/>
          <p:cNvPicPr>
            <a:picLocks noChangeAspect="1" noChangeArrowheads="1"/>
          </p:cNvPicPr>
          <p:nvPr/>
        </p:nvPicPr>
        <p:blipFill>
          <a:blip r:embed="rId7" cstate="print"/>
          <a:srcRect l="10608" b="21600"/>
          <a:stretch>
            <a:fillRect/>
          </a:stretch>
        </p:blipFill>
        <p:spPr bwMode="auto">
          <a:xfrm>
            <a:off x="2042841" y="4993312"/>
            <a:ext cx="1060847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GWTeal"/>
          <p:cNvPicPr>
            <a:picLocks noChangeAspect="1" noChangeArrowheads="1"/>
          </p:cNvPicPr>
          <p:nvPr/>
        </p:nvPicPr>
        <p:blipFill>
          <a:blip r:embed="rId8" cstate="print"/>
          <a:srcRect r="2251" b="3334"/>
          <a:stretch>
            <a:fillRect/>
          </a:stretch>
        </p:blipFill>
        <p:spPr bwMode="auto">
          <a:xfrm>
            <a:off x="158087" y="4990732"/>
            <a:ext cx="102870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ange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7924" y="1021268"/>
            <a:ext cx="2331720" cy="2331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991062" y="1383556"/>
            <a:ext cx="3437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/>
              <a:t>Peters et al. 2014. Molecular Ecology 23:2961-2974.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084" y="287869"/>
            <a:ext cx="6253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Mitochondrial DNA divergence in four groups of Holarctic ducks</a:t>
            </a:r>
          </a:p>
          <a:p>
            <a:r>
              <a:rPr lang="en-US" b="1" dirty="0"/>
              <a:t>with t calculated from the coalescent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9829" y="2140628"/>
                <a:ext cx="98603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9" y="2140628"/>
                <a:ext cx="986039" cy="300082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5475" y="2665304"/>
                <a:ext cx="214533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86=2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×(4.8×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75" y="2665304"/>
                <a:ext cx="2145331" cy="300082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5976" y="2421452"/>
            <a:ext cx="15008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u="sng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1767" y="1590271"/>
                <a:ext cx="6153680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i="1" dirty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350" i="1" dirty="0"/>
                  <a:t> was calculated as the </a:t>
                </a:r>
                <a:r>
                  <a:rPr lang="en-US" sz="1350" i="1" u="sng" dirty="0"/>
                  <a:t>proportion</a:t>
                </a:r>
                <a:r>
                  <a:rPr lang="en-US" sz="1350" i="1" dirty="0"/>
                  <a:t> of nucleotide differences between populations.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7" y="1590271"/>
                <a:ext cx="6153680" cy="300082"/>
              </a:xfrm>
              <a:prstGeom prst="rect">
                <a:avLst/>
              </a:prstGeom>
              <a:blipFill>
                <a:blip r:embed="rId12"/>
                <a:stretch>
                  <a:fillRect l="-206"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58044" y="2139793"/>
                <a:ext cx="3109568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=4.8×</m:t>
                    </m:r>
                    <m:sSup>
                      <m:sSupPr>
                        <m:ctrlP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1350" dirty="0">
                    <a:latin typeface="AdvPSPAL-R"/>
                  </a:rPr>
                  <a:t> </a:t>
                </a:r>
                <a:r>
                  <a:rPr lang="en-US" sz="1350" dirty="0"/>
                  <a:t>substitutions/site/year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044" y="2139793"/>
                <a:ext cx="3109568" cy="300082"/>
              </a:xfrm>
              <a:prstGeom prst="rect">
                <a:avLst/>
              </a:prstGeom>
              <a:blipFill>
                <a:blip r:embed="rId1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33278" y="1909151"/>
            <a:ext cx="31095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What is </a:t>
            </a:r>
            <a:r>
              <a:rPr lang="en-US" sz="1500" i="1" dirty="0"/>
              <a:t>t</a:t>
            </a:r>
            <a:r>
              <a:rPr lang="en-US" sz="1500" dirty="0"/>
              <a:t> (time since divergence)?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6623" y="2951346"/>
                <a:ext cx="1238031" cy="482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0.086</m:t>
                          </m:r>
                        </m:num>
                        <m:den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9.6×10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23" y="2951346"/>
                <a:ext cx="1238031" cy="482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17999" y="2960137"/>
                <a:ext cx="2615844" cy="522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99" y="2960137"/>
                <a:ext cx="2615844" cy="522259"/>
              </a:xfrm>
              <a:prstGeom prst="rect">
                <a:avLst/>
              </a:prstGeom>
              <a:blipFill>
                <a:blip r:embed="rId1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72437" y="3476053"/>
                <a:ext cx="150631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900,000</m:t>
                    </m:r>
                  </m:oMath>
                </a14:m>
                <a:r>
                  <a:rPr lang="en-US" sz="1350" dirty="0"/>
                  <a:t> years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7" y="3476053"/>
                <a:ext cx="1506310" cy="300082"/>
              </a:xfrm>
              <a:prstGeom prst="rect">
                <a:avLst/>
              </a:prstGeom>
              <a:blipFill>
                <a:blip r:embed="rId1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-60255" y="5699544"/>
            <a:ext cx="14848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705601" y="4374706"/>
                <a:ext cx="150631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360,000</m:t>
                    </m:r>
                  </m:oMath>
                </a14:m>
                <a:r>
                  <a:rPr lang="en-US" sz="1350" dirty="0"/>
                  <a:t> years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01" y="4374706"/>
                <a:ext cx="1506310" cy="300082"/>
              </a:xfrm>
              <a:prstGeom prst="rect">
                <a:avLst/>
              </a:prstGeom>
              <a:blipFill>
                <a:blip r:embed="rId1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813131" y="4253023"/>
                <a:ext cx="1482265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US" sz="1350" dirty="0"/>
                  <a:t>0,000 years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131" y="4253023"/>
                <a:ext cx="1482265" cy="300082"/>
              </a:xfrm>
              <a:prstGeom prst="rect">
                <a:avLst/>
              </a:prstGeom>
              <a:blipFill>
                <a:blip r:embed="rId18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710338" y="4045948"/>
                <a:ext cx="139410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US" sz="1350" dirty="0"/>
                  <a:t>,000 years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338" y="4045948"/>
                <a:ext cx="1394100" cy="300082"/>
              </a:xfrm>
              <a:prstGeom prst="rect">
                <a:avLst/>
              </a:prstGeom>
              <a:blipFill>
                <a:blip r:embed="rId1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t="54449" r="74461" b="22458"/>
          <a:stretch/>
        </p:blipFill>
        <p:spPr>
          <a:xfrm>
            <a:off x="1976219" y="4455267"/>
            <a:ext cx="791308" cy="5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23142" y="857251"/>
            <a:ext cx="7886700" cy="411956"/>
          </a:xfrm>
        </p:spPr>
        <p:txBody>
          <a:bodyPr>
            <a:normAutofit/>
          </a:bodyPr>
          <a:lstStyle/>
          <a:p>
            <a:pPr algn="l"/>
            <a:r>
              <a:rPr lang="en-US" altLang="ja-JP" sz="1800" dirty="0">
                <a:latin typeface="+mn-lt"/>
                <a:ea typeface="MS PGothic" panose="020B0600070205080204" pitchFamily="34" charset="-128"/>
              </a:rPr>
              <a:t>The coalescence process in a model with population subdivision</a:t>
            </a:r>
            <a:endParaRPr lang="ja-JP" altLang="en-US" sz="18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1419134"/>
            <a:ext cx="4158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4746" y="3338035"/>
            <a:ext cx="67524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i="1" dirty="0" err="1"/>
              <a:t>t</a:t>
            </a:r>
            <a:r>
              <a:rPr lang="en-US" sz="1350" dirty="0" err="1"/>
              <a:t>MRCA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699676" y="2228274"/>
            <a:ext cx="1963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  <a:r>
              <a:rPr lang="en-US" sz="1350" dirty="0"/>
              <a:t> = time since divergence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195319" y="1521949"/>
            <a:ext cx="131978" cy="19545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5444197" y="2256868"/>
            <a:ext cx="20996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Coalescence is independent in each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44197" y="2770091"/>
                <a:ext cx="878895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197" y="2770091"/>
                <a:ext cx="878895" cy="516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94306" y="2770091"/>
                <a:ext cx="886974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306" y="2770091"/>
                <a:ext cx="886974" cy="5166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09850" y="3263639"/>
            <a:ext cx="2203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*For real populations, use N</a:t>
            </a:r>
            <a:r>
              <a:rPr lang="en-US" sz="1350" i="1" baseline="-25000" dirty="0"/>
              <a:t>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4745" y="3885321"/>
            <a:ext cx="5236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93035" y="3642947"/>
            <a:ext cx="3031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Moving back in time, populations merge into a common ancestor of size </a:t>
            </a:r>
            <a:r>
              <a:rPr lang="en-US" sz="1350" i="1" dirty="0"/>
              <a:t>N</a:t>
            </a:r>
            <a:r>
              <a:rPr lang="en-US" sz="1350" i="1" baseline="-25000" dirty="0"/>
              <a:t>A</a:t>
            </a:r>
            <a:r>
              <a:rPr lang="en-US" sz="135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18674" y="4127695"/>
                <a:ext cx="840358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674" y="4127695"/>
                <a:ext cx="840358" cy="516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78418" y="4630608"/>
            <a:ext cx="31682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Samples from different populations can coalescence only after populations merge.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142" y="5620556"/>
            <a:ext cx="182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32848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7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23142" y="857251"/>
            <a:ext cx="7886700" cy="411956"/>
          </a:xfrm>
        </p:spPr>
        <p:txBody>
          <a:bodyPr>
            <a:normAutofit/>
          </a:bodyPr>
          <a:lstStyle/>
          <a:p>
            <a:pPr algn="l"/>
            <a:r>
              <a:rPr lang="en-US" altLang="ja-JP" sz="1800" dirty="0">
                <a:latin typeface="+mn-lt"/>
                <a:ea typeface="MS PGothic" panose="020B0600070205080204" pitchFamily="34" charset="-128"/>
              </a:rPr>
              <a:t>The coalescence process in a model with population subdivision</a:t>
            </a:r>
            <a:endParaRPr lang="ja-JP" altLang="en-US" sz="18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1419134"/>
            <a:ext cx="4158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4746" y="3338035"/>
            <a:ext cx="67524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i="1" dirty="0" err="1"/>
              <a:t>t</a:t>
            </a:r>
            <a:r>
              <a:rPr lang="en-US" sz="1350" dirty="0" err="1"/>
              <a:t>MRCA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699676" y="2228274"/>
            <a:ext cx="1963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  <a:r>
              <a:rPr lang="en-US" sz="1350" dirty="0"/>
              <a:t> = time since divergence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4367" y="1432572"/>
            <a:ext cx="35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Applications to real populations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4745" y="3885321"/>
            <a:ext cx="5236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36750" y="1730628"/>
                <a:ext cx="3878831" cy="265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Time can be scaled to the substitution rate (</a:t>
                </a:r>
                <a:r>
                  <a:rPr lang="en-US" sz="1500" i="1" dirty="0"/>
                  <a:t>µ</a:t>
                </a:r>
                <a:r>
                  <a:rPr lang="en-US" sz="1500" dirty="0"/>
                  <a:t>) or to the effective population size (2</a:t>
                </a:r>
                <a:r>
                  <a:rPr lang="en-US" sz="1500" i="1" dirty="0"/>
                  <a:t>N</a:t>
                </a:r>
                <a:r>
                  <a:rPr lang="en-US" sz="1500" i="1" baseline="-25000" dirty="0"/>
                  <a:t>e</a:t>
                </a:r>
                <a:r>
                  <a:rPr lang="en-US" sz="1500" dirty="0"/>
                  <a:t>)</a:t>
                </a:r>
              </a:p>
              <a:p>
                <a:pPr marL="557213" lvl="1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Define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500" dirty="0"/>
                  <a:t> or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500" dirty="0"/>
              </a:p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When we scale to </a:t>
                </a:r>
                <a:r>
                  <a:rPr lang="en-US" sz="1500" i="1" dirty="0"/>
                  <a:t>µ</a:t>
                </a:r>
                <a:r>
                  <a:rPr lang="en-US" sz="1500" dirty="0"/>
                  <a:t>,</a:t>
                </a:r>
                <a:r>
                  <a:rPr lang="en-US" sz="1500" i="1" dirty="0"/>
                  <a:t> t</a:t>
                </a:r>
                <a:r>
                  <a:rPr lang="en-US" sz="1500" dirty="0"/>
                  <a:t> can be estimated from the proportion of nucleotides that differ between samples from different populations (similar to </a:t>
                </a:r>
                <a:r>
                  <a:rPr lang="en-US" sz="1500" i="1" dirty="0" err="1"/>
                  <a:t>d</a:t>
                </a:r>
                <a:r>
                  <a:rPr lang="en-US" sz="1500" i="1" baseline="-25000" dirty="0" err="1"/>
                  <a:t>XY</a:t>
                </a:r>
                <a:r>
                  <a:rPr lang="en-US" sz="1500" dirty="0"/>
                  <a:t>).</a:t>
                </a:r>
              </a:p>
              <a:p>
                <a:pPr marL="557213" lvl="1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i.e., between-population coalescence</a:t>
                </a:r>
              </a:p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highlight>
                      <a:srgbClr val="FFFF00"/>
                    </a:highlight>
                  </a:rPr>
                  <a:t>If we know the genealogy and </a:t>
                </a:r>
                <a:r>
                  <a:rPr lang="en-US" sz="1500" i="1" dirty="0">
                    <a:highlight>
                      <a:srgbClr val="FFFF00"/>
                    </a:highlight>
                  </a:rPr>
                  <a:t>µ</a:t>
                </a:r>
                <a:r>
                  <a:rPr lang="en-US" sz="1500" dirty="0">
                    <a:highlight>
                      <a:srgbClr val="FFFF00"/>
                    </a:highlight>
                  </a:rPr>
                  <a:t>, we can estimate time since divergence (</a:t>
                </a:r>
                <a:r>
                  <a:rPr lang="en-US" sz="1500" i="1" dirty="0">
                    <a:highlight>
                      <a:srgbClr val="FFFF00"/>
                    </a:highlight>
                  </a:rPr>
                  <a:t>T</a:t>
                </a:r>
                <a:r>
                  <a:rPr lang="en-US" sz="1500" dirty="0">
                    <a:highlight>
                      <a:srgbClr val="FFFF00"/>
                    </a:highlight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50" y="1730628"/>
                <a:ext cx="3878831" cy="2657138"/>
              </a:xfrm>
              <a:prstGeom prst="rect">
                <a:avLst/>
              </a:prstGeom>
              <a:blipFill>
                <a:blip r:embed="rId4"/>
                <a:stretch>
                  <a:fillRect l="-654" t="-476" r="-1307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23142" y="5620556"/>
            <a:ext cx="182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13705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3"/>
          <p:cNvSpPr>
            <a:spLocks noChangeAspect="1" noChangeArrowheads="1"/>
          </p:cNvSpPr>
          <p:nvPr/>
        </p:nvSpPr>
        <p:spPr bwMode="auto">
          <a:xfrm rot="-5400000">
            <a:off x="2970014" y="242470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7" name="Oval 4"/>
          <p:cNvSpPr>
            <a:spLocks noChangeAspect="1" noChangeArrowheads="1"/>
          </p:cNvSpPr>
          <p:nvPr/>
        </p:nvSpPr>
        <p:spPr bwMode="auto">
          <a:xfrm rot="-5400000">
            <a:off x="3119438" y="242530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8" name="Oval 5"/>
          <p:cNvSpPr>
            <a:spLocks noChangeAspect="1" noChangeArrowheads="1"/>
          </p:cNvSpPr>
          <p:nvPr/>
        </p:nvSpPr>
        <p:spPr bwMode="auto">
          <a:xfrm rot="-5400000">
            <a:off x="3269457" y="242530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9" name="Oval 6"/>
          <p:cNvSpPr>
            <a:spLocks noChangeAspect="1" noChangeArrowheads="1"/>
          </p:cNvSpPr>
          <p:nvPr/>
        </p:nvSpPr>
        <p:spPr bwMode="auto">
          <a:xfrm rot="-5400000">
            <a:off x="4163616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0" name="Oval 7"/>
          <p:cNvSpPr>
            <a:spLocks noChangeAspect="1" noChangeArrowheads="1"/>
          </p:cNvSpPr>
          <p:nvPr/>
        </p:nvSpPr>
        <p:spPr bwMode="auto">
          <a:xfrm rot="-5400000">
            <a:off x="3418285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1" name="Oval 8"/>
          <p:cNvSpPr>
            <a:spLocks noChangeAspect="1" noChangeArrowheads="1"/>
          </p:cNvSpPr>
          <p:nvPr/>
        </p:nvSpPr>
        <p:spPr bwMode="auto">
          <a:xfrm rot="-5400000">
            <a:off x="3715941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2" name="Oval 9"/>
          <p:cNvSpPr>
            <a:spLocks noChangeAspect="1" noChangeArrowheads="1"/>
          </p:cNvSpPr>
          <p:nvPr/>
        </p:nvSpPr>
        <p:spPr bwMode="auto">
          <a:xfrm rot="-5400000">
            <a:off x="3865960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3" name="Oval 10"/>
          <p:cNvSpPr>
            <a:spLocks noChangeAspect="1" noChangeArrowheads="1"/>
          </p:cNvSpPr>
          <p:nvPr/>
        </p:nvSpPr>
        <p:spPr bwMode="auto">
          <a:xfrm rot="-5400000">
            <a:off x="4313635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4" name="Oval 11"/>
          <p:cNvSpPr>
            <a:spLocks noChangeAspect="1" noChangeArrowheads="1"/>
          </p:cNvSpPr>
          <p:nvPr/>
        </p:nvSpPr>
        <p:spPr bwMode="auto">
          <a:xfrm rot="-5400000">
            <a:off x="4613077" y="242470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5" name="Oval 12"/>
          <p:cNvSpPr>
            <a:spLocks noChangeAspect="1" noChangeArrowheads="1"/>
          </p:cNvSpPr>
          <p:nvPr/>
        </p:nvSpPr>
        <p:spPr bwMode="auto">
          <a:xfrm rot="-5400000">
            <a:off x="5657255" y="242470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6" name="Oval 13"/>
          <p:cNvSpPr>
            <a:spLocks noChangeAspect="1" noChangeArrowheads="1"/>
          </p:cNvSpPr>
          <p:nvPr/>
        </p:nvSpPr>
        <p:spPr bwMode="auto">
          <a:xfrm rot="-5400000">
            <a:off x="5507832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7" name="Oval 14"/>
          <p:cNvSpPr>
            <a:spLocks noChangeAspect="1" noChangeArrowheads="1"/>
          </p:cNvSpPr>
          <p:nvPr/>
        </p:nvSpPr>
        <p:spPr bwMode="auto">
          <a:xfrm rot="-5400000">
            <a:off x="4762501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8" name="Oval 15"/>
          <p:cNvSpPr>
            <a:spLocks noChangeAspect="1" noChangeArrowheads="1"/>
          </p:cNvSpPr>
          <p:nvPr/>
        </p:nvSpPr>
        <p:spPr bwMode="auto">
          <a:xfrm rot="-5400000">
            <a:off x="5060157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9" name="Oval 16"/>
          <p:cNvSpPr>
            <a:spLocks noChangeAspect="1" noChangeArrowheads="1"/>
          </p:cNvSpPr>
          <p:nvPr/>
        </p:nvSpPr>
        <p:spPr bwMode="auto">
          <a:xfrm rot="-5400000">
            <a:off x="5210176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0" name="Oval 17"/>
          <p:cNvSpPr>
            <a:spLocks noChangeAspect="1" noChangeArrowheads="1"/>
          </p:cNvSpPr>
          <p:nvPr/>
        </p:nvSpPr>
        <p:spPr bwMode="auto">
          <a:xfrm>
            <a:off x="5357814" y="242530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1" name="Oval 18"/>
          <p:cNvSpPr>
            <a:spLocks noChangeAspect="1" noChangeArrowheads="1"/>
          </p:cNvSpPr>
          <p:nvPr/>
        </p:nvSpPr>
        <p:spPr bwMode="auto">
          <a:xfrm>
            <a:off x="5955506" y="242530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2" name="Oval 19"/>
          <p:cNvSpPr>
            <a:spLocks noChangeAspect="1" noChangeArrowheads="1"/>
          </p:cNvSpPr>
          <p:nvPr/>
        </p:nvSpPr>
        <p:spPr bwMode="auto">
          <a:xfrm rot="-5400000">
            <a:off x="3118248" y="26336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3" name="Oval 20"/>
          <p:cNvSpPr>
            <a:spLocks noChangeAspect="1" noChangeArrowheads="1"/>
          </p:cNvSpPr>
          <p:nvPr/>
        </p:nvSpPr>
        <p:spPr bwMode="auto">
          <a:xfrm rot="-5400000">
            <a:off x="3268267" y="26336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4" name="Oval 21"/>
          <p:cNvSpPr>
            <a:spLocks noChangeAspect="1" noChangeArrowheads="1"/>
          </p:cNvSpPr>
          <p:nvPr/>
        </p:nvSpPr>
        <p:spPr bwMode="auto">
          <a:xfrm rot="-5400000">
            <a:off x="4162426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5" name="Oval 22"/>
          <p:cNvSpPr>
            <a:spLocks noChangeAspect="1" noChangeArrowheads="1"/>
          </p:cNvSpPr>
          <p:nvPr/>
        </p:nvSpPr>
        <p:spPr bwMode="auto">
          <a:xfrm rot="-5400000">
            <a:off x="3417095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6" name="Oval 23"/>
          <p:cNvSpPr>
            <a:spLocks noChangeAspect="1" noChangeArrowheads="1"/>
          </p:cNvSpPr>
          <p:nvPr/>
        </p:nvSpPr>
        <p:spPr bwMode="auto">
          <a:xfrm rot="-5400000">
            <a:off x="3714751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7" name="Oval 24"/>
          <p:cNvSpPr>
            <a:spLocks noChangeAspect="1" noChangeArrowheads="1"/>
          </p:cNvSpPr>
          <p:nvPr/>
        </p:nvSpPr>
        <p:spPr bwMode="auto">
          <a:xfrm rot="-5400000">
            <a:off x="3864770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8" name="Oval 25"/>
          <p:cNvSpPr>
            <a:spLocks noChangeAspect="1" noChangeArrowheads="1"/>
          </p:cNvSpPr>
          <p:nvPr/>
        </p:nvSpPr>
        <p:spPr bwMode="auto">
          <a:xfrm rot="-5400000">
            <a:off x="4313040" y="263306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9" name="Oval 26"/>
          <p:cNvSpPr>
            <a:spLocks noChangeAspect="1" noChangeArrowheads="1"/>
          </p:cNvSpPr>
          <p:nvPr/>
        </p:nvSpPr>
        <p:spPr bwMode="auto">
          <a:xfrm rot="-5400000">
            <a:off x="4612483" y="263366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0" name="Oval 27"/>
          <p:cNvSpPr>
            <a:spLocks noChangeAspect="1" noChangeArrowheads="1"/>
          </p:cNvSpPr>
          <p:nvPr/>
        </p:nvSpPr>
        <p:spPr bwMode="auto">
          <a:xfrm rot="-5400000">
            <a:off x="5805489" y="263366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1" name="Oval 28"/>
          <p:cNvSpPr>
            <a:spLocks noChangeAspect="1" noChangeArrowheads="1"/>
          </p:cNvSpPr>
          <p:nvPr/>
        </p:nvSpPr>
        <p:spPr bwMode="auto">
          <a:xfrm rot="-5400000">
            <a:off x="5656065" y="263306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2" name="Oval 29"/>
          <p:cNvSpPr>
            <a:spLocks noChangeAspect="1" noChangeArrowheads="1"/>
          </p:cNvSpPr>
          <p:nvPr/>
        </p:nvSpPr>
        <p:spPr bwMode="auto">
          <a:xfrm rot="-5400000">
            <a:off x="5506642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3" name="Oval 30"/>
          <p:cNvSpPr>
            <a:spLocks noChangeAspect="1" noChangeArrowheads="1"/>
          </p:cNvSpPr>
          <p:nvPr/>
        </p:nvSpPr>
        <p:spPr bwMode="auto">
          <a:xfrm rot="-5400000">
            <a:off x="4761310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4" name="Oval 31"/>
          <p:cNvSpPr>
            <a:spLocks noChangeAspect="1" noChangeArrowheads="1"/>
          </p:cNvSpPr>
          <p:nvPr/>
        </p:nvSpPr>
        <p:spPr bwMode="auto">
          <a:xfrm rot="-5400000">
            <a:off x="5058967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5" name="Oval 32"/>
          <p:cNvSpPr>
            <a:spLocks noChangeAspect="1" noChangeArrowheads="1"/>
          </p:cNvSpPr>
          <p:nvPr/>
        </p:nvSpPr>
        <p:spPr bwMode="auto">
          <a:xfrm>
            <a:off x="5356622" y="2633664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6" name="Oval 33"/>
          <p:cNvSpPr>
            <a:spLocks noChangeAspect="1" noChangeArrowheads="1"/>
          </p:cNvSpPr>
          <p:nvPr/>
        </p:nvSpPr>
        <p:spPr bwMode="auto">
          <a:xfrm rot="-5400000">
            <a:off x="3267670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7" name="Oval 34"/>
          <p:cNvSpPr>
            <a:spLocks noChangeAspect="1" noChangeArrowheads="1"/>
          </p:cNvSpPr>
          <p:nvPr/>
        </p:nvSpPr>
        <p:spPr bwMode="auto">
          <a:xfrm rot="-5400000">
            <a:off x="4161830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8" name="Oval 35"/>
          <p:cNvSpPr>
            <a:spLocks noChangeAspect="1" noChangeArrowheads="1"/>
          </p:cNvSpPr>
          <p:nvPr/>
        </p:nvSpPr>
        <p:spPr bwMode="auto">
          <a:xfrm rot="-5400000">
            <a:off x="3416499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9" name="Oval 36"/>
          <p:cNvSpPr>
            <a:spLocks noChangeAspect="1" noChangeArrowheads="1"/>
          </p:cNvSpPr>
          <p:nvPr/>
        </p:nvSpPr>
        <p:spPr bwMode="auto">
          <a:xfrm rot="-5400000">
            <a:off x="3714155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0" name="Oval 37"/>
          <p:cNvSpPr>
            <a:spLocks noChangeAspect="1" noChangeArrowheads="1"/>
          </p:cNvSpPr>
          <p:nvPr/>
        </p:nvSpPr>
        <p:spPr bwMode="auto">
          <a:xfrm rot="-5400000">
            <a:off x="3864174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1" name="Oval 38"/>
          <p:cNvSpPr>
            <a:spLocks noChangeAspect="1" noChangeArrowheads="1"/>
          </p:cNvSpPr>
          <p:nvPr/>
        </p:nvSpPr>
        <p:spPr bwMode="auto">
          <a:xfrm rot="-5400000">
            <a:off x="4461868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2" name="Oval 39"/>
          <p:cNvSpPr>
            <a:spLocks noChangeAspect="1" noChangeArrowheads="1"/>
          </p:cNvSpPr>
          <p:nvPr/>
        </p:nvSpPr>
        <p:spPr bwMode="auto">
          <a:xfrm rot="-5400000">
            <a:off x="4611886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3" name="Oval 40"/>
          <p:cNvSpPr>
            <a:spLocks noChangeAspect="1" noChangeArrowheads="1"/>
          </p:cNvSpPr>
          <p:nvPr/>
        </p:nvSpPr>
        <p:spPr bwMode="auto">
          <a:xfrm rot="-5400000">
            <a:off x="5655469" y="2842022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4" name="Oval 41"/>
          <p:cNvSpPr>
            <a:spLocks noChangeAspect="1" noChangeArrowheads="1"/>
          </p:cNvSpPr>
          <p:nvPr/>
        </p:nvSpPr>
        <p:spPr bwMode="auto">
          <a:xfrm rot="-5400000">
            <a:off x="5506045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5" name="Oval 42"/>
          <p:cNvSpPr>
            <a:spLocks noChangeAspect="1" noChangeArrowheads="1"/>
          </p:cNvSpPr>
          <p:nvPr/>
        </p:nvSpPr>
        <p:spPr bwMode="auto">
          <a:xfrm rot="-5400000">
            <a:off x="4760714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6" name="Oval 43"/>
          <p:cNvSpPr>
            <a:spLocks noChangeAspect="1" noChangeArrowheads="1"/>
          </p:cNvSpPr>
          <p:nvPr/>
        </p:nvSpPr>
        <p:spPr bwMode="auto">
          <a:xfrm rot="-5400000">
            <a:off x="5058370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7" name="Oval 44"/>
          <p:cNvSpPr>
            <a:spLocks noChangeAspect="1" noChangeArrowheads="1"/>
          </p:cNvSpPr>
          <p:nvPr/>
        </p:nvSpPr>
        <p:spPr bwMode="auto">
          <a:xfrm>
            <a:off x="5356622" y="2842022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8" name="Oval 45"/>
          <p:cNvSpPr>
            <a:spLocks noChangeAspect="1" noChangeArrowheads="1"/>
          </p:cNvSpPr>
          <p:nvPr/>
        </p:nvSpPr>
        <p:spPr bwMode="auto">
          <a:xfrm rot="-5400000">
            <a:off x="3267670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9" name="Oval 46"/>
          <p:cNvSpPr>
            <a:spLocks noChangeAspect="1" noChangeArrowheads="1"/>
          </p:cNvSpPr>
          <p:nvPr/>
        </p:nvSpPr>
        <p:spPr bwMode="auto">
          <a:xfrm rot="-5400000">
            <a:off x="3714155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0" name="Oval 47"/>
          <p:cNvSpPr>
            <a:spLocks noChangeAspect="1" noChangeArrowheads="1"/>
          </p:cNvSpPr>
          <p:nvPr/>
        </p:nvSpPr>
        <p:spPr bwMode="auto">
          <a:xfrm rot="-5400000">
            <a:off x="3864174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1" name="Oval 48"/>
          <p:cNvSpPr>
            <a:spLocks noChangeAspect="1" noChangeArrowheads="1"/>
          </p:cNvSpPr>
          <p:nvPr/>
        </p:nvSpPr>
        <p:spPr bwMode="auto">
          <a:xfrm rot="-5400000">
            <a:off x="4312444" y="3050381"/>
            <a:ext cx="90488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2" name="Oval 49"/>
          <p:cNvSpPr>
            <a:spLocks noChangeAspect="1" noChangeArrowheads="1"/>
          </p:cNvSpPr>
          <p:nvPr/>
        </p:nvSpPr>
        <p:spPr bwMode="auto">
          <a:xfrm rot="-5400000">
            <a:off x="4461868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3" name="Oval 50"/>
          <p:cNvSpPr>
            <a:spLocks noChangeAspect="1" noChangeArrowheads="1"/>
          </p:cNvSpPr>
          <p:nvPr/>
        </p:nvSpPr>
        <p:spPr bwMode="auto">
          <a:xfrm rot="-5400000">
            <a:off x="5506045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4" name="Oval 51"/>
          <p:cNvSpPr>
            <a:spLocks noChangeAspect="1" noChangeArrowheads="1"/>
          </p:cNvSpPr>
          <p:nvPr/>
        </p:nvSpPr>
        <p:spPr bwMode="auto">
          <a:xfrm rot="-5400000">
            <a:off x="4760714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5" name="Oval 52"/>
          <p:cNvSpPr>
            <a:spLocks noChangeAspect="1" noChangeArrowheads="1"/>
          </p:cNvSpPr>
          <p:nvPr/>
        </p:nvSpPr>
        <p:spPr bwMode="auto">
          <a:xfrm rot="-5400000">
            <a:off x="5058370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6" name="Oval 53"/>
          <p:cNvSpPr>
            <a:spLocks noChangeAspect="1" noChangeArrowheads="1"/>
          </p:cNvSpPr>
          <p:nvPr/>
        </p:nvSpPr>
        <p:spPr bwMode="auto">
          <a:xfrm>
            <a:off x="5356622" y="3050381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7" name="Oval 54"/>
          <p:cNvSpPr>
            <a:spLocks noChangeAspect="1" noChangeArrowheads="1"/>
          </p:cNvSpPr>
          <p:nvPr/>
        </p:nvSpPr>
        <p:spPr bwMode="auto">
          <a:xfrm rot="-5400000">
            <a:off x="3715941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8" name="Oval 55"/>
          <p:cNvSpPr>
            <a:spLocks noChangeAspect="1" noChangeArrowheads="1"/>
          </p:cNvSpPr>
          <p:nvPr/>
        </p:nvSpPr>
        <p:spPr bwMode="auto">
          <a:xfrm rot="-5400000">
            <a:off x="3865960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9" name="Oval 56"/>
          <p:cNvSpPr>
            <a:spLocks noChangeAspect="1" noChangeArrowheads="1"/>
          </p:cNvSpPr>
          <p:nvPr/>
        </p:nvSpPr>
        <p:spPr bwMode="auto">
          <a:xfrm rot="-5400000">
            <a:off x="4313635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0" name="Oval 57"/>
          <p:cNvSpPr>
            <a:spLocks noChangeAspect="1" noChangeArrowheads="1"/>
          </p:cNvSpPr>
          <p:nvPr/>
        </p:nvSpPr>
        <p:spPr bwMode="auto">
          <a:xfrm rot="-5400000">
            <a:off x="4762501" y="409456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1" name="Oval 58"/>
          <p:cNvSpPr>
            <a:spLocks noChangeAspect="1" noChangeArrowheads="1"/>
          </p:cNvSpPr>
          <p:nvPr/>
        </p:nvSpPr>
        <p:spPr bwMode="auto">
          <a:xfrm rot="-5400000">
            <a:off x="5060157" y="409456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2" name="Oval 59"/>
          <p:cNvSpPr>
            <a:spLocks noChangeAspect="1" noChangeArrowheads="1"/>
          </p:cNvSpPr>
          <p:nvPr/>
        </p:nvSpPr>
        <p:spPr bwMode="auto">
          <a:xfrm rot="-5400000">
            <a:off x="3268267" y="325993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3" name="Oval 60"/>
          <p:cNvSpPr>
            <a:spLocks noChangeAspect="1" noChangeArrowheads="1"/>
          </p:cNvSpPr>
          <p:nvPr/>
        </p:nvSpPr>
        <p:spPr bwMode="auto">
          <a:xfrm rot="-5400000">
            <a:off x="3714751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4" name="Oval 61"/>
          <p:cNvSpPr>
            <a:spLocks noChangeAspect="1" noChangeArrowheads="1"/>
          </p:cNvSpPr>
          <p:nvPr/>
        </p:nvSpPr>
        <p:spPr bwMode="auto">
          <a:xfrm rot="-5400000">
            <a:off x="3864770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5" name="Oval 62"/>
          <p:cNvSpPr>
            <a:spLocks noChangeAspect="1" noChangeArrowheads="1"/>
          </p:cNvSpPr>
          <p:nvPr/>
        </p:nvSpPr>
        <p:spPr bwMode="auto">
          <a:xfrm rot="-5400000">
            <a:off x="4313040" y="3259336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6" name="Oval 63"/>
          <p:cNvSpPr>
            <a:spLocks noChangeAspect="1" noChangeArrowheads="1"/>
          </p:cNvSpPr>
          <p:nvPr/>
        </p:nvSpPr>
        <p:spPr bwMode="auto">
          <a:xfrm rot="-5400000">
            <a:off x="4462464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7" name="Oval 64"/>
          <p:cNvSpPr>
            <a:spLocks noChangeAspect="1" noChangeArrowheads="1"/>
          </p:cNvSpPr>
          <p:nvPr/>
        </p:nvSpPr>
        <p:spPr bwMode="auto">
          <a:xfrm rot="-5400000">
            <a:off x="5506642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8" name="Oval 65"/>
          <p:cNvSpPr>
            <a:spLocks noChangeAspect="1" noChangeArrowheads="1"/>
          </p:cNvSpPr>
          <p:nvPr/>
        </p:nvSpPr>
        <p:spPr bwMode="auto">
          <a:xfrm rot="-5400000">
            <a:off x="4761310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9" name="Oval 66"/>
          <p:cNvSpPr>
            <a:spLocks noChangeAspect="1" noChangeArrowheads="1"/>
          </p:cNvSpPr>
          <p:nvPr/>
        </p:nvSpPr>
        <p:spPr bwMode="auto">
          <a:xfrm rot="-5400000">
            <a:off x="5058967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0" name="Oval 67"/>
          <p:cNvSpPr>
            <a:spLocks noChangeAspect="1" noChangeArrowheads="1"/>
          </p:cNvSpPr>
          <p:nvPr/>
        </p:nvSpPr>
        <p:spPr bwMode="auto">
          <a:xfrm rot="-5400000">
            <a:off x="3417094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1" name="Oval 68"/>
          <p:cNvSpPr>
            <a:spLocks noChangeAspect="1" noChangeArrowheads="1"/>
          </p:cNvSpPr>
          <p:nvPr/>
        </p:nvSpPr>
        <p:spPr bwMode="auto">
          <a:xfrm rot="-5400000">
            <a:off x="3714751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2" name="Oval 69"/>
          <p:cNvSpPr>
            <a:spLocks noChangeAspect="1" noChangeArrowheads="1"/>
          </p:cNvSpPr>
          <p:nvPr/>
        </p:nvSpPr>
        <p:spPr bwMode="auto">
          <a:xfrm rot="-5400000">
            <a:off x="3864769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3" name="Oval 70"/>
          <p:cNvSpPr>
            <a:spLocks noChangeAspect="1" noChangeArrowheads="1"/>
          </p:cNvSpPr>
          <p:nvPr/>
        </p:nvSpPr>
        <p:spPr bwMode="auto">
          <a:xfrm rot="-5400000">
            <a:off x="4313039" y="3467695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4" name="Oval 71"/>
          <p:cNvSpPr>
            <a:spLocks noChangeAspect="1" noChangeArrowheads="1"/>
          </p:cNvSpPr>
          <p:nvPr/>
        </p:nvSpPr>
        <p:spPr bwMode="auto">
          <a:xfrm rot="-5400000">
            <a:off x="4462463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5" name="Oval 72"/>
          <p:cNvSpPr>
            <a:spLocks noChangeAspect="1" noChangeArrowheads="1"/>
          </p:cNvSpPr>
          <p:nvPr/>
        </p:nvSpPr>
        <p:spPr bwMode="auto">
          <a:xfrm rot="-5400000">
            <a:off x="4761310" y="346829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6" name="Oval 73"/>
          <p:cNvSpPr>
            <a:spLocks noChangeAspect="1" noChangeArrowheads="1"/>
          </p:cNvSpPr>
          <p:nvPr/>
        </p:nvSpPr>
        <p:spPr bwMode="auto">
          <a:xfrm rot="-5400000">
            <a:off x="5058966" y="346829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7" name="Oval 74"/>
          <p:cNvSpPr>
            <a:spLocks noChangeAspect="1" noChangeArrowheads="1"/>
          </p:cNvSpPr>
          <p:nvPr/>
        </p:nvSpPr>
        <p:spPr bwMode="auto">
          <a:xfrm>
            <a:off x="5356622" y="3468291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8" name="Oval 75"/>
          <p:cNvSpPr>
            <a:spLocks noChangeAspect="1" noChangeArrowheads="1"/>
          </p:cNvSpPr>
          <p:nvPr/>
        </p:nvSpPr>
        <p:spPr bwMode="auto">
          <a:xfrm rot="-5400000">
            <a:off x="3567113" y="367784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9" name="Oval 76"/>
          <p:cNvSpPr>
            <a:spLocks noChangeAspect="1" noChangeArrowheads="1"/>
          </p:cNvSpPr>
          <p:nvPr/>
        </p:nvSpPr>
        <p:spPr bwMode="auto">
          <a:xfrm rot="-5400000">
            <a:off x="3715941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0" name="Oval 77"/>
          <p:cNvSpPr>
            <a:spLocks noChangeAspect="1" noChangeArrowheads="1"/>
          </p:cNvSpPr>
          <p:nvPr/>
        </p:nvSpPr>
        <p:spPr bwMode="auto">
          <a:xfrm rot="-5400000">
            <a:off x="3865960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1" name="Oval 78"/>
          <p:cNvSpPr>
            <a:spLocks noChangeAspect="1" noChangeArrowheads="1"/>
          </p:cNvSpPr>
          <p:nvPr/>
        </p:nvSpPr>
        <p:spPr bwMode="auto">
          <a:xfrm rot="-5400000">
            <a:off x="4313635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2" name="Oval 79"/>
          <p:cNvSpPr>
            <a:spLocks noChangeAspect="1" noChangeArrowheads="1"/>
          </p:cNvSpPr>
          <p:nvPr/>
        </p:nvSpPr>
        <p:spPr bwMode="auto">
          <a:xfrm rot="-5400000">
            <a:off x="4762501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3" name="Oval 80"/>
          <p:cNvSpPr>
            <a:spLocks noChangeAspect="1" noChangeArrowheads="1"/>
          </p:cNvSpPr>
          <p:nvPr/>
        </p:nvSpPr>
        <p:spPr bwMode="auto">
          <a:xfrm rot="-5400000">
            <a:off x="5060157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4" name="Oval 81"/>
          <p:cNvSpPr>
            <a:spLocks noChangeAspect="1" noChangeArrowheads="1"/>
          </p:cNvSpPr>
          <p:nvPr/>
        </p:nvSpPr>
        <p:spPr bwMode="auto">
          <a:xfrm rot="-5400000">
            <a:off x="5210176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5" name="Oval 82"/>
          <p:cNvSpPr>
            <a:spLocks noChangeAspect="1" noChangeArrowheads="1"/>
          </p:cNvSpPr>
          <p:nvPr/>
        </p:nvSpPr>
        <p:spPr bwMode="auto">
          <a:xfrm rot="-5400000">
            <a:off x="3565923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6" name="Oval 83"/>
          <p:cNvSpPr>
            <a:spLocks noChangeAspect="1" noChangeArrowheads="1"/>
          </p:cNvSpPr>
          <p:nvPr/>
        </p:nvSpPr>
        <p:spPr bwMode="auto">
          <a:xfrm rot="-5400000">
            <a:off x="3714751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7" name="Oval 84"/>
          <p:cNvSpPr>
            <a:spLocks noChangeAspect="1" noChangeArrowheads="1"/>
          </p:cNvSpPr>
          <p:nvPr/>
        </p:nvSpPr>
        <p:spPr bwMode="auto">
          <a:xfrm rot="-5400000">
            <a:off x="3864770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8" name="Oval 85"/>
          <p:cNvSpPr>
            <a:spLocks noChangeAspect="1" noChangeArrowheads="1"/>
          </p:cNvSpPr>
          <p:nvPr/>
        </p:nvSpPr>
        <p:spPr bwMode="auto">
          <a:xfrm rot="-5400000">
            <a:off x="4313040" y="3885605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9" name="Oval 86"/>
          <p:cNvSpPr>
            <a:spLocks noChangeAspect="1" noChangeArrowheads="1"/>
          </p:cNvSpPr>
          <p:nvPr/>
        </p:nvSpPr>
        <p:spPr bwMode="auto">
          <a:xfrm rot="-5400000">
            <a:off x="4761310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0" name="Oval 87"/>
          <p:cNvSpPr>
            <a:spLocks noChangeAspect="1" noChangeArrowheads="1"/>
          </p:cNvSpPr>
          <p:nvPr/>
        </p:nvSpPr>
        <p:spPr bwMode="auto">
          <a:xfrm rot="-5400000">
            <a:off x="5058967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1" name="Oval 88"/>
          <p:cNvSpPr>
            <a:spLocks noChangeAspect="1" noChangeArrowheads="1"/>
          </p:cNvSpPr>
          <p:nvPr/>
        </p:nvSpPr>
        <p:spPr bwMode="auto">
          <a:xfrm rot="-5400000">
            <a:off x="5208985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2" name="Oval 89"/>
          <p:cNvSpPr>
            <a:spLocks noChangeAspect="1" noChangeArrowheads="1"/>
          </p:cNvSpPr>
          <p:nvPr/>
        </p:nvSpPr>
        <p:spPr bwMode="auto">
          <a:xfrm rot="-5400000">
            <a:off x="3864769" y="430411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3" name="Oval 90"/>
          <p:cNvSpPr>
            <a:spLocks noChangeAspect="1" noChangeArrowheads="1"/>
          </p:cNvSpPr>
          <p:nvPr/>
        </p:nvSpPr>
        <p:spPr bwMode="auto">
          <a:xfrm>
            <a:off x="4013597" y="430411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4" name="Oval 91"/>
          <p:cNvSpPr>
            <a:spLocks noChangeAspect="1" noChangeArrowheads="1"/>
          </p:cNvSpPr>
          <p:nvPr/>
        </p:nvSpPr>
        <p:spPr bwMode="auto">
          <a:xfrm rot="-5400000">
            <a:off x="4313039" y="4303514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5" name="Oval 92"/>
          <p:cNvSpPr>
            <a:spLocks noChangeAspect="1" noChangeArrowheads="1"/>
          </p:cNvSpPr>
          <p:nvPr/>
        </p:nvSpPr>
        <p:spPr bwMode="auto">
          <a:xfrm rot="-5400000">
            <a:off x="4761310" y="430411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6" name="Oval 93"/>
          <p:cNvSpPr>
            <a:spLocks noChangeAspect="1" noChangeArrowheads="1"/>
          </p:cNvSpPr>
          <p:nvPr/>
        </p:nvSpPr>
        <p:spPr bwMode="auto">
          <a:xfrm rot="-5400000">
            <a:off x="4910138" y="430411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7" name="Oval 94"/>
          <p:cNvSpPr>
            <a:spLocks noChangeAspect="1" noChangeArrowheads="1"/>
          </p:cNvSpPr>
          <p:nvPr/>
        </p:nvSpPr>
        <p:spPr bwMode="auto">
          <a:xfrm>
            <a:off x="4013597" y="451247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8" name="Oval 95"/>
          <p:cNvSpPr>
            <a:spLocks noChangeAspect="1" noChangeArrowheads="1"/>
          </p:cNvSpPr>
          <p:nvPr/>
        </p:nvSpPr>
        <p:spPr bwMode="auto">
          <a:xfrm rot="-5400000">
            <a:off x="4313040" y="4511874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9" name="Oval 96"/>
          <p:cNvSpPr>
            <a:spLocks noChangeAspect="1" noChangeArrowheads="1"/>
          </p:cNvSpPr>
          <p:nvPr/>
        </p:nvSpPr>
        <p:spPr bwMode="auto">
          <a:xfrm rot="-5400000">
            <a:off x="4761310" y="4512469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0" name="Oval 97"/>
          <p:cNvSpPr>
            <a:spLocks noChangeAspect="1" noChangeArrowheads="1"/>
          </p:cNvSpPr>
          <p:nvPr/>
        </p:nvSpPr>
        <p:spPr bwMode="auto">
          <a:xfrm>
            <a:off x="4013597" y="4722020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1" name="Oval 98"/>
          <p:cNvSpPr>
            <a:spLocks noChangeAspect="1" noChangeArrowheads="1"/>
          </p:cNvSpPr>
          <p:nvPr/>
        </p:nvSpPr>
        <p:spPr bwMode="auto">
          <a:xfrm rot="-5400000">
            <a:off x="4313040" y="4721424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2" name="Oval 99"/>
          <p:cNvSpPr>
            <a:spLocks noChangeAspect="1" noChangeArrowheads="1"/>
          </p:cNvSpPr>
          <p:nvPr/>
        </p:nvSpPr>
        <p:spPr bwMode="auto">
          <a:xfrm rot="-5400000">
            <a:off x="4612483" y="4722020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3" name="Oval 100"/>
          <p:cNvSpPr>
            <a:spLocks noChangeAspect="1" noChangeArrowheads="1"/>
          </p:cNvSpPr>
          <p:nvPr/>
        </p:nvSpPr>
        <p:spPr bwMode="auto">
          <a:xfrm rot="-5400000">
            <a:off x="4162426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4" name="Oval 101"/>
          <p:cNvSpPr>
            <a:spLocks noChangeAspect="1" noChangeArrowheads="1"/>
          </p:cNvSpPr>
          <p:nvPr/>
        </p:nvSpPr>
        <p:spPr bwMode="auto">
          <a:xfrm rot="-5400000">
            <a:off x="4462463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5" name="Oval 102"/>
          <p:cNvSpPr>
            <a:spLocks noChangeAspect="1" noChangeArrowheads="1"/>
          </p:cNvSpPr>
          <p:nvPr/>
        </p:nvSpPr>
        <p:spPr bwMode="auto">
          <a:xfrm rot="-5400000">
            <a:off x="4612482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6" name="Oval 103"/>
          <p:cNvSpPr>
            <a:spLocks noChangeAspect="1" noChangeArrowheads="1"/>
          </p:cNvSpPr>
          <p:nvPr/>
        </p:nvSpPr>
        <p:spPr bwMode="auto">
          <a:xfrm rot="-5400000">
            <a:off x="4162426" y="513992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7" name="Oval 104"/>
          <p:cNvSpPr>
            <a:spLocks noChangeAspect="1" noChangeArrowheads="1"/>
          </p:cNvSpPr>
          <p:nvPr/>
        </p:nvSpPr>
        <p:spPr bwMode="auto">
          <a:xfrm rot="-5400000">
            <a:off x="4462463" y="513992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8" name="Oval 105"/>
          <p:cNvSpPr>
            <a:spLocks noChangeAspect="1" noChangeArrowheads="1"/>
          </p:cNvSpPr>
          <p:nvPr/>
        </p:nvSpPr>
        <p:spPr bwMode="auto">
          <a:xfrm rot="-5400000">
            <a:off x="2820591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69" name="Oval 106"/>
          <p:cNvSpPr>
            <a:spLocks noChangeAspect="1" noChangeArrowheads="1"/>
          </p:cNvSpPr>
          <p:nvPr/>
        </p:nvSpPr>
        <p:spPr bwMode="auto">
          <a:xfrm rot="-5400000">
            <a:off x="2969419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0" name="Oval 107"/>
          <p:cNvSpPr>
            <a:spLocks noChangeAspect="1" noChangeArrowheads="1"/>
          </p:cNvSpPr>
          <p:nvPr/>
        </p:nvSpPr>
        <p:spPr bwMode="auto">
          <a:xfrm rot="-5400000">
            <a:off x="3118247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1" name="Oval 108"/>
          <p:cNvSpPr>
            <a:spLocks noChangeAspect="1" noChangeArrowheads="1"/>
          </p:cNvSpPr>
          <p:nvPr/>
        </p:nvSpPr>
        <p:spPr bwMode="auto">
          <a:xfrm rot="-5400000">
            <a:off x="3268266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2" name="Oval 109"/>
          <p:cNvSpPr>
            <a:spLocks noChangeAspect="1" noChangeArrowheads="1"/>
          </p:cNvSpPr>
          <p:nvPr/>
        </p:nvSpPr>
        <p:spPr bwMode="auto">
          <a:xfrm rot="-5400000">
            <a:off x="3417094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3" name="Oval 110"/>
          <p:cNvSpPr>
            <a:spLocks noChangeAspect="1" noChangeArrowheads="1"/>
          </p:cNvSpPr>
          <p:nvPr/>
        </p:nvSpPr>
        <p:spPr bwMode="auto">
          <a:xfrm rot="-5400000">
            <a:off x="3714751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4" name="Oval 111"/>
          <p:cNvSpPr>
            <a:spLocks noChangeAspect="1" noChangeArrowheads="1"/>
          </p:cNvSpPr>
          <p:nvPr/>
        </p:nvSpPr>
        <p:spPr bwMode="auto">
          <a:xfrm rot="-5400000">
            <a:off x="3864769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5" name="Oval 112"/>
          <p:cNvSpPr>
            <a:spLocks noChangeAspect="1" noChangeArrowheads="1"/>
          </p:cNvSpPr>
          <p:nvPr/>
        </p:nvSpPr>
        <p:spPr bwMode="auto">
          <a:xfrm>
            <a:off x="4013597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6" name="Oval 113"/>
          <p:cNvSpPr>
            <a:spLocks noChangeAspect="1" noChangeArrowheads="1"/>
          </p:cNvSpPr>
          <p:nvPr/>
        </p:nvSpPr>
        <p:spPr bwMode="auto">
          <a:xfrm rot="-5400000">
            <a:off x="4313039" y="221515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7" name="Oval 114"/>
          <p:cNvSpPr>
            <a:spLocks noChangeAspect="1" noChangeArrowheads="1"/>
          </p:cNvSpPr>
          <p:nvPr/>
        </p:nvSpPr>
        <p:spPr bwMode="auto">
          <a:xfrm rot="-5400000">
            <a:off x="4612482" y="22157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78" name="Oval 115"/>
          <p:cNvSpPr>
            <a:spLocks noChangeAspect="1" noChangeArrowheads="1"/>
          </p:cNvSpPr>
          <p:nvPr/>
        </p:nvSpPr>
        <p:spPr bwMode="auto">
          <a:xfrm rot="-5400000">
            <a:off x="5656064" y="22151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79" name="Oval 116"/>
          <p:cNvSpPr>
            <a:spLocks noChangeAspect="1" noChangeArrowheads="1"/>
          </p:cNvSpPr>
          <p:nvPr/>
        </p:nvSpPr>
        <p:spPr bwMode="auto">
          <a:xfrm rot="-5400000">
            <a:off x="5506641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0" name="Oval 117"/>
          <p:cNvSpPr>
            <a:spLocks noChangeAspect="1" noChangeArrowheads="1"/>
          </p:cNvSpPr>
          <p:nvPr/>
        </p:nvSpPr>
        <p:spPr bwMode="auto">
          <a:xfrm rot="-5400000">
            <a:off x="4761310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1" name="Oval 118"/>
          <p:cNvSpPr>
            <a:spLocks noChangeAspect="1" noChangeArrowheads="1"/>
          </p:cNvSpPr>
          <p:nvPr/>
        </p:nvSpPr>
        <p:spPr bwMode="auto">
          <a:xfrm rot="-5400000">
            <a:off x="4910138" y="22157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2" name="Oval 119"/>
          <p:cNvSpPr>
            <a:spLocks noChangeAspect="1" noChangeArrowheads="1"/>
          </p:cNvSpPr>
          <p:nvPr/>
        </p:nvSpPr>
        <p:spPr bwMode="auto">
          <a:xfrm rot="-5400000">
            <a:off x="5058966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3" name="Oval 120"/>
          <p:cNvSpPr>
            <a:spLocks noChangeAspect="1" noChangeArrowheads="1"/>
          </p:cNvSpPr>
          <p:nvPr/>
        </p:nvSpPr>
        <p:spPr bwMode="auto">
          <a:xfrm rot="-5400000">
            <a:off x="5208985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4" name="Oval 121"/>
          <p:cNvSpPr>
            <a:spLocks noChangeAspect="1" noChangeArrowheads="1"/>
          </p:cNvSpPr>
          <p:nvPr/>
        </p:nvSpPr>
        <p:spPr bwMode="auto">
          <a:xfrm>
            <a:off x="5356622" y="221575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5" name="Oval 122"/>
          <p:cNvSpPr>
            <a:spLocks noChangeAspect="1" noChangeArrowheads="1"/>
          </p:cNvSpPr>
          <p:nvPr/>
        </p:nvSpPr>
        <p:spPr bwMode="auto">
          <a:xfrm>
            <a:off x="5955508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6" name="Oval 123"/>
          <p:cNvSpPr>
            <a:spLocks noChangeAspect="1" noChangeArrowheads="1"/>
          </p:cNvSpPr>
          <p:nvPr/>
        </p:nvSpPr>
        <p:spPr bwMode="auto">
          <a:xfrm rot="-5400000">
            <a:off x="2820592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7" name="Oval 124"/>
          <p:cNvSpPr>
            <a:spLocks noChangeAspect="1" noChangeArrowheads="1"/>
          </p:cNvSpPr>
          <p:nvPr/>
        </p:nvSpPr>
        <p:spPr bwMode="auto">
          <a:xfrm rot="-5400000">
            <a:off x="2969420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8" name="Oval 125"/>
          <p:cNvSpPr>
            <a:spLocks noChangeAspect="1" noChangeArrowheads="1"/>
          </p:cNvSpPr>
          <p:nvPr/>
        </p:nvSpPr>
        <p:spPr bwMode="auto">
          <a:xfrm rot="-5400000">
            <a:off x="3118248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9" name="Oval 126"/>
          <p:cNvSpPr>
            <a:spLocks noChangeAspect="1" noChangeArrowheads="1"/>
          </p:cNvSpPr>
          <p:nvPr/>
        </p:nvSpPr>
        <p:spPr bwMode="auto">
          <a:xfrm rot="-5400000">
            <a:off x="3268267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0" name="Oval 127"/>
          <p:cNvSpPr>
            <a:spLocks noChangeAspect="1" noChangeArrowheads="1"/>
          </p:cNvSpPr>
          <p:nvPr/>
        </p:nvSpPr>
        <p:spPr bwMode="auto">
          <a:xfrm rot="-5400000">
            <a:off x="4162426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1" name="Oval 128"/>
          <p:cNvSpPr>
            <a:spLocks noChangeAspect="1" noChangeArrowheads="1"/>
          </p:cNvSpPr>
          <p:nvPr/>
        </p:nvSpPr>
        <p:spPr bwMode="auto">
          <a:xfrm rot="-5400000">
            <a:off x="3417095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2" name="Oval 129"/>
          <p:cNvSpPr>
            <a:spLocks noChangeAspect="1" noChangeArrowheads="1"/>
          </p:cNvSpPr>
          <p:nvPr/>
        </p:nvSpPr>
        <p:spPr bwMode="auto">
          <a:xfrm rot="-5400000">
            <a:off x="3565923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3" name="Oval 130"/>
          <p:cNvSpPr>
            <a:spLocks noChangeAspect="1" noChangeArrowheads="1"/>
          </p:cNvSpPr>
          <p:nvPr/>
        </p:nvSpPr>
        <p:spPr bwMode="auto">
          <a:xfrm rot="-5400000">
            <a:off x="3714751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4" name="Oval 131"/>
          <p:cNvSpPr>
            <a:spLocks noChangeAspect="1" noChangeArrowheads="1"/>
          </p:cNvSpPr>
          <p:nvPr/>
        </p:nvSpPr>
        <p:spPr bwMode="auto">
          <a:xfrm rot="-5400000">
            <a:off x="3864770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5" name="Oval 132"/>
          <p:cNvSpPr>
            <a:spLocks noChangeAspect="1" noChangeArrowheads="1"/>
          </p:cNvSpPr>
          <p:nvPr/>
        </p:nvSpPr>
        <p:spPr bwMode="auto">
          <a:xfrm>
            <a:off x="4013597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6" name="Oval 133"/>
          <p:cNvSpPr>
            <a:spLocks noChangeAspect="1" noChangeArrowheads="1"/>
          </p:cNvSpPr>
          <p:nvPr/>
        </p:nvSpPr>
        <p:spPr bwMode="auto">
          <a:xfrm rot="-5400000">
            <a:off x="4313040" y="2006799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7" name="Oval 135"/>
          <p:cNvSpPr>
            <a:spLocks noChangeAspect="1" noChangeArrowheads="1"/>
          </p:cNvSpPr>
          <p:nvPr/>
        </p:nvSpPr>
        <p:spPr bwMode="auto">
          <a:xfrm rot="-5400000">
            <a:off x="4612483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98" name="Oval 136"/>
          <p:cNvSpPr>
            <a:spLocks noChangeAspect="1" noChangeArrowheads="1"/>
          </p:cNvSpPr>
          <p:nvPr/>
        </p:nvSpPr>
        <p:spPr bwMode="auto">
          <a:xfrm rot="-5400000">
            <a:off x="5805489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99" name="Oval 137"/>
          <p:cNvSpPr>
            <a:spLocks noChangeAspect="1" noChangeArrowheads="1"/>
          </p:cNvSpPr>
          <p:nvPr/>
        </p:nvSpPr>
        <p:spPr bwMode="auto">
          <a:xfrm rot="-5400000">
            <a:off x="5656065" y="2006799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0" name="Oval 138"/>
          <p:cNvSpPr>
            <a:spLocks noChangeAspect="1" noChangeArrowheads="1"/>
          </p:cNvSpPr>
          <p:nvPr/>
        </p:nvSpPr>
        <p:spPr bwMode="auto">
          <a:xfrm rot="-5400000">
            <a:off x="5506642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1" name="Oval 139"/>
          <p:cNvSpPr>
            <a:spLocks noChangeAspect="1" noChangeArrowheads="1"/>
          </p:cNvSpPr>
          <p:nvPr/>
        </p:nvSpPr>
        <p:spPr bwMode="auto">
          <a:xfrm rot="-5400000">
            <a:off x="4761310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2" name="Oval 140"/>
          <p:cNvSpPr>
            <a:spLocks noChangeAspect="1" noChangeArrowheads="1"/>
          </p:cNvSpPr>
          <p:nvPr/>
        </p:nvSpPr>
        <p:spPr bwMode="auto">
          <a:xfrm rot="-5400000">
            <a:off x="4910139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3" name="Oval 141"/>
          <p:cNvSpPr>
            <a:spLocks noChangeAspect="1" noChangeArrowheads="1"/>
          </p:cNvSpPr>
          <p:nvPr/>
        </p:nvSpPr>
        <p:spPr bwMode="auto">
          <a:xfrm rot="-5400000">
            <a:off x="5058967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4" name="Oval 142"/>
          <p:cNvSpPr>
            <a:spLocks noChangeAspect="1" noChangeArrowheads="1"/>
          </p:cNvSpPr>
          <p:nvPr/>
        </p:nvSpPr>
        <p:spPr bwMode="auto">
          <a:xfrm rot="-5400000">
            <a:off x="5208985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5" name="Oval 143"/>
          <p:cNvSpPr>
            <a:spLocks noChangeAspect="1" noChangeArrowheads="1"/>
          </p:cNvSpPr>
          <p:nvPr/>
        </p:nvSpPr>
        <p:spPr bwMode="auto">
          <a:xfrm>
            <a:off x="5356622" y="2007395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6" name="Oval 144"/>
          <p:cNvSpPr>
            <a:spLocks noChangeAspect="1" noChangeArrowheads="1"/>
          </p:cNvSpPr>
          <p:nvPr/>
        </p:nvSpPr>
        <p:spPr bwMode="auto">
          <a:xfrm>
            <a:off x="5955508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7" name="Oval 145"/>
          <p:cNvSpPr>
            <a:spLocks noChangeAspect="1" noChangeArrowheads="1"/>
          </p:cNvSpPr>
          <p:nvPr/>
        </p:nvSpPr>
        <p:spPr bwMode="auto">
          <a:xfrm rot="-5400000">
            <a:off x="4162426" y="534828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8" name="Oval 146"/>
          <p:cNvSpPr>
            <a:spLocks noChangeAspect="1" noChangeArrowheads="1"/>
          </p:cNvSpPr>
          <p:nvPr/>
        </p:nvSpPr>
        <p:spPr bwMode="auto">
          <a:xfrm rot="-5400000">
            <a:off x="4313040" y="5347693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9" name="Line 147"/>
          <p:cNvSpPr>
            <a:spLocks noChangeAspect="1" noChangeShapeType="1"/>
          </p:cNvSpPr>
          <p:nvPr/>
        </p:nvSpPr>
        <p:spPr bwMode="auto">
          <a:xfrm>
            <a:off x="285035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0" name="Line 148"/>
          <p:cNvSpPr>
            <a:spLocks noChangeAspect="1" noChangeShapeType="1"/>
          </p:cNvSpPr>
          <p:nvPr/>
        </p:nvSpPr>
        <p:spPr bwMode="auto">
          <a:xfrm>
            <a:off x="2999185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1" name="Line 149"/>
          <p:cNvSpPr>
            <a:spLocks noChangeAspect="1" noChangeShapeType="1"/>
          </p:cNvSpPr>
          <p:nvPr/>
        </p:nvSpPr>
        <p:spPr bwMode="auto">
          <a:xfrm>
            <a:off x="3149204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2" name="Line 150"/>
          <p:cNvSpPr>
            <a:spLocks noChangeAspect="1" noChangeShapeType="1"/>
          </p:cNvSpPr>
          <p:nvPr/>
        </p:nvSpPr>
        <p:spPr bwMode="auto">
          <a:xfrm>
            <a:off x="329803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3" name="Line 151"/>
          <p:cNvSpPr>
            <a:spLocks noChangeAspect="1" noChangeShapeType="1"/>
          </p:cNvSpPr>
          <p:nvPr/>
        </p:nvSpPr>
        <p:spPr bwMode="auto">
          <a:xfrm>
            <a:off x="3446860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4" name="Line 152"/>
          <p:cNvSpPr>
            <a:spLocks noChangeAspect="1" noChangeShapeType="1"/>
          </p:cNvSpPr>
          <p:nvPr/>
        </p:nvSpPr>
        <p:spPr bwMode="auto">
          <a:xfrm>
            <a:off x="3625455" y="2066926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5" name="Line 153"/>
          <p:cNvSpPr>
            <a:spLocks noChangeAspect="1" noChangeShapeType="1"/>
          </p:cNvSpPr>
          <p:nvPr/>
        </p:nvSpPr>
        <p:spPr bwMode="auto">
          <a:xfrm flipH="1">
            <a:off x="4074319" y="2096691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6" name="Line 154"/>
          <p:cNvSpPr>
            <a:spLocks noChangeAspect="1" noChangeShapeType="1"/>
          </p:cNvSpPr>
          <p:nvPr/>
        </p:nvSpPr>
        <p:spPr bwMode="auto">
          <a:xfrm>
            <a:off x="374570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7" name="Line 155"/>
          <p:cNvSpPr>
            <a:spLocks noChangeAspect="1" noChangeShapeType="1"/>
          </p:cNvSpPr>
          <p:nvPr/>
        </p:nvSpPr>
        <p:spPr bwMode="auto">
          <a:xfrm>
            <a:off x="3895725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8" name="Line 156"/>
          <p:cNvSpPr>
            <a:spLocks noChangeAspect="1" noChangeShapeType="1"/>
          </p:cNvSpPr>
          <p:nvPr/>
        </p:nvSpPr>
        <p:spPr bwMode="auto">
          <a:xfrm>
            <a:off x="404336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9" name="Line 157"/>
          <p:cNvSpPr>
            <a:spLocks noChangeAspect="1" noChangeShapeType="1"/>
          </p:cNvSpPr>
          <p:nvPr/>
        </p:nvSpPr>
        <p:spPr bwMode="auto">
          <a:xfrm>
            <a:off x="434459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0" name="Line 159"/>
          <p:cNvSpPr>
            <a:spLocks noChangeAspect="1" noChangeShapeType="1"/>
          </p:cNvSpPr>
          <p:nvPr/>
        </p:nvSpPr>
        <p:spPr bwMode="auto">
          <a:xfrm>
            <a:off x="4643438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1" name="Line 160"/>
          <p:cNvSpPr>
            <a:spLocks noChangeAspect="1" noChangeShapeType="1"/>
          </p:cNvSpPr>
          <p:nvPr/>
        </p:nvSpPr>
        <p:spPr bwMode="auto">
          <a:xfrm>
            <a:off x="479345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2" name="Line 161"/>
          <p:cNvSpPr>
            <a:spLocks noChangeAspect="1" noChangeShapeType="1"/>
          </p:cNvSpPr>
          <p:nvPr/>
        </p:nvSpPr>
        <p:spPr bwMode="auto">
          <a:xfrm>
            <a:off x="4941094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3" name="Line 162"/>
          <p:cNvSpPr>
            <a:spLocks noChangeAspect="1" noChangeShapeType="1"/>
          </p:cNvSpPr>
          <p:nvPr/>
        </p:nvSpPr>
        <p:spPr bwMode="auto">
          <a:xfrm>
            <a:off x="509111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4" name="Line 163"/>
          <p:cNvSpPr>
            <a:spLocks noChangeAspect="1" noChangeShapeType="1"/>
          </p:cNvSpPr>
          <p:nvPr/>
        </p:nvSpPr>
        <p:spPr bwMode="auto">
          <a:xfrm>
            <a:off x="523994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5" name="Line 164"/>
          <p:cNvSpPr>
            <a:spLocks noChangeAspect="1" noChangeShapeType="1"/>
          </p:cNvSpPr>
          <p:nvPr/>
        </p:nvSpPr>
        <p:spPr bwMode="auto">
          <a:xfrm>
            <a:off x="5389960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6" name="Line 165"/>
          <p:cNvSpPr>
            <a:spLocks noChangeAspect="1" noChangeShapeType="1"/>
          </p:cNvSpPr>
          <p:nvPr/>
        </p:nvSpPr>
        <p:spPr bwMode="auto">
          <a:xfrm>
            <a:off x="5538788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7" name="Line 166"/>
          <p:cNvSpPr>
            <a:spLocks noChangeAspect="1" noChangeShapeType="1"/>
          </p:cNvSpPr>
          <p:nvPr/>
        </p:nvSpPr>
        <p:spPr bwMode="auto">
          <a:xfrm>
            <a:off x="568761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8" name="Line 167"/>
          <p:cNvSpPr>
            <a:spLocks noChangeAspect="1" noChangeShapeType="1"/>
          </p:cNvSpPr>
          <p:nvPr/>
        </p:nvSpPr>
        <p:spPr bwMode="auto">
          <a:xfrm>
            <a:off x="598646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9" name="Line 168"/>
          <p:cNvSpPr>
            <a:spLocks noChangeAspect="1" noChangeShapeType="1"/>
          </p:cNvSpPr>
          <p:nvPr/>
        </p:nvSpPr>
        <p:spPr bwMode="auto">
          <a:xfrm>
            <a:off x="329565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0" name="Line 169"/>
          <p:cNvSpPr>
            <a:spLocks noChangeAspect="1" noChangeShapeType="1"/>
          </p:cNvSpPr>
          <p:nvPr/>
        </p:nvSpPr>
        <p:spPr bwMode="auto">
          <a:xfrm>
            <a:off x="3445669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1" name="Line 170"/>
          <p:cNvSpPr>
            <a:spLocks noChangeAspect="1" noChangeShapeType="1"/>
          </p:cNvSpPr>
          <p:nvPr/>
        </p:nvSpPr>
        <p:spPr bwMode="auto">
          <a:xfrm>
            <a:off x="3744516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2" name="Line 171"/>
          <p:cNvSpPr>
            <a:spLocks noChangeAspect="1" noChangeShapeType="1"/>
          </p:cNvSpPr>
          <p:nvPr/>
        </p:nvSpPr>
        <p:spPr bwMode="auto">
          <a:xfrm>
            <a:off x="3893344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3" name="Line 172"/>
          <p:cNvSpPr>
            <a:spLocks noChangeAspect="1" noChangeShapeType="1"/>
          </p:cNvSpPr>
          <p:nvPr/>
        </p:nvSpPr>
        <p:spPr bwMode="auto">
          <a:xfrm>
            <a:off x="4071937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4" name="Line 173"/>
          <p:cNvSpPr>
            <a:spLocks noChangeAspect="1" noChangeShapeType="1"/>
          </p:cNvSpPr>
          <p:nvPr/>
        </p:nvSpPr>
        <p:spPr bwMode="auto">
          <a:xfrm>
            <a:off x="434340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5" name="Line 174"/>
          <p:cNvSpPr>
            <a:spLocks noChangeAspect="1" noChangeShapeType="1"/>
          </p:cNvSpPr>
          <p:nvPr/>
        </p:nvSpPr>
        <p:spPr bwMode="auto">
          <a:xfrm>
            <a:off x="4642247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6" name="Line 175"/>
          <p:cNvSpPr>
            <a:spLocks noChangeAspect="1" noChangeShapeType="1"/>
          </p:cNvSpPr>
          <p:nvPr/>
        </p:nvSpPr>
        <p:spPr bwMode="auto">
          <a:xfrm>
            <a:off x="4791075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7" name="Line 176"/>
          <p:cNvSpPr>
            <a:spLocks noChangeAspect="1" noChangeShapeType="1"/>
          </p:cNvSpPr>
          <p:nvPr/>
        </p:nvSpPr>
        <p:spPr bwMode="auto">
          <a:xfrm>
            <a:off x="4969669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8" name="Line 177"/>
          <p:cNvSpPr>
            <a:spLocks noChangeAspect="1" noChangeShapeType="1"/>
          </p:cNvSpPr>
          <p:nvPr/>
        </p:nvSpPr>
        <p:spPr bwMode="auto">
          <a:xfrm>
            <a:off x="5089922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9" name="Line 178"/>
          <p:cNvSpPr>
            <a:spLocks noChangeAspect="1" noChangeShapeType="1"/>
          </p:cNvSpPr>
          <p:nvPr/>
        </p:nvSpPr>
        <p:spPr bwMode="auto">
          <a:xfrm>
            <a:off x="523875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0" name="Line 179"/>
          <p:cNvSpPr>
            <a:spLocks noChangeAspect="1" noChangeShapeType="1"/>
          </p:cNvSpPr>
          <p:nvPr/>
        </p:nvSpPr>
        <p:spPr bwMode="auto">
          <a:xfrm>
            <a:off x="5387579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1" name="Line 180"/>
          <p:cNvSpPr>
            <a:spLocks noChangeAspect="1" noChangeShapeType="1"/>
          </p:cNvSpPr>
          <p:nvPr/>
        </p:nvSpPr>
        <p:spPr bwMode="auto">
          <a:xfrm>
            <a:off x="5537597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2" name="Line 181"/>
          <p:cNvSpPr>
            <a:spLocks noChangeAspect="1" noChangeShapeType="1"/>
          </p:cNvSpPr>
          <p:nvPr/>
        </p:nvSpPr>
        <p:spPr bwMode="auto">
          <a:xfrm>
            <a:off x="5686425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3" name="Line 182"/>
          <p:cNvSpPr>
            <a:spLocks noChangeAspect="1" noChangeShapeType="1"/>
          </p:cNvSpPr>
          <p:nvPr/>
        </p:nvSpPr>
        <p:spPr bwMode="auto">
          <a:xfrm>
            <a:off x="5985272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4" name="Line 183"/>
          <p:cNvSpPr>
            <a:spLocks noChangeAspect="1" noChangeShapeType="1"/>
          </p:cNvSpPr>
          <p:nvPr/>
        </p:nvSpPr>
        <p:spPr bwMode="auto">
          <a:xfrm>
            <a:off x="3028950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5" name="Line 184"/>
          <p:cNvSpPr>
            <a:spLocks noChangeAspect="1" noChangeShapeType="1"/>
          </p:cNvSpPr>
          <p:nvPr/>
        </p:nvSpPr>
        <p:spPr bwMode="auto">
          <a:xfrm>
            <a:off x="3149204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6" name="Line 185"/>
          <p:cNvSpPr>
            <a:spLocks noChangeAspect="1" noChangeShapeType="1"/>
          </p:cNvSpPr>
          <p:nvPr/>
        </p:nvSpPr>
        <p:spPr bwMode="auto">
          <a:xfrm>
            <a:off x="5537597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7" name="Line 186"/>
          <p:cNvSpPr>
            <a:spLocks noChangeAspect="1" noChangeShapeType="1"/>
          </p:cNvSpPr>
          <p:nvPr/>
        </p:nvSpPr>
        <p:spPr bwMode="auto">
          <a:xfrm>
            <a:off x="568761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8" name="Line 187"/>
          <p:cNvSpPr>
            <a:spLocks noChangeAspect="1" noChangeShapeType="1"/>
          </p:cNvSpPr>
          <p:nvPr/>
        </p:nvSpPr>
        <p:spPr bwMode="auto">
          <a:xfrm>
            <a:off x="3028950" y="24836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9" name="Line 188"/>
          <p:cNvSpPr>
            <a:spLocks noChangeAspect="1" noChangeShapeType="1"/>
          </p:cNvSpPr>
          <p:nvPr/>
        </p:nvSpPr>
        <p:spPr bwMode="auto">
          <a:xfrm>
            <a:off x="3149204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0" name="Line 189"/>
          <p:cNvSpPr>
            <a:spLocks noChangeAspect="1" noChangeShapeType="1"/>
          </p:cNvSpPr>
          <p:nvPr/>
        </p:nvSpPr>
        <p:spPr bwMode="auto">
          <a:xfrm>
            <a:off x="3298031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1" name="Line 190"/>
          <p:cNvSpPr>
            <a:spLocks noChangeAspect="1" noChangeShapeType="1"/>
          </p:cNvSpPr>
          <p:nvPr/>
        </p:nvSpPr>
        <p:spPr bwMode="auto">
          <a:xfrm>
            <a:off x="3446860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2" name="Line 191"/>
          <p:cNvSpPr>
            <a:spLocks noChangeAspect="1" noChangeShapeType="1"/>
          </p:cNvSpPr>
          <p:nvPr/>
        </p:nvSpPr>
        <p:spPr bwMode="auto">
          <a:xfrm>
            <a:off x="374570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3" name="Line 192"/>
          <p:cNvSpPr>
            <a:spLocks noChangeAspect="1" noChangeShapeType="1"/>
          </p:cNvSpPr>
          <p:nvPr/>
        </p:nvSpPr>
        <p:spPr bwMode="auto">
          <a:xfrm>
            <a:off x="3895725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4" name="Line 193"/>
          <p:cNvSpPr>
            <a:spLocks noChangeAspect="1" noChangeShapeType="1"/>
          </p:cNvSpPr>
          <p:nvPr/>
        </p:nvSpPr>
        <p:spPr bwMode="auto">
          <a:xfrm>
            <a:off x="4194572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5" name="Line 194"/>
          <p:cNvSpPr>
            <a:spLocks noChangeAspect="1" noChangeShapeType="1"/>
          </p:cNvSpPr>
          <p:nvPr/>
        </p:nvSpPr>
        <p:spPr bwMode="auto">
          <a:xfrm>
            <a:off x="4344591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6" name="Line 195"/>
          <p:cNvSpPr>
            <a:spLocks noChangeAspect="1" noChangeShapeType="1"/>
          </p:cNvSpPr>
          <p:nvPr/>
        </p:nvSpPr>
        <p:spPr bwMode="auto">
          <a:xfrm>
            <a:off x="4643438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7" name="Line 196"/>
          <p:cNvSpPr>
            <a:spLocks noChangeAspect="1" noChangeShapeType="1"/>
          </p:cNvSpPr>
          <p:nvPr/>
        </p:nvSpPr>
        <p:spPr bwMode="auto">
          <a:xfrm>
            <a:off x="479345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8" name="Line 197"/>
          <p:cNvSpPr>
            <a:spLocks noChangeAspect="1" noChangeShapeType="1"/>
          </p:cNvSpPr>
          <p:nvPr/>
        </p:nvSpPr>
        <p:spPr bwMode="auto">
          <a:xfrm>
            <a:off x="5091113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9" name="Line 198"/>
          <p:cNvSpPr>
            <a:spLocks noChangeAspect="1" noChangeShapeType="1"/>
          </p:cNvSpPr>
          <p:nvPr/>
        </p:nvSpPr>
        <p:spPr bwMode="auto">
          <a:xfrm>
            <a:off x="5269706" y="24836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0" name="Line 199"/>
          <p:cNvSpPr>
            <a:spLocks noChangeAspect="1" noChangeShapeType="1"/>
          </p:cNvSpPr>
          <p:nvPr/>
        </p:nvSpPr>
        <p:spPr bwMode="auto">
          <a:xfrm>
            <a:off x="5389960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1" name="Line 200"/>
          <p:cNvSpPr>
            <a:spLocks noChangeAspect="1" noChangeShapeType="1"/>
          </p:cNvSpPr>
          <p:nvPr/>
        </p:nvSpPr>
        <p:spPr bwMode="auto">
          <a:xfrm>
            <a:off x="5089922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2" name="Line 201"/>
          <p:cNvSpPr>
            <a:spLocks noChangeAspect="1" noChangeShapeType="1"/>
          </p:cNvSpPr>
          <p:nvPr/>
        </p:nvSpPr>
        <p:spPr bwMode="auto">
          <a:xfrm>
            <a:off x="5388769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3" name="Line 202"/>
          <p:cNvSpPr>
            <a:spLocks noChangeAspect="1" noChangeShapeType="1"/>
          </p:cNvSpPr>
          <p:nvPr/>
        </p:nvSpPr>
        <p:spPr bwMode="auto">
          <a:xfrm>
            <a:off x="5537597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4" name="Line 203"/>
          <p:cNvSpPr>
            <a:spLocks noChangeAspect="1" noChangeShapeType="1"/>
          </p:cNvSpPr>
          <p:nvPr/>
        </p:nvSpPr>
        <p:spPr bwMode="auto">
          <a:xfrm>
            <a:off x="3895725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5" name="Line 204"/>
          <p:cNvSpPr>
            <a:spLocks noChangeAspect="1" noChangeShapeType="1"/>
          </p:cNvSpPr>
          <p:nvPr/>
        </p:nvSpPr>
        <p:spPr bwMode="auto">
          <a:xfrm>
            <a:off x="4194572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6" name="Line 205"/>
          <p:cNvSpPr>
            <a:spLocks noChangeAspect="1" noChangeShapeType="1"/>
          </p:cNvSpPr>
          <p:nvPr/>
        </p:nvSpPr>
        <p:spPr bwMode="auto">
          <a:xfrm>
            <a:off x="4375547" y="2722961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7" name="Line 206"/>
          <p:cNvSpPr>
            <a:spLocks noChangeAspect="1" noChangeShapeType="1"/>
          </p:cNvSpPr>
          <p:nvPr/>
        </p:nvSpPr>
        <p:spPr bwMode="auto">
          <a:xfrm>
            <a:off x="4644629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8" name="Line 207"/>
          <p:cNvSpPr>
            <a:spLocks noChangeAspect="1" noChangeShapeType="1"/>
          </p:cNvSpPr>
          <p:nvPr/>
        </p:nvSpPr>
        <p:spPr bwMode="auto">
          <a:xfrm>
            <a:off x="4793456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9" name="Line 208"/>
          <p:cNvSpPr>
            <a:spLocks noChangeAspect="1" noChangeShapeType="1"/>
          </p:cNvSpPr>
          <p:nvPr/>
        </p:nvSpPr>
        <p:spPr bwMode="auto">
          <a:xfrm>
            <a:off x="5092304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0" name="Line 209"/>
          <p:cNvSpPr>
            <a:spLocks noChangeAspect="1" noChangeShapeType="1"/>
          </p:cNvSpPr>
          <p:nvPr/>
        </p:nvSpPr>
        <p:spPr bwMode="auto">
          <a:xfrm>
            <a:off x="5391150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1" name="Line 210"/>
          <p:cNvSpPr>
            <a:spLocks noChangeAspect="1" noChangeShapeType="1"/>
          </p:cNvSpPr>
          <p:nvPr/>
        </p:nvSpPr>
        <p:spPr bwMode="auto">
          <a:xfrm>
            <a:off x="5538788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2" name="Line 211"/>
          <p:cNvSpPr>
            <a:spLocks noChangeAspect="1" noChangeShapeType="1"/>
          </p:cNvSpPr>
          <p:nvPr/>
        </p:nvSpPr>
        <p:spPr bwMode="auto">
          <a:xfrm>
            <a:off x="4493419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3" name="Line 212"/>
          <p:cNvSpPr>
            <a:spLocks noChangeAspect="1" noChangeShapeType="1"/>
          </p:cNvSpPr>
          <p:nvPr/>
        </p:nvSpPr>
        <p:spPr bwMode="auto">
          <a:xfrm>
            <a:off x="4672012" y="2901555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4" name="Line 213"/>
          <p:cNvSpPr>
            <a:spLocks noChangeAspect="1" noChangeShapeType="1"/>
          </p:cNvSpPr>
          <p:nvPr/>
        </p:nvSpPr>
        <p:spPr bwMode="auto">
          <a:xfrm>
            <a:off x="4792266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5" name="Line 214"/>
          <p:cNvSpPr>
            <a:spLocks noChangeAspect="1" noChangeShapeType="1"/>
          </p:cNvSpPr>
          <p:nvPr/>
        </p:nvSpPr>
        <p:spPr bwMode="auto">
          <a:xfrm>
            <a:off x="3745706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6" name="Line 215"/>
          <p:cNvSpPr>
            <a:spLocks noChangeAspect="1" noChangeShapeType="1"/>
          </p:cNvSpPr>
          <p:nvPr/>
        </p:nvSpPr>
        <p:spPr bwMode="auto">
          <a:xfrm>
            <a:off x="3895725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7" name="Line 216"/>
          <p:cNvSpPr>
            <a:spLocks noChangeAspect="1" noChangeShapeType="1"/>
          </p:cNvSpPr>
          <p:nvPr/>
        </p:nvSpPr>
        <p:spPr bwMode="auto">
          <a:xfrm>
            <a:off x="4221956" y="2901555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8" name="Line 217"/>
          <p:cNvSpPr>
            <a:spLocks noChangeAspect="1" noChangeShapeType="1"/>
          </p:cNvSpPr>
          <p:nvPr/>
        </p:nvSpPr>
        <p:spPr bwMode="auto">
          <a:xfrm>
            <a:off x="3299222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9" name="Line 218"/>
          <p:cNvSpPr>
            <a:spLocks noChangeAspect="1" noChangeShapeType="1"/>
          </p:cNvSpPr>
          <p:nvPr/>
        </p:nvSpPr>
        <p:spPr bwMode="auto">
          <a:xfrm>
            <a:off x="3448050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0" name="Line 219"/>
          <p:cNvSpPr>
            <a:spLocks noChangeAspect="1" noChangeShapeType="1"/>
          </p:cNvSpPr>
          <p:nvPr/>
        </p:nvSpPr>
        <p:spPr bwMode="auto">
          <a:xfrm>
            <a:off x="3746897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1" name="Line 220"/>
          <p:cNvSpPr>
            <a:spLocks noChangeAspect="1" noChangeShapeType="1"/>
          </p:cNvSpPr>
          <p:nvPr/>
        </p:nvSpPr>
        <p:spPr bwMode="auto">
          <a:xfrm flipH="1">
            <a:off x="3328987" y="2931319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2" name="Line 221"/>
          <p:cNvSpPr>
            <a:spLocks noChangeAspect="1" noChangeShapeType="1"/>
          </p:cNvSpPr>
          <p:nvPr/>
        </p:nvSpPr>
        <p:spPr bwMode="auto">
          <a:xfrm>
            <a:off x="3298031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3" name="Line 222"/>
          <p:cNvSpPr>
            <a:spLocks noChangeAspect="1" noChangeShapeType="1"/>
          </p:cNvSpPr>
          <p:nvPr/>
        </p:nvSpPr>
        <p:spPr bwMode="auto">
          <a:xfrm>
            <a:off x="4789885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4" name="Line 223"/>
          <p:cNvSpPr>
            <a:spLocks noChangeAspect="1" noChangeShapeType="1"/>
          </p:cNvSpPr>
          <p:nvPr/>
        </p:nvSpPr>
        <p:spPr bwMode="auto">
          <a:xfrm>
            <a:off x="5091113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5" name="Line 224"/>
          <p:cNvSpPr>
            <a:spLocks noChangeAspect="1" noChangeShapeType="1"/>
          </p:cNvSpPr>
          <p:nvPr/>
        </p:nvSpPr>
        <p:spPr bwMode="auto">
          <a:xfrm>
            <a:off x="5418535" y="3140869"/>
            <a:ext cx="11906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6" name="Line 225"/>
          <p:cNvSpPr>
            <a:spLocks noChangeAspect="1" noChangeShapeType="1"/>
          </p:cNvSpPr>
          <p:nvPr/>
        </p:nvSpPr>
        <p:spPr bwMode="auto">
          <a:xfrm>
            <a:off x="5537597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7" name="Line 226"/>
          <p:cNvSpPr>
            <a:spLocks noChangeAspect="1" noChangeShapeType="1"/>
          </p:cNvSpPr>
          <p:nvPr/>
        </p:nvSpPr>
        <p:spPr bwMode="auto">
          <a:xfrm>
            <a:off x="4345781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8" name="Line 227"/>
          <p:cNvSpPr>
            <a:spLocks noChangeAspect="1" noChangeShapeType="1"/>
          </p:cNvSpPr>
          <p:nvPr/>
        </p:nvSpPr>
        <p:spPr bwMode="auto">
          <a:xfrm>
            <a:off x="4494610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9" name="Line 228"/>
          <p:cNvSpPr>
            <a:spLocks noChangeAspect="1" noChangeShapeType="1"/>
          </p:cNvSpPr>
          <p:nvPr/>
        </p:nvSpPr>
        <p:spPr bwMode="auto">
          <a:xfrm>
            <a:off x="3745706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0" name="Line 229"/>
          <p:cNvSpPr>
            <a:spLocks noChangeAspect="1" noChangeShapeType="1"/>
          </p:cNvSpPr>
          <p:nvPr/>
        </p:nvSpPr>
        <p:spPr bwMode="auto">
          <a:xfrm>
            <a:off x="3895725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1" name="Line 230"/>
          <p:cNvSpPr>
            <a:spLocks noChangeAspect="1" noChangeShapeType="1"/>
          </p:cNvSpPr>
          <p:nvPr/>
        </p:nvSpPr>
        <p:spPr bwMode="auto">
          <a:xfrm>
            <a:off x="3298031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2" name="Line 231"/>
          <p:cNvSpPr>
            <a:spLocks noChangeAspect="1" noChangeShapeType="1"/>
          </p:cNvSpPr>
          <p:nvPr/>
        </p:nvSpPr>
        <p:spPr bwMode="auto">
          <a:xfrm>
            <a:off x="3745706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3" name="Line 232"/>
          <p:cNvSpPr>
            <a:spLocks noChangeAspect="1" noChangeShapeType="1"/>
          </p:cNvSpPr>
          <p:nvPr/>
        </p:nvSpPr>
        <p:spPr bwMode="auto">
          <a:xfrm>
            <a:off x="3895725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4" name="Line 233"/>
          <p:cNvSpPr>
            <a:spLocks noChangeAspect="1" noChangeShapeType="1"/>
          </p:cNvSpPr>
          <p:nvPr/>
        </p:nvSpPr>
        <p:spPr bwMode="auto">
          <a:xfrm>
            <a:off x="4344591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5" name="Line 234"/>
          <p:cNvSpPr>
            <a:spLocks noChangeAspect="1" noChangeShapeType="1"/>
          </p:cNvSpPr>
          <p:nvPr/>
        </p:nvSpPr>
        <p:spPr bwMode="auto">
          <a:xfrm>
            <a:off x="4494610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6" name="Line 235"/>
          <p:cNvSpPr>
            <a:spLocks noChangeAspect="1" noChangeShapeType="1"/>
          </p:cNvSpPr>
          <p:nvPr/>
        </p:nvSpPr>
        <p:spPr bwMode="auto">
          <a:xfrm>
            <a:off x="4793456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7" name="Line 236"/>
          <p:cNvSpPr>
            <a:spLocks noChangeAspect="1" noChangeShapeType="1"/>
          </p:cNvSpPr>
          <p:nvPr/>
        </p:nvSpPr>
        <p:spPr bwMode="auto">
          <a:xfrm>
            <a:off x="5091113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8" name="Line 237"/>
          <p:cNvSpPr>
            <a:spLocks noChangeAspect="1" noChangeShapeType="1"/>
          </p:cNvSpPr>
          <p:nvPr/>
        </p:nvSpPr>
        <p:spPr bwMode="auto">
          <a:xfrm>
            <a:off x="3745706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9" name="Line 238"/>
          <p:cNvSpPr>
            <a:spLocks noChangeAspect="1" noChangeShapeType="1"/>
          </p:cNvSpPr>
          <p:nvPr/>
        </p:nvSpPr>
        <p:spPr bwMode="auto">
          <a:xfrm>
            <a:off x="3895725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0" name="Line 239"/>
          <p:cNvSpPr>
            <a:spLocks noChangeAspect="1" noChangeShapeType="1"/>
          </p:cNvSpPr>
          <p:nvPr/>
        </p:nvSpPr>
        <p:spPr bwMode="auto">
          <a:xfrm flipH="1">
            <a:off x="4375547" y="3557589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1" name="Line 240"/>
          <p:cNvSpPr>
            <a:spLocks noChangeAspect="1" noChangeShapeType="1"/>
          </p:cNvSpPr>
          <p:nvPr/>
        </p:nvSpPr>
        <p:spPr bwMode="auto">
          <a:xfrm>
            <a:off x="4344591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2" name="Line 241"/>
          <p:cNvSpPr>
            <a:spLocks noChangeAspect="1" noChangeShapeType="1"/>
          </p:cNvSpPr>
          <p:nvPr/>
        </p:nvSpPr>
        <p:spPr bwMode="auto">
          <a:xfrm>
            <a:off x="4793456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3" name="Line 242"/>
          <p:cNvSpPr>
            <a:spLocks noChangeAspect="1" noChangeShapeType="1"/>
          </p:cNvSpPr>
          <p:nvPr/>
        </p:nvSpPr>
        <p:spPr bwMode="auto">
          <a:xfrm>
            <a:off x="5092304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4" name="Line 243"/>
          <p:cNvSpPr>
            <a:spLocks noChangeAspect="1" noChangeShapeType="1"/>
          </p:cNvSpPr>
          <p:nvPr/>
        </p:nvSpPr>
        <p:spPr bwMode="auto">
          <a:xfrm>
            <a:off x="3477816" y="3527823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5" name="Line 244"/>
          <p:cNvSpPr>
            <a:spLocks noChangeAspect="1" noChangeShapeType="1"/>
          </p:cNvSpPr>
          <p:nvPr/>
        </p:nvSpPr>
        <p:spPr bwMode="auto">
          <a:xfrm>
            <a:off x="3595688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6" name="Line 245"/>
          <p:cNvSpPr>
            <a:spLocks noChangeAspect="1" noChangeShapeType="1"/>
          </p:cNvSpPr>
          <p:nvPr/>
        </p:nvSpPr>
        <p:spPr bwMode="auto">
          <a:xfrm>
            <a:off x="3744516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7" name="Line 246"/>
          <p:cNvSpPr>
            <a:spLocks noChangeAspect="1" noChangeShapeType="1"/>
          </p:cNvSpPr>
          <p:nvPr/>
        </p:nvSpPr>
        <p:spPr bwMode="auto">
          <a:xfrm>
            <a:off x="3893344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8" name="Line 247"/>
          <p:cNvSpPr>
            <a:spLocks noChangeAspect="1" noChangeShapeType="1"/>
          </p:cNvSpPr>
          <p:nvPr/>
        </p:nvSpPr>
        <p:spPr bwMode="auto">
          <a:xfrm>
            <a:off x="4343400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9" name="Line 248"/>
          <p:cNvSpPr>
            <a:spLocks noChangeAspect="1" noChangeShapeType="1"/>
          </p:cNvSpPr>
          <p:nvPr/>
        </p:nvSpPr>
        <p:spPr bwMode="auto">
          <a:xfrm>
            <a:off x="4791075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0" name="Line 249"/>
          <p:cNvSpPr>
            <a:spLocks noChangeAspect="1" noChangeShapeType="1"/>
          </p:cNvSpPr>
          <p:nvPr/>
        </p:nvSpPr>
        <p:spPr bwMode="auto">
          <a:xfrm>
            <a:off x="5089922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1" name="Line 250"/>
          <p:cNvSpPr>
            <a:spLocks noChangeAspect="1" noChangeShapeType="1"/>
          </p:cNvSpPr>
          <p:nvPr/>
        </p:nvSpPr>
        <p:spPr bwMode="auto">
          <a:xfrm>
            <a:off x="5238750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2" name="Line 251"/>
          <p:cNvSpPr>
            <a:spLocks noChangeAspect="1" noChangeShapeType="1"/>
          </p:cNvSpPr>
          <p:nvPr/>
        </p:nvSpPr>
        <p:spPr bwMode="auto">
          <a:xfrm flipH="1">
            <a:off x="5866210" y="251460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3" name="Line 252"/>
          <p:cNvSpPr>
            <a:spLocks noChangeAspect="1" noChangeShapeType="1"/>
          </p:cNvSpPr>
          <p:nvPr/>
        </p:nvSpPr>
        <p:spPr bwMode="auto">
          <a:xfrm>
            <a:off x="4793456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4" name="Line 253"/>
          <p:cNvSpPr>
            <a:spLocks noChangeAspect="1" noChangeShapeType="1"/>
          </p:cNvSpPr>
          <p:nvPr/>
        </p:nvSpPr>
        <p:spPr bwMode="auto">
          <a:xfrm>
            <a:off x="5091113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5" name="Line 254"/>
          <p:cNvSpPr>
            <a:spLocks noChangeAspect="1" noChangeShapeType="1"/>
          </p:cNvSpPr>
          <p:nvPr/>
        </p:nvSpPr>
        <p:spPr bwMode="auto">
          <a:xfrm>
            <a:off x="4345781" y="415528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6" name="Line 255"/>
          <p:cNvSpPr>
            <a:spLocks noChangeAspect="1" noChangeShapeType="1"/>
          </p:cNvSpPr>
          <p:nvPr/>
        </p:nvSpPr>
        <p:spPr bwMode="auto">
          <a:xfrm>
            <a:off x="4792266" y="415528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7" name="Line 256"/>
          <p:cNvSpPr>
            <a:spLocks noChangeAspect="1" noChangeShapeType="1"/>
          </p:cNvSpPr>
          <p:nvPr/>
        </p:nvSpPr>
        <p:spPr bwMode="auto">
          <a:xfrm>
            <a:off x="4344591" y="394573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8" name="Line 257"/>
          <p:cNvSpPr>
            <a:spLocks noChangeAspect="1" noChangeShapeType="1"/>
          </p:cNvSpPr>
          <p:nvPr/>
        </p:nvSpPr>
        <p:spPr bwMode="auto">
          <a:xfrm>
            <a:off x="3775473" y="394692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9" name="Line 258"/>
          <p:cNvSpPr>
            <a:spLocks noChangeAspect="1" noChangeShapeType="1"/>
          </p:cNvSpPr>
          <p:nvPr/>
        </p:nvSpPr>
        <p:spPr bwMode="auto">
          <a:xfrm>
            <a:off x="3895725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0" name="Line 259"/>
          <p:cNvSpPr>
            <a:spLocks noChangeAspect="1" noChangeShapeType="1"/>
          </p:cNvSpPr>
          <p:nvPr/>
        </p:nvSpPr>
        <p:spPr bwMode="auto">
          <a:xfrm>
            <a:off x="3924300" y="4155281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1" name="Line 260"/>
          <p:cNvSpPr>
            <a:spLocks noChangeAspect="1" noChangeShapeType="1"/>
          </p:cNvSpPr>
          <p:nvPr/>
        </p:nvSpPr>
        <p:spPr bwMode="auto">
          <a:xfrm>
            <a:off x="4043363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2" name="Line 261"/>
          <p:cNvSpPr>
            <a:spLocks noChangeAspect="1" noChangeShapeType="1"/>
          </p:cNvSpPr>
          <p:nvPr/>
        </p:nvSpPr>
        <p:spPr bwMode="auto">
          <a:xfrm>
            <a:off x="4344591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3" name="Line 262"/>
          <p:cNvSpPr>
            <a:spLocks noChangeAspect="1" noChangeShapeType="1"/>
          </p:cNvSpPr>
          <p:nvPr/>
        </p:nvSpPr>
        <p:spPr bwMode="auto">
          <a:xfrm>
            <a:off x="4793456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4" name="Line 263"/>
          <p:cNvSpPr>
            <a:spLocks noChangeAspect="1" noChangeShapeType="1"/>
          </p:cNvSpPr>
          <p:nvPr/>
        </p:nvSpPr>
        <p:spPr bwMode="auto">
          <a:xfrm>
            <a:off x="4044554" y="457319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5" name="Line 264"/>
          <p:cNvSpPr>
            <a:spLocks noChangeAspect="1" noChangeShapeType="1"/>
          </p:cNvSpPr>
          <p:nvPr/>
        </p:nvSpPr>
        <p:spPr bwMode="auto">
          <a:xfrm>
            <a:off x="4344591" y="457319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6" name="Line 265"/>
          <p:cNvSpPr>
            <a:spLocks noChangeAspect="1" noChangeShapeType="1"/>
          </p:cNvSpPr>
          <p:nvPr/>
        </p:nvSpPr>
        <p:spPr bwMode="auto">
          <a:xfrm>
            <a:off x="4344592" y="481131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7" name="Line 266"/>
          <p:cNvSpPr>
            <a:spLocks noChangeAspect="1" noChangeShapeType="1"/>
          </p:cNvSpPr>
          <p:nvPr/>
        </p:nvSpPr>
        <p:spPr bwMode="auto">
          <a:xfrm>
            <a:off x="4642247" y="4811317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8" name="Line 267"/>
          <p:cNvSpPr>
            <a:spLocks noChangeAspect="1" noChangeShapeType="1"/>
          </p:cNvSpPr>
          <p:nvPr/>
        </p:nvSpPr>
        <p:spPr bwMode="auto">
          <a:xfrm>
            <a:off x="4193381" y="4989911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9" name="Line 268"/>
          <p:cNvSpPr>
            <a:spLocks noChangeAspect="1" noChangeShapeType="1"/>
          </p:cNvSpPr>
          <p:nvPr/>
        </p:nvSpPr>
        <p:spPr bwMode="auto">
          <a:xfrm>
            <a:off x="4193381" y="519827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0" name="Line 269"/>
          <p:cNvSpPr>
            <a:spLocks noChangeAspect="1" noChangeShapeType="1"/>
          </p:cNvSpPr>
          <p:nvPr/>
        </p:nvSpPr>
        <p:spPr bwMode="auto">
          <a:xfrm flipH="1">
            <a:off x="4524375" y="501967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1" name="Line 270"/>
          <p:cNvSpPr>
            <a:spLocks noChangeAspect="1" noChangeShapeType="1"/>
          </p:cNvSpPr>
          <p:nvPr/>
        </p:nvSpPr>
        <p:spPr bwMode="auto">
          <a:xfrm>
            <a:off x="4494610" y="501967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2" name="Line 271"/>
          <p:cNvSpPr>
            <a:spLocks noChangeAspect="1" noChangeShapeType="1"/>
          </p:cNvSpPr>
          <p:nvPr/>
        </p:nvSpPr>
        <p:spPr bwMode="auto">
          <a:xfrm flipH="1">
            <a:off x="5269706" y="355877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3" name="Line 272"/>
          <p:cNvSpPr>
            <a:spLocks noChangeAspect="1" noChangeShapeType="1"/>
          </p:cNvSpPr>
          <p:nvPr/>
        </p:nvSpPr>
        <p:spPr bwMode="auto">
          <a:xfrm flipH="1">
            <a:off x="5120878" y="3975497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4" name="Line 273"/>
          <p:cNvSpPr>
            <a:spLocks noChangeAspect="1" noChangeShapeType="1"/>
          </p:cNvSpPr>
          <p:nvPr/>
        </p:nvSpPr>
        <p:spPr bwMode="auto">
          <a:xfrm flipH="1">
            <a:off x="5568553" y="2932510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5" name="Line 274"/>
          <p:cNvSpPr>
            <a:spLocks noChangeAspect="1" noChangeShapeType="1"/>
          </p:cNvSpPr>
          <p:nvPr/>
        </p:nvSpPr>
        <p:spPr bwMode="auto">
          <a:xfrm flipH="1">
            <a:off x="4972050" y="4185047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6" name="Line 275"/>
          <p:cNvSpPr>
            <a:spLocks noChangeAspect="1" noChangeShapeType="1"/>
          </p:cNvSpPr>
          <p:nvPr/>
        </p:nvSpPr>
        <p:spPr bwMode="auto">
          <a:xfrm flipH="1">
            <a:off x="4820841" y="4393406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7" name="Line 276"/>
          <p:cNvSpPr>
            <a:spLocks noChangeAspect="1" noChangeShapeType="1"/>
          </p:cNvSpPr>
          <p:nvPr/>
        </p:nvSpPr>
        <p:spPr bwMode="auto">
          <a:xfrm flipH="1">
            <a:off x="4673203" y="4602956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8" name="Line 277"/>
          <p:cNvSpPr>
            <a:spLocks noChangeAspect="1" noChangeShapeType="1"/>
          </p:cNvSpPr>
          <p:nvPr/>
        </p:nvSpPr>
        <p:spPr bwMode="auto">
          <a:xfrm>
            <a:off x="2878931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9" name="Line 278"/>
          <p:cNvSpPr>
            <a:spLocks noChangeAspect="1" noChangeShapeType="1"/>
          </p:cNvSpPr>
          <p:nvPr/>
        </p:nvSpPr>
        <p:spPr bwMode="auto">
          <a:xfrm>
            <a:off x="3148012" y="2693194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0" name="Line 279"/>
          <p:cNvSpPr>
            <a:spLocks noChangeAspect="1" noChangeShapeType="1"/>
          </p:cNvSpPr>
          <p:nvPr/>
        </p:nvSpPr>
        <p:spPr bwMode="auto">
          <a:xfrm>
            <a:off x="3296842" y="3319462"/>
            <a:ext cx="12025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1" name="Line 280"/>
          <p:cNvSpPr>
            <a:spLocks noChangeAspect="1" noChangeShapeType="1"/>
          </p:cNvSpPr>
          <p:nvPr/>
        </p:nvSpPr>
        <p:spPr bwMode="auto">
          <a:xfrm>
            <a:off x="3625455" y="394692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2" name="Line 281"/>
          <p:cNvSpPr>
            <a:spLocks noChangeAspect="1" noChangeShapeType="1"/>
          </p:cNvSpPr>
          <p:nvPr/>
        </p:nvSpPr>
        <p:spPr bwMode="auto">
          <a:xfrm>
            <a:off x="3775473" y="418385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3" name="Line 282"/>
          <p:cNvSpPr>
            <a:spLocks noChangeAspect="1" noChangeShapeType="1"/>
          </p:cNvSpPr>
          <p:nvPr/>
        </p:nvSpPr>
        <p:spPr bwMode="auto">
          <a:xfrm>
            <a:off x="3923111" y="4363642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4" name="Line 283"/>
          <p:cNvSpPr>
            <a:spLocks noChangeAspect="1" noChangeShapeType="1"/>
          </p:cNvSpPr>
          <p:nvPr/>
        </p:nvSpPr>
        <p:spPr bwMode="auto">
          <a:xfrm flipH="1">
            <a:off x="5715000" y="2096691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5" name="Line 284"/>
          <p:cNvSpPr>
            <a:spLocks noChangeAspect="1" noChangeShapeType="1"/>
          </p:cNvSpPr>
          <p:nvPr/>
        </p:nvSpPr>
        <p:spPr bwMode="auto">
          <a:xfrm>
            <a:off x="5685235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6" name="Line 285"/>
          <p:cNvSpPr>
            <a:spLocks noChangeAspect="1" noChangeShapeType="1"/>
          </p:cNvSpPr>
          <p:nvPr/>
        </p:nvSpPr>
        <p:spPr bwMode="auto">
          <a:xfrm flipH="1">
            <a:off x="5715000" y="2724151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7" name="Line 286"/>
          <p:cNvSpPr>
            <a:spLocks noChangeAspect="1" noChangeShapeType="1"/>
          </p:cNvSpPr>
          <p:nvPr/>
        </p:nvSpPr>
        <p:spPr bwMode="auto">
          <a:xfrm flipH="1">
            <a:off x="5417344" y="334922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8" name="Line 287"/>
          <p:cNvSpPr>
            <a:spLocks noChangeAspect="1" noChangeShapeType="1"/>
          </p:cNvSpPr>
          <p:nvPr/>
        </p:nvSpPr>
        <p:spPr bwMode="auto">
          <a:xfrm>
            <a:off x="4043362" y="4781550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9" name="Oval 288"/>
          <p:cNvSpPr>
            <a:spLocks noChangeAspect="1" noChangeArrowheads="1"/>
          </p:cNvSpPr>
          <p:nvPr/>
        </p:nvSpPr>
        <p:spPr bwMode="auto">
          <a:xfrm rot="-5400000">
            <a:off x="4313040" y="5557243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750" name="Line 289"/>
          <p:cNvSpPr>
            <a:spLocks noChangeAspect="1" noChangeShapeType="1"/>
          </p:cNvSpPr>
          <p:nvPr/>
        </p:nvSpPr>
        <p:spPr bwMode="auto">
          <a:xfrm>
            <a:off x="4342210" y="540663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1" name="Line 290"/>
          <p:cNvSpPr>
            <a:spLocks noChangeAspect="1" noChangeShapeType="1"/>
          </p:cNvSpPr>
          <p:nvPr/>
        </p:nvSpPr>
        <p:spPr bwMode="auto">
          <a:xfrm>
            <a:off x="4221956" y="54375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2" name="Line 291"/>
          <p:cNvSpPr>
            <a:spLocks noChangeAspect="1" noChangeShapeType="1"/>
          </p:cNvSpPr>
          <p:nvPr/>
        </p:nvSpPr>
        <p:spPr bwMode="auto">
          <a:xfrm flipH="1">
            <a:off x="4373166" y="522922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3" name="Line 292"/>
          <p:cNvSpPr>
            <a:spLocks noChangeAspect="1" noChangeShapeType="1"/>
          </p:cNvSpPr>
          <p:nvPr/>
        </p:nvSpPr>
        <p:spPr bwMode="auto">
          <a:xfrm flipV="1">
            <a:off x="2641997" y="2185988"/>
            <a:ext cx="0" cy="3430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4" name="Text Box 293"/>
          <p:cNvSpPr txBox="1">
            <a:spLocks noChangeAspect="1" noChangeArrowheads="1"/>
          </p:cNvSpPr>
          <p:nvPr/>
        </p:nvSpPr>
        <p:spPr bwMode="auto">
          <a:xfrm>
            <a:off x="2102644" y="1943101"/>
            <a:ext cx="7809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2755" name="Text Box 294"/>
          <p:cNvSpPr txBox="1">
            <a:spLocks noChangeAspect="1" noChangeArrowheads="1"/>
          </p:cNvSpPr>
          <p:nvPr/>
        </p:nvSpPr>
        <p:spPr bwMode="auto">
          <a:xfrm>
            <a:off x="2102644" y="3464719"/>
            <a:ext cx="56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2756" name="Line 297"/>
          <p:cNvSpPr>
            <a:spLocks noChangeAspect="1" noChangeShapeType="1"/>
          </p:cNvSpPr>
          <p:nvPr/>
        </p:nvSpPr>
        <p:spPr bwMode="auto">
          <a:xfrm>
            <a:off x="4575572" y="1885951"/>
            <a:ext cx="0" cy="2878931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7" name="Text Box 298"/>
          <p:cNvSpPr txBox="1">
            <a:spLocks noChangeAspect="1" noChangeArrowheads="1"/>
          </p:cNvSpPr>
          <p:nvPr/>
        </p:nvSpPr>
        <p:spPr bwMode="auto">
          <a:xfrm>
            <a:off x="3159920" y="1714500"/>
            <a:ext cx="135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Population 1</a:t>
            </a:r>
          </a:p>
        </p:txBody>
      </p:sp>
      <p:sp>
        <p:nvSpPr>
          <p:cNvPr id="62758" name="Text Box 299"/>
          <p:cNvSpPr txBox="1">
            <a:spLocks noChangeAspect="1" noChangeArrowheads="1"/>
          </p:cNvSpPr>
          <p:nvPr/>
        </p:nvSpPr>
        <p:spPr bwMode="auto">
          <a:xfrm>
            <a:off x="4839891" y="1714500"/>
            <a:ext cx="135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Population 2</a:t>
            </a:r>
          </a:p>
        </p:txBody>
      </p:sp>
      <p:sp>
        <p:nvSpPr>
          <p:cNvPr id="62759" name="Text Box 300"/>
          <p:cNvSpPr txBox="1">
            <a:spLocks noChangeArrowheads="1"/>
          </p:cNvSpPr>
          <p:nvPr/>
        </p:nvSpPr>
        <p:spPr bwMode="auto">
          <a:xfrm>
            <a:off x="1530169" y="990169"/>
            <a:ext cx="59568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100" b="1" dirty="0">
                <a:latin typeface="+mn-lt"/>
              </a:rPr>
              <a:t>Coalescent model with deep population subdivision</a:t>
            </a:r>
          </a:p>
        </p:txBody>
      </p:sp>
      <p:sp>
        <p:nvSpPr>
          <p:cNvPr id="62760" name="Text Box 303"/>
          <p:cNvSpPr txBox="1">
            <a:spLocks noChangeArrowheads="1"/>
          </p:cNvSpPr>
          <p:nvPr/>
        </p:nvSpPr>
        <p:spPr bwMode="auto">
          <a:xfrm>
            <a:off x="6030517" y="4585098"/>
            <a:ext cx="19602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500" dirty="0"/>
              <a:t>Time of divergence (</a:t>
            </a:r>
            <a:r>
              <a:rPr lang="en-US" sz="1500" i="1" dirty="0"/>
              <a:t>T</a:t>
            </a:r>
            <a:r>
              <a:rPr lang="en-US" sz="1500" dirty="0"/>
              <a:t>)</a:t>
            </a:r>
          </a:p>
        </p:txBody>
      </p:sp>
      <p:sp>
        <p:nvSpPr>
          <p:cNvPr id="62761" name="Line 304"/>
          <p:cNvSpPr>
            <a:spLocks noChangeShapeType="1"/>
          </p:cNvSpPr>
          <p:nvPr/>
        </p:nvSpPr>
        <p:spPr bwMode="auto">
          <a:xfrm flipH="1">
            <a:off x="4862513" y="4743450"/>
            <a:ext cx="120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62" name="Text Box 305"/>
          <p:cNvSpPr txBox="1">
            <a:spLocks noChangeArrowheads="1"/>
          </p:cNvSpPr>
          <p:nvPr/>
        </p:nvSpPr>
        <p:spPr bwMode="auto">
          <a:xfrm>
            <a:off x="4286251" y="1428750"/>
            <a:ext cx="1584088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350"/>
              <a:t>Barrier to gene flow</a:t>
            </a:r>
          </a:p>
        </p:txBody>
      </p:sp>
      <p:sp>
        <p:nvSpPr>
          <p:cNvPr id="62763" name="Line 306"/>
          <p:cNvSpPr>
            <a:spLocks noChangeShapeType="1"/>
          </p:cNvSpPr>
          <p:nvPr/>
        </p:nvSpPr>
        <p:spPr bwMode="auto">
          <a:xfrm flipH="1">
            <a:off x="4572000" y="1714500"/>
            <a:ext cx="1143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5259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spect="1" noChangeArrowheads="1"/>
          </p:cNvSpPr>
          <p:nvPr/>
        </p:nvSpPr>
        <p:spPr bwMode="auto">
          <a:xfrm rot="-5400000">
            <a:off x="2954536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1" name="Oval 3"/>
          <p:cNvSpPr>
            <a:spLocks noChangeAspect="1" noChangeArrowheads="1"/>
          </p:cNvSpPr>
          <p:nvPr/>
        </p:nvSpPr>
        <p:spPr bwMode="auto">
          <a:xfrm rot="-5400000">
            <a:off x="3103960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2" name="Oval 4"/>
          <p:cNvSpPr>
            <a:spLocks noChangeAspect="1" noChangeArrowheads="1"/>
          </p:cNvSpPr>
          <p:nvPr/>
        </p:nvSpPr>
        <p:spPr bwMode="auto">
          <a:xfrm rot="-5400000">
            <a:off x="3253979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3" name="Oval 5"/>
          <p:cNvSpPr>
            <a:spLocks noChangeAspect="1" noChangeArrowheads="1"/>
          </p:cNvSpPr>
          <p:nvPr/>
        </p:nvSpPr>
        <p:spPr bwMode="auto">
          <a:xfrm rot="-5400000">
            <a:off x="4148138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614" name="Oval 6"/>
          <p:cNvSpPr>
            <a:spLocks noChangeAspect="1" noChangeArrowheads="1"/>
          </p:cNvSpPr>
          <p:nvPr/>
        </p:nvSpPr>
        <p:spPr bwMode="auto">
          <a:xfrm rot="-5400000">
            <a:off x="3402807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5" name="Oval 7"/>
          <p:cNvSpPr>
            <a:spLocks noChangeAspect="1" noChangeArrowheads="1"/>
          </p:cNvSpPr>
          <p:nvPr/>
        </p:nvSpPr>
        <p:spPr bwMode="auto">
          <a:xfrm rot="-5400000">
            <a:off x="3700463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6" name="Oval 8"/>
          <p:cNvSpPr>
            <a:spLocks noChangeAspect="1" noChangeArrowheads="1"/>
          </p:cNvSpPr>
          <p:nvPr/>
        </p:nvSpPr>
        <p:spPr bwMode="auto">
          <a:xfrm rot="-5400000">
            <a:off x="3850482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7" name="Oval 9"/>
          <p:cNvSpPr>
            <a:spLocks noChangeAspect="1" noChangeArrowheads="1"/>
          </p:cNvSpPr>
          <p:nvPr/>
        </p:nvSpPr>
        <p:spPr bwMode="auto">
          <a:xfrm rot="-5400000">
            <a:off x="4298157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8" name="Oval 10"/>
          <p:cNvSpPr>
            <a:spLocks noChangeAspect="1" noChangeArrowheads="1"/>
          </p:cNvSpPr>
          <p:nvPr/>
        </p:nvSpPr>
        <p:spPr bwMode="auto">
          <a:xfrm rot="-5400000">
            <a:off x="4597599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9" name="Oval 11"/>
          <p:cNvSpPr>
            <a:spLocks noChangeAspect="1" noChangeArrowheads="1"/>
          </p:cNvSpPr>
          <p:nvPr/>
        </p:nvSpPr>
        <p:spPr bwMode="auto">
          <a:xfrm rot="-5400000">
            <a:off x="5641777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0" name="Oval 12"/>
          <p:cNvSpPr>
            <a:spLocks noChangeAspect="1" noChangeArrowheads="1"/>
          </p:cNvSpPr>
          <p:nvPr/>
        </p:nvSpPr>
        <p:spPr bwMode="auto">
          <a:xfrm rot="-5400000">
            <a:off x="5492354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1" name="Oval 13"/>
          <p:cNvSpPr>
            <a:spLocks noChangeAspect="1" noChangeArrowheads="1"/>
          </p:cNvSpPr>
          <p:nvPr/>
        </p:nvSpPr>
        <p:spPr bwMode="auto">
          <a:xfrm rot="-5400000">
            <a:off x="4747023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2" name="Oval 14"/>
          <p:cNvSpPr>
            <a:spLocks noChangeAspect="1" noChangeArrowheads="1"/>
          </p:cNvSpPr>
          <p:nvPr/>
        </p:nvSpPr>
        <p:spPr bwMode="auto">
          <a:xfrm rot="-5400000">
            <a:off x="5044679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3" name="Oval 15"/>
          <p:cNvSpPr>
            <a:spLocks noChangeAspect="1" noChangeArrowheads="1"/>
          </p:cNvSpPr>
          <p:nvPr/>
        </p:nvSpPr>
        <p:spPr bwMode="auto">
          <a:xfrm rot="-5400000">
            <a:off x="5194698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624" name="Oval 16"/>
          <p:cNvSpPr>
            <a:spLocks noChangeAspect="1" noChangeArrowheads="1"/>
          </p:cNvSpPr>
          <p:nvPr/>
        </p:nvSpPr>
        <p:spPr bwMode="auto">
          <a:xfrm>
            <a:off x="5342336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5" name="Oval 17"/>
          <p:cNvSpPr>
            <a:spLocks noChangeAspect="1" noChangeArrowheads="1"/>
          </p:cNvSpPr>
          <p:nvPr/>
        </p:nvSpPr>
        <p:spPr bwMode="auto">
          <a:xfrm>
            <a:off x="5940028" y="2079463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6" name="Oval 18"/>
          <p:cNvSpPr>
            <a:spLocks noChangeAspect="1" noChangeArrowheads="1"/>
          </p:cNvSpPr>
          <p:nvPr/>
        </p:nvSpPr>
        <p:spPr bwMode="auto">
          <a:xfrm rot="-5400000">
            <a:off x="3102770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7" name="Oval 19"/>
          <p:cNvSpPr>
            <a:spLocks noChangeAspect="1" noChangeArrowheads="1"/>
          </p:cNvSpPr>
          <p:nvPr/>
        </p:nvSpPr>
        <p:spPr bwMode="auto">
          <a:xfrm rot="-5400000">
            <a:off x="3252789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8" name="Oval 20"/>
          <p:cNvSpPr>
            <a:spLocks noChangeAspect="1" noChangeArrowheads="1"/>
          </p:cNvSpPr>
          <p:nvPr/>
        </p:nvSpPr>
        <p:spPr bwMode="auto">
          <a:xfrm rot="-5400000">
            <a:off x="4146949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9" name="Oval 21"/>
          <p:cNvSpPr>
            <a:spLocks noChangeAspect="1" noChangeArrowheads="1"/>
          </p:cNvSpPr>
          <p:nvPr/>
        </p:nvSpPr>
        <p:spPr bwMode="auto">
          <a:xfrm rot="-5400000">
            <a:off x="3401617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0" name="Oval 22"/>
          <p:cNvSpPr>
            <a:spLocks noChangeAspect="1" noChangeArrowheads="1"/>
          </p:cNvSpPr>
          <p:nvPr/>
        </p:nvSpPr>
        <p:spPr bwMode="auto">
          <a:xfrm rot="-5400000">
            <a:off x="3699274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1" name="Oval 23"/>
          <p:cNvSpPr>
            <a:spLocks noChangeAspect="1" noChangeArrowheads="1"/>
          </p:cNvSpPr>
          <p:nvPr/>
        </p:nvSpPr>
        <p:spPr bwMode="auto">
          <a:xfrm rot="-5400000">
            <a:off x="3849292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2" name="Oval 24"/>
          <p:cNvSpPr>
            <a:spLocks noChangeAspect="1" noChangeArrowheads="1"/>
          </p:cNvSpPr>
          <p:nvPr/>
        </p:nvSpPr>
        <p:spPr bwMode="auto">
          <a:xfrm rot="-5400000">
            <a:off x="4297562" y="2287227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3" name="Oval 25"/>
          <p:cNvSpPr>
            <a:spLocks noChangeAspect="1" noChangeArrowheads="1"/>
          </p:cNvSpPr>
          <p:nvPr/>
        </p:nvSpPr>
        <p:spPr bwMode="auto">
          <a:xfrm rot="-5400000">
            <a:off x="4597005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4" name="Oval 26"/>
          <p:cNvSpPr>
            <a:spLocks noChangeAspect="1" noChangeArrowheads="1"/>
          </p:cNvSpPr>
          <p:nvPr/>
        </p:nvSpPr>
        <p:spPr bwMode="auto">
          <a:xfrm rot="-5400000">
            <a:off x="5790011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5" name="Oval 27"/>
          <p:cNvSpPr>
            <a:spLocks noChangeAspect="1" noChangeArrowheads="1"/>
          </p:cNvSpPr>
          <p:nvPr/>
        </p:nvSpPr>
        <p:spPr bwMode="auto">
          <a:xfrm rot="-5400000">
            <a:off x="5640587" y="2287227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6" name="Oval 28"/>
          <p:cNvSpPr>
            <a:spLocks noChangeAspect="1" noChangeArrowheads="1"/>
          </p:cNvSpPr>
          <p:nvPr/>
        </p:nvSpPr>
        <p:spPr bwMode="auto">
          <a:xfrm rot="-5400000">
            <a:off x="5491164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7" name="Oval 29"/>
          <p:cNvSpPr>
            <a:spLocks noChangeAspect="1" noChangeArrowheads="1"/>
          </p:cNvSpPr>
          <p:nvPr/>
        </p:nvSpPr>
        <p:spPr bwMode="auto">
          <a:xfrm rot="-5400000">
            <a:off x="4745833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8" name="Oval 30"/>
          <p:cNvSpPr>
            <a:spLocks noChangeAspect="1" noChangeArrowheads="1"/>
          </p:cNvSpPr>
          <p:nvPr/>
        </p:nvSpPr>
        <p:spPr bwMode="auto">
          <a:xfrm rot="-5400000">
            <a:off x="5043489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9" name="Oval 31"/>
          <p:cNvSpPr>
            <a:spLocks noChangeAspect="1" noChangeArrowheads="1"/>
          </p:cNvSpPr>
          <p:nvPr/>
        </p:nvSpPr>
        <p:spPr bwMode="auto">
          <a:xfrm>
            <a:off x="5341144" y="2287823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40" name="Oval 32"/>
          <p:cNvSpPr>
            <a:spLocks noChangeAspect="1" noChangeArrowheads="1"/>
          </p:cNvSpPr>
          <p:nvPr/>
        </p:nvSpPr>
        <p:spPr bwMode="auto">
          <a:xfrm rot="-5400000">
            <a:off x="3252193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1" name="Oval 33"/>
          <p:cNvSpPr>
            <a:spLocks noChangeAspect="1" noChangeArrowheads="1"/>
          </p:cNvSpPr>
          <p:nvPr/>
        </p:nvSpPr>
        <p:spPr bwMode="auto">
          <a:xfrm rot="-5400000">
            <a:off x="4146352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2" name="Oval 34"/>
          <p:cNvSpPr>
            <a:spLocks noChangeAspect="1" noChangeArrowheads="1"/>
          </p:cNvSpPr>
          <p:nvPr/>
        </p:nvSpPr>
        <p:spPr bwMode="auto">
          <a:xfrm rot="-5400000">
            <a:off x="3401021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3" name="Oval 35"/>
          <p:cNvSpPr>
            <a:spLocks noChangeAspect="1" noChangeArrowheads="1"/>
          </p:cNvSpPr>
          <p:nvPr/>
        </p:nvSpPr>
        <p:spPr bwMode="auto">
          <a:xfrm rot="-5400000">
            <a:off x="3698677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4" name="Oval 36"/>
          <p:cNvSpPr>
            <a:spLocks noChangeAspect="1" noChangeArrowheads="1"/>
          </p:cNvSpPr>
          <p:nvPr/>
        </p:nvSpPr>
        <p:spPr bwMode="auto">
          <a:xfrm rot="-5400000">
            <a:off x="3848696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5" name="Oval 37"/>
          <p:cNvSpPr>
            <a:spLocks noChangeAspect="1" noChangeArrowheads="1"/>
          </p:cNvSpPr>
          <p:nvPr/>
        </p:nvSpPr>
        <p:spPr bwMode="auto">
          <a:xfrm rot="-5400000">
            <a:off x="4446390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6" name="Oval 38"/>
          <p:cNvSpPr>
            <a:spLocks noChangeAspect="1" noChangeArrowheads="1"/>
          </p:cNvSpPr>
          <p:nvPr/>
        </p:nvSpPr>
        <p:spPr bwMode="auto">
          <a:xfrm rot="-5400000">
            <a:off x="4596409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7" name="Oval 39"/>
          <p:cNvSpPr>
            <a:spLocks noChangeAspect="1" noChangeArrowheads="1"/>
          </p:cNvSpPr>
          <p:nvPr/>
        </p:nvSpPr>
        <p:spPr bwMode="auto">
          <a:xfrm rot="-5400000">
            <a:off x="5639991" y="2496181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8" name="Oval 40"/>
          <p:cNvSpPr>
            <a:spLocks noChangeAspect="1" noChangeArrowheads="1"/>
          </p:cNvSpPr>
          <p:nvPr/>
        </p:nvSpPr>
        <p:spPr bwMode="auto">
          <a:xfrm rot="-5400000">
            <a:off x="5490568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9" name="Oval 41"/>
          <p:cNvSpPr>
            <a:spLocks noChangeAspect="1" noChangeArrowheads="1"/>
          </p:cNvSpPr>
          <p:nvPr/>
        </p:nvSpPr>
        <p:spPr bwMode="auto">
          <a:xfrm rot="-5400000">
            <a:off x="4745236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0" name="Oval 42"/>
          <p:cNvSpPr>
            <a:spLocks noChangeAspect="1" noChangeArrowheads="1"/>
          </p:cNvSpPr>
          <p:nvPr/>
        </p:nvSpPr>
        <p:spPr bwMode="auto">
          <a:xfrm rot="-5400000">
            <a:off x="5042893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1" name="Oval 43"/>
          <p:cNvSpPr>
            <a:spLocks noChangeAspect="1" noChangeArrowheads="1"/>
          </p:cNvSpPr>
          <p:nvPr/>
        </p:nvSpPr>
        <p:spPr bwMode="auto">
          <a:xfrm>
            <a:off x="5341144" y="2496181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2" name="Oval 44"/>
          <p:cNvSpPr>
            <a:spLocks noChangeAspect="1" noChangeArrowheads="1"/>
          </p:cNvSpPr>
          <p:nvPr/>
        </p:nvSpPr>
        <p:spPr bwMode="auto">
          <a:xfrm rot="-5400000">
            <a:off x="3252193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3" name="Oval 45"/>
          <p:cNvSpPr>
            <a:spLocks noChangeAspect="1" noChangeArrowheads="1"/>
          </p:cNvSpPr>
          <p:nvPr/>
        </p:nvSpPr>
        <p:spPr bwMode="auto">
          <a:xfrm rot="-5400000">
            <a:off x="3698677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4" name="Oval 46"/>
          <p:cNvSpPr>
            <a:spLocks noChangeAspect="1" noChangeArrowheads="1"/>
          </p:cNvSpPr>
          <p:nvPr/>
        </p:nvSpPr>
        <p:spPr bwMode="auto">
          <a:xfrm rot="-5400000">
            <a:off x="3848696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5" name="Oval 47"/>
          <p:cNvSpPr>
            <a:spLocks noChangeAspect="1" noChangeArrowheads="1"/>
          </p:cNvSpPr>
          <p:nvPr/>
        </p:nvSpPr>
        <p:spPr bwMode="auto">
          <a:xfrm rot="-5400000">
            <a:off x="4296966" y="2704540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6" name="Oval 48"/>
          <p:cNvSpPr>
            <a:spLocks noChangeAspect="1" noChangeArrowheads="1"/>
          </p:cNvSpPr>
          <p:nvPr/>
        </p:nvSpPr>
        <p:spPr bwMode="auto">
          <a:xfrm rot="-5400000">
            <a:off x="4446390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7" name="Oval 49"/>
          <p:cNvSpPr>
            <a:spLocks noChangeAspect="1" noChangeArrowheads="1"/>
          </p:cNvSpPr>
          <p:nvPr/>
        </p:nvSpPr>
        <p:spPr bwMode="auto">
          <a:xfrm rot="-5400000">
            <a:off x="5490568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8" name="Oval 50"/>
          <p:cNvSpPr>
            <a:spLocks noChangeAspect="1" noChangeArrowheads="1"/>
          </p:cNvSpPr>
          <p:nvPr/>
        </p:nvSpPr>
        <p:spPr bwMode="auto">
          <a:xfrm rot="-5400000">
            <a:off x="4745236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9" name="Oval 51"/>
          <p:cNvSpPr>
            <a:spLocks noChangeAspect="1" noChangeArrowheads="1"/>
          </p:cNvSpPr>
          <p:nvPr/>
        </p:nvSpPr>
        <p:spPr bwMode="auto">
          <a:xfrm rot="-5400000">
            <a:off x="5042893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0" name="Oval 52"/>
          <p:cNvSpPr>
            <a:spLocks noChangeAspect="1" noChangeArrowheads="1"/>
          </p:cNvSpPr>
          <p:nvPr/>
        </p:nvSpPr>
        <p:spPr bwMode="auto">
          <a:xfrm>
            <a:off x="5341144" y="2704540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1" name="Oval 53"/>
          <p:cNvSpPr>
            <a:spLocks noChangeAspect="1" noChangeArrowheads="1"/>
          </p:cNvSpPr>
          <p:nvPr/>
        </p:nvSpPr>
        <p:spPr bwMode="auto">
          <a:xfrm rot="-5400000">
            <a:off x="3700463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2" name="Oval 54"/>
          <p:cNvSpPr>
            <a:spLocks noChangeAspect="1" noChangeArrowheads="1"/>
          </p:cNvSpPr>
          <p:nvPr/>
        </p:nvSpPr>
        <p:spPr bwMode="auto">
          <a:xfrm rot="-5400000">
            <a:off x="3850482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3" name="Oval 55"/>
          <p:cNvSpPr>
            <a:spLocks noChangeAspect="1" noChangeArrowheads="1"/>
          </p:cNvSpPr>
          <p:nvPr/>
        </p:nvSpPr>
        <p:spPr bwMode="auto">
          <a:xfrm rot="-5400000">
            <a:off x="4298157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4" name="Oval 56"/>
          <p:cNvSpPr>
            <a:spLocks noChangeAspect="1" noChangeArrowheads="1"/>
          </p:cNvSpPr>
          <p:nvPr/>
        </p:nvSpPr>
        <p:spPr bwMode="auto">
          <a:xfrm rot="-5400000">
            <a:off x="4747023" y="374872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5" name="Oval 57"/>
          <p:cNvSpPr>
            <a:spLocks noChangeAspect="1" noChangeArrowheads="1"/>
          </p:cNvSpPr>
          <p:nvPr/>
        </p:nvSpPr>
        <p:spPr bwMode="auto">
          <a:xfrm rot="-5400000">
            <a:off x="5044679" y="374872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6" name="Oval 58"/>
          <p:cNvSpPr>
            <a:spLocks noChangeAspect="1" noChangeArrowheads="1"/>
          </p:cNvSpPr>
          <p:nvPr/>
        </p:nvSpPr>
        <p:spPr bwMode="auto">
          <a:xfrm rot="-5400000">
            <a:off x="3252789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7" name="Oval 59"/>
          <p:cNvSpPr>
            <a:spLocks noChangeAspect="1" noChangeArrowheads="1"/>
          </p:cNvSpPr>
          <p:nvPr/>
        </p:nvSpPr>
        <p:spPr bwMode="auto">
          <a:xfrm rot="-5400000">
            <a:off x="3699274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8" name="Oval 60"/>
          <p:cNvSpPr>
            <a:spLocks noChangeAspect="1" noChangeArrowheads="1"/>
          </p:cNvSpPr>
          <p:nvPr/>
        </p:nvSpPr>
        <p:spPr bwMode="auto">
          <a:xfrm rot="-5400000">
            <a:off x="3849292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9" name="Oval 61"/>
          <p:cNvSpPr>
            <a:spLocks noChangeAspect="1" noChangeArrowheads="1"/>
          </p:cNvSpPr>
          <p:nvPr/>
        </p:nvSpPr>
        <p:spPr bwMode="auto">
          <a:xfrm rot="-5400000">
            <a:off x="4297562" y="2913496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0" name="Oval 62"/>
          <p:cNvSpPr>
            <a:spLocks noChangeAspect="1" noChangeArrowheads="1"/>
          </p:cNvSpPr>
          <p:nvPr/>
        </p:nvSpPr>
        <p:spPr bwMode="auto">
          <a:xfrm rot="-5400000">
            <a:off x="4446986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1" name="Oval 63"/>
          <p:cNvSpPr>
            <a:spLocks noChangeAspect="1" noChangeArrowheads="1"/>
          </p:cNvSpPr>
          <p:nvPr/>
        </p:nvSpPr>
        <p:spPr bwMode="auto">
          <a:xfrm rot="-5400000">
            <a:off x="5491164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2" name="Oval 64"/>
          <p:cNvSpPr>
            <a:spLocks noChangeAspect="1" noChangeArrowheads="1"/>
          </p:cNvSpPr>
          <p:nvPr/>
        </p:nvSpPr>
        <p:spPr bwMode="auto">
          <a:xfrm rot="-5400000">
            <a:off x="4745833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3" name="Oval 65"/>
          <p:cNvSpPr>
            <a:spLocks noChangeAspect="1" noChangeArrowheads="1"/>
          </p:cNvSpPr>
          <p:nvPr/>
        </p:nvSpPr>
        <p:spPr bwMode="auto">
          <a:xfrm rot="-5400000">
            <a:off x="5043489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4" name="Oval 66"/>
          <p:cNvSpPr>
            <a:spLocks noChangeAspect="1" noChangeArrowheads="1"/>
          </p:cNvSpPr>
          <p:nvPr/>
        </p:nvSpPr>
        <p:spPr bwMode="auto">
          <a:xfrm rot="-5400000">
            <a:off x="3401617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5" name="Oval 67"/>
          <p:cNvSpPr>
            <a:spLocks noChangeAspect="1" noChangeArrowheads="1"/>
          </p:cNvSpPr>
          <p:nvPr/>
        </p:nvSpPr>
        <p:spPr bwMode="auto">
          <a:xfrm rot="-5400000">
            <a:off x="3699273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6" name="Oval 68"/>
          <p:cNvSpPr>
            <a:spLocks noChangeAspect="1" noChangeArrowheads="1"/>
          </p:cNvSpPr>
          <p:nvPr/>
        </p:nvSpPr>
        <p:spPr bwMode="auto">
          <a:xfrm rot="-5400000">
            <a:off x="3849292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7" name="Oval 69"/>
          <p:cNvSpPr>
            <a:spLocks noChangeAspect="1" noChangeArrowheads="1"/>
          </p:cNvSpPr>
          <p:nvPr/>
        </p:nvSpPr>
        <p:spPr bwMode="auto">
          <a:xfrm rot="-5400000">
            <a:off x="4297561" y="3121855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8" name="Oval 70"/>
          <p:cNvSpPr>
            <a:spLocks noChangeAspect="1" noChangeArrowheads="1"/>
          </p:cNvSpPr>
          <p:nvPr/>
        </p:nvSpPr>
        <p:spPr bwMode="auto">
          <a:xfrm rot="-5400000">
            <a:off x="4446985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9" name="Oval 71"/>
          <p:cNvSpPr>
            <a:spLocks noChangeAspect="1" noChangeArrowheads="1"/>
          </p:cNvSpPr>
          <p:nvPr/>
        </p:nvSpPr>
        <p:spPr bwMode="auto">
          <a:xfrm rot="-5400000">
            <a:off x="4745832" y="312245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0" name="Oval 72"/>
          <p:cNvSpPr>
            <a:spLocks noChangeAspect="1" noChangeArrowheads="1"/>
          </p:cNvSpPr>
          <p:nvPr/>
        </p:nvSpPr>
        <p:spPr bwMode="auto">
          <a:xfrm rot="-5400000">
            <a:off x="5043488" y="312245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1" name="Oval 73"/>
          <p:cNvSpPr>
            <a:spLocks noChangeAspect="1" noChangeArrowheads="1"/>
          </p:cNvSpPr>
          <p:nvPr/>
        </p:nvSpPr>
        <p:spPr bwMode="auto">
          <a:xfrm>
            <a:off x="5341144" y="3122450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2" name="Oval 74"/>
          <p:cNvSpPr>
            <a:spLocks noChangeAspect="1" noChangeArrowheads="1"/>
          </p:cNvSpPr>
          <p:nvPr/>
        </p:nvSpPr>
        <p:spPr bwMode="auto">
          <a:xfrm rot="-5400000">
            <a:off x="3551635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3" name="Oval 75"/>
          <p:cNvSpPr>
            <a:spLocks noChangeAspect="1" noChangeArrowheads="1"/>
          </p:cNvSpPr>
          <p:nvPr/>
        </p:nvSpPr>
        <p:spPr bwMode="auto">
          <a:xfrm rot="-5400000">
            <a:off x="3700463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4" name="Oval 76"/>
          <p:cNvSpPr>
            <a:spLocks noChangeAspect="1" noChangeArrowheads="1"/>
          </p:cNvSpPr>
          <p:nvPr/>
        </p:nvSpPr>
        <p:spPr bwMode="auto">
          <a:xfrm rot="-5400000">
            <a:off x="3850482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5" name="Oval 77"/>
          <p:cNvSpPr>
            <a:spLocks noChangeAspect="1" noChangeArrowheads="1"/>
          </p:cNvSpPr>
          <p:nvPr/>
        </p:nvSpPr>
        <p:spPr bwMode="auto">
          <a:xfrm rot="-5400000">
            <a:off x="4298157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6" name="Oval 78"/>
          <p:cNvSpPr>
            <a:spLocks noChangeAspect="1" noChangeArrowheads="1"/>
          </p:cNvSpPr>
          <p:nvPr/>
        </p:nvSpPr>
        <p:spPr bwMode="auto">
          <a:xfrm rot="-5400000">
            <a:off x="4747023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7" name="Oval 79"/>
          <p:cNvSpPr>
            <a:spLocks noChangeAspect="1" noChangeArrowheads="1"/>
          </p:cNvSpPr>
          <p:nvPr/>
        </p:nvSpPr>
        <p:spPr bwMode="auto">
          <a:xfrm rot="-5400000">
            <a:off x="5044679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8" name="Oval 80"/>
          <p:cNvSpPr>
            <a:spLocks noChangeAspect="1" noChangeArrowheads="1"/>
          </p:cNvSpPr>
          <p:nvPr/>
        </p:nvSpPr>
        <p:spPr bwMode="auto">
          <a:xfrm rot="-5400000">
            <a:off x="5194698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9" name="Oval 81"/>
          <p:cNvSpPr>
            <a:spLocks noChangeAspect="1" noChangeArrowheads="1"/>
          </p:cNvSpPr>
          <p:nvPr/>
        </p:nvSpPr>
        <p:spPr bwMode="auto">
          <a:xfrm rot="-5400000">
            <a:off x="3550445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0" name="Oval 82"/>
          <p:cNvSpPr>
            <a:spLocks noChangeAspect="1" noChangeArrowheads="1"/>
          </p:cNvSpPr>
          <p:nvPr/>
        </p:nvSpPr>
        <p:spPr bwMode="auto">
          <a:xfrm rot="-5400000">
            <a:off x="3699274" y="354036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1" name="Oval 83"/>
          <p:cNvSpPr>
            <a:spLocks noChangeAspect="1" noChangeArrowheads="1"/>
          </p:cNvSpPr>
          <p:nvPr/>
        </p:nvSpPr>
        <p:spPr bwMode="auto">
          <a:xfrm rot="-5400000">
            <a:off x="3849292" y="354036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2" name="Oval 84"/>
          <p:cNvSpPr>
            <a:spLocks noChangeAspect="1" noChangeArrowheads="1"/>
          </p:cNvSpPr>
          <p:nvPr/>
        </p:nvSpPr>
        <p:spPr bwMode="auto">
          <a:xfrm rot="-5400000">
            <a:off x="4297562" y="3539764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3" name="Oval 85"/>
          <p:cNvSpPr>
            <a:spLocks noChangeAspect="1" noChangeArrowheads="1"/>
          </p:cNvSpPr>
          <p:nvPr/>
        </p:nvSpPr>
        <p:spPr bwMode="auto">
          <a:xfrm rot="-5400000">
            <a:off x="4745833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4" name="Oval 86"/>
          <p:cNvSpPr>
            <a:spLocks noChangeAspect="1" noChangeArrowheads="1"/>
          </p:cNvSpPr>
          <p:nvPr/>
        </p:nvSpPr>
        <p:spPr bwMode="auto">
          <a:xfrm rot="-5400000">
            <a:off x="5043489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5" name="Oval 87"/>
          <p:cNvSpPr>
            <a:spLocks noChangeAspect="1" noChangeArrowheads="1"/>
          </p:cNvSpPr>
          <p:nvPr/>
        </p:nvSpPr>
        <p:spPr bwMode="auto">
          <a:xfrm rot="-5400000">
            <a:off x="5193508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6" name="Oval 88"/>
          <p:cNvSpPr>
            <a:spLocks noChangeAspect="1" noChangeArrowheads="1"/>
          </p:cNvSpPr>
          <p:nvPr/>
        </p:nvSpPr>
        <p:spPr bwMode="auto">
          <a:xfrm rot="-5400000">
            <a:off x="3849292" y="395827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7" name="Oval 89"/>
          <p:cNvSpPr>
            <a:spLocks noChangeAspect="1" noChangeArrowheads="1"/>
          </p:cNvSpPr>
          <p:nvPr/>
        </p:nvSpPr>
        <p:spPr bwMode="auto">
          <a:xfrm>
            <a:off x="3998119" y="395826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8" name="Oval 90"/>
          <p:cNvSpPr>
            <a:spLocks noChangeAspect="1" noChangeArrowheads="1"/>
          </p:cNvSpPr>
          <p:nvPr/>
        </p:nvSpPr>
        <p:spPr bwMode="auto">
          <a:xfrm rot="-5400000">
            <a:off x="4297561" y="395767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9" name="Oval 91"/>
          <p:cNvSpPr>
            <a:spLocks noChangeAspect="1" noChangeArrowheads="1"/>
          </p:cNvSpPr>
          <p:nvPr/>
        </p:nvSpPr>
        <p:spPr bwMode="auto">
          <a:xfrm rot="-5400000">
            <a:off x="4745832" y="395826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0" name="Oval 92"/>
          <p:cNvSpPr>
            <a:spLocks noChangeAspect="1" noChangeArrowheads="1"/>
          </p:cNvSpPr>
          <p:nvPr/>
        </p:nvSpPr>
        <p:spPr bwMode="auto">
          <a:xfrm rot="-5400000">
            <a:off x="4894660" y="395827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1" name="Oval 93"/>
          <p:cNvSpPr>
            <a:spLocks noChangeAspect="1" noChangeArrowheads="1"/>
          </p:cNvSpPr>
          <p:nvPr/>
        </p:nvSpPr>
        <p:spPr bwMode="auto">
          <a:xfrm>
            <a:off x="3998119" y="416662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2" name="Oval 94"/>
          <p:cNvSpPr>
            <a:spLocks noChangeAspect="1" noChangeArrowheads="1"/>
          </p:cNvSpPr>
          <p:nvPr/>
        </p:nvSpPr>
        <p:spPr bwMode="auto">
          <a:xfrm rot="-5400000">
            <a:off x="4297562" y="416603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3" name="Oval 95"/>
          <p:cNvSpPr>
            <a:spLocks noChangeAspect="1" noChangeArrowheads="1"/>
          </p:cNvSpPr>
          <p:nvPr/>
        </p:nvSpPr>
        <p:spPr bwMode="auto">
          <a:xfrm rot="-5400000">
            <a:off x="4745833" y="416662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4" name="Oval 96"/>
          <p:cNvSpPr>
            <a:spLocks noChangeAspect="1" noChangeArrowheads="1"/>
          </p:cNvSpPr>
          <p:nvPr/>
        </p:nvSpPr>
        <p:spPr bwMode="auto">
          <a:xfrm>
            <a:off x="3998119" y="437617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5" name="Oval 97"/>
          <p:cNvSpPr>
            <a:spLocks noChangeAspect="1" noChangeArrowheads="1"/>
          </p:cNvSpPr>
          <p:nvPr/>
        </p:nvSpPr>
        <p:spPr bwMode="auto">
          <a:xfrm rot="-5400000">
            <a:off x="4297562" y="437558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6" name="Oval 98"/>
          <p:cNvSpPr>
            <a:spLocks noChangeAspect="1" noChangeArrowheads="1"/>
          </p:cNvSpPr>
          <p:nvPr/>
        </p:nvSpPr>
        <p:spPr bwMode="auto">
          <a:xfrm rot="-5400000">
            <a:off x="4597005" y="437617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7" name="Oval 99"/>
          <p:cNvSpPr>
            <a:spLocks noChangeAspect="1" noChangeArrowheads="1"/>
          </p:cNvSpPr>
          <p:nvPr/>
        </p:nvSpPr>
        <p:spPr bwMode="auto">
          <a:xfrm rot="-5400000">
            <a:off x="4146948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8" name="Oval 100"/>
          <p:cNvSpPr>
            <a:spLocks noChangeAspect="1" noChangeArrowheads="1"/>
          </p:cNvSpPr>
          <p:nvPr/>
        </p:nvSpPr>
        <p:spPr bwMode="auto">
          <a:xfrm rot="-5400000">
            <a:off x="4446985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9" name="Oval 101"/>
          <p:cNvSpPr>
            <a:spLocks noChangeAspect="1" noChangeArrowheads="1"/>
          </p:cNvSpPr>
          <p:nvPr/>
        </p:nvSpPr>
        <p:spPr bwMode="auto">
          <a:xfrm rot="-5400000">
            <a:off x="4597004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0" name="Oval 102"/>
          <p:cNvSpPr>
            <a:spLocks noChangeAspect="1" noChangeArrowheads="1"/>
          </p:cNvSpPr>
          <p:nvPr/>
        </p:nvSpPr>
        <p:spPr bwMode="auto">
          <a:xfrm rot="-5400000">
            <a:off x="4146948" y="479408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1" name="Oval 103"/>
          <p:cNvSpPr>
            <a:spLocks noChangeAspect="1" noChangeArrowheads="1"/>
          </p:cNvSpPr>
          <p:nvPr/>
        </p:nvSpPr>
        <p:spPr bwMode="auto">
          <a:xfrm rot="-5400000">
            <a:off x="4446985" y="479408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2" name="Oval 104"/>
          <p:cNvSpPr>
            <a:spLocks noChangeAspect="1" noChangeArrowheads="1"/>
          </p:cNvSpPr>
          <p:nvPr/>
        </p:nvSpPr>
        <p:spPr bwMode="auto">
          <a:xfrm rot="-5400000">
            <a:off x="2805113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3" name="Oval 105"/>
          <p:cNvSpPr>
            <a:spLocks noChangeAspect="1" noChangeArrowheads="1"/>
          </p:cNvSpPr>
          <p:nvPr/>
        </p:nvSpPr>
        <p:spPr bwMode="auto">
          <a:xfrm rot="-5400000">
            <a:off x="2953942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4" name="Oval 106"/>
          <p:cNvSpPr>
            <a:spLocks noChangeAspect="1" noChangeArrowheads="1"/>
          </p:cNvSpPr>
          <p:nvPr/>
        </p:nvSpPr>
        <p:spPr bwMode="auto">
          <a:xfrm rot="-5400000">
            <a:off x="3102769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5" name="Oval 107"/>
          <p:cNvSpPr>
            <a:spLocks noChangeAspect="1" noChangeArrowheads="1"/>
          </p:cNvSpPr>
          <p:nvPr/>
        </p:nvSpPr>
        <p:spPr bwMode="auto">
          <a:xfrm rot="-5400000">
            <a:off x="3252788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6" name="Oval 108"/>
          <p:cNvSpPr>
            <a:spLocks noChangeAspect="1" noChangeArrowheads="1"/>
          </p:cNvSpPr>
          <p:nvPr/>
        </p:nvSpPr>
        <p:spPr bwMode="auto">
          <a:xfrm rot="-5400000">
            <a:off x="3401617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7" name="Oval 109"/>
          <p:cNvSpPr>
            <a:spLocks noChangeAspect="1" noChangeArrowheads="1"/>
          </p:cNvSpPr>
          <p:nvPr/>
        </p:nvSpPr>
        <p:spPr bwMode="auto">
          <a:xfrm rot="-5400000">
            <a:off x="3699273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8" name="Oval 110"/>
          <p:cNvSpPr>
            <a:spLocks noChangeAspect="1" noChangeArrowheads="1"/>
          </p:cNvSpPr>
          <p:nvPr/>
        </p:nvSpPr>
        <p:spPr bwMode="auto">
          <a:xfrm rot="-5400000">
            <a:off x="3849292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9" name="Oval 111"/>
          <p:cNvSpPr>
            <a:spLocks noChangeAspect="1" noChangeArrowheads="1"/>
          </p:cNvSpPr>
          <p:nvPr/>
        </p:nvSpPr>
        <p:spPr bwMode="auto">
          <a:xfrm>
            <a:off x="3998119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20" name="Oval 112"/>
          <p:cNvSpPr>
            <a:spLocks noChangeAspect="1" noChangeArrowheads="1"/>
          </p:cNvSpPr>
          <p:nvPr/>
        </p:nvSpPr>
        <p:spPr bwMode="auto">
          <a:xfrm rot="-5400000">
            <a:off x="4297561" y="186931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1" name="Oval 113"/>
          <p:cNvSpPr>
            <a:spLocks noChangeAspect="1" noChangeArrowheads="1"/>
          </p:cNvSpPr>
          <p:nvPr/>
        </p:nvSpPr>
        <p:spPr bwMode="auto">
          <a:xfrm rot="-5400000">
            <a:off x="4597004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2" name="Oval 114"/>
          <p:cNvSpPr>
            <a:spLocks noChangeAspect="1" noChangeArrowheads="1"/>
          </p:cNvSpPr>
          <p:nvPr/>
        </p:nvSpPr>
        <p:spPr bwMode="auto">
          <a:xfrm rot="-5400000">
            <a:off x="5640586" y="186931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3" name="Oval 115"/>
          <p:cNvSpPr>
            <a:spLocks noChangeAspect="1" noChangeArrowheads="1"/>
          </p:cNvSpPr>
          <p:nvPr/>
        </p:nvSpPr>
        <p:spPr bwMode="auto">
          <a:xfrm rot="-5400000">
            <a:off x="5491163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4" name="Oval 116"/>
          <p:cNvSpPr>
            <a:spLocks noChangeAspect="1" noChangeArrowheads="1"/>
          </p:cNvSpPr>
          <p:nvPr/>
        </p:nvSpPr>
        <p:spPr bwMode="auto">
          <a:xfrm rot="-5400000">
            <a:off x="4745832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5" name="Oval 117"/>
          <p:cNvSpPr>
            <a:spLocks noChangeAspect="1" noChangeArrowheads="1"/>
          </p:cNvSpPr>
          <p:nvPr/>
        </p:nvSpPr>
        <p:spPr bwMode="auto">
          <a:xfrm rot="-5400000">
            <a:off x="4894660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6" name="Oval 118"/>
          <p:cNvSpPr>
            <a:spLocks noChangeAspect="1" noChangeArrowheads="1"/>
          </p:cNvSpPr>
          <p:nvPr/>
        </p:nvSpPr>
        <p:spPr bwMode="auto">
          <a:xfrm rot="-5400000">
            <a:off x="5043488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7" name="Oval 119"/>
          <p:cNvSpPr>
            <a:spLocks noChangeAspect="1" noChangeArrowheads="1"/>
          </p:cNvSpPr>
          <p:nvPr/>
        </p:nvSpPr>
        <p:spPr bwMode="auto">
          <a:xfrm rot="-5400000">
            <a:off x="5193507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28" name="Oval 120"/>
          <p:cNvSpPr>
            <a:spLocks noChangeAspect="1" noChangeArrowheads="1"/>
          </p:cNvSpPr>
          <p:nvPr/>
        </p:nvSpPr>
        <p:spPr bwMode="auto">
          <a:xfrm>
            <a:off x="5341144" y="186991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9" name="Oval 121"/>
          <p:cNvSpPr>
            <a:spLocks noChangeAspect="1" noChangeArrowheads="1"/>
          </p:cNvSpPr>
          <p:nvPr/>
        </p:nvSpPr>
        <p:spPr bwMode="auto">
          <a:xfrm>
            <a:off x="5940030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0" name="Oval 122"/>
          <p:cNvSpPr>
            <a:spLocks noChangeAspect="1" noChangeArrowheads="1"/>
          </p:cNvSpPr>
          <p:nvPr/>
        </p:nvSpPr>
        <p:spPr bwMode="auto">
          <a:xfrm rot="-5400000">
            <a:off x="2805114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1" name="Oval 123"/>
          <p:cNvSpPr>
            <a:spLocks noChangeAspect="1" noChangeArrowheads="1"/>
          </p:cNvSpPr>
          <p:nvPr/>
        </p:nvSpPr>
        <p:spPr bwMode="auto">
          <a:xfrm rot="-5400000">
            <a:off x="2953942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2" name="Oval 124"/>
          <p:cNvSpPr>
            <a:spLocks noChangeAspect="1" noChangeArrowheads="1"/>
          </p:cNvSpPr>
          <p:nvPr/>
        </p:nvSpPr>
        <p:spPr bwMode="auto">
          <a:xfrm rot="-5400000">
            <a:off x="3102770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3" name="Oval 125"/>
          <p:cNvSpPr>
            <a:spLocks noChangeAspect="1" noChangeArrowheads="1"/>
          </p:cNvSpPr>
          <p:nvPr/>
        </p:nvSpPr>
        <p:spPr bwMode="auto">
          <a:xfrm rot="-5400000">
            <a:off x="325278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4" name="Oval 126"/>
          <p:cNvSpPr>
            <a:spLocks noChangeAspect="1" noChangeArrowheads="1"/>
          </p:cNvSpPr>
          <p:nvPr/>
        </p:nvSpPr>
        <p:spPr bwMode="auto">
          <a:xfrm rot="-5400000">
            <a:off x="414694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35" name="Oval 127"/>
          <p:cNvSpPr>
            <a:spLocks noChangeAspect="1" noChangeArrowheads="1"/>
          </p:cNvSpPr>
          <p:nvPr/>
        </p:nvSpPr>
        <p:spPr bwMode="auto">
          <a:xfrm rot="-5400000">
            <a:off x="3401617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6" name="Oval 128"/>
          <p:cNvSpPr>
            <a:spLocks noChangeAspect="1" noChangeArrowheads="1"/>
          </p:cNvSpPr>
          <p:nvPr/>
        </p:nvSpPr>
        <p:spPr bwMode="auto">
          <a:xfrm rot="-5400000">
            <a:off x="3550445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7" name="Oval 129"/>
          <p:cNvSpPr>
            <a:spLocks noChangeAspect="1" noChangeArrowheads="1"/>
          </p:cNvSpPr>
          <p:nvPr/>
        </p:nvSpPr>
        <p:spPr bwMode="auto">
          <a:xfrm rot="-5400000">
            <a:off x="3699274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8" name="Oval 130"/>
          <p:cNvSpPr>
            <a:spLocks noChangeAspect="1" noChangeArrowheads="1"/>
          </p:cNvSpPr>
          <p:nvPr/>
        </p:nvSpPr>
        <p:spPr bwMode="auto">
          <a:xfrm rot="-5400000">
            <a:off x="3849292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9" name="Oval 131"/>
          <p:cNvSpPr>
            <a:spLocks noChangeAspect="1" noChangeArrowheads="1"/>
          </p:cNvSpPr>
          <p:nvPr/>
        </p:nvSpPr>
        <p:spPr bwMode="auto">
          <a:xfrm>
            <a:off x="399811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40" name="Oval 132"/>
          <p:cNvSpPr>
            <a:spLocks noChangeAspect="1" noChangeArrowheads="1"/>
          </p:cNvSpPr>
          <p:nvPr/>
        </p:nvSpPr>
        <p:spPr bwMode="auto">
          <a:xfrm rot="-5400000">
            <a:off x="4297562" y="16609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1" name="Oval 133"/>
          <p:cNvSpPr>
            <a:spLocks noChangeAspect="1" noChangeArrowheads="1"/>
          </p:cNvSpPr>
          <p:nvPr/>
        </p:nvSpPr>
        <p:spPr bwMode="auto">
          <a:xfrm rot="-5400000">
            <a:off x="4446986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2" name="Oval 134"/>
          <p:cNvSpPr>
            <a:spLocks noChangeAspect="1" noChangeArrowheads="1"/>
          </p:cNvSpPr>
          <p:nvPr/>
        </p:nvSpPr>
        <p:spPr bwMode="auto">
          <a:xfrm rot="-5400000">
            <a:off x="4597005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3" name="Oval 135"/>
          <p:cNvSpPr>
            <a:spLocks noChangeAspect="1" noChangeArrowheads="1"/>
          </p:cNvSpPr>
          <p:nvPr/>
        </p:nvSpPr>
        <p:spPr bwMode="auto">
          <a:xfrm rot="-5400000">
            <a:off x="5790011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4" name="Oval 136"/>
          <p:cNvSpPr>
            <a:spLocks noChangeAspect="1" noChangeArrowheads="1"/>
          </p:cNvSpPr>
          <p:nvPr/>
        </p:nvSpPr>
        <p:spPr bwMode="auto">
          <a:xfrm rot="-5400000">
            <a:off x="5640587" y="16609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5" name="Oval 137"/>
          <p:cNvSpPr>
            <a:spLocks noChangeAspect="1" noChangeArrowheads="1"/>
          </p:cNvSpPr>
          <p:nvPr/>
        </p:nvSpPr>
        <p:spPr bwMode="auto">
          <a:xfrm rot="-5400000">
            <a:off x="5491164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6" name="Oval 138"/>
          <p:cNvSpPr>
            <a:spLocks noChangeAspect="1" noChangeArrowheads="1"/>
          </p:cNvSpPr>
          <p:nvPr/>
        </p:nvSpPr>
        <p:spPr bwMode="auto">
          <a:xfrm rot="-5400000">
            <a:off x="4745833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7" name="Oval 139"/>
          <p:cNvSpPr>
            <a:spLocks noChangeAspect="1" noChangeArrowheads="1"/>
          </p:cNvSpPr>
          <p:nvPr/>
        </p:nvSpPr>
        <p:spPr bwMode="auto">
          <a:xfrm rot="-5400000">
            <a:off x="4894661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8" name="Oval 140"/>
          <p:cNvSpPr>
            <a:spLocks noChangeAspect="1" noChangeArrowheads="1"/>
          </p:cNvSpPr>
          <p:nvPr/>
        </p:nvSpPr>
        <p:spPr bwMode="auto">
          <a:xfrm rot="-5400000">
            <a:off x="504348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9" name="Oval 141"/>
          <p:cNvSpPr>
            <a:spLocks noChangeAspect="1" noChangeArrowheads="1"/>
          </p:cNvSpPr>
          <p:nvPr/>
        </p:nvSpPr>
        <p:spPr bwMode="auto">
          <a:xfrm rot="-5400000">
            <a:off x="5193508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50" name="Oval 142"/>
          <p:cNvSpPr>
            <a:spLocks noChangeAspect="1" noChangeArrowheads="1"/>
          </p:cNvSpPr>
          <p:nvPr/>
        </p:nvSpPr>
        <p:spPr bwMode="auto">
          <a:xfrm>
            <a:off x="5341144" y="1661554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1" name="Oval 143"/>
          <p:cNvSpPr>
            <a:spLocks noChangeAspect="1" noChangeArrowheads="1"/>
          </p:cNvSpPr>
          <p:nvPr/>
        </p:nvSpPr>
        <p:spPr bwMode="auto">
          <a:xfrm>
            <a:off x="5940030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2" name="Oval 144"/>
          <p:cNvSpPr>
            <a:spLocks noChangeAspect="1" noChangeArrowheads="1"/>
          </p:cNvSpPr>
          <p:nvPr/>
        </p:nvSpPr>
        <p:spPr bwMode="auto">
          <a:xfrm rot="-5400000">
            <a:off x="4146949" y="500244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3" name="Oval 145"/>
          <p:cNvSpPr>
            <a:spLocks noChangeAspect="1" noChangeArrowheads="1"/>
          </p:cNvSpPr>
          <p:nvPr/>
        </p:nvSpPr>
        <p:spPr bwMode="auto">
          <a:xfrm rot="-5400000">
            <a:off x="4297562" y="5001852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4" name="Line 146"/>
          <p:cNvSpPr>
            <a:spLocks noChangeAspect="1" noChangeShapeType="1"/>
          </p:cNvSpPr>
          <p:nvPr/>
        </p:nvSpPr>
        <p:spPr bwMode="auto">
          <a:xfrm>
            <a:off x="283487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5" name="Line 147"/>
          <p:cNvSpPr>
            <a:spLocks noChangeAspect="1" noChangeShapeType="1"/>
          </p:cNvSpPr>
          <p:nvPr/>
        </p:nvSpPr>
        <p:spPr bwMode="auto">
          <a:xfrm>
            <a:off x="2983707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6" name="Line 148"/>
          <p:cNvSpPr>
            <a:spLocks noChangeAspect="1" noChangeShapeType="1"/>
          </p:cNvSpPr>
          <p:nvPr/>
        </p:nvSpPr>
        <p:spPr bwMode="auto">
          <a:xfrm>
            <a:off x="3133726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7" name="Line 149"/>
          <p:cNvSpPr>
            <a:spLocks noChangeAspect="1" noChangeShapeType="1"/>
          </p:cNvSpPr>
          <p:nvPr/>
        </p:nvSpPr>
        <p:spPr bwMode="auto">
          <a:xfrm>
            <a:off x="3282554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8" name="Line 150"/>
          <p:cNvSpPr>
            <a:spLocks noChangeAspect="1" noChangeShapeType="1"/>
          </p:cNvSpPr>
          <p:nvPr/>
        </p:nvSpPr>
        <p:spPr bwMode="auto">
          <a:xfrm>
            <a:off x="3431382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9" name="Line 151"/>
          <p:cNvSpPr>
            <a:spLocks noChangeAspect="1" noChangeShapeType="1"/>
          </p:cNvSpPr>
          <p:nvPr/>
        </p:nvSpPr>
        <p:spPr bwMode="auto">
          <a:xfrm>
            <a:off x="3609977" y="1721085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0" name="Line 152"/>
          <p:cNvSpPr>
            <a:spLocks noChangeAspect="1" noChangeShapeType="1"/>
          </p:cNvSpPr>
          <p:nvPr/>
        </p:nvSpPr>
        <p:spPr bwMode="auto">
          <a:xfrm flipH="1">
            <a:off x="4058841" y="175085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1" name="Line 153"/>
          <p:cNvSpPr>
            <a:spLocks noChangeAspect="1" noChangeShapeType="1"/>
          </p:cNvSpPr>
          <p:nvPr/>
        </p:nvSpPr>
        <p:spPr bwMode="auto">
          <a:xfrm>
            <a:off x="373022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2" name="Line 154"/>
          <p:cNvSpPr>
            <a:spLocks noChangeAspect="1" noChangeShapeType="1"/>
          </p:cNvSpPr>
          <p:nvPr/>
        </p:nvSpPr>
        <p:spPr bwMode="auto">
          <a:xfrm>
            <a:off x="3880247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3" name="Line 155"/>
          <p:cNvSpPr>
            <a:spLocks noChangeAspect="1" noChangeShapeType="1"/>
          </p:cNvSpPr>
          <p:nvPr/>
        </p:nvSpPr>
        <p:spPr bwMode="auto">
          <a:xfrm>
            <a:off x="402788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4" name="Line 156"/>
          <p:cNvSpPr>
            <a:spLocks noChangeAspect="1" noChangeShapeType="1"/>
          </p:cNvSpPr>
          <p:nvPr/>
        </p:nvSpPr>
        <p:spPr bwMode="auto">
          <a:xfrm>
            <a:off x="4329113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5" name="Line 157"/>
          <p:cNvSpPr>
            <a:spLocks noChangeAspect="1" noChangeShapeType="1"/>
          </p:cNvSpPr>
          <p:nvPr/>
        </p:nvSpPr>
        <p:spPr bwMode="auto">
          <a:xfrm>
            <a:off x="4507708" y="1721085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6" name="Line 158"/>
          <p:cNvSpPr>
            <a:spLocks noChangeAspect="1" noChangeShapeType="1"/>
          </p:cNvSpPr>
          <p:nvPr/>
        </p:nvSpPr>
        <p:spPr bwMode="auto">
          <a:xfrm>
            <a:off x="4627960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7" name="Line 159"/>
          <p:cNvSpPr>
            <a:spLocks noChangeAspect="1" noChangeShapeType="1"/>
          </p:cNvSpPr>
          <p:nvPr/>
        </p:nvSpPr>
        <p:spPr bwMode="auto">
          <a:xfrm>
            <a:off x="477797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8" name="Line 160"/>
          <p:cNvSpPr>
            <a:spLocks noChangeAspect="1" noChangeShapeType="1"/>
          </p:cNvSpPr>
          <p:nvPr/>
        </p:nvSpPr>
        <p:spPr bwMode="auto">
          <a:xfrm>
            <a:off x="4925616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9" name="Line 161"/>
          <p:cNvSpPr>
            <a:spLocks noChangeAspect="1" noChangeShapeType="1"/>
          </p:cNvSpPr>
          <p:nvPr/>
        </p:nvSpPr>
        <p:spPr bwMode="auto">
          <a:xfrm>
            <a:off x="507563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0" name="Line 162"/>
          <p:cNvSpPr>
            <a:spLocks noChangeAspect="1" noChangeShapeType="1"/>
          </p:cNvSpPr>
          <p:nvPr/>
        </p:nvSpPr>
        <p:spPr bwMode="auto">
          <a:xfrm>
            <a:off x="5224463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1" name="Line 163"/>
          <p:cNvSpPr>
            <a:spLocks noChangeAspect="1" noChangeShapeType="1"/>
          </p:cNvSpPr>
          <p:nvPr/>
        </p:nvSpPr>
        <p:spPr bwMode="auto">
          <a:xfrm>
            <a:off x="5374482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2" name="Line 164"/>
          <p:cNvSpPr>
            <a:spLocks noChangeAspect="1" noChangeShapeType="1"/>
          </p:cNvSpPr>
          <p:nvPr/>
        </p:nvSpPr>
        <p:spPr bwMode="auto">
          <a:xfrm>
            <a:off x="5523310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3" name="Line 165"/>
          <p:cNvSpPr>
            <a:spLocks noChangeAspect="1" noChangeShapeType="1"/>
          </p:cNvSpPr>
          <p:nvPr/>
        </p:nvSpPr>
        <p:spPr bwMode="auto">
          <a:xfrm>
            <a:off x="5672138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4" name="Line 166"/>
          <p:cNvSpPr>
            <a:spLocks noChangeAspect="1" noChangeShapeType="1"/>
          </p:cNvSpPr>
          <p:nvPr/>
        </p:nvSpPr>
        <p:spPr bwMode="auto">
          <a:xfrm>
            <a:off x="597098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5" name="Line 167"/>
          <p:cNvSpPr>
            <a:spLocks noChangeAspect="1" noChangeShapeType="1"/>
          </p:cNvSpPr>
          <p:nvPr/>
        </p:nvSpPr>
        <p:spPr bwMode="auto">
          <a:xfrm>
            <a:off x="328017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6" name="Line 168"/>
          <p:cNvSpPr>
            <a:spLocks noChangeAspect="1" noChangeShapeType="1"/>
          </p:cNvSpPr>
          <p:nvPr/>
        </p:nvSpPr>
        <p:spPr bwMode="auto">
          <a:xfrm>
            <a:off x="3430191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7" name="Line 169"/>
          <p:cNvSpPr>
            <a:spLocks noChangeAspect="1" noChangeShapeType="1"/>
          </p:cNvSpPr>
          <p:nvPr/>
        </p:nvSpPr>
        <p:spPr bwMode="auto">
          <a:xfrm>
            <a:off x="3729038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8" name="Line 170"/>
          <p:cNvSpPr>
            <a:spLocks noChangeAspect="1" noChangeShapeType="1"/>
          </p:cNvSpPr>
          <p:nvPr/>
        </p:nvSpPr>
        <p:spPr bwMode="auto">
          <a:xfrm>
            <a:off x="3877866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9" name="Line 171"/>
          <p:cNvSpPr>
            <a:spLocks noChangeAspect="1" noChangeShapeType="1"/>
          </p:cNvSpPr>
          <p:nvPr/>
        </p:nvSpPr>
        <p:spPr bwMode="auto">
          <a:xfrm>
            <a:off x="4056460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0" name="Line 172"/>
          <p:cNvSpPr>
            <a:spLocks noChangeAspect="1" noChangeShapeType="1"/>
          </p:cNvSpPr>
          <p:nvPr/>
        </p:nvSpPr>
        <p:spPr bwMode="auto">
          <a:xfrm>
            <a:off x="432792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1" name="Line 173"/>
          <p:cNvSpPr>
            <a:spLocks noChangeAspect="1" noChangeShapeType="1"/>
          </p:cNvSpPr>
          <p:nvPr/>
        </p:nvSpPr>
        <p:spPr bwMode="auto">
          <a:xfrm>
            <a:off x="4626770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2" name="Line 174"/>
          <p:cNvSpPr>
            <a:spLocks noChangeAspect="1" noChangeShapeType="1"/>
          </p:cNvSpPr>
          <p:nvPr/>
        </p:nvSpPr>
        <p:spPr bwMode="auto">
          <a:xfrm>
            <a:off x="4775597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3" name="Line 175"/>
          <p:cNvSpPr>
            <a:spLocks noChangeAspect="1" noChangeShapeType="1"/>
          </p:cNvSpPr>
          <p:nvPr/>
        </p:nvSpPr>
        <p:spPr bwMode="auto">
          <a:xfrm>
            <a:off x="4954191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4" name="Line 176"/>
          <p:cNvSpPr>
            <a:spLocks noChangeAspect="1" noChangeShapeType="1"/>
          </p:cNvSpPr>
          <p:nvPr/>
        </p:nvSpPr>
        <p:spPr bwMode="auto">
          <a:xfrm>
            <a:off x="5074445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5" name="Line 177"/>
          <p:cNvSpPr>
            <a:spLocks noChangeAspect="1" noChangeShapeType="1"/>
          </p:cNvSpPr>
          <p:nvPr/>
        </p:nvSpPr>
        <p:spPr bwMode="auto">
          <a:xfrm>
            <a:off x="522327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6" name="Line 178"/>
          <p:cNvSpPr>
            <a:spLocks noChangeAspect="1" noChangeShapeType="1"/>
          </p:cNvSpPr>
          <p:nvPr/>
        </p:nvSpPr>
        <p:spPr bwMode="auto">
          <a:xfrm>
            <a:off x="5372101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7" name="Line 179"/>
          <p:cNvSpPr>
            <a:spLocks noChangeAspect="1" noChangeShapeType="1"/>
          </p:cNvSpPr>
          <p:nvPr/>
        </p:nvSpPr>
        <p:spPr bwMode="auto">
          <a:xfrm>
            <a:off x="5522120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8" name="Line 180"/>
          <p:cNvSpPr>
            <a:spLocks noChangeAspect="1" noChangeShapeType="1"/>
          </p:cNvSpPr>
          <p:nvPr/>
        </p:nvSpPr>
        <p:spPr bwMode="auto">
          <a:xfrm>
            <a:off x="5670947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9" name="Line 181"/>
          <p:cNvSpPr>
            <a:spLocks noChangeAspect="1" noChangeShapeType="1"/>
          </p:cNvSpPr>
          <p:nvPr/>
        </p:nvSpPr>
        <p:spPr bwMode="auto">
          <a:xfrm>
            <a:off x="5969795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0" name="Line 182"/>
          <p:cNvSpPr>
            <a:spLocks noChangeAspect="1" noChangeShapeType="1"/>
          </p:cNvSpPr>
          <p:nvPr/>
        </p:nvSpPr>
        <p:spPr bwMode="auto">
          <a:xfrm>
            <a:off x="3013472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1" name="Line 183"/>
          <p:cNvSpPr>
            <a:spLocks noChangeAspect="1" noChangeShapeType="1"/>
          </p:cNvSpPr>
          <p:nvPr/>
        </p:nvSpPr>
        <p:spPr bwMode="auto">
          <a:xfrm>
            <a:off x="3133726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2" name="Line 184"/>
          <p:cNvSpPr>
            <a:spLocks noChangeAspect="1" noChangeShapeType="1"/>
          </p:cNvSpPr>
          <p:nvPr/>
        </p:nvSpPr>
        <p:spPr bwMode="auto">
          <a:xfrm>
            <a:off x="5522120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3" name="Line 185"/>
          <p:cNvSpPr>
            <a:spLocks noChangeAspect="1" noChangeShapeType="1"/>
          </p:cNvSpPr>
          <p:nvPr/>
        </p:nvSpPr>
        <p:spPr bwMode="auto">
          <a:xfrm>
            <a:off x="5672138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4" name="Line 186"/>
          <p:cNvSpPr>
            <a:spLocks noChangeAspect="1" noChangeShapeType="1"/>
          </p:cNvSpPr>
          <p:nvPr/>
        </p:nvSpPr>
        <p:spPr bwMode="auto">
          <a:xfrm>
            <a:off x="3013472" y="2137804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5" name="Line 187"/>
          <p:cNvSpPr>
            <a:spLocks noChangeAspect="1" noChangeShapeType="1"/>
          </p:cNvSpPr>
          <p:nvPr/>
        </p:nvSpPr>
        <p:spPr bwMode="auto">
          <a:xfrm>
            <a:off x="3133726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6" name="Line 188"/>
          <p:cNvSpPr>
            <a:spLocks noChangeAspect="1" noChangeShapeType="1"/>
          </p:cNvSpPr>
          <p:nvPr/>
        </p:nvSpPr>
        <p:spPr bwMode="auto">
          <a:xfrm>
            <a:off x="3282554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7" name="Line 189"/>
          <p:cNvSpPr>
            <a:spLocks noChangeAspect="1" noChangeShapeType="1"/>
          </p:cNvSpPr>
          <p:nvPr/>
        </p:nvSpPr>
        <p:spPr bwMode="auto">
          <a:xfrm>
            <a:off x="3431382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8" name="Line 190"/>
          <p:cNvSpPr>
            <a:spLocks noChangeAspect="1" noChangeShapeType="1"/>
          </p:cNvSpPr>
          <p:nvPr/>
        </p:nvSpPr>
        <p:spPr bwMode="auto">
          <a:xfrm>
            <a:off x="3730229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9" name="Line 191"/>
          <p:cNvSpPr>
            <a:spLocks noChangeAspect="1" noChangeShapeType="1"/>
          </p:cNvSpPr>
          <p:nvPr/>
        </p:nvSpPr>
        <p:spPr bwMode="auto">
          <a:xfrm>
            <a:off x="3880247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0" name="Line 192"/>
          <p:cNvSpPr>
            <a:spLocks noChangeAspect="1" noChangeShapeType="1"/>
          </p:cNvSpPr>
          <p:nvPr/>
        </p:nvSpPr>
        <p:spPr bwMode="auto">
          <a:xfrm>
            <a:off x="4179095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1" name="Line 193"/>
          <p:cNvSpPr>
            <a:spLocks noChangeAspect="1" noChangeShapeType="1"/>
          </p:cNvSpPr>
          <p:nvPr/>
        </p:nvSpPr>
        <p:spPr bwMode="auto">
          <a:xfrm>
            <a:off x="4329113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2" name="Line 194"/>
          <p:cNvSpPr>
            <a:spLocks noChangeAspect="1" noChangeShapeType="1"/>
          </p:cNvSpPr>
          <p:nvPr/>
        </p:nvSpPr>
        <p:spPr bwMode="auto">
          <a:xfrm>
            <a:off x="4627960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3" name="Line 195"/>
          <p:cNvSpPr>
            <a:spLocks noChangeAspect="1" noChangeShapeType="1"/>
          </p:cNvSpPr>
          <p:nvPr/>
        </p:nvSpPr>
        <p:spPr bwMode="auto">
          <a:xfrm>
            <a:off x="4777979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4" name="Line 196"/>
          <p:cNvSpPr>
            <a:spLocks noChangeAspect="1" noChangeShapeType="1"/>
          </p:cNvSpPr>
          <p:nvPr/>
        </p:nvSpPr>
        <p:spPr bwMode="auto">
          <a:xfrm>
            <a:off x="5075635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5" name="Line 197"/>
          <p:cNvSpPr>
            <a:spLocks noChangeAspect="1" noChangeShapeType="1"/>
          </p:cNvSpPr>
          <p:nvPr/>
        </p:nvSpPr>
        <p:spPr bwMode="auto">
          <a:xfrm>
            <a:off x="5254228" y="2137804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6" name="Line 198"/>
          <p:cNvSpPr>
            <a:spLocks noChangeAspect="1" noChangeShapeType="1"/>
          </p:cNvSpPr>
          <p:nvPr/>
        </p:nvSpPr>
        <p:spPr bwMode="auto">
          <a:xfrm>
            <a:off x="5374482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7" name="Line 199"/>
          <p:cNvSpPr>
            <a:spLocks noChangeAspect="1" noChangeShapeType="1"/>
          </p:cNvSpPr>
          <p:nvPr/>
        </p:nvSpPr>
        <p:spPr bwMode="auto">
          <a:xfrm>
            <a:off x="5074445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8" name="Line 200"/>
          <p:cNvSpPr>
            <a:spLocks noChangeAspect="1" noChangeShapeType="1"/>
          </p:cNvSpPr>
          <p:nvPr/>
        </p:nvSpPr>
        <p:spPr bwMode="auto">
          <a:xfrm>
            <a:off x="5373291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9" name="Line 201"/>
          <p:cNvSpPr>
            <a:spLocks noChangeAspect="1" noChangeShapeType="1"/>
          </p:cNvSpPr>
          <p:nvPr/>
        </p:nvSpPr>
        <p:spPr bwMode="auto">
          <a:xfrm>
            <a:off x="5522120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0" name="Line 202"/>
          <p:cNvSpPr>
            <a:spLocks noChangeAspect="1" noChangeShapeType="1"/>
          </p:cNvSpPr>
          <p:nvPr/>
        </p:nvSpPr>
        <p:spPr bwMode="auto">
          <a:xfrm>
            <a:off x="3880247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1" name="Line 203"/>
          <p:cNvSpPr>
            <a:spLocks noChangeAspect="1" noChangeShapeType="1"/>
          </p:cNvSpPr>
          <p:nvPr/>
        </p:nvSpPr>
        <p:spPr bwMode="auto">
          <a:xfrm>
            <a:off x="4179095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2" name="Line 204"/>
          <p:cNvSpPr>
            <a:spLocks noChangeAspect="1" noChangeShapeType="1"/>
          </p:cNvSpPr>
          <p:nvPr/>
        </p:nvSpPr>
        <p:spPr bwMode="auto">
          <a:xfrm>
            <a:off x="4360069" y="2377120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3" name="Line 205"/>
          <p:cNvSpPr>
            <a:spLocks noChangeAspect="1" noChangeShapeType="1"/>
          </p:cNvSpPr>
          <p:nvPr/>
        </p:nvSpPr>
        <p:spPr bwMode="auto">
          <a:xfrm>
            <a:off x="4629151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4" name="Line 206"/>
          <p:cNvSpPr>
            <a:spLocks noChangeAspect="1" noChangeShapeType="1"/>
          </p:cNvSpPr>
          <p:nvPr/>
        </p:nvSpPr>
        <p:spPr bwMode="auto">
          <a:xfrm>
            <a:off x="4777979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5" name="Line 207"/>
          <p:cNvSpPr>
            <a:spLocks noChangeAspect="1" noChangeShapeType="1"/>
          </p:cNvSpPr>
          <p:nvPr/>
        </p:nvSpPr>
        <p:spPr bwMode="auto">
          <a:xfrm>
            <a:off x="5076826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6" name="Line 208"/>
          <p:cNvSpPr>
            <a:spLocks noChangeAspect="1" noChangeShapeType="1"/>
          </p:cNvSpPr>
          <p:nvPr/>
        </p:nvSpPr>
        <p:spPr bwMode="auto">
          <a:xfrm>
            <a:off x="5375672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7" name="Line 209"/>
          <p:cNvSpPr>
            <a:spLocks noChangeAspect="1" noChangeShapeType="1"/>
          </p:cNvSpPr>
          <p:nvPr/>
        </p:nvSpPr>
        <p:spPr bwMode="auto">
          <a:xfrm>
            <a:off x="5523310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8" name="Line 210"/>
          <p:cNvSpPr>
            <a:spLocks noChangeAspect="1" noChangeShapeType="1"/>
          </p:cNvSpPr>
          <p:nvPr/>
        </p:nvSpPr>
        <p:spPr bwMode="auto">
          <a:xfrm>
            <a:off x="4477941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9" name="Line 211"/>
          <p:cNvSpPr>
            <a:spLocks noChangeAspect="1" noChangeShapeType="1"/>
          </p:cNvSpPr>
          <p:nvPr/>
        </p:nvSpPr>
        <p:spPr bwMode="auto">
          <a:xfrm>
            <a:off x="4776788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0" name="Line 212"/>
          <p:cNvSpPr>
            <a:spLocks noChangeAspect="1" noChangeShapeType="1"/>
          </p:cNvSpPr>
          <p:nvPr/>
        </p:nvSpPr>
        <p:spPr bwMode="auto">
          <a:xfrm>
            <a:off x="3730229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1" name="Line 213"/>
          <p:cNvSpPr>
            <a:spLocks noChangeAspect="1" noChangeShapeType="1"/>
          </p:cNvSpPr>
          <p:nvPr/>
        </p:nvSpPr>
        <p:spPr bwMode="auto">
          <a:xfrm>
            <a:off x="3880247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2" name="Line 214"/>
          <p:cNvSpPr>
            <a:spLocks noChangeAspect="1" noChangeShapeType="1"/>
          </p:cNvSpPr>
          <p:nvPr/>
        </p:nvSpPr>
        <p:spPr bwMode="auto">
          <a:xfrm>
            <a:off x="4206478" y="2555714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3" name="Line 215"/>
          <p:cNvSpPr>
            <a:spLocks noChangeAspect="1" noChangeShapeType="1"/>
          </p:cNvSpPr>
          <p:nvPr/>
        </p:nvSpPr>
        <p:spPr bwMode="auto">
          <a:xfrm>
            <a:off x="3283745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4" name="Line 216"/>
          <p:cNvSpPr>
            <a:spLocks noChangeAspect="1" noChangeShapeType="1"/>
          </p:cNvSpPr>
          <p:nvPr/>
        </p:nvSpPr>
        <p:spPr bwMode="auto">
          <a:xfrm>
            <a:off x="3432572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5" name="Line 217"/>
          <p:cNvSpPr>
            <a:spLocks noChangeAspect="1" noChangeShapeType="1"/>
          </p:cNvSpPr>
          <p:nvPr/>
        </p:nvSpPr>
        <p:spPr bwMode="auto">
          <a:xfrm>
            <a:off x="3731420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6" name="Line 218"/>
          <p:cNvSpPr>
            <a:spLocks noChangeAspect="1" noChangeShapeType="1"/>
          </p:cNvSpPr>
          <p:nvPr/>
        </p:nvSpPr>
        <p:spPr bwMode="auto">
          <a:xfrm flipH="1">
            <a:off x="3313510" y="258547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7" name="Line 219"/>
          <p:cNvSpPr>
            <a:spLocks noChangeAspect="1" noChangeShapeType="1"/>
          </p:cNvSpPr>
          <p:nvPr/>
        </p:nvSpPr>
        <p:spPr bwMode="auto">
          <a:xfrm>
            <a:off x="3282554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8" name="Line 220"/>
          <p:cNvSpPr>
            <a:spLocks noChangeAspect="1" noChangeShapeType="1"/>
          </p:cNvSpPr>
          <p:nvPr/>
        </p:nvSpPr>
        <p:spPr bwMode="auto">
          <a:xfrm>
            <a:off x="4774407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9" name="Line 221"/>
          <p:cNvSpPr>
            <a:spLocks noChangeAspect="1" noChangeShapeType="1"/>
          </p:cNvSpPr>
          <p:nvPr/>
        </p:nvSpPr>
        <p:spPr bwMode="auto">
          <a:xfrm>
            <a:off x="5075635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0" name="Line 222"/>
          <p:cNvSpPr>
            <a:spLocks noChangeAspect="1" noChangeShapeType="1"/>
          </p:cNvSpPr>
          <p:nvPr/>
        </p:nvSpPr>
        <p:spPr bwMode="auto">
          <a:xfrm>
            <a:off x="5403057" y="2795028"/>
            <a:ext cx="11906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1" name="Line 223"/>
          <p:cNvSpPr>
            <a:spLocks noChangeAspect="1" noChangeShapeType="1"/>
          </p:cNvSpPr>
          <p:nvPr/>
        </p:nvSpPr>
        <p:spPr bwMode="auto">
          <a:xfrm>
            <a:off x="5522120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2" name="Line 224"/>
          <p:cNvSpPr>
            <a:spLocks noChangeAspect="1" noChangeShapeType="1"/>
          </p:cNvSpPr>
          <p:nvPr/>
        </p:nvSpPr>
        <p:spPr bwMode="auto">
          <a:xfrm>
            <a:off x="4330304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3" name="Line 225"/>
          <p:cNvSpPr>
            <a:spLocks noChangeAspect="1" noChangeShapeType="1"/>
          </p:cNvSpPr>
          <p:nvPr/>
        </p:nvSpPr>
        <p:spPr bwMode="auto">
          <a:xfrm>
            <a:off x="4479132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4" name="Line 226"/>
          <p:cNvSpPr>
            <a:spLocks noChangeAspect="1" noChangeShapeType="1"/>
          </p:cNvSpPr>
          <p:nvPr/>
        </p:nvSpPr>
        <p:spPr bwMode="auto">
          <a:xfrm>
            <a:off x="3730229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5" name="Line 227"/>
          <p:cNvSpPr>
            <a:spLocks noChangeAspect="1" noChangeShapeType="1"/>
          </p:cNvSpPr>
          <p:nvPr/>
        </p:nvSpPr>
        <p:spPr bwMode="auto">
          <a:xfrm>
            <a:off x="3880247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6" name="Line 228"/>
          <p:cNvSpPr>
            <a:spLocks noChangeAspect="1" noChangeShapeType="1"/>
          </p:cNvSpPr>
          <p:nvPr/>
        </p:nvSpPr>
        <p:spPr bwMode="auto">
          <a:xfrm>
            <a:off x="3282554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7" name="Line 229"/>
          <p:cNvSpPr>
            <a:spLocks noChangeAspect="1" noChangeShapeType="1"/>
          </p:cNvSpPr>
          <p:nvPr/>
        </p:nvSpPr>
        <p:spPr bwMode="auto">
          <a:xfrm>
            <a:off x="3730229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8" name="Line 230"/>
          <p:cNvSpPr>
            <a:spLocks noChangeAspect="1" noChangeShapeType="1"/>
          </p:cNvSpPr>
          <p:nvPr/>
        </p:nvSpPr>
        <p:spPr bwMode="auto">
          <a:xfrm>
            <a:off x="3880247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9" name="Line 231"/>
          <p:cNvSpPr>
            <a:spLocks noChangeAspect="1" noChangeShapeType="1"/>
          </p:cNvSpPr>
          <p:nvPr/>
        </p:nvSpPr>
        <p:spPr bwMode="auto">
          <a:xfrm>
            <a:off x="4329113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0" name="Line 232"/>
          <p:cNvSpPr>
            <a:spLocks noChangeAspect="1" noChangeShapeType="1"/>
          </p:cNvSpPr>
          <p:nvPr/>
        </p:nvSpPr>
        <p:spPr bwMode="auto">
          <a:xfrm>
            <a:off x="4479132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1" name="Line 233"/>
          <p:cNvSpPr>
            <a:spLocks noChangeAspect="1" noChangeShapeType="1"/>
          </p:cNvSpPr>
          <p:nvPr/>
        </p:nvSpPr>
        <p:spPr bwMode="auto">
          <a:xfrm>
            <a:off x="4777979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2" name="Line 234"/>
          <p:cNvSpPr>
            <a:spLocks noChangeAspect="1" noChangeShapeType="1"/>
          </p:cNvSpPr>
          <p:nvPr/>
        </p:nvSpPr>
        <p:spPr bwMode="auto">
          <a:xfrm>
            <a:off x="5075635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3" name="Line 235"/>
          <p:cNvSpPr>
            <a:spLocks noChangeAspect="1" noChangeShapeType="1"/>
          </p:cNvSpPr>
          <p:nvPr/>
        </p:nvSpPr>
        <p:spPr bwMode="auto">
          <a:xfrm>
            <a:off x="3730229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4" name="Line 236"/>
          <p:cNvSpPr>
            <a:spLocks noChangeAspect="1" noChangeShapeType="1"/>
          </p:cNvSpPr>
          <p:nvPr/>
        </p:nvSpPr>
        <p:spPr bwMode="auto">
          <a:xfrm>
            <a:off x="3880247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5" name="Line 237"/>
          <p:cNvSpPr>
            <a:spLocks noChangeAspect="1" noChangeShapeType="1"/>
          </p:cNvSpPr>
          <p:nvPr/>
        </p:nvSpPr>
        <p:spPr bwMode="auto">
          <a:xfrm flipH="1">
            <a:off x="4360069" y="3211748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6" name="Line 238"/>
          <p:cNvSpPr>
            <a:spLocks noChangeAspect="1" noChangeShapeType="1"/>
          </p:cNvSpPr>
          <p:nvPr/>
        </p:nvSpPr>
        <p:spPr bwMode="auto">
          <a:xfrm>
            <a:off x="4329113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7" name="Line 239"/>
          <p:cNvSpPr>
            <a:spLocks noChangeAspect="1" noChangeShapeType="1"/>
          </p:cNvSpPr>
          <p:nvPr/>
        </p:nvSpPr>
        <p:spPr bwMode="auto">
          <a:xfrm>
            <a:off x="4777979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8" name="Line 240"/>
          <p:cNvSpPr>
            <a:spLocks noChangeAspect="1" noChangeShapeType="1"/>
          </p:cNvSpPr>
          <p:nvPr/>
        </p:nvSpPr>
        <p:spPr bwMode="auto">
          <a:xfrm>
            <a:off x="5076826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9" name="Line 241"/>
          <p:cNvSpPr>
            <a:spLocks noChangeAspect="1" noChangeShapeType="1"/>
          </p:cNvSpPr>
          <p:nvPr/>
        </p:nvSpPr>
        <p:spPr bwMode="auto">
          <a:xfrm>
            <a:off x="3462338" y="3181983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0" name="Line 242"/>
          <p:cNvSpPr>
            <a:spLocks noChangeAspect="1" noChangeShapeType="1"/>
          </p:cNvSpPr>
          <p:nvPr/>
        </p:nvSpPr>
        <p:spPr bwMode="auto">
          <a:xfrm>
            <a:off x="3580210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1" name="Line 243"/>
          <p:cNvSpPr>
            <a:spLocks noChangeAspect="1" noChangeShapeType="1"/>
          </p:cNvSpPr>
          <p:nvPr/>
        </p:nvSpPr>
        <p:spPr bwMode="auto">
          <a:xfrm>
            <a:off x="3729038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2" name="Line 244"/>
          <p:cNvSpPr>
            <a:spLocks noChangeAspect="1" noChangeShapeType="1"/>
          </p:cNvSpPr>
          <p:nvPr/>
        </p:nvSpPr>
        <p:spPr bwMode="auto">
          <a:xfrm>
            <a:off x="3877866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3" name="Line 245"/>
          <p:cNvSpPr>
            <a:spLocks noChangeAspect="1" noChangeShapeType="1"/>
          </p:cNvSpPr>
          <p:nvPr/>
        </p:nvSpPr>
        <p:spPr bwMode="auto">
          <a:xfrm>
            <a:off x="4327922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4" name="Line 246"/>
          <p:cNvSpPr>
            <a:spLocks noChangeAspect="1" noChangeShapeType="1"/>
          </p:cNvSpPr>
          <p:nvPr/>
        </p:nvSpPr>
        <p:spPr bwMode="auto">
          <a:xfrm>
            <a:off x="4775597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5" name="Line 247"/>
          <p:cNvSpPr>
            <a:spLocks noChangeAspect="1" noChangeShapeType="1"/>
          </p:cNvSpPr>
          <p:nvPr/>
        </p:nvSpPr>
        <p:spPr bwMode="auto">
          <a:xfrm>
            <a:off x="5074445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6" name="Line 248"/>
          <p:cNvSpPr>
            <a:spLocks noChangeAspect="1" noChangeShapeType="1"/>
          </p:cNvSpPr>
          <p:nvPr/>
        </p:nvSpPr>
        <p:spPr bwMode="auto">
          <a:xfrm>
            <a:off x="5223272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7" name="Line 249"/>
          <p:cNvSpPr>
            <a:spLocks noChangeAspect="1" noChangeShapeType="1"/>
          </p:cNvSpPr>
          <p:nvPr/>
        </p:nvSpPr>
        <p:spPr bwMode="auto">
          <a:xfrm flipH="1">
            <a:off x="5850732" y="2168759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8" name="Line 250"/>
          <p:cNvSpPr>
            <a:spLocks noChangeAspect="1" noChangeShapeType="1"/>
          </p:cNvSpPr>
          <p:nvPr/>
        </p:nvSpPr>
        <p:spPr bwMode="auto">
          <a:xfrm>
            <a:off x="4777979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9" name="Line 251"/>
          <p:cNvSpPr>
            <a:spLocks noChangeAspect="1" noChangeShapeType="1"/>
          </p:cNvSpPr>
          <p:nvPr/>
        </p:nvSpPr>
        <p:spPr bwMode="auto">
          <a:xfrm>
            <a:off x="5075635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0" name="Line 252"/>
          <p:cNvSpPr>
            <a:spLocks noChangeAspect="1" noChangeShapeType="1"/>
          </p:cNvSpPr>
          <p:nvPr/>
        </p:nvSpPr>
        <p:spPr bwMode="auto">
          <a:xfrm>
            <a:off x="4330304" y="380944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1" name="Line 253"/>
          <p:cNvSpPr>
            <a:spLocks noChangeAspect="1" noChangeShapeType="1"/>
          </p:cNvSpPr>
          <p:nvPr/>
        </p:nvSpPr>
        <p:spPr bwMode="auto">
          <a:xfrm>
            <a:off x="4776788" y="380944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2" name="Line 254"/>
          <p:cNvSpPr>
            <a:spLocks noChangeAspect="1" noChangeShapeType="1"/>
          </p:cNvSpPr>
          <p:nvPr/>
        </p:nvSpPr>
        <p:spPr bwMode="auto">
          <a:xfrm>
            <a:off x="4329113" y="359989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3" name="Line 255"/>
          <p:cNvSpPr>
            <a:spLocks noChangeAspect="1" noChangeShapeType="1"/>
          </p:cNvSpPr>
          <p:nvPr/>
        </p:nvSpPr>
        <p:spPr bwMode="auto">
          <a:xfrm>
            <a:off x="3759996" y="360108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4" name="Line 256"/>
          <p:cNvSpPr>
            <a:spLocks noChangeAspect="1" noChangeShapeType="1"/>
          </p:cNvSpPr>
          <p:nvPr/>
        </p:nvSpPr>
        <p:spPr bwMode="auto">
          <a:xfrm>
            <a:off x="3880247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5" name="Line 257"/>
          <p:cNvSpPr>
            <a:spLocks noChangeAspect="1" noChangeShapeType="1"/>
          </p:cNvSpPr>
          <p:nvPr/>
        </p:nvSpPr>
        <p:spPr bwMode="auto">
          <a:xfrm>
            <a:off x="3908822" y="3809440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6" name="Line 258"/>
          <p:cNvSpPr>
            <a:spLocks noChangeAspect="1" noChangeShapeType="1"/>
          </p:cNvSpPr>
          <p:nvPr/>
        </p:nvSpPr>
        <p:spPr bwMode="auto">
          <a:xfrm>
            <a:off x="4027885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7" name="Line 259"/>
          <p:cNvSpPr>
            <a:spLocks noChangeAspect="1" noChangeShapeType="1"/>
          </p:cNvSpPr>
          <p:nvPr/>
        </p:nvSpPr>
        <p:spPr bwMode="auto">
          <a:xfrm>
            <a:off x="4329113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8" name="Line 260"/>
          <p:cNvSpPr>
            <a:spLocks noChangeAspect="1" noChangeShapeType="1"/>
          </p:cNvSpPr>
          <p:nvPr/>
        </p:nvSpPr>
        <p:spPr bwMode="auto">
          <a:xfrm>
            <a:off x="4777979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9" name="Line 261"/>
          <p:cNvSpPr>
            <a:spLocks noChangeAspect="1" noChangeShapeType="1"/>
          </p:cNvSpPr>
          <p:nvPr/>
        </p:nvSpPr>
        <p:spPr bwMode="auto">
          <a:xfrm>
            <a:off x="4029076" y="422735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0" name="Line 262"/>
          <p:cNvSpPr>
            <a:spLocks noChangeAspect="1" noChangeShapeType="1"/>
          </p:cNvSpPr>
          <p:nvPr/>
        </p:nvSpPr>
        <p:spPr bwMode="auto">
          <a:xfrm>
            <a:off x="4329113" y="422735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1" name="Line 263"/>
          <p:cNvSpPr>
            <a:spLocks noChangeAspect="1" noChangeShapeType="1"/>
          </p:cNvSpPr>
          <p:nvPr/>
        </p:nvSpPr>
        <p:spPr bwMode="auto">
          <a:xfrm>
            <a:off x="4329114" y="4465476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2" name="Line 264"/>
          <p:cNvSpPr>
            <a:spLocks noChangeAspect="1" noChangeShapeType="1"/>
          </p:cNvSpPr>
          <p:nvPr/>
        </p:nvSpPr>
        <p:spPr bwMode="auto">
          <a:xfrm>
            <a:off x="4626770" y="446547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3" name="Line 265"/>
          <p:cNvSpPr>
            <a:spLocks noChangeAspect="1" noChangeShapeType="1"/>
          </p:cNvSpPr>
          <p:nvPr/>
        </p:nvSpPr>
        <p:spPr bwMode="auto">
          <a:xfrm>
            <a:off x="4177904" y="464407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4" name="Line 266"/>
          <p:cNvSpPr>
            <a:spLocks noChangeAspect="1" noChangeShapeType="1"/>
          </p:cNvSpPr>
          <p:nvPr/>
        </p:nvSpPr>
        <p:spPr bwMode="auto">
          <a:xfrm>
            <a:off x="4177904" y="4852429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5" name="Line 267"/>
          <p:cNvSpPr>
            <a:spLocks noChangeAspect="1" noChangeShapeType="1"/>
          </p:cNvSpPr>
          <p:nvPr/>
        </p:nvSpPr>
        <p:spPr bwMode="auto">
          <a:xfrm flipH="1">
            <a:off x="4508897" y="4673834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6" name="Line 268"/>
          <p:cNvSpPr>
            <a:spLocks noChangeAspect="1" noChangeShapeType="1"/>
          </p:cNvSpPr>
          <p:nvPr/>
        </p:nvSpPr>
        <p:spPr bwMode="auto">
          <a:xfrm>
            <a:off x="4479132" y="467383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7" name="Line 269"/>
          <p:cNvSpPr>
            <a:spLocks noChangeAspect="1" noChangeShapeType="1"/>
          </p:cNvSpPr>
          <p:nvPr/>
        </p:nvSpPr>
        <p:spPr bwMode="auto">
          <a:xfrm flipH="1">
            <a:off x="5254228" y="321293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8" name="Line 270"/>
          <p:cNvSpPr>
            <a:spLocks noChangeAspect="1" noChangeShapeType="1"/>
          </p:cNvSpPr>
          <p:nvPr/>
        </p:nvSpPr>
        <p:spPr bwMode="auto">
          <a:xfrm flipH="1">
            <a:off x="5105401" y="3629656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9" name="Line 271"/>
          <p:cNvSpPr>
            <a:spLocks noChangeAspect="1" noChangeShapeType="1"/>
          </p:cNvSpPr>
          <p:nvPr/>
        </p:nvSpPr>
        <p:spPr bwMode="auto">
          <a:xfrm flipH="1">
            <a:off x="5553076" y="2586669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0" name="Line 272"/>
          <p:cNvSpPr>
            <a:spLocks noChangeAspect="1" noChangeShapeType="1"/>
          </p:cNvSpPr>
          <p:nvPr/>
        </p:nvSpPr>
        <p:spPr bwMode="auto">
          <a:xfrm flipH="1">
            <a:off x="4956572" y="3839206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1" name="Line 273"/>
          <p:cNvSpPr>
            <a:spLocks noChangeAspect="1" noChangeShapeType="1"/>
          </p:cNvSpPr>
          <p:nvPr/>
        </p:nvSpPr>
        <p:spPr bwMode="auto">
          <a:xfrm flipH="1">
            <a:off x="4805363" y="4047565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2" name="Line 274"/>
          <p:cNvSpPr>
            <a:spLocks noChangeAspect="1" noChangeShapeType="1"/>
          </p:cNvSpPr>
          <p:nvPr/>
        </p:nvSpPr>
        <p:spPr bwMode="auto">
          <a:xfrm flipH="1">
            <a:off x="4657726" y="425711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3" name="Line 275"/>
          <p:cNvSpPr>
            <a:spLocks noChangeAspect="1" noChangeShapeType="1"/>
          </p:cNvSpPr>
          <p:nvPr/>
        </p:nvSpPr>
        <p:spPr bwMode="auto">
          <a:xfrm>
            <a:off x="2863453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4" name="Line 276"/>
          <p:cNvSpPr>
            <a:spLocks noChangeAspect="1" noChangeShapeType="1"/>
          </p:cNvSpPr>
          <p:nvPr/>
        </p:nvSpPr>
        <p:spPr bwMode="auto">
          <a:xfrm>
            <a:off x="3132535" y="2347353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5" name="Line 277"/>
          <p:cNvSpPr>
            <a:spLocks noChangeAspect="1" noChangeShapeType="1"/>
          </p:cNvSpPr>
          <p:nvPr/>
        </p:nvSpPr>
        <p:spPr bwMode="auto">
          <a:xfrm>
            <a:off x="3281364" y="2973622"/>
            <a:ext cx="12025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6" name="Line 278"/>
          <p:cNvSpPr>
            <a:spLocks noChangeAspect="1" noChangeShapeType="1"/>
          </p:cNvSpPr>
          <p:nvPr/>
        </p:nvSpPr>
        <p:spPr bwMode="auto">
          <a:xfrm>
            <a:off x="3609977" y="360108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7" name="Line 279"/>
          <p:cNvSpPr>
            <a:spLocks noChangeAspect="1" noChangeShapeType="1"/>
          </p:cNvSpPr>
          <p:nvPr/>
        </p:nvSpPr>
        <p:spPr bwMode="auto">
          <a:xfrm>
            <a:off x="3759996" y="383801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8" name="Line 280"/>
          <p:cNvSpPr>
            <a:spLocks noChangeAspect="1" noChangeShapeType="1"/>
          </p:cNvSpPr>
          <p:nvPr/>
        </p:nvSpPr>
        <p:spPr bwMode="auto">
          <a:xfrm>
            <a:off x="3907633" y="4017801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9" name="Line 281"/>
          <p:cNvSpPr>
            <a:spLocks noChangeAspect="1" noChangeShapeType="1"/>
          </p:cNvSpPr>
          <p:nvPr/>
        </p:nvSpPr>
        <p:spPr bwMode="auto">
          <a:xfrm flipH="1">
            <a:off x="5699522" y="175085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0" name="Line 282"/>
          <p:cNvSpPr>
            <a:spLocks noChangeAspect="1" noChangeShapeType="1"/>
          </p:cNvSpPr>
          <p:nvPr/>
        </p:nvSpPr>
        <p:spPr bwMode="auto">
          <a:xfrm>
            <a:off x="5669757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1" name="Line 283"/>
          <p:cNvSpPr>
            <a:spLocks noChangeAspect="1" noChangeShapeType="1"/>
          </p:cNvSpPr>
          <p:nvPr/>
        </p:nvSpPr>
        <p:spPr bwMode="auto">
          <a:xfrm flipH="1">
            <a:off x="5699522" y="2378311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2" name="Line 284"/>
          <p:cNvSpPr>
            <a:spLocks noChangeAspect="1" noChangeShapeType="1"/>
          </p:cNvSpPr>
          <p:nvPr/>
        </p:nvSpPr>
        <p:spPr bwMode="auto">
          <a:xfrm flipH="1">
            <a:off x="5401866" y="300338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3" name="Line 285"/>
          <p:cNvSpPr>
            <a:spLocks noChangeAspect="1" noChangeShapeType="1"/>
          </p:cNvSpPr>
          <p:nvPr/>
        </p:nvSpPr>
        <p:spPr bwMode="auto">
          <a:xfrm>
            <a:off x="4027885" y="4435709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4" name="Oval 286"/>
          <p:cNvSpPr>
            <a:spLocks noChangeAspect="1" noChangeArrowheads="1"/>
          </p:cNvSpPr>
          <p:nvPr/>
        </p:nvSpPr>
        <p:spPr bwMode="auto">
          <a:xfrm rot="-5400000">
            <a:off x="4297562" y="5211402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895" name="Line 287"/>
          <p:cNvSpPr>
            <a:spLocks noChangeAspect="1" noChangeShapeType="1"/>
          </p:cNvSpPr>
          <p:nvPr/>
        </p:nvSpPr>
        <p:spPr bwMode="auto">
          <a:xfrm>
            <a:off x="4326732" y="5060789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6" name="Line 288"/>
          <p:cNvSpPr>
            <a:spLocks noChangeAspect="1" noChangeShapeType="1"/>
          </p:cNvSpPr>
          <p:nvPr/>
        </p:nvSpPr>
        <p:spPr bwMode="auto">
          <a:xfrm>
            <a:off x="4206478" y="50917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7" name="Line 289"/>
          <p:cNvSpPr>
            <a:spLocks noChangeAspect="1" noChangeShapeType="1"/>
          </p:cNvSpPr>
          <p:nvPr/>
        </p:nvSpPr>
        <p:spPr bwMode="auto">
          <a:xfrm flipH="1">
            <a:off x="4357688" y="4883384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8" name="Line 290"/>
          <p:cNvSpPr>
            <a:spLocks noChangeAspect="1" noChangeShapeType="1"/>
          </p:cNvSpPr>
          <p:nvPr/>
        </p:nvSpPr>
        <p:spPr bwMode="auto">
          <a:xfrm flipV="1">
            <a:off x="2626520" y="1840147"/>
            <a:ext cx="0" cy="3430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9" name="Text Box 291"/>
          <p:cNvSpPr txBox="1">
            <a:spLocks noChangeAspect="1" noChangeArrowheads="1"/>
          </p:cNvSpPr>
          <p:nvPr/>
        </p:nvSpPr>
        <p:spPr bwMode="auto">
          <a:xfrm>
            <a:off x="2087167" y="1597260"/>
            <a:ext cx="7809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8900" name="Text Box 292"/>
          <p:cNvSpPr txBox="1">
            <a:spLocks noChangeAspect="1" noChangeArrowheads="1"/>
          </p:cNvSpPr>
          <p:nvPr/>
        </p:nvSpPr>
        <p:spPr bwMode="auto">
          <a:xfrm>
            <a:off x="2087167" y="3118879"/>
            <a:ext cx="56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8902" name="Text Box 294"/>
          <p:cNvSpPr txBox="1">
            <a:spLocks noChangeArrowheads="1"/>
          </p:cNvSpPr>
          <p:nvPr/>
        </p:nvSpPr>
        <p:spPr bwMode="auto">
          <a:xfrm>
            <a:off x="6141245" y="2111610"/>
            <a:ext cx="14539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500"/>
              <a:t>Divergence time</a:t>
            </a:r>
          </a:p>
        </p:txBody>
      </p:sp>
      <p:sp>
        <p:nvSpPr>
          <p:cNvPr id="68903" name="Oval 296"/>
          <p:cNvSpPr>
            <a:spLocks noChangeAspect="1" noChangeArrowheads="1"/>
          </p:cNvSpPr>
          <p:nvPr/>
        </p:nvSpPr>
        <p:spPr bwMode="auto">
          <a:xfrm rot="-5400000">
            <a:off x="4598790" y="272418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904" name="Line 297"/>
          <p:cNvSpPr>
            <a:spLocks noChangeAspect="1" noChangeShapeType="1"/>
          </p:cNvSpPr>
          <p:nvPr/>
        </p:nvSpPr>
        <p:spPr bwMode="auto">
          <a:xfrm>
            <a:off x="4631532" y="256880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905" name="Line 298"/>
          <p:cNvSpPr>
            <a:spLocks noChangeAspect="1" noChangeShapeType="1"/>
          </p:cNvSpPr>
          <p:nvPr/>
        </p:nvSpPr>
        <p:spPr bwMode="auto">
          <a:xfrm>
            <a:off x="4658916" y="2783122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cxnSp>
        <p:nvCxnSpPr>
          <p:cNvPr id="300" name="Straight Connector 299"/>
          <p:cNvCxnSpPr/>
          <p:nvPr/>
        </p:nvCxnSpPr>
        <p:spPr>
          <a:xfrm>
            <a:off x="2784872" y="2283059"/>
            <a:ext cx="3429000" cy="0"/>
          </a:xfrm>
          <a:prstGeom prst="line">
            <a:avLst/>
          </a:prstGeom>
          <a:ln w="57150">
            <a:solidFill>
              <a:srgbClr val="2DE1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 Box 300"/>
          <p:cNvSpPr txBox="1">
            <a:spLocks noChangeArrowheads="1"/>
          </p:cNvSpPr>
          <p:nvPr/>
        </p:nvSpPr>
        <p:spPr bwMode="auto">
          <a:xfrm>
            <a:off x="1636364" y="1100665"/>
            <a:ext cx="41717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100" b="1" dirty="0">
                <a:latin typeface="+mn-lt"/>
              </a:rPr>
              <a:t>Coalescence with recent divergence</a:t>
            </a:r>
          </a:p>
        </p:txBody>
      </p:sp>
    </p:spTree>
    <p:extLst>
      <p:ext uri="{BB962C8B-B14F-4D97-AF65-F5344CB8AC3E}">
        <p14:creationId xmlns:p14="http://schemas.microsoft.com/office/powerpoint/2010/main" val="410024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709" y="-5083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709" y="-5083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710" y="838200"/>
            <a:ext cx="76684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Estimates of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Heterozygosity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mean Obs. H over all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(∑H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Exp. H over all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(∑(2pq)) / 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*Exp.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2pq based on H-W eq.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Exp. H of random mating total pop = 2pq of total pop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 subdivision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9135" y="5466846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938" y="305759"/>
            <a:ext cx="84468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/>
                <a:cs typeface="Calibri"/>
              </a:rPr>
              <a:t>Wahlund</a:t>
            </a:r>
            <a:r>
              <a:rPr lang="en-US" sz="3200" b="1" dirty="0">
                <a:latin typeface="Calibri"/>
                <a:cs typeface="Calibri"/>
              </a:rPr>
              <a:t> Effect</a:t>
            </a:r>
          </a:p>
          <a:p>
            <a:endParaRPr lang="en-US" sz="2400" b="1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The deficiency of heterozygosity that results from treating multiple populations as a single population.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Even if the subpopulations themselves are in H-W equilibrium.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Caused by geographic barriers + genetic drift.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Sten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Wahlund</a:t>
            </a:r>
            <a:r>
              <a:rPr lang="en-US" sz="2400" dirty="0">
                <a:latin typeface="Calibri"/>
                <a:cs typeface="Calibri"/>
              </a:rPr>
              <a:t>, Uppsala University, Sweden – 1928</a:t>
            </a:r>
          </a:p>
        </p:txBody>
      </p:sp>
      <p:pic>
        <p:nvPicPr>
          <p:cNvPr id="8" name="Picture 7" descr="thumbnail-by-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3" y="4069245"/>
            <a:ext cx="2239873" cy="22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55"/>
              </p:ext>
            </p:extLst>
          </p:nvPr>
        </p:nvGraphicFramePr>
        <p:xfrm>
          <a:off x="609600" y="1277034"/>
          <a:ext cx="3897104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6600" y="127000"/>
            <a:ext cx="1638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2568" y="1338486"/>
            <a:ext cx="38940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= (0.80 + 0.45 + 0.50)/3 = 0.58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1 - 0.58 = 0.42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+ 0.50 + 0.40)/3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+ 0.495 + 0.50)/3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0.438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x (0.58) x (0.42)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0.487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Pop Structure!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(subdivided)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exp (subdivided)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pooled (H-W)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72932"/>
              </p:ext>
            </p:extLst>
          </p:nvPr>
        </p:nvGraphicFramePr>
        <p:xfrm>
          <a:off x="609600" y="4177665"/>
          <a:ext cx="3897103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 x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39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70B773-F192-234D-8F6D-8EB4BB6A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23" y="798971"/>
            <a:ext cx="5983840" cy="4579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6A763-1146-1D43-869E-832A40C0639A}"/>
              </a:ext>
            </a:extLst>
          </p:cNvPr>
          <p:cNvSpPr txBox="1"/>
          <p:nvPr/>
        </p:nvSpPr>
        <p:spPr>
          <a:xfrm>
            <a:off x="789139" y="152640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No 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45446-F636-3F42-BA7A-52BC6E79490D}"/>
              </a:ext>
            </a:extLst>
          </p:cNvPr>
          <p:cNvSpPr txBox="1"/>
          <p:nvPr/>
        </p:nvSpPr>
        <p:spPr>
          <a:xfrm>
            <a:off x="4102324" y="15496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96C513-D895-B34F-814E-D7885496E267}"/>
              </a:ext>
            </a:extLst>
          </p:cNvPr>
          <p:cNvCxnSpPr>
            <a:cxnSpLocks/>
          </p:cNvCxnSpPr>
          <p:nvPr/>
        </p:nvCxnSpPr>
        <p:spPr>
          <a:xfrm flipH="1">
            <a:off x="5787322" y="3870542"/>
            <a:ext cx="448856" cy="8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CE5D72-5C53-5A46-9577-36ABCBB8258E}"/>
              </a:ext>
            </a:extLst>
          </p:cNvPr>
          <p:cNvSpPr txBox="1"/>
          <p:nvPr/>
        </p:nvSpPr>
        <p:spPr>
          <a:xfrm>
            <a:off x="6011750" y="3147311"/>
            <a:ext cx="300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Heterozygotes disappear from metapopulation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C770D-2C4E-E148-ABB9-0C7417EB8EC6}"/>
              </a:ext>
            </a:extLst>
          </p:cNvPr>
          <p:cNvSpPr/>
          <p:nvPr/>
        </p:nvSpPr>
        <p:spPr>
          <a:xfrm>
            <a:off x="156457" y="5818816"/>
            <a:ext cx="8699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https://</a:t>
            </a:r>
            <a:r>
              <a:rPr lang="en-US" dirty="0" err="1">
                <a:latin typeface="Comic Sans MS" panose="030F0902030302020204" pitchFamily="66" charset="0"/>
              </a:rPr>
              <a:t>www.frozenevolution.com</a:t>
            </a:r>
            <a:r>
              <a:rPr lang="en-US" dirty="0">
                <a:latin typeface="Comic Sans MS" panose="030F0902030302020204" pitchFamily="66" charset="0"/>
              </a:rPr>
              <a:t>/v21-number-homozygotes-increases-after-large-population-splits-number-smaller-ones</a:t>
            </a:r>
          </a:p>
        </p:txBody>
      </p:sp>
    </p:spTree>
    <p:extLst>
      <p:ext uri="{BB962C8B-B14F-4D97-AF65-F5344CB8AC3E}">
        <p14:creationId xmlns:p14="http://schemas.microsoft.com/office/powerpoint/2010/main" val="31183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894"/>
            <a:ext cx="8229600" cy="58942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b="1" dirty="0">
                <a:cs typeface="Calibri"/>
              </a:rPr>
              <a:t>How do we measure population structure?</a:t>
            </a:r>
            <a:endParaRPr lang="en-US" sz="3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We use F statistics.</a:t>
            </a:r>
          </a:p>
          <a:p>
            <a:pPr marL="0" indent="0">
              <a:buNone/>
            </a:pPr>
            <a:endParaRPr lang="en-US" sz="1400" i="1" dirty="0">
              <a:latin typeface="Calibri"/>
              <a:cs typeface="Calibri"/>
            </a:endParaRPr>
          </a:p>
          <a:p>
            <a:r>
              <a:rPr lang="en-US" sz="2800" i="1" dirty="0" err="1">
                <a:latin typeface="Calibri"/>
                <a:cs typeface="Calibri"/>
              </a:rPr>
              <a:t>F</a:t>
            </a:r>
            <a:r>
              <a:rPr lang="en-US" sz="2800" i="1" cap="small" baseline="-25000" dirty="0" err="1">
                <a:latin typeface="Calibri"/>
                <a:cs typeface="Calibri"/>
              </a:rPr>
              <a:t>st</a:t>
            </a:r>
            <a:r>
              <a:rPr lang="en-US" sz="2800" dirty="0">
                <a:latin typeface="Calibri"/>
                <a:cs typeface="Calibri"/>
              </a:rPr>
              <a:t> = Sewall Wright’s Fixation Index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dirty="0">
                <a:cs typeface="Calibri"/>
              </a:rPr>
              <a:t> = deviation in allele frequencies among subpopulations relative to what is expected under </a:t>
            </a:r>
            <a:r>
              <a:rPr lang="en-US" sz="2800" dirty="0" err="1">
                <a:cs typeface="Calibri"/>
              </a:rPr>
              <a:t>panmixia</a:t>
            </a:r>
            <a:r>
              <a:rPr lang="en-US" sz="2800" dirty="0">
                <a:cs typeface="Calibri"/>
              </a:rPr>
              <a:t> (random mating).</a:t>
            </a:r>
          </a:p>
          <a:p>
            <a:endParaRPr lang="en-US" sz="1400" dirty="0">
              <a:cs typeface="Calibri"/>
            </a:endParaRPr>
          </a:p>
          <a:p>
            <a:pPr marL="0" indent="0" algn="ctr">
              <a:buNone/>
            </a:pPr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i="1" cap="small" baseline="-250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 =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t</a:t>
            </a:r>
            <a:r>
              <a:rPr lang="en-US" sz="2800" i="1" cap="small" baseline="-250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-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s</a:t>
            </a:r>
            <a:r>
              <a:rPr lang="en-US" sz="2800" i="1" cap="small" baseline="-25000" dirty="0">
                <a:cs typeface="Calibri"/>
              </a:rPr>
              <a:t>  </a:t>
            </a:r>
            <a:r>
              <a:rPr lang="en-US" sz="2800" i="1" dirty="0">
                <a:cs typeface="Calibri"/>
              </a:rPr>
              <a:t>/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t</a:t>
            </a:r>
            <a:r>
              <a:rPr lang="en-US" sz="2800" i="1" cap="small" baseline="-25000" dirty="0">
                <a:cs typeface="Calibri"/>
              </a:rPr>
              <a:t> </a:t>
            </a:r>
          </a:p>
          <a:p>
            <a:pPr marL="0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dirty="0">
                <a:cs typeface="Calibri"/>
              </a:rPr>
              <a:t> is b</a:t>
            </a:r>
            <a:r>
              <a:rPr lang="en-US" sz="2800" dirty="0">
                <a:latin typeface="Calibri"/>
                <a:cs typeface="Calibri"/>
              </a:rPr>
              <a:t>ounded by 0 and 1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/>
                <a:cs typeface="Calibri"/>
              </a:rPr>
              <a:t>0 = populations have identical allelic frequencies.</a:t>
            </a:r>
          </a:p>
          <a:p>
            <a:pPr lvl="1"/>
            <a:endParaRPr lang="en-US" sz="1100" dirty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/>
                <a:cs typeface="Calibri"/>
              </a:rPr>
              <a:t>1 = populations fixed for different alleles.</a:t>
            </a:r>
          </a:p>
          <a:p>
            <a:endParaRPr lang="en-US" sz="16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Chord 1"/>
          <p:cNvSpPr>
            <a:spLocks noChangeAspect="1"/>
          </p:cNvSpPr>
          <p:nvPr/>
        </p:nvSpPr>
        <p:spPr>
          <a:xfrm>
            <a:off x="7017216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 flip="none" rotWithShape="1">
            <a:gsLst>
              <a:gs pos="50000">
                <a:schemeClr val="tx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>
            <a:spLocks noChangeAspect="1"/>
          </p:cNvSpPr>
          <p:nvPr/>
        </p:nvSpPr>
        <p:spPr>
          <a:xfrm>
            <a:off x="7017216" y="54254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/>
          <p:cNvSpPr>
            <a:spLocks noChangeAspect="1"/>
          </p:cNvSpPr>
          <p:nvPr/>
        </p:nvSpPr>
        <p:spPr>
          <a:xfrm>
            <a:off x="8089452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>
            <a:spLocks noChangeAspect="1"/>
          </p:cNvSpPr>
          <p:nvPr/>
        </p:nvSpPr>
        <p:spPr>
          <a:xfrm>
            <a:off x="8089452" y="5451911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hord 6"/>
          <p:cNvSpPr>
            <a:spLocks noChangeAspect="1"/>
          </p:cNvSpPr>
          <p:nvPr/>
        </p:nvSpPr>
        <p:spPr>
          <a:xfrm flipH="1">
            <a:off x="7017216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>
            <a:spLocks noChangeAspect="1"/>
          </p:cNvSpPr>
          <p:nvPr/>
        </p:nvSpPr>
        <p:spPr>
          <a:xfrm flipH="1">
            <a:off x="8089452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>
            <a:spLocks noChangeAspect="1"/>
          </p:cNvSpPr>
          <p:nvPr/>
        </p:nvSpPr>
        <p:spPr>
          <a:xfrm flipH="1">
            <a:off x="8089452" y="5451911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25830" y="4182883"/>
            <a:ext cx="66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9845" y="4187102"/>
            <a:ext cx="66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Pop2</a:t>
            </a:r>
          </a:p>
        </p:txBody>
      </p:sp>
      <p:sp>
        <p:nvSpPr>
          <p:cNvPr id="13" name="Chord 12"/>
          <p:cNvSpPr>
            <a:spLocks noChangeAspect="1"/>
          </p:cNvSpPr>
          <p:nvPr/>
        </p:nvSpPr>
        <p:spPr>
          <a:xfrm flipH="1">
            <a:off x="7013194" y="54254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9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DE62-2C6D-4D41-9679-9DA136B1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omic Sans MS" panose="030F0902030302020204" pitchFamily="66" charset="0"/>
              </a:rPr>
              <a:t>F</a:t>
            </a:r>
            <a:r>
              <a:rPr lang="en-US" baseline="-25000" dirty="0">
                <a:latin typeface="Comic Sans MS" panose="030F0902030302020204" pitchFamily="66" charset="0"/>
              </a:rPr>
              <a:t>ST</a:t>
            </a:r>
            <a:r>
              <a:rPr lang="en-US" dirty="0">
                <a:latin typeface="Comic Sans MS" panose="030F0902030302020204" pitchFamily="66" charset="0"/>
              </a:rPr>
              <a:t> – developed by Sewall Wright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BAB1E-647D-9C48-A957-CD755FAA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08" y="1671452"/>
            <a:ext cx="3879190" cy="3879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C215F-5BF1-9E45-9BBF-7A7384BC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04" y="1671452"/>
            <a:ext cx="2705327" cy="38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083DC-29A6-B842-837E-E7277530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427"/>
            <a:ext cx="91440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56D806-07C3-9B4A-BCA5-75C7DF61CD80}"/>
              </a:ext>
            </a:extLst>
          </p:cNvPr>
          <p:cNvSpPr/>
          <p:nvPr/>
        </p:nvSpPr>
        <p:spPr>
          <a:xfrm>
            <a:off x="391885" y="4914889"/>
            <a:ext cx="8360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omic Sans MS" panose="030F0902030302020204" pitchFamily="66" charset="0"/>
              </a:rPr>
              <a:t>https://</a:t>
            </a:r>
            <a:r>
              <a:rPr lang="en-US" sz="1400" dirty="0" err="1">
                <a:latin typeface="Comic Sans MS" panose="030F0902030302020204" pitchFamily="66" charset="0"/>
              </a:rPr>
              <a:t>www.researchgate.net</a:t>
            </a:r>
            <a:r>
              <a:rPr lang="en-US" sz="1400" dirty="0">
                <a:latin typeface="Comic Sans MS" panose="030F0902030302020204" pitchFamily="66" charset="0"/>
              </a:rPr>
              <a:t>/figure/Genetic-differentiation-an-example-of-the-behavior-of-fixation-index-FST-If-allele_fig9_306018124</a:t>
            </a:r>
          </a:p>
        </p:txBody>
      </p:sp>
    </p:spTree>
    <p:extLst>
      <p:ext uri="{BB962C8B-B14F-4D97-AF65-F5344CB8AC3E}">
        <p14:creationId xmlns:p14="http://schemas.microsoft.com/office/powerpoint/2010/main" val="1362314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2093</Words>
  <Application>Microsoft Macintosh PowerPoint</Application>
  <PresentationFormat>On-screen Show (4:3)</PresentationFormat>
  <Paragraphs>414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AdvPSPAL-R</vt:lpstr>
      <vt:lpstr>Arial</vt:lpstr>
      <vt:lpstr>Calibri</vt:lpstr>
      <vt:lpstr>Cambria Math</vt:lpstr>
      <vt:lpstr>Comic Sans MS</vt:lpstr>
      <vt:lpstr>Courier New</vt:lpstr>
      <vt:lpstr>inherit</vt:lpstr>
      <vt:lpstr>Open Sans</vt:lpstr>
      <vt:lpstr>Symbol</vt:lpstr>
      <vt:lpstr>Times New Roman</vt:lpstr>
      <vt:lpstr>Verdana</vt:lpstr>
      <vt:lpstr>Office Theme</vt:lpstr>
      <vt:lpstr>Population Subdivision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FST – developed by Sewall Wright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Loci</vt:lpstr>
      <vt:lpstr>Fisher’s Exact Test</vt:lpstr>
      <vt:lpstr>PowerPoint Presentation</vt:lpstr>
      <vt:lpstr>PowerPoint Presentation</vt:lpstr>
      <vt:lpstr>Difference between FST and FST</vt:lpstr>
      <vt:lpstr>Calculating Fst from sequence data: FST (Phi-ST)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coalescence process in a model with population subdivision</vt:lpstr>
      <vt:lpstr>The coalescence process in a model with population subdivision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225</cp:revision>
  <cp:lastPrinted>2018-09-19T03:18:24Z</cp:lastPrinted>
  <dcterms:created xsi:type="dcterms:W3CDTF">2017-01-09T21:19:33Z</dcterms:created>
  <dcterms:modified xsi:type="dcterms:W3CDTF">2025-01-22T21:51:51Z</dcterms:modified>
</cp:coreProperties>
</file>