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494" r:id="rId2"/>
    <p:sldId id="495" r:id="rId3"/>
    <p:sldId id="282" r:id="rId4"/>
    <p:sldId id="365" r:id="rId5"/>
    <p:sldId id="496" r:id="rId6"/>
    <p:sldId id="266" r:id="rId7"/>
    <p:sldId id="366" r:id="rId8"/>
    <p:sldId id="256" r:id="rId9"/>
    <p:sldId id="477" r:id="rId10"/>
    <p:sldId id="323" r:id="rId11"/>
    <p:sldId id="481" r:id="rId12"/>
    <p:sldId id="356" r:id="rId13"/>
    <p:sldId id="473" r:id="rId14"/>
    <p:sldId id="351" r:id="rId15"/>
    <p:sldId id="361" r:id="rId16"/>
    <p:sldId id="478" r:id="rId17"/>
    <p:sldId id="326" r:id="rId18"/>
    <p:sldId id="327" r:id="rId19"/>
    <p:sldId id="276" r:id="rId20"/>
    <p:sldId id="349" r:id="rId21"/>
    <p:sldId id="348" r:id="rId22"/>
    <p:sldId id="350" r:id="rId23"/>
    <p:sldId id="497" r:id="rId24"/>
    <p:sldId id="475" r:id="rId25"/>
    <p:sldId id="476" r:id="rId26"/>
    <p:sldId id="474" r:id="rId27"/>
    <p:sldId id="358" r:id="rId28"/>
    <p:sldId id="488" r:id="rId29"/>
    <p:sldId id="364" r:id="rId30"/>
    <p:sldId id="489" r:id="rId31"/>
    <p:sldId id="359" r:id="rId32"/>
    <p:sldId id="491" r:id="rId33"/>
    <p:sldId id="492" r:id="rId34"/>
    <p:sldId id="493" r:id="rId35"/>
    <p:sldId id="487" r:id="rId36"/>
    <p:sldId id="273" r:id="rId37"/>
    <p:sldId id="354" r:id="rId38"/>
    <p:sldId id="362" r:id="rId39"/>
    <p:sldId id="484" r:id="rId40"/>
    <p:sldId id="482" r:id="rId41"/>
    <p:sldId id="48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00" autoAdjust="0"/>
    <p:restoredTop sz="94751"/>
  </p:normalViewPr>
  <p:slideViewPr>
    <p:cSldViewPr snapToGrid="0" snapToObjects="1">
      <p:cViewPr varScale="1">
        <p:scale>
          <a:sx n="183" d="100"/>
          <a:sy n="183" d="100"/>
        </p:scale>
        <p:origin x="239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2/11/25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10</a:t>
            </a:fld>
            <a:endParaRPr lang="en-US"/>
          </a:p>
        </p:txBody>
      </p:sp>
    </p:spTree>
    <p:extLst>
      <p:ext uri="{BB962C8B-B14F-4D97-AF65-F5344CB8AC3E}">
        <p14:creationId xmlns:p14="http://schemas.microsoft.com/office/powerpoint/2010/main" val="333130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32</a:t>
            </a:fld>
            <a:endParaRPr lang="en-US"/>
          </a:p>
        </p:txBody>
      </p:sp>
    </p:spTree>
    <p:extLst>
      <p:ext uri="{BB962C8B-B14F-4D97-AF65-F5344CB8AC3E}">
        <p14:creationId xmlns:p14="http://schemas.microsoft.com/office/powerpoint/2010/main" val="47660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34</a:t>
            </a:fld>
            <a:endParaRPr lang="en-US"/>
          </a:p>
        </p:txBody>
      </p:sp>
    </p:spTree>
    <p:extLst>
      <p:ext uri="{BB962C8B-B14F-4D97-AF65-F5344CB8AC3E}">
        <p14:creationId xmlns:p14="http://schemas.microsoft.com/office/powerpoint/2010/main" val="198160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94937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2/11/25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2/11/25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emanticscholar.org/author/F.-V.-Hippel/7775509" TargetMode="External"/><Relationship Id="rId7"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hyperlink" Target="https://www.semanticscholar.org/author/I.-Katsiadaki/2434307" TargetMode="External"/><Relationship Id="rId4" Type="http://schemas.openxmlformats.org/officeDocument/2006/relationships/hyperlink" Target="https://www.semanticscholar.org/author/E.-Trammell/577075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Adaptive Introgression</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Spring 2025</a:t>
            </a:r>
          </a:p>
          <a:p>
            <a:endParaRPr lang="en-US" dirty="0"/>
          </a:p>
        </p:txBody>
      </p:sp>
    </p:spTree>
    <p:extLst>
      <p:ext uri="{BB962C8B-B14F-4D97-AF65-F5344CB8AC3E}">
        <p14:creationId xmlns:p14="http://schemas.microsoft.com/office/powerpoint/2010/main" val="3511674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0DD62-3C56-D046-B08D-DBDA2C64C4DE}"/>
              </a:ext>
            </a:extLst>
          </p:cNvPr>
          <p:cNvPicPr>
            <a:picLocks noChangeAspect="1"/>
          </p:cNvPicPr>
          <p:nvPr/>
        </p:nvPicPr>
        <p:blipFill>
          <a:blip r:embed="rId3"/>
          <a:stretch>
            <a:fillRect/>
          </a:stretch>
        </p:blipFill>
        <p:spPr>
          <a:xfrm>
            <a:off x="249996" y="135757"/>
            <a:ext cx="5044966" cy="3923863"/>
          </a:xfrm>
          <a:prstGeom prst="rect">
            <a:avLst/>
          </a:prstGeom>
        </p:spPr>
      </p:pic>
      <p:pic>
        <p:nvPicPr>
          <p:cNvPr id="8" name="Picture 7">
            <a:extLst>
              <a:ext uri="{FF2B5EF4-FFF2-40B4-BE49-F238E27FC236}">
                <a16:creationId xmlns:a16="http://schemas.microsoft.com/office/drawing/2014/main" id="{E38E1A61-2899-4D4B-977D-61E9DD642BCC}"/>
              </a:ext>
            </a:extLst>
          </p:cNvPr>
          <p:cNvPicPr>
            <a:picLocks noChangeAspect="1"/>
          </p:cNvPicPr>
          <p:nvPr/>
        </p:nvPicPr>
        <p:blipFill>
          <a:blip r:embed="rId4"/>
          <a:stretch>
            <a:fillRect/>
          </a:stretch>
        </p:blipFill>
        <p:spPr>
          <a:xfrm>
            <a:off x="108106" y="4248809"/>
            <a:ext cx="4974021" cy="2470988"/>
          </a:xfrm>
          <a:prstGeom prst="rect">
            <a:avLst/>
          </a:prstGeom>
        </p:spPr>
      </p:pic>
      <p:pic>
        <p:nvPicPr>
          <p:cNvPr id="10" name="Picture 9">
            <a:extLst>
              <a:ext uri="{FF2B5EF4-FFF2-40B4-BE49-F238E27FC236}">
                <a16:creationId xmlns:a16="http://schemas.microsoft.com/office/drawing/2014/main" id="{134011B7-9BDF-204B-9ABC-6B99DFB3017E}"/>
              </a:ext>
            </a:extLst>
          </p:cNvPr>
          <p:cNvPicPr>
            <a:picLocks noChangeAspect="1"/>
          </p:cNvPicPr>
          <p:nvPr/>
        </p:nvPicPr>
        <p:blipFill>
          <a:blip r:embed="rId5"/>
          <a:stretch>
            <a:fillRect/>
          </a:stretch>
        </p:blipFill>
        <p:spPr>
          <a:xfrm>
            <a:off x="5471892" y="78825"/>
            <a:ext cx="3664662" cy="3214432"/>
          </a:xfrm>
          <a:prstGeom prst="rect">
            <a:avLst/>
          </a:prstGeom>
        </p:spPr>
      </p:pic>
      <p:pic>
        <p:nvPicPr>
          <p:cNvPr id="12" name="Picture 11">
            <a:extLst>
              <a:ext uri="{FF2B5EF4-FFF2-40B4-BE49-F238E27FC236}">
                <a16:creationId xmlns:a16="http://schemas.microsoft.com/office/drawing/2014/main" id="{77128CF4-0659-C849-92B1-F8C0B2AE80E4}"/>
              </a:ext>
            </a:extLst>
          </p:cNvPr>
          <p:cNvPicPr>
            <a:picLocks noChangeAspect="1"/>
          </p:cNvPicPr>
          <p:nvPr/>
        </p:nvPicPr>
        <p:blipFill>
          <a:blip r:embed="rId6"/>
          <a:stretch>
            <a:fillRect/>
          </a:stretch>
        </p:blipFill>
        <p:spPr>
          <a:xfrm>
            <a:off x="5471891" y="3310758"/>
            <a:ext cx="3672109" cy="1754192"/>
          </a:xfrm>
          <a:prstGeom prst="rect">
            <a:avLst/>
          </a:prstGeom>
        </p:spPr>
      </p:pic>
    </p:spTree>
    <p:extLst>
      <p:ext uri="{BB962C8B-B14F-4D97-AF65-F5344CB8AC3E}">
        <p14:creationId xmlns:p14="http://schemas.microsoft.com/office/powerpoint/2010/main" val="1373144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041A-2306-120F-674B-29F55DFE4280}"/>
              </a:ext>
            </a:extLst>
          </p:cNvPr>
          <p:cNvSpPr txBox="1">
            <a:spLocks/>
          </p:cNvSpPr>
          <p:nvPr/>
        </p:nvSpPr>
        <p:spPr>
          <a:xfrm>
            <a:off x="457200" y="274638"/>
            <a:ext cx="8229600" cy="600342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Two genes/clusters of particular interest</a:t>
            </a:r>
          </a:p>
          <a:p>
            <a:pPr algn="l"/>
            <a:endParaRPr lang="en-US" sz="1400" dirty="0"/>
          </a:p>
          <a:p>
            <a:pPr algn="l"/>
            <a:r>
              <a:rPr lang="en-US" sz="1400" dirty="0"/>
              <a:t>Reviewed by: Storz, J. F., &amp; Signore, A. V. (2021). Introgressive hybridization and hypoxia adaptation in high-altitude vertebrates. </a:t>
            </a:r>
            <a:r>
              <a:rPr lang="en-US" sz="1400" i="1" dirty="0"/>
              <a:t>Frontiers in Genetics</a:t>
            </a:r>
            <a:r>
              <a:rPr lang="en-US" sz="1400" dirty="0"/>
              <a:t> 12:696484.</a:t>
            </a:r>
          </a:p>
          <a:p>
            <a:pPr algn="l"/>
            <a:endParaRPr lang="en-US" sz="2400" dirty="0"/>
          </a:p>
          <a:p>
            <a:pPr algn="l"/>
            <a:r>
              <a:rPr lang="en-US" sz="2400" dirty="0"/>
              <a:t>Endothelial PAS domain-containing protein 1 (</a:t>
            </a:r>
            <a:r>
              <a:rPr lang="en-US" sz="2400" i="1" dirty="0"/>
              <a:t>EPAS1</a:t>
            </a:r>
            <a:r>
              <a:rPr lang="en-US" sz="2400" dirty="0"/>
              <a:t>), also known as hypoxia-inducible factor-2alpha HIF-2</a:t>
            </a:r>
            <a:r>
              <a:rPr lang="el-GR" sz="2400" dirty="0"/>
              <a:t>α</a:t>
            </a:r>
            <a:endParaRPr lang="en-US" sz="2400" dirty="0"/>
          </a:p>
          <a:p>
            <a:pPr algn="l"/>
            <a:endParaRPr lang="en-US" sz="1400" dirty="0"/>
          </a:p>
          <a:p>
            <a:pPr marL="285750" indent="-285750" algn="l">
              <a:buFont typeface="Courier New" panose="02070309020205020404" pitchFamily="49" charset="0"/>
              <a:buChar char="o"/>
            </a:pPr>
            <a:r>
              <a:rPr lang="en-US" sz="1400" dirty="0"/>
              <a:t>One of the most striking examples of positive selection in humans.</a:t>
            </a:r>
          </a:p>
          <a:p>
            <a:pPr marL="285750" indent="-285750" algn="l">
              <a:buFont typeface="Courier New" panose="02070309020205020404" pitchFamily="49" charset="0"/>
              <a:buChar char="o"/>
            </a:pPr>
            <a:r>
              <a:rPr lang="en-US" sz="1400" dirty="0"/>
              <a:t>32.7 kb segment in Tibetans </a:t>
            </a:r>
            <a:r>
              <a:rPr lang="en-US" sz="1400" dirty="0" err="1"/>
              <a:t>introgressed</a:t>
            </a:r>
            <a:r>
              <a:rPr lang="en-US" sz="1400" dirty="0"/>
              <a:t> from Denisovans, who inhabited high altitude.</a:t>
            </a:r>
          </a:p>
          <a:p>
            <a:pPr marL="285750" indent="-285750" algn="l">
              <a:buFont typeface="Courier New" panose="02070309020205020404" pitchFamily="49" charset="0"/>
              <a:buChar char="o"/>
            </a:pPr>
            <a:r>
              <a:rPr lang="en-US" sz="1400" dirty="0"/>
              <a:t>Probably involved selection on standing variation---interestingly, there is no evidence for other AI loci in the Tibetan population.</a:t>
            </a:r>
          </a:p>
          <a:p>
            <a:pPr marL="285750" indent="-285750" algn="l">
              <a:buFont typeface="Courier New" panose="02070309020205020404" pitchFamily="49" charset="0"/>
              <a:buChar char="o"/>
            </a:pPr>
            <a:r>
              <a:rPr lang="en-US" sz="1400" i="1" dirty="0"/>
              <a:t>EPAS1</a:t>
            </a:r>
            <a:r>
              <a:rPr lang="en-US" sz="1400" dirty="0"/>
              <a:t> also </a:t>
            </a:r>
            <a:r>
              <a:rPr lang="en-US" sz="1400" dirty="0" err="1"/>
              <a:t>introgressed</a:t>
            </a:r>
            <a:r>
              <a:rPr lang="en-US" sz="1400" dirty="0"/>
              <a:t> from Tibetan wolf to Tibetan mastiff; this allele appears to have existed prior in a now extinct wolf-like canid.</a:t>
            </a:r>
          </a:p>
          <a:p>
            <a:pPr marL="285750" indent="-285750" algn="l">
              <a:buFont typeface="Courier New" panose="02070309020205020404" pitchFamily="49" charset="0"/>
              <a:buChar char="o"/>
            </a:pPr>
            <a:endParaRPr lang="en-US" sz="1400" dirty="0"/>
          </a:p>
          <a:p>
            <a:pPr algn="l"/>
            <a:r>
              <a:rPr lang="en-US" sz="2400" dirty="0"/>
              <a:t>Hemoglobin subunit beta (beta globin, </a:t>
            </a:r>
            <a:r>
              <a:rPr lang="el-GR" sz="2400" dirty="0"/>
              <a:t>β-</a:t>
            </a:r>
            <a:r>
              <a:rPr lang="en-US" sz="2400" dirty="0"/>
              <a:t>globin, HBB)</a:t>
            </a:r>
          </a:p>
          <a:p>
            <a:pPr algn="l"/>
            <a:endParaRPr lang="en-US" sz="1400" dirty="0"/>
          </a:p>
          <a:p>
            <a:pPr marL="285750" indent="-285750" algn="l">
              <a:buFont typeface="Courier New" panose="02070309020205020404" pitchFamily="49" charset="0"/>
              <a:buChar char="o"/>
            </a:pPr>
            <a:r>
              <a:rPr lang="el-GR" sz="1400" dirty="0"/>
              <a:t>β13</a:t>
            </a:r>
            <a:r>
              <a:rPr lang="en-US" sz="1400" dirty="0" err="1"/>
              <a:t>Gly→Ser</a:t>
            </a:r>
            <a:r>
              <a:rPr lang="en-US" sz="1400" dirty="0"/>
              <a:t> and </a:t>
            </a:r>
            <a:r>
              <a:rPr lang="el-GR" sz="1400" dirty="0"/>
              <a:t>β14</a:t>
            </a:r>
            <a:r>
              <a:rPr lang="en-US" sz="1400" dirty="0" err="1"/>
              <a:t>Leu→Met</a:t>
            </a:r>
            <a:r>
              <a:rPr lang="en-US" sz="1400" dirty="0"/>
              <a:t> </a:t>
            </a:r>
            <a:r>
              <a:rPr lang="en-US" sz="1400" dirty="0" err="1"/>
              <a:t>introgressed</a:t>
            </a:r>
            <a:r>
              <a:rPr lang="en-US" sz="1400" dirty="0"/>
              <a:t> from Tibetan wolf to Tibetan mastiff.</a:t>
            </a:r>
          </a:p>
          <a:p>
            <a:pPr marL="285750" indent="-285750" algn="l">
              <a:buFont typeface="Courier New" panose="02070309020205020404" pitchFamily="49" charset="0"/>
              <a:buChar char="o"/>
            </a:pPr>
            <a:r>
              <a:rPr lang="en-US" sz="1400" dirty="0" err="1"/>
              <a:t>Hbs</a:t>
            </a:r>
            <a:r>
              <a:rPr lang="en-US" sz="1400" dirty="0"/>
              <a:t> of Tibetan wolf and Tibetan mastiff have higher intrinsic O</a:t>
            </a:r>
            <a:r>
              <a:rPr lang="en-US" sz="1400" baseline="-25000" dirty="0"/>
              <a:t>2</a:t>
            </a:r>
            <a:r>
              <a:rPr lang="en-US" sz="1400" dirty="0"/>
              <a:t>-affinity relative to the </a:t>
            </a:r>
            <a:r>
              <a:rPr lang="en-US" sz="1400" dirty="0" err="1"/>
              <a:t>Hbs</a:t>
            </a:r>
            <a:r>
              <a:rPr lang="en-US" sz="1400" dirty="0"/>
              <a:t> of low-altitude domestic dogs.</a:t>
            </a:r>
          </a:p>
          <a:p>
            <a:pPr marL="285750" indent="-285750" algn="l">
              <a:buFont typeface="Courier New" panose="02070309020205020404" pitchFamily="49" charset="0"/>
              <a:buChar char="o"/>
            </a:pPr>
            <a:r>
              <a:rPr lang="en-US" sz="1400" dirty="0" err="1"/>
              <a:t>Hbs</a:t>
            </a:r>
            <a:r>
              <a:rPr lang="en-US" sz="1400" dirty="0"/>
              <a:t> of Tibetan wolf and Tibetan mastiff also have stronger Bohr effects (i.e., a higher sensitivity to pH) relative to the </a:t>
            </a:r>
            <a:r>
              <a:rPr lang="en-US" sz="1400" dirty="0" err="1"/>
              <a:t>Hbs</a:t>
            </a:r>
            <a:r>
              <a:rPr lang="en-US" sz="1400" dirty="0"/>
              <a:t> of domestic dogs.</a:t>
            </a:r>
          </a:p>
          <a:p>
            <a:pPr algn="l"/>
            <a:endParaRPr lang="en-US" sz="1400" dirty="0"/>
          </a:p>
          <a:p>
            <a:pPr algn="l"/>
            <a:endParaRPr lang="en-US" sz="1400" dirty="0"/>
          </a:p>
        </p:txBody>
      </p:sp>
    </p:spTree>
    <p:extLst>
      <p:ext uri="{BB962C8B-B14F-4D97-AF65-F5344CB8AC3E}">
        <p14:creationId xmlns:p14="http://schemas.microsoft.com/office/powerpoint/2010/main" val="3752605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7FDF4-EDEC-B043-BD5D-E9D63D2FF079}"/>
              </a:ext>
            </a:extLst>
          </p:cNvPr>
          <p:cNvPicPr>
            <a:picLocks noChangeAspect="1"/>
          </p:cNvPicPr>
          <p:nvPr/>
        </p:nvPicPr>
        <p:blipFill>
          <a:blip r:embed="rId2"/>
          <a:stretch>
            <a:fillRect/>
          </a:stretch>
        </p:blipFill>
        <p:spPr>
          <a:xfrm>
            <a:off x="508000" y="550900"/>
            <a:ext cx="8128000" cy="3949700"/>
          </a:xfrm>
          <a:prstGeom prst="rect">
            <a:avLst/>
          </a:prstGeom>
        </p:spPr>
      </p:pic>
      <p:sp>
        <p:nvSpPr>
          <p:cNvPr id="6" name="Rectangle 5">
            <a:extLst>
              <a:ext uri="{FF2B5EF4-FFF2-40B4-BE49-F238E27FC236}">
                <a16:creationId xmlns:a16="http://schemas.microsoft.com/office/drawing/2014/main" id="{6771CE16-0093-964B-8071-366FF6C47010}"/>
              </a:ext>
            </a:extLst>
          </p:cNvPr>
          <p:cNvSpPr/>
          <p:nvPr/>
        </p:nvSpPr>
        <p:spPr>
          <a:xfrm>
            <a:off x="508001" y="4889799"/>
            <a:ext cx="8127999" cy="1077218"/>
          </a:xfrm>
          <a:prstGeom prst="rect">
            <a:avLst/>
          </a:prstGeom>
        </p:spPr>
        <p:txBody>
          <a:bodyPr wrap="square">
            <a:spAutoFit/>
          </a:bodyPr>
          <a:lstStyle/>
          <a:p>
            <a:r>
              <a:rPr lang="en-US" sz="1600" dirty="0"/>
              <a:t>Beall, C.M., </a:t>
            </a:r>
            <a:r>
              <a:rPr lang="en-US" sz="1600" dirty="0" err="1"/>
              <a:t>Cavalleri</a:t>
            </a:r>
            <a:r>
              <a:rPr lang="en-US" sz="1600" dirty="0"/>
              <a:t>, G.L., Deng, L., </a:t>
            </a:r>
            <a:r>
              <a:rPr lang="en-US" sz="1600" dirty="0" err="1"/>
              <a:t>Elston</a:t>
            </a:r>
            <a:r>
              <a:rPr lang="en-US" sz="1600" dirty="0"/>
              <a:t>, R.C., Gao, Y., Knight, J., Li, C., Li, J.C., Liang, Y., McCormack, M. and Montgomery, H.E., 2010. Natural selection on EPAS1 (HIF2</a:t>
            </a:r>
            <a:r>
              <a:rPr lang="el-GR" sz="1600" dirty="0"/>
              <a:t>α) </a:t>
            </a:r>
            <a:r>
              <a:rPr lang="en-US" sz="1600" dirty="0"/>
              <a:t>associated with low hemoglobin concentration in Tibetan highlanders. </a:t>
            </a:r>
            <a:r>
              <a:rPr lang="en-US" sz="1600" i="1" dirty="0"/>
              <a:t>Proceedings of the National Academy of Sciences</a:t>
            </a:r>
            <a:r>
              <a:rPr lang="en-US" sz="1600" dirty="0"/>
              <a:t>, </a:t>
            </a:r>
            <a:r>
              <a:rPr lang="en-US" sz="1600" i="1" dirty="0"/>
              <a:t>107</a:t>
            </a:r>
            <a:r>
              <a:rPr lang="en-US" sz="1600" dirty="0"/>
              <a:t>(25), pp.11459-11464.</a:t>
            </a:r>
          </a:p>
        </p:txBody>
      </p:sp>
    </p:spTree>
    <p:extLst>
      <p:ext uri="{BB962C8B-B14F-4D97-AF65-F5344CB8AC3E}">
        <p14:creationId xmlns:p14="http://schemas.microsoft.com/office/powerpoint/2010/main" val="176535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26EF9-58EA-6BEE-EF51-3A5649F3F107}"/>
              </a:ext>
            </a:extLst>
          </p:cNvPr>
          <p:cNvPicPr>
            <a:picLocks noChangeAspect="1"/>
          </p:cNvPicPr>
          <p:nvPr/>
        </p:nvPicPr>
        <p:blipFill>
          <a:blip r:embed="rId2"/>
          <a:stretch>
            <a:fillRect/>
          </a:stretch>
        </p:blipFill>
        <p:spPr>
          <a:xfrm>
            <a:off x="589105" y="477520"/>
            <a:ext cx="7907938" cy="4513580"/>
          </a:xfrm>
          <a:prstGeom prst="rect">
            <a:avLst/>
          </a:prstGeom>
        </p:spPr>
      </p:pic>
      <p:sp>
        <p:nvSpPr>
          <p:cNvPr id="7" name="TextBox 6">
            <a:extLst>
              <a:ext uri="{FF2B5EF4-FFF2-40B4-BE49-F238E27FC236}">
                <a16:creationId xmlns:a16="http://schemas.microsoft.com/office/drawing/2014/main" id="{12139216-445D-253D-FF14-D812EEF9520B}"/>
              </a:ext>
            </a:extLst>
          </p:cNvPr>
          <p:cNvSpPr txBox="1"/>
          <p:nvPr/>
        </p:nvSpPr>
        <p:spPr>
          <a:xfrm>
            <a:off x="335280" y="5483275"/>
            <a:ext cx="8432799" cy="923330"/>
          </a:xfrm>
          <a:prstGeom prst="rect">
            <a:avLst/>
          </a:prstGeom>
          <a:noFill/>
        </p:spPr>
        <p:txBody>
          <a:bodyPr wrap="square">
            <a:spAutoFit/>
          </a:bodyPr>
          <a:lstStyle/>
          <a:p>
            <a:pPr algn="ctr"/>
            <a:r>
              <a:rPr lang="en-US" dirty="0"/>
              <a:t>Sequencing of 50 Human Exomes Reveals Adaptation to High Altitude</a:t>
            </a:r>
          </a:p>
          <a:p>
            <a:pPr algn="ctr"/>
            <a:r>
              <a:rPr lang="en-US" dirty="0"/>
              <a:t>Yi et al. (2010)</a:t>
            </a:r>
          </a:p>
          <a:p>
            <a:pPr algn="ctr"/>
            <a:r>
              <a:rPr lang="en-US" dirty="0"/>
              <a:t>https://</a:t>
            </a:r>
            <a:r>
              <a:rPr lang="en-US" dirty="0" err="1"/>
              <a:t>bio.davidson.edu</a:t>
            </a:r>
            <a:r>
              <a:rPr lang="en-US" dirty="0"/>
              <a:t>/Courses/genomics/2012/McGuire/</a:t>
            </a:r>
            <a:r>
              <a:rPr lang="en-US" dirty="0" err="1"/>
              <a:t>altitudegene.html</a:t>
            </a:r>
            <a:endParaRPr lang="en-US" dirty="0"/>
          </a:p>
        </p:txBody>
      </p:sp>
    </p:spTree>
    <p:extLst>
      <p:ext uri="{BB962C8B-B14F-4D97-AF65-F5344CB8AC3E}">
        <p14:creationId xmlns:p14="http://schemas.microsoft.com/office/powerpoint/2010/main" val="366715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709058"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1418714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4EC77-54C0-CC99-BEBD-45E07A479BC0}"/>
              </a:ext>
            </a:extLst>
          </p:cNvPr>
          <p:cNvPicPr>
            <a:picLocks noChangeAspect="1"/>
          </p:cNvPicPr>
          <p:nvPr/>
        </p:nvPicPr>
        <p:blipFill>
          <a:blip r:embed="rId2"/>
          <a:stretch>
            <a:fillRect/>
          </a:stretch>
        </p:blipFill>
        <p:spPr>
          <a:xfrm>
            <a:off x="201014" y="98425"/>
            <a:ext cx="4516407" cy="6280150"/>
          </a:xfrm>
          <a:prstGeom prst="rect">
            <a:avLst/>
          </a:prstGeom>
        </p:spPr>
      </p:pic>
      <p:pic>
        <p:nvPicPr>
          <p:cNvPr id="9" name="Picture 8">
            <a:extLst>
              <a:ext uri="{FF2B5EF4-FFF2-40B4-BE49-F238E27FC236}">
                <a16:creationId xmlns:a16="http://schemas.microsoft.com/office/drawing/2014/main" id="{72FAF089-EC4D-D27E-7C6F-15054011BFC2}"/>
              </a:ext>
            </a:extLst>
          </p:cNvPr>
          <p:cNvPicPr>
            <a:picLocks noChangeAspect="1"/>
          </p:cNvPicPr>
          <p:nvPr/>
        </p:nvPicPr>
        <p:blipFill>
          <a:blip r:embed="rId3"/>
          <a:stretch>
            <a:fillRect/>
          </a:stretch>
        </p:blipFill>
        <p:spPr>
          <a:xfrm>
            <a:off x="1155700" y="3060700"/>
            <a:ext cx="4831624" cy="1257300"/>
          </a:xfrm>
          <a:prstGeom prst="rect">
            <a:avLst/>
          </a:prstGeom>
        </p:spPr>
      </p:pic>
      <p:sp>
        <p:nvSpPr>
          <p:cNvPr id="12" name="TextBox 11">
            <a:extLst>
              <a:ext uri="{FF2B5EF4-FFF2-40B4-BE49-F238E27FC236}">
                <a16:creationId xmlns:a16="http://schemas.microsoft.com/office/drawing/2014/main" id="{B79911AD-FDD8-C5C6-6370-2291024E3869}"/>
              </a:ext>
            </a:extLst>
          </p:cNvPr>
          <p:cNvSpPr txBox="1"/>
          <p:nvPr/>
        </p:nvSpPr>
        <p:spPr>
          <a:xfrm>
            <a:off x="4282086" y="316637"/>
            <a:ext cx="4660900" cy="2400657"/>
          </a:xfrm>
          <a:prstGeom prst="rect">
            <a:avLst/>
          </a:prstGeom>
          <a:noFill/>
        </p:spPr>
        <p:txBody>
          <a:bodyPr wrap="square">
            <a:spAutoFit/>
          </a:bodyPr>
          <a:lstStyle/>
          <a:p>
            <a:r>
              <a:rPr lang="en-US" dirty="0"/>
              <a:t>News Release 6-Dec-2016 </a:t>
            </a:r>
          </a:p>
          <a:p>
            <a:r>
              <a:rPr lang="en-US" sz="2000" b="1" dirty="0"/>
              <a:t>Tibetan Mastiff gained high altitude adaptation after domestication by wolf interbreeding </a:t>
            </a:r>
          </a:p>
          <a:p>
            <a:r>
              <a:rPr lang="en-US" dirty="0"/>
              <a:t>Same gene, same mechanism -- interbreeding -- as in humans </a:t>
            </a:r>
          </a:p>
          <a:p>
            <a:r>
              <a:rPr lang="en-US" dirty="0"/>
              <a:t>https://</a:t>
            </a:r>
            <a:r>
              <a:rPr lang="en-US" dirty="0" err="1"/>
              <a:t>www.eurekalert.org</a:t>
            </a:r>
            <a:r>
              <a:rPr lang="en-US" dirty="0"/>
              <a:t>/news-releases/523086</a:t>
            </a:r>
          </a:p>
        </p:txBody>
      </p:sp>
      <p:sp>
        <p:nvSpPr>
          <p:cNvPr id="13" name="TextBox 12">
            <a:extLst>
              <a:ext uri="{FF2B5EF4-FFF2-40B4-BE49-F238E27FC236}">
                <a16:creationId xmlns:a16="http://schemas.microsoft.com/office/drawing/2014/main" id="{0FD1A91E-8EB8-3640-EFDA-692EF7DCB39A}"/>
              </a:ext>
            </a:extLst>
          </p:cNvPr>
          <p:cNvSpPr txBox="1"/>
          <p:nvPr/>
        </p:nvSpPr>
        <p:spPr>
          <a:xfrm rot="19939007">
            <a:off x="5300770" y="4086788"/>
            <a:ext cx="754374" cy="369332"/>
          </a:xfrm>
          <a:prstGeom prst="rect">
            <a:avLst/>
          </a:prstGeom>
          <a:noFill/>
        </p:spPr>
        <p:txBody>
          <a:bodyPr wrap="none" rtlCol="0">
            <a:spAutoFit/>
          </a:bodyPr>
          <a:lstStyle/>
          <a:p>
            <a:r>
              <a:rPr lang="en-US" dirty="0"/>
              <a:t>EPAS1</a:t>
            </a:r>
          </a:p>
        </p:txBody>
      </p:sp>
      <p:pic>
        <p:nvPicPr>
          <p:cNvPr id="15" name="Picture 14">
            <a:extLst>
              <a:ext uri="{FF2B5EF4-FFF2-40B4-BE49-F238E27FC236}">
                <a16:creationId xmlns:a16="http://schemas.microsoft.com/office/drawing/2014/main" id="{DEBF3EFD-D034-740D-4CED-2697DC75AA29}"/>
              </a:ext>
            </a:extLst>
          </p:cNvPr>
          <p:cNvPicPr>
            <a:picLocks noChangeAspect="1"/>
          </p:cNvPicPr>
          <p:nvPr/>
        </p:nvPicPr>
        <p:blipFill>
          <a:blip r:embed="rId4"/>
          <a:stretch>
            <a:fillRect/>
          </a:stretch>
        </p:blipFill>
        <p:spPr>
          <a:xfrm rot="19758091">
            <a:off x="5947176" y="3140467"/>
            <a:ext cx="2488336" cy="771331"/>
          </a:xfrm>
          <a:prstGeom prst="rect">
            <a:avLst/>
          </a:prstGeom>
        </p:spPr>
      </p:pic>
      <p:grpSp>
        <p:nvGrpSpPr>
          <p:cNvPr id="17" name="Group 16">
            <a:extLst>
              <a:ext uri="{FF2B5EF4-FFF2-40B4-BE49-F238E27FC236}">
                <a16:creationId xmlns:a16="http://schemas.microsoft.com/office/drawing/2014/main" id="{98FBFCEB-56D7-A7AE-785A-CAB6CF4F8FC0}"/>
              </a:ext>
            </a:extLst>
          </p:cNvPr>
          <p:cNvGrpSpPr/>
          <p:nvPr/>
        </p:nvGrpSpPr>
        <p:grpSpPr>
          <a:xfrm>
            <a:off x="5635135" y="4977971"/>
            <a:ext cx="2938463" cy="1216290"/>
            <a:chOff x="5635135" y="4977971"/>
            <a:chExt cx="2938463" cy="1216290"/>
          </a:xfrm>
        </p:grpSpPr>
        <p:sp>
          <p:nvSpPr>
            <p:cNvPr id="14" name="TextBox 13">
              <a:extLst>
                <a:ext uri="{FF2B5EF4-FFF2-40B4-BE49-F238E27FC236}">
                  <a16:creationId xmlns:a16="http://schemas.microsoft.com/office/drawing/2014/main" id="{71BECE6D-0C69-72F6-554B-B7286868422C}"/>
                </a:ext>
              </a:extLst>
            </p:cNvPr>
            <p:cNvSpPr txBox="1"/>
            <p:nvPr/>
          </p:nvSpPr>
          <p:spPr>
            <a:xfrm rot="1310025">
              <a:off x="5635135" y="4977971"/>
              <a:ext cx="579005" cy="369332"/>
            </a:xfrm>
            <a:prstGeom prst="rect">
              <a:avLst/>
            </a:prstGeom>
            <a:noFill/>
          </p:spPr>
          <p:txBody>
            <a:bodyPr wrap="none" rtlCol="0">
              <a:spAutoFit/>
            </a:bodyPr>
            <a:lstStyle/>
            <a:p>
              <a:r>
                <a:rPr lang="en-US" dirty="0"/>
                <a:t>HBB</a:t>
              </a:r>
            </a:p>
          </p:txBody>
        </p:sp>
        <p:pic>
          <p:nvPicPr>
            <p:cNvPr id="16" name="Picture 15">
              <a:extLst>
                <a:ext uri="{FF2B5EF4-FFF2-40B4-BE49-F238E27FC236}">
                  <a16:creationId xmlns:a16="http://schemas.microsoft.com/office/drawing/2014/main" id="{60B65BCD-066E-FE56-F9B6-69AA0AEF49D0}"/>
                </a:ext>
              </a:extLst>
            </p:cNvPr>
            <p:cNvPicPr>
              <a:picLocks noChangeAspect="1"/>
            </p:cNvPicPr>
            <p:nvPr/>
          </p:nvPicPr>
          <p:blipFill>
            <a:blip r:embed="rId5"/>
            <a:stretch>
              <a:fillRect/>
            </a:stretch>
          </p:blipFill>
          <p:spPr>
            <a:xfrm rot="1480172">
              <a:off x="6004865" y="5248111"/>
              <a:ext cx="2568733" cy="946150"/>
            </a:xfrm>
            <a:prstGeom prst="rect">
              <a:avLst/>
            </a:prstGeom>
          </p:spPr>
        </p:pic>
      </p:grpSp>
    </p:spTree>
    <p:extLst>
      <p:ext uri="{BB962C8B-B14F-4D97-AF65-F5344CB8AC3E}">
        <p14:creationId xmlns:p14="http://schemas.microsoft.com/office/powerpoint/2010/main" val="2261710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024DF5-7B10-A933-551F-8C8B5A8C0731}"/>
              </a:ext>
            </a:extLst>
          </p:cNvPr>
          <p:cNvSpPr txBox="1"/>
          <p:nvPr/>
        </p:nvSpPr>
        <p:spPr>
          <a:xfrm>
            <a:off x="456291" y="683002"/>
            <a:ext cx="8221543" cy="5816977"/>
          </a:xfrm>
          <a:prstGeom prst="rect">
            <a:avLst/>
          </a:prstGeom>
          <a:noFill/>
        </p:spPr>
        <p:txBody>
          <a:bodyPr wrap="square" rtlCol="0">
            <a:spAutoFit/>
          </a:bodyPr>
          <a:lstStyle/>
          <a:p>
            <a:r>
              <a:rPr lang="en-US" sz="4800" dirty="0"/>
              <a:t>Analytical tools</a:t>
            </a:r>
          </a:p>
          <a:p>
            <a:endParaRPr lang="en-US" dirty="0"/>
          </a:p>
          <a:p>
            <a:r>
              <a:rPr lang="en-US" dirty="0"/>
              <a:t>Nucleotide diversity (</a:t>
            </a:r>
            <a:r>
              <a:rPr lang="en-US" dirty="0">
                <a:latin typeface="Symbol" pitchFamily="2" charset="2"/>
              </a:rPr>
              <a:t>p</a:t>
            </a:r>
            <a:r>
              <a:rPr lang="en-US" dirty="0"/>
              <a:t>)</a:t>
            </a:r>
          </a:p>
          <a:p>
            <a:endParaRPr lang="en-US" dirty="0"/>
          </a:p>
          <a:p>
            <a:r>
              <a:rPr lang="en-US" dirty="0"/>
              <a:t>Site-frequency spectrum (SFS)</a:t>
            </a:r>
          </a:p>
          <a:p>
            <a:endParaRPr lang="en-US" dirty="0"/>
          </a:p>
          <a:p>
            <a:r>
              <a:rPr lang="en-US" dirty="0"/>
              <a:t>ABBA-BABA</a:t>
            </a:r>
            <a:br>
              <a:rPr lang="en-US" dirty="0"/>
            </a:br>
            <a:endParaRPr lang="en-US" dirty="0"/>
          </a:p>
          <a:p>
            <a:r>
              <a:rPr lang="en-US" dirty="0" err="1"/>
              <a:t>Fst</a:t>
            </a:r>
            <a:r>
              <a:rPr lang="en-US" dirty="0"/>
              <a:t> within and between species – best done between (1) weakly differentiated populations within species to identify outliers, and (2) between deeply differentiated species to identify </a:t>
            </a:r>
            <a:r>
              <a:rPr lang="en-US" dirty="0" err="1"/>
              <a:t>introgressed</a:t>
            </a:r>
            <a:r>
              <a:rPr lang="en-US" dirty="0"/>
              <a:t> regions that identical by descent (IBD). </a:t>
            </a:r>
          </a:p>
          <a:p>
            <a:endParaRPr lang="en-US" dirty="0"/>
          </a:p>
          <a:p>
            <a:r>
              <a:rPr lang="en-US" dirty="0"/>
              <a:t>Population Branch Statistic (PBS) – Yi et al. 2010</a:t>
            </a:r>
          </a:p>
          <a:p>
            <a:endParaRPr lang="en-US" dirty="0"/>
          </a:p>
          <a:p>
            <a:r>
              <a:rPr lang="en-US" dirty="0"/>
              <a:t>Volcano Finder (Setter et al. 2019)</a:t>
            </a:r>
          </a:p>
          <a:p>
            <a:endParaRPr lang="en-US" dirty="0"/>
          </a:p>
          <a:p>
            <a:r>
              <a:rPr lang="en-US" dirty="0"/>
              <a:t>Linkage disequilibrium (LD) and recombination rate if known can be used to determine when these events occurred.</a:t>
            </a:r>
          </a:p>
          <a:p>
            <a:endParaRPr lang="en-US" dirty="0">
              <a:highlight>
                <a:srgbClr val="FF0000"/>
              </a:highlight>
            </a:endParaRPr>
          </a:p>
        </p:txBody>
      </p:sp>
    </p:spTree>
    <p:extLst>
      <p:ext uri="{BB962C8B-B14F-4D97-AF65-F5344CB8AC3E}">
        <p14:creationId xmlns:p14="http://schemas.microsoft.com/office/powerpoint/2010/main" val="297230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400" dirty="0"/>
              <a:t>Testing for Hybridization Using Genomic Data</a:t>
            </a:r>
          </a:p>
        </p:txBody>
      </p:sp>
      <p:sp>
        <p:nvSpPr>
          <p:cNvPr id="3" name="Content Placeholder 2"/>
          <p:cNvSpPr>
            <a:spLocks noGrp="1"/>
          </p:cNvSpPr>
          <p:nvPr>
            <p:ph idx="1"/>
          </p:nvPr>
        </p:nvSpPr>
        <p:spPr/>
        <p:txBody>
          <a:bodyPr/>
          <a:lstStyle/>
          <a:p>
            <a:pPr marL="0" indent="0">
              <a:buNone/>
            </a:pPr>
            <a:r>
              <a:rPr lang="en-US" dirty="0"/>
              <a:t>ABBA-BABA Tests</a:t>
            </a:r>
          </a:p>
        </p:txBody>
      </p:sp>
      <p:pic>
        <p:nvPicPr>
          <p:cNvPr id="4" name="Picture 3" descr="nrg3446-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61337"/>
            <a:ext cx="6400800" cy="2598210"/>
          </a:xfrm>
          <a:prstGeom prst="rect">
            <a:avLst/>
          </a:prstGeom>
        </p:spPr>
      </p:pic>
      <p:sp>
        <p:nvSpPr>
          <p:cNvPr id="5" name="TextBox 4"/>
          <p:cNvSpPr txBox="1"/>
          <p:nvPr/>
        </p:nvSpPr>
        <p:spPr>
          <a:xfrm>
            <a:off x="390267" y="5695431"/>
            <a:ext cx="7987771" cy="646331"/>
          </a:xfrm>
          <a:prstGeom prst="rect">
            <a:avLst/>
          </a:prstGeom>
          <a:noFill/>
        </p:spPr>
        <p:txBody>
          <a:bodyPr wrap="none" rtlCol="0">
            <a:spAutoFit/>
          </a:bodyPr>
          <a:lstStyle/>
          <a:p>
            <a:r>
              <a:rPr lang="en-US" b="1" dirty="0"/>
              <a:t>Understanding the origin of species with genome-scale data: modelling gene flow</a:t>
            </a:r>
          </a:p>
          <a:p>
            <a:r>
              <a:rPr lang="en-US" dirty="0"/>
              <a:t>Vitor Sousa &amp; Jody Hey. Nature Reviews Genetics 14, 404–414 (2013)</a:t>
            </a:r>
          </a:p>
        </p:txBody>
      </p:sp>
    </p:spTree>
    <p:extLst>
      <p:ext uri="{BB962C8B-B14F-4D97-AF65-F5344CB8AC3E}">
        <p14:creationId xmlns:p14="http://schemas.microsoft.com/office/powerpoint/2010/main" val="398949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l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20" y="1880389"/>
            <a:ext cx="7315200" cy="2397071"/>
          </a:xfrm>
          <a:prstGeom prst="rect">
            <a:avLst/>
          </a:prstGeom>
        </p:spPr>
      </p:pic>
      <p:sp>
        <p:nvSpPr>
          <p:cNvPr id="5" name="TextBox 4"/>
          <p:cNvSpPr txBox="1"/>
          <p:nvPr/>
        </p:nvSpPr>
        <p:spPr>
          <a:xfrm>
            <a:off x="714173" y="4591687"/>
            <a:ext cx="2575545" cy="830997"/>
          </a:xfrm>
          <a:prstGeom prst="rect">
            <a:avLst/>
          </a:prstGeom>
          <a:noFill/>
        </p:spPr>
        <p:txBody>
          <a:bodyPr wrap="none" rtlCol="0">
            <a:spAutoFit/>
          </a:bodyPr>
          <a:lstStyle/>
          <a:p>
            <a:pPr algn="ctr"/>
            <a:r>
              <a:rPr lang="en-US" sz="1600" dirty="0"/>
              <a:t>No gene flow</a:t>
            </a:r>
          </a:p>
          <a:p>
            <a:pPr algn="ctr"/>
            <a:r>
              <a:rPr lang="en-US" sz="1600" dirty="0"/>
              <a:t>No stochastic lineage sorting</a:t>
            </a:r>
          </a:p>
          <a:p>
            <a:pPr algn="ctr"/>
            <a:r>
              <a:rPr lang="en-US" sz="1600" dirty="0"/>
              <a:t>True gene tree</a:t>
            </a:r>
          </a:p>
        </p:txBody>
      </p:sp>
      <p:sp>
        <p:nvSpPr>
          <p:cNvPr id="6" name="Oval 5"/>
          <p:cNvSpPr>
            <a:spLocks noChangeAspect="1"/>
          </p:cNvSpPr>
          <p:nvPr/>
        </p:nvSpPr>
        <p:spPr>
          <a:xfrm>
            <a:off x="924249"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7" name="Oval 6"/>
          <p:cNvSpPr>
            <a:spLocks noChangeAspect="1"/>
          </p:cNvSpPr>
          <p:nvPr/>
        </p:nvSpPr>
        <p:spPr>
          <a:xfrm>
            <a:off x="1546314"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8" name="Oval 7"/>
          <p:cNvSpPr>
            <a:spLocks noChangeAspect="1"/>
          </p:cNvSpPr>
          <p:nvPr/>
        </p:nvSpPr>
        <p:spPr>
          <a:xfrm>
            <a:off x="410646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9" name="Oval 8"/>
          <p:cNvSpPr>
            <a:spLocks noChangeAspect="1"/>
          </p:cNvSpPr>
          <p:nvPr/>
        </p:nvSpPr>
        <p:spPr>
          <a:xfrm>
            <a:off x="4735125"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0" name="Oval 9"/>
          <p:cNvSpPr>
            <a:spLocks noChangeAspect="1"/>
          </p:cNvSpPr>
          <p:nvPr/>
        </p:nvSpPr>
        <p:spPr>
          <a:xfrm>
            <a:off x="6012025"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1" name="Oval 10"/>
          <p:cNvSpPr>
            <a:spLocks noChangeAspect="1"/>
          </p:cNvSpPr>
          <p:nvPr/>
        </p:nvSpPr>
        <p:spPr>
          <a:xfrm>
            <a:off x="727569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2" name="TextBox 11"/>
          <p:cNvSpPr txBox="1"/>
          <p:nvPr/>
        </p:nvSpPr>
        <p:spPr>
          <a:xfrm>
            <a:off x="747593" y="267945"/>
            <a:ext cx="5662052" cy="707886"/>
          </a:xfrm>
          <a:prstGeom prst="rect">
            <a:avLst/>
          </a:prstGeom>
          <a:noFill/>
        </p:spPr>
        <p:txBody>
          <a:bodyPr wrap="none" rtlCol="0">
            <a:spAutoFit/>
          </a:bodyPr>
          <a:lstStyle/>
          <a:p>
            <a:r>
              <a:rPr lang="en-US" sz="2000" dirty="0"/>
              <a:t>Three possible gene trees for any given bi-allelic SNP</a:t>
            </a:r>
          </a:p>
          <a:p>
            <a:r>
              <a:rPr lang="en-US" sz="2000" dirty="0"/>
              <a:t>4 populations + outgroup</a:t>
            </a:r>
          </a:p>
        </p:txBody>
      </p:sp>
      <p:sp>
        <p:nvSpPr>
          <p:cNvPr id="13" name="Right Brace 12"/>
          <p:cNvSpPr/>
          <p:nvPr/>
        </p:nvSpPr>
        <p:spPr>
          <a:xfrm rot="5400000">
            <a:off x="5728126" y="2439635"/>
            <a:ext cx="324120" cy="4649487"/>
          </a:xfrm>
          <a:prstGeom prst="rightBrace">
            <a:avLst>
              <a:gd name="adj1" fmla="val 8333"/>
              <a:gd name="adj2" fmla="val 51058"/>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3836736" y="5234785"/>
            <a:ext cx="4137527" cy="1384995"/>
          </a:xfrm>
          <a:prstGeom prst="rect">
            <a:avLst/>
          </a:prstGeom>
          <a:noFill/>
        </p:spPr>
        <p:txBody>
          <a:bodyPr wrap="square" rtlCol="0">
            <a:spAutoFit/>
          </a:bodyPr>
          <a:lstStyle/>
          <a:p>
            <a:pPr marL="285750" indent="-285750">
              <a:buFont typeface="Arial"/>
              <a:buChar char="•"/>
            </a:pPr>
            <a:r>
              <a:rPr lang="en-US" sz="1400" dirty="0"/>
              <a:t>If no introgression, ABBA &amp; BABA trees should be equal in frequency (red lines equal different patterns generated by ancestral polymorphism).</a:t>
            </a:r>
          </a:p>
          <a:p>
            <a:pPr marL="285750" indent="-285750">
              <a:buFont typeface="Arial"/>
              <a:buChar char="•"/>
            </a:pPr>
            <a:endParaRPr lang="en-US" sz="1400" dirty="0"/>
          </a:p>
          <a:p>
            <a:pPr marL="285750" indent="-285750">
              <a:buFont typeface="Arial"/>
              <a:buChar char="•"/>
            </a:pPr>
            <a:r>
              <a:rPr lang="en-US" sz="1400" dirty="0"/>
              <a:t>If introgression occurred, expect excess of ABBA trees compared to BABA trees or vice versa.</a:t>
            </a:r>
          </a:p>
        </p:txBody>
      </p:sp>
      <p:cxnSp>
        <p:nvCxnSpPr>
          <p:cNvPr id="16" name="Straight Arrow Connector 15"/>
          <p:cNvCxnSpPr/>
          <p:nvPr/>
        </p:nvCxnSpPr>
        <p:spPr>
          <a:xfrm>
            <a:off x="4405003" y="3827170"/>
            <a:ext cx="44104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31975" y="3511792"/>
            <a:ext cx="289782" cy="461665"/>
          </a:xfrm>
          <a:prstGeom prst="rect">
            <a:avLst/>
          </a:prstGeom>
          <a:noFill/>
        </p:spPr>
        <p:txBody>
          <a:bodyPr wrap="square" rtlCol="0">
            <a:spAutoFit/>
          </a:bodyPr>
          <a:lstStyle/>
          <a:p>
            <a:r>
              <a:rPr lang="en-US" sz="2400" dirty="0">
                <a:solidFill>
                  <a:srgbClr val="0000FF"/>
                </a:solidFill>
              </a:rPr>
              <a:t>*</a:t>
            </a:r>
          </a:p>
        </p:txBody>
      </p:sp>
      <p:cxnSp>
        <p:nvCxnSpPr>
          <p:cNvPr id="19" name="Straight Connector 18"/>
          <p:cNvCxnSpPr/>
          <p:nvPr/>
        </p:nvCxnSpPr>
        <p:spPr>
          <a:xfrm flipH="1">
            <a:off x="1163052" y="3268584"/>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70526" y="3268584"/>
            <a:ext cx="314158"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165766" y="2997647"/>
            <a:ext cx="289782" cy="461665"/>
          </a:xfrm>
          <a:prstGeom prst="rect">
            <a:avLst/>
          </a:prstGeom>
          <a:noFill/>
        </p:spPr>
        <p:txBody>
          <a:bodyPr wrap="square" rtlCol="0">
            <a:spAutoFit/>
          </a:bodyPr>
          <a:lstStyle/>
          <a:p>
            <a:r>
              <a:rPr lang="en-US" sz="2400" dirty="0">
                <a:solidFill>
                  <a:srgbClr val="FF0000"/>
                </a:solidFill>
              </a:rPr>
              <a:t>*</a:t>
            </a:r>
          </a:p>
        </p:txBody>
      </p:sp>
      <p:sp>
        <p:nvSpPr>
          <p:cNvPr id="27" name="TextBox 26"/>
          <p:cNvSpPr txBox="1"/>
          <p:nvPr/>
        </p:nvSpPr>
        <p:spPr>
          <a:xfrm>
            <a:off x="939420" y="5643257"/>
            <a:ext cx="2146078" cy="738664"/>
          </a:xfrm>
          <a:prstGeom prst="rect">
            <a:avLst/>
          </a:prstGeom>
          <a:noFill/>
        </p:spPr>
        <p:txBody>
          <a:bodyPr wrap="square" rtlCol="0">
            <a:spAutoFit/>
          </a:bodyPr>
          <a:lstStyle/>
          <a:p>
            <a:r>
              <a:rPr lang="en-US" sz="1400" dirty="0">
                <a:solidFill>
                  <a:srgbClr val="FF0000"/>
                </a:solidFill>
                <a:latin typeface="Symbol" charset="2"/>
                <a:cs typeface="Symbol" charset="2"/>
              </a:rPr>
              <a:t>*</a:t>
            </a:r>
            <a:r>
              <a:rPr lang="en-US" sz="1400" dirty="0">
                <a:latin typeface="Calibri"/>
                <a:cs typeface="Calibri"/>
              </a:rPr>
              <a:t> = mutation</a:t>
            </a:r>
          </a:p>
          <a:p>
            <a:r>
              <a:rPr lang="en-US" sz="1400" dirty="0">
                <a:latin typeface="Calibri"/>
                <a:cs typeface="Calibri"/>
              </a:rPr>
              <a:t>A = ancestral state in outgroup</a:t>
            </a:r>
          </a:p>
        </p:txBody>
      </p:sp>
      <p:cxnSp>
        <p:nvCxnSpPr>
          <p:cNvPr id="28" name="Straight Connector 27"/>
          <p:cNvCxnSpPr/>
          <p:nvPr/>
        </p:nvCxnSpPr>
        <p:spPr>
          <a:xfrm flipH="1">
            <a:off x="4053226" y="2640268"/>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60700" y="2640268"/>
            <a:ext cx="619036"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053226" y="3268584"/>
            <a:ext cx="318481"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068624" y="2314520"/>
            <a:ext cx="289782" cy="461665"/>
          </a:xfrm>
          <a:prstGeom prst="rect">
            <a:avLst/>
          </a:prstGeom>
          <a:noFill/>
        </p:spPr>
        <p:txBody>
          <a:bodyPr wrap="square" rtlCol="0">
            <a:spAutoFit/>
          </a:bodyPr>
          <a:lstStyle/>
          <a:p>
            <a:r>
              <a:rPr lang="en-US" sz="2400" dirty="0">
                <a:solidFill>
                  <a:srgbClr val="FF0000"/>
                </a:solidFill>
              </a:rPr>
              <a:t>*</a:t>
            </a:r>
          </a:p>
        </p:txBody>
      </p:sp>
      <p:cxnSp>
        <p:nvCxnSpPr>
          <p:cNvPr id="35" name="Straight Connector 34"/>
          <p:cNvCxnSpPr/>
          <p:nvPr/>
        </p:nvCxnSpPr>
        <p:spPr>
          <a:xfrm flipH="1">
            <a:off x="6275136" y="2640268"/>
            <a:ext cx="621632"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10136" y="2640268"/>
            <a:ext cx="622968"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586934" y="2335911"/>
            <a:ext cx="289782" cy="461665"/>
          </a:xfrm>
          <a:prstGeom prst="rect">
            <a:avLst/>
          </a:prstGeom>
          <a:noFill/>
        </p:spPr>
        <p:txBody>
          <a:bodyPr wrap="square" rtlCol="0">
            <a:spAutoFit/>
          </a:bodyPr>
          <a:lstStyle/>
          <a:p>
            <a:r>
              <a:rPr lang="en-US" sz="2400" dirty="0">
                <a:solidFill>
                  <a:srgbClr val="FF0000"/>
                </a:solidFill>
              </a:rPr>
              <a:t>*</a:t>
            </a:r>
          </a:p>
        </p:txBody>
      </p:sp>
      <p:sp>
        <p:nvSpPr>
          <p:cNvPr id="41" name="TextBox 40"/>
          <p:cNvSpPr txBox="1"/>
          <p:nvPr/>
        </p:nvSpPr>
        <p:spPr>
          <a:xfrm>
            <a:off x="4353492" y="1107877"/>
            <a:ext cx="2986515" cy="584776"/>
          </a:xfrm>
          <a:prstGeom prst="rect">
            <a:avLst/>
          </a:prstGeom>
          <a:noFill/>
        </p:spPr>
        <p:txBody>
          <a:bodyPr wrap="none" rtlCol="0">
            <a:spAutoFit/>
          </a:bodyPr>
          <a:lstStyle/>
          <a:p>
            <a:pPr algn="ctr"/>
            <a:r>
              <a:rPr lang="en-US" sz="1600" dirty="0"/>
              <a:t>Alternate lineage sorting patterns</a:t>
            </a:r>
          </a:p>
          <a:p>
            <a:pPr algn="ctr"/>
            <a:r>
              <a:rPr lang="en-US" sz="1600" dirty="0"/>
              <a:t>inconsistent with true gene tree</a:t>
            </a:r>
          </a:p>
        </p:txBody>
      </p:sp>
    </p:spTree>
    <p:extLst>
      <p:ext uri="{BB962C8B-B14F-4D97-AF65-F5344CB8AC3E}">
        <p14:creationId xmlns:p14="http://schemas.microsoft.com/office/powerpoint/2010/main" val="244359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176" y="549556"/>
            <a:ext cx="4204596" cy="584776"/>
          </a:xfrm>
          <a:prstGeom prst="rect">
            <a:avLst/>
          </a:prstGeom>
          <a:noFill/>
        </p:spPr>
        <p:txBody>
          <a:bodyPr wrap="none" rtlCol="0">
            <a:spAutoFit/>
          </a:bodyPr>
          <a:lstStyle/>
          <a:p>
            <a:r>
              <a:rPr lang="en-US" sz="3200" dirty="0"/>
              <a:t>(Human, Chimp), Gorilla</a:t>
            </a:r>
          </a:p>
        </p:txBody>
      </p:sp>
      <p:pic>
        <p:nvPicPr>
          <p:cNvPr id="3" name="Picture 2" descr="hcg-genetre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42" y="1999225"/>
            <a:ext cx="6076355" cy="1635942"/>
          </a:xfrm>
          <a:prstGeom prst="rect">
            <a:avLst/>
          </a:prstGeom>
        </p:spPr>
      </p:pic>
      <p:pic>
        <p:nvPicPr>
          <p:cNvPr id="6" name="Picture 5" descr="Untitl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42" y="4046546"/>
            <a:ext cx="2715049" cy="1774002"/>
          </a:xfrm>
          <a:prstGeom prst="rect">
            <a:avLst/>
          </a:prstGeom>
        </p:spPr>
      </p:pic>
      <p:sp>
        <p:nvSpPr>
          <p:cNvPr id="7" name="TextBox 6"/>
          <p:cNvSpPr txBox="1"/>
          <p:nvPr/>
        </p:nvSpPr>
        <p:spPr>
          <a:xfrm>
            <a:off x="667481" y="6100178"/>
            <a:ext cx="6317636" cy="307777"/>
          </a:xfrm>
          <a:prstGeom prst="rect">
            <a:avLst/>
          </a:prstGeom>
          <a:noFill/>
          <a:ln>
            <a:noFill/>
          </a:ln>
        </p:spPr>
        <p:txBody>
          <a:bodyPr wrap="square" rtlCol="0">
            <a:spAutoFit/>
          </a:bodyPr>
          <a:lstStyle/>
          <a:p>
            <a:pPr marL="112713" indent="-112713"/>
            <a:r>
              <a:rPr lang="en-US" sz="1400" dirty="0">
                <a:latin typeface="Symbol" charset="2"/>
                <a:cs typeface="Symbol" charset="2"/>
              </a:rPr>
              <a:t>***</a:t>
            </a:r>
            <a:r>
              <a:rPr lang="en-US" sz="1400" dirty="0"/>
              <a:t>Effects of ancestral polymorphism and ILS are pervasive across the genome</a:t>
            </a:r>
            <a:r>
              <a:rPr lang="en-US" sz="1400" dirty="0">
                <a:latin typeface="Symbol" charset="2"/>
                <a:cs typeface="Symbol" charset="2"/>
              </a:rPr>
              <a:t>***</a:t>
            </a:r>
            <a:r>
              <a:rPr lang="en-US" sz="1400" dirty="0"/>
              <a:t> </a:t>
            </a:r>
          </a:p>
        </p:txBody>
      </p:sp>
    </p:spTree>
    <p:extLst>
      <p:ext uri="{BB962C8B-B14F-4D97-AF65-F5344CB8AC3E}">
        <p14:creationId xmlns:p14="http://schemas.microsoft.com/office/powerpoint/2010/main" val="321674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E0FC-943C-0296-92A0-AC53423EA395}"/>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t>Adaptive Introgression</a:t>
            </a:r>
          </a:p>
        </p:txBody>
      </p:sp>
      <p:sp>
        <p:nvSpPr>
          <p:cNvPr id="3" name="Content Placeholder 2">
            <a:extLst>
              <a:ext uri="{FF2B5EF4-FFF2-40B4-BE49-F238E27FC236}">
                <a16:creationId xmlns:a16="http://schemas.microsoft.com/office/drawing/2014/main" id="{9B919203-9E6C-8EEA-9133-268BA60D28FD}"/>
              </a:ext>
            </a:extLst>
          </p:cNvPr>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2800" dirty="0"/>
              <a:t>Beneficial gene flow between the same or different species</a:t>
            </a:r>
          </a:p>
          <a:p>
            <a:pPr>
              <a:buFont typeface="Courier New" panose="02070309020205020404" pitchFamily="49" charset="0"/>
              <a:buChar char="o"/>
            </a:pPr>
            <a:r>
              <a:rPr lang="en-US" sz="2800" dirty="0"/>
              <a:t>Increases genetic diversity, and introduces genetic variants leading to </a:t>
            </a:r>
            <a:r>
              <a:rPr lang="en-US" sz="2800" u="sng" dirty="0"/>
              <a:t>fitness increase</a:t>
            </a:r>
            <a:r>
              <a:rPr lang="en-US" sz="2800" dirty="0"/>
              <a:t> in the recipient population</a:t>
            </a:r>
          </a:p>
          <a:p>
            <a:pPr>
              <a:buFont typeface="Courier New" panose="02070309020205020404" pitchFamily="49" charset="0"/>
              <a:buChar char="o"/>
            </a:pPr>
            <a:r>
              <a:rPr lang="en-US" sz="2800" dirty="0"/>
              <a:t>Surprisingly common</a:t>
            </a:r>
          </a:p>
          <a:p>
            <a:pPr>
              <a:buFont typeface="Courier New" panose="02070309020205020404" pitchFamily="49" charset="0"/>
              <a:buChar char="o"/>
            </a:pPr>
            <a:r>
              <a:rPr lang="en-US" sz="2800" dirty="0"/>
              <a:t>Can lead to faster evolution (than waiting for mutation)</a:t>
            </a:r>
          </a:p>
          <a:p>
            <a:pPr>
              <a:buFont typeface="Courier New" panose="02070309020205020404" pitchFamily="49" charset="0"/>
              <a:buChar char="o"/>
            </a:pPr>
            <a:r>
              <a:rPr lang="en-US" sz="2800" dirty="0"/>
              <a:t>Genomics offers a new perspective</a:t>
            </a:r>
          </a:p>
        </p:txBody>
      </p:sp>
    </p:spTree>
    <p:extLst>
      <p:ext uri="{BB962C8B-B14F-4D97-AF65-F5344CB8AC3E}">
        <p14:creationId xmlns:p14="http://schemas.microsoft.com/office/powerpoint/2010/main" val="8986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DA59A-3C34-F148-A801-D3F56B7C93DF}"/>
              </a:ext>
            </a:extLst>
          </p:cNvPr>
          <p:cNvPicPr>
            <a:picLocks noChangeAspect="1"/>
          </p:cNvPicPr>
          <p:nvPr/>
        </p:nvPicPr>
        <p:blipFill>
          <a:blip r:embed="rId2"/>
          <a:stretch>
            <a:fillRect/>
          </a:stretch>
        </p:blipFill>
        <p:spPr>
          <a:xfrm>
            <a:off x="0" y="461090"/>
            <a:ext cx="5097318" cy="4555410"/>
          </a:xfrm>
          <a:prstGeom prst="rect">
            <a:avLst/>
          </a:prstGeom>
        </p:spPr>
      </p:pic>
      <p:sp>
        <p:nvSpPr>
          <p:cNvPr id="6" name="TextBox 5">
            <a:extLst>
              <a:ext uri="{FF2B5EF4-FFF2-40B4-BE49-F238E27FC236}">
                <a16:creationId xmlns:a16="http://schemas.microsoft.com/office/drawing/2014/main" id="{F8803754-EDB0-D34A-BB1E-0BBBC19278C2}"/>
              </a:ext>
            </a:extLst>
          </p:cNvPr>
          <p:cNvSpPr txBox="1"/>
          <p:nvPr/>
        </p:nvSpPr>
        <p:spPr>
          <a:xfrm>
            <a:off x="4584700" y="1330036"/>
            <a:ext cx="4115955" cy="1569660"/>
          </a:xfrm>
          <a:prstGeom prst="rect">
            <a:avLst/>
          </a:prstGeom>
          <a:noFill/>
        </p:spPr>
        <p:txBody>
          <a:bodyPr wrap="square" rtlCol="0">
            <a:spAutoFit/>
          </a:bodyPr>
          <a:lstStyle/>
          <a:p>
            <a:r>
              <a:rPr lang="en-US" sz="2400" dirty="0">
                <a:latin typeface="Comic Sans MS" panose="030F0902030302020204" pitchFamily="66" charset="0"/>
              </a:rPr>
              <a:t>Did modern humans hybridize with Neanderthal people and other ancient humans?</a:t>
            </a:r>
          </a:p>
        </p:txBody>
      </p:sp>
      <p:pic>
        <p:nvPicPr>
          <p:cNvPr id="8" name="Picture 7">
            <a:extLst>
              <a:ext uri="{FF2B5EF4-FFF2-40B4-BE49-F238E27FC236}">
                <a16:creationId xmlns:a16="http://schemas.microsoft.com/office/drawing/2014/main" id="{8C0956DE-F115-C44A-9155-108AC5B44263}"/>
              </a:ext>
            </a:extLst>
          </p:cNvPr>
          <p:cNvPicPr>
            <a:picLocks noChangeAspect="1"/>
          </p:cNvPicPr>
          <p:nvPr/>
        </p:nvPicPr>
        <p:blipFill>
          <a:blip r:embed="rId3"/>
          <a:stretch>
            <a:fillRect/>
          </a:stretch>
        </p:blipFill>
        <p:spPr>
          <a:xfrm>
            <a:off x="4825422" y="3439983"/>
            <a:ext cx="3634509" cy="1879723"/>
          </a:xfrm>
          <a:prstGeom prst="rect">
            <a:avLst/>
          </a:prstGeom>
        </p:spPr>
      </p:pic>
    </p:spTree>
    <p:extLst>
      <p:ext uri="{BB962C8B-B14F-4D97-AF65-F5344CB8AC3E}">
        <p14:creationId xmlns:p14="http://schemas.microsoft.com/office/powerpoint/2010/main" val="2731325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b_R_NeandertalEMB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7" y="637369"/>
            <a:ext cx="7315200" cy="4113724"/>
          </a:xfrm>
          <a:prstGeom prst="rect">
            <a:avLst/>
          </a:prstGeom>
        </p:spPr>
      </p:pic>
      <p:sp>
        <p:nvSpPr>
          <p:cNvPr id="5" name="Rectangle 4"/>
          <p:cNvSpPr/>
          <p:nvPr/>
        </p:nvSpPr>
        <p:spPr>
          <a:xfrm>
            <a:off x="622437" y="4751093"/>
            <a:ext cx="4137001" cy="954107"/>
          </a:xfrm>
          <a:prstGeom prst="rect">
            <a:avLst/>
          </a:prstGeom>
        </p:spPr>
        <p:txBody>
          <a:bodyPr wrap="square">
            <a:spAutoFit/>
          </a:bodyPr>
          <a:lstStyle/>
          <a:p>
            <a:endParaRPr lang="en-US" sz="1400" dirty="0"/>
          </a:p>
          <a:p>
            <a:r>
              <a:rPr lang="en-US" sz="1400" dirty="0"/>
              <a:t>Humans mated with </a:t>
            </a:r>
            <a:r>
              <a:rPr lang="en-US" sz="1400" dirty="0" err="1"/>
              <a:t>Neandertals</a:t>
            </a:r>
            <a:r>
              <a:rPr lang="en-US" sz="1400" dirty="0"/>
              <a:t> much earlier and more frequently than thought. </a:t>
            </a:r>
            <a:r>
              <a:rPr lang="en-US" sz="1400" u="sng" dirty="0"/>
              <a:t>Science</a:t>
            </a:r>
            <a:r>
              <a:rPr lang="en-US" sz="1400" dirty="0"/>
              <a:t> By Ann Gibbons, Feb. 17, 2016 , 1:00 PM</a:t>
            </a:r>
          </a:p>
        </p:txBody>
      </p:sp>
      <p:sp>
        <p:nvSpPr>
          <p:cNvPr id="6" name="TextBox 5">
            <a:extLst>
              <a:ext uri="{FF2B5EF4-FFF2-40B4-BE49-F238E27FC236}">
                <a16:creationId xmlns:a16="http://schemas.microsoft.com/office/drawing/2014/main" id="{770738E4-E327-DA4C-A0EF-B75C47A6CB60}"/>
              </a:ext>
            </a:extLst>
          </p:cNvPr>
          <p:cNvSpPr txBox="1"/>
          <p:nvPr/>
        </p:nvSpPr>
        <p:spPr>
          <a:xfrm>
            <a:off x="622437" y="5929745"/>
            <a:ext cx="6193940" cy="461665"/>
          </a:xfrm>
          <a:prstGeom prst="rect">
            <a:avLst/>
          </a:prstGeom>
          <a:noFill/>
        </p:spPr>
        <p:txBody>
          <a:bodyPr wrap="none" rtlCol="0">
            <a:spAutoFit/>
          </a:bodyPr>
          <a:lstStyle/>
          <a:p>
            <a:r>
              <a:rPr lang="en-US" sz="2400" dirty="0"/>
              <a:t>~2% of your DNA is perhaps from Neanderthal</a:t>
            </a:r>
          </a:p>
        </p:txBody>
      </p:sp>
    </p:spTree>
    <p:extLst>
      <p:ext uri="{BB962C8B-B14F-4D97-AF65-F5344CB8AC3E}">
        <p14:creationId xmlns:p14="http://schemas.microsoft.com/office/powerpoint/2010/main" val="253389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43B7A-CCBB-8AFC-0531-70C089D1639A}"/>
              </a:ext>
            </a:extLst>
          </p:cNvPr>
          <p:cNvSpPr txBox="1"/>
          <p:nvPr/>
        </p:nvSpPr>
        <p:spPr>
          <a:xfrm>
            <a:off x="906237" y="579665"/>
            <a:ext cx="7331528" cy="2554545"/>
          </a:xfrm>
          <a:prstGeom prst="rect">
            <a:avLst/>
          </a:prstGeom>
          <a:noFill/>
        </p:spPr>
        <p:txBody>
          <a:bodyPr wrap="square" rtlCol="0">
            <a:spAutoFit/>
          </a:bodyPr>
          <a:lstStyle/>
          <a:p>
            <a:r>
              <a:rPr lang="en-US" sz="3200" dirty="0"/>
              <a:t>In the previous lecture we learned that…</a:t>
            </a:r>
          </a:p>
          <a:p>
            <a:r>
              <a:rPr lang="en-US" sz="3200" dirty="0"/>
              <a:t>Yellow-billed Pintail and Speckled Teal have strong F</a:t>
            </a:r>
            <a:r>
              <a:rPr lang="en-US" sz="3200" baseline="-25000" dirty="0"/>
              <a:t>ST</a:t>
            </a:r>
            <a:r>
              <a:rPr lang="en-US" sz="3200" dirty="0"/>
              <a:t> outliers in the </a:t>
            </a:r>
            <a:r>
              <a:rPr lang="en-US" sz="3200" dirty="0">
                <a:latin typeface="Symbol" pitchFamily="2" charset="2"/>
              </a:rPr>
              <a:t>b</a:t>
            </a:r>
            <a:r>
              <a:rPr lang="en-US" sz="3200" dirty="0"/>
              <a:t>-globin </a:t>
            </a:r>
          </a:p>
          <a:p>
            <a:r>
              <a:rPr lang="en-US" sz="3200" dirty="0"/>
              <a:t>and in the HIF-pathway genes </a:t>
            </a:r>
          </a:p>
          <a:p>
            <a:r>
              <a:rPr lang="en-US" sz="3200" dirty="0"/>
              <a:t>EPAS1 and EGLN1</a:t>
            </a:r>
          </a:p>
        </p:txBody>
      </p:sp>
      <p:pic>
        <p:nvPicPr>
          <p:cNvPr id="3" name="Picture 2">
            <a:extLst>
              <a:ext uri="{FF2B5EF4-FFF2-40B4-BE49-F238E27FC236}">
                <a16:creationId xmlns:a16="http://schemas.microsoft.com/office/drawing/2014/main" id="{36E3A03D-4BE9-688B-B490-FA0C1178E20A}"/>
              </a:ext>
            </a:extLst>
          </p:cNvPr>
          <p:cNvPicPr>
            <a:picLocks noChangeAspect="1"/>
          </p:cNvPicPr>
          <p:nvPr/>
        </p:nvPicPr>
        <p:blipFill>
          <a:blip r:embed="rId2"/>
          <a:stretch>
            <a:fillRect/>
          </a:stretch>
        </p:blipFill>
        <p:spPr>
          <a:xfrm>
            <a:off x="1009599" y="3501072"/>
            <a:ext cx="4317693" cy="2878462"/>
          </a:xfrm>
          <a:prstGeom prst="rect">
            <a:avLst/>
          </a:prstGeom>
        </p:spPr>
      </p:pic>
      <p:sp>
        <p:nvSpPr>
          <p:cNvPr id="4" name="TextBox 3">
            <a:extLst>
              <a:ext uri="{FF2B5EF4-FFF2-40B4-BE49-F238E27FC236}">
                <a16:creationId xmlns:a16="http://schemas.microsoft.com/office/drawing/2014/main" id="{CC03E1E2-0AE8-2659-0E67-00A22703D742}"/>
              </a:ext>
            </a:extLst>
          </p:cNvPr>
          <p:cNvSpPr txBox="1"/>
          <p:nvPr/>
        </p:nvSpPr>
        <p:spPr>
          <a:xfrm>
            <a:off x="3727430" y="6417124"/>
            <a:ext cx="1599862" cy="276999"/>
          </a:xfrm>
          <a:prstGeom prst="rect">
            <a:avLst/>
          </a:prstGeom>
          <a:noFill/>
        </p:spPr>
        <p:txBody>
          <a:bodyPr wrap="none" rtlCol="0">
            <a:spAutoFit/>
          </a:bodyPr>
          <a:lstStyle/>
          <a:p>
            <a:r>
              <a:rPr lang="en-US" sz="1200" dirty="0"/>
              <a:t>Salta, Argentina - 2001</a:t>
            </a:r>
          </a:p>
        </p:txBody>
      </p:sp>
    </p:spTree>
    <p:extLst>
      <p:ext uri="{BB962C8B-B14F-4D97-AF65-F5344CB8AC3E}">
        <p14:creationId xmlns:p14="http://schemas.microsoft.com/office/powerpoint/2010/main" val="331006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4BC3AA-96B6-278B-1976-52DB13D2F897}"/>
              </a:ext>
            </a:extLst>
          </p:cNvPr>
          <p:cNvPicPr>
            <a:picLocks noChangeAspect="1"/>
          </p:cNvPicPr>
          <p:nvPr/>
        </p:nvPicPr>
        <p:blipFill>
          <a:blip r:embed="rId2"/>
          <a:stretch>
            <a:fillRect/>
          </a:stretch>
        </p:blipFill>
        <p:spPr>
          <a:xfrm>
            <a:off x="685800" y="279902"/>
            <a:ext cx="7772400" cy="5185826"/>
          </a:xfrm>
          <a:prstGeom prst="rect">
            <a:avLst/>
          </a:prstGeom>
        </p:spPr>
      </p:pic>
      <p:sp>
        <p:nvSpPr>
          <p:cNvPr id="6" name="TextBox 5">
            <a:extLst>
              <a:ext uri="{FF2B5EF4-FFF2-40B4-BE49-F238E27FC236}">
                <a16:creationId xmlns:a16="http://schemas.microsoft.com/office/drawing/2014/main" id="{E2A0F6BD-131E-E119-6131-08E1DCC7A22B}"/>
              </a:ext>
            </a:extLst>
          </p:cNvPr>
          <p:cNvSpPr txBox="1"/>
          <p:nvPr/>
        </p:nvSpPr>
        <p:spPr>
          <a:xfrm>
            <a:off x="2236233" y="5465728"/>
            <a:ext cx="4671536" cy="677108"/>
          </a:xfrm>
          <a:prstGeom prst="rect">
            <a:avLst/>
          </a:prstGeom>
          <a:noFill/>
        </p:spPr>
        <p:txBody>
          <a:bodyPr wrap="none" rtlCol="0">
            <a:spAutoFit/>
          </a:bodyPr>
          <a:lstStyle/>
          <a:p>
            <a:pPr algn="ctr"/>
            <a:r>
              <a:rPr lang="en-US" sz="2400" dirty="0"/>
              <a:t>Yellow-billed Pintail – </a:t>
            </a:r>
            <a:r>
              <a:rPr lang="en-US" sz="2400" i="1" dirty="0"/>
              <a:t>Anas </a:t>
            </a:r>
            <a:r>
              <a:rPr lang="en-US" sz="2400" i="1" dirty="0" err="1"/>
              <a:t>georgica</a:t>
            </a:r>
            <a:endParaRPr lang="en-US" sz="2400" i="1" dirty="0"/>
          </a:p>
          <a:p>
            <a:pPr algn="ctr"/>
            <a:r>
              <a:rPr lang="en-US" sz="1400" dirty="0"/>
              <a:t>© Like Seitz 2013 - eBird</a:t>
            </a:r>
          </a:p>
        </p:txBody>
      </p:sp>
    </p:spTree>
    <p:extLst>
      <p:ext uri="{BB962C8B-B14F-4D97-AF65-F5344CB8AC3E}">
        <p14:creationId xmlns:p14="http://schemas.microsoft.com/office/powerpoint/2010/main" val="1454691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BF529-D41F-2ED6-CA89-8A55D7A97630}"/>
              </a:ext>
            </a:extLst>
          </p:cNvPr>
          <p:cNvPicPr>
            <a:picLocks noChangeAspect="1"/>
          </p:cNvPicPr>
          <p:nvPr/>
        </p:nvPicPr>
        <p:blipFill>
          <a:blip r:embed="rId2"/>
          <a:stretch>
            <a:fillRect/>
          </a:stretch>
        </p:blipFill>
        <p:spPr>
          <a:xfrm>
            <a:off x="685800" y="306796"/>
            <a:ext cx="7772400" cy="5185826"/>
          </a:xfrm>
          <a:prstGeom prst="rect">
            <a:avLst/>
          </a:prstGeom>
        </p:spPr>
      </p:pic>
      <p:sp>
        <p:nvSpPr>
          <p:cNvPr id="7" name="TextBox 6">
            <a:extLst>
              <a:ext uri="{FF2B5EF4-FFF2-40B4-BE49-F238E27FC236}">
                <a16:creationId xmlns:a16="http://schemas.microsoft.com/office/drawing/2014/main" id="{CBAE64C4-BB91-4418-12AB-55B4DBC3F889}"/>
              </a:ext>
            </a:extLst>
          </p:cNvPr>
          <p:cNvSpPr txBox="1"/>
          <p:nvPr/>
        </p:nvSpPr>
        <p:spPr>
          <a:xfrm>
            <a:off x="2209800" y="5492622"/>
            <a:ext cx="4724400" cy="677108"/>
          </a:xfrm>
          <a:prstGeom prst="rect">
            <a:avLst/>
          </a:prstGeom>
          <a:noFill/>
        </p:spPr>
        <p:txBody>
          <a:bodyPr wrap="square">
            <a:spAutoFit/>
          </a:bodyPr>
          <a:lstStyle/>
          <a:p>
            <a:pPr algn="ctr"/>
            <a:r>
              <a:rPr lang="en-US" sz="2400" dirty="0"/>
              <a:t>Yellow-billed Teal – </a:t>
            </a:r>
            <a:r>
              <a:rPr lang="en-US" sz="2400" i="1" dirty="0"/>
              <a:t>Anas </a:t>
            </a:r>
            <a:r>
              <a:rPr lang="en-US" sz="2400" i="1" dirty="0" err="1"/>
              <a:t>flavirostris</a:t>
            </a:r>
            <a:endParaRPr lang="en-US" sz="2400" i="1" dirty="0"/>
          </a:p>
          <a:p>
            <a:pPr algn="ctr"/>
            <a:r>
              <a:rPr lang="en-US" sz="1400" dirty="0"/>
              <a:t>© Pablo Gutiérrez Maier 2021 - eBird</a:t>
            </a:r>
          </a:p>
        </p:txBody>
      </p:sp>
    </p:spTree>
    <p:extLst>
      <p:ext uri="{BB962C8B-B14F-4D97-AF65-F5344CB8AC3E}">
        <p14:creationId xmlns:p14="http://schemas.microsoft.com/office/powerpoint/2010/main" val="406965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CC434B-0E3A-5159-E230-BC7991F3AFD5}"/>
              </a:ext>
            </a:extLst>
          </p:cNvPr>
          <p:cNvPicPr>
            <a:picLocks noChangeAspect="1"/>
          </p:cNvPicPr>
          <p:nvPr/>
        </p:nvPicPr>
        <p:blipFill>
          <a:blip r:embed="rId2"/>
          <a:stretch>
            <a:fillRect/>
          </a:stretch>
        </p:blipFill>
        <p:spPr>
          <a:xfrm>
            <a:off x="191028" y="367553"/>
            <a:ext cx="4319456" cy="5992906"/>
          </a:xfrm>
          <a:prstGeom prst="rect">
            <a:avLst/>
          </a:prstGeom>
        </p:spPr>
      </p:pic>
      <p:pic>
        <p:nvPicPr>
          <p:cNvPr id="19" name="Picture 18">
            <a:extLst>
              <a:ext uri="{FF2B5EF4-FFF2-40B4-BE49-F238E27FC236}">
                <a16:creationId xmlns:a16="http://schemas.microsoft.com/office/drawing/2014/main" id="{D37C98F8-CC3A-A96F-C0FD-18D8879A7540}"/>
              </a:ext>
            </a:extLst>
          </p:cNvPr>
          <p:cNvPicPr>
            <a:picLocks noChangeAspect="1"/>
          </p:cNvPicPr>
          <p:nvPr/>
        </p:nvPicPr>
        <p:blipFill>
          <a:blip r:embed="rId3"/>
          <a:stretch>
            <a:fillRect/>
          </a:stretch>
        </p:blipFill>
        <p:spPr>
          <a:xfrm>
            <a:off x="4643721" y="367553"/>
            <a:ext cx="4319458" cy="5992908"/>
          </a:xfrm>
          <a:prstGeom prst="rect">
            <a:avLst/>
          </a:prstGeom>
        </p:spPr>
      </p:pic>
      <p:pic>
        <p:nvPicPr>
          <p:cNvPr id="22" name="Picture 21">
            <a:extLst>
              <a:ext uri="{FF2B5EF4-FFF2-40B4-BE49-F238E27FC236}">
                <a16:creationId xmlns:a16="http://schemas.microsoft.com/office/drawing/2014/main" id="{B96FACD8-1463-4193-1D85-E17C1A1247AE}"/>
              </a:ext>
            </a:extLst>
          </p:cNvPr>
          <p:cNvPicPr>
            <a:picLocks noChangeAspect="1"/>
          </p:cNvPicPr>
          <p:nvPr/>
        </p:nvPicPr>
        <p:blipFill>
          <a:blip r:embed="rId4"/>
          <a:stretch>
            <a:fillRect/>
          </a:stretch>
        </p:blipFill>
        <p:spPr>
          <a:xfrm>
            <a:off x="8086165" y="5481916"/>
            <a:ext cx="878543" cy="878543"/>
          </a:xfrm>
          <a:prstGeom prst="rect">
            <a:avLst/>
          </a:prstGeom>
        </p:spPr>
      </p:pic>
      <p:pic>
        <p:nvPicPr>
          <p:cNvPr id="23" name="Picture 22">
            <a:extLst>
              <a:ext uri="{FF2B5EF4-FFF2-40B4-BE49-F238E27FC236}">
                <a16:creationId xmlns:a16="http://schemas.microsoft.com/office/drawing/2014/main" id="{646A6D22-F6F4-179F-F481-EA8929A591E0}"/>
              </a:ext>
            </a:extLst>
          </p:cNvPr>
          <p:cNvPicPr>
            <a:picLocks noChangeAspect="1"/>
          </p:cNvPicPr>
          <p:nvPr/>
        </p:nvPicPr>
        <p:blipFill>
          <a:blip r:embed="rId4"/>
          <a:stretch>
            <a:fillRect/>
          </a:stretch>
        </p:blipFill>
        <p:spPr>
          <a:xfrm>
            <a:off x="3631941" y="5481916"/>
            <a:ext cx="878543" cy="878543"/>
          </a:xfrm>
          <a:prstGeom prst="rect">
            <a:avLst/>
          </a:prstGeom>
        </p:spPr>
      </p:pic>
      <p:sp>
        <p:nvSpPr>
          <p:cNvPr id="24" name="TextBox 23">
            <a:extLst>
              <a:ext uri="{FF2B5EF4-FFF2-40B4-BE49-F238E27FC236}">
                <a16:creationId xmlns:a16="http://schemas.microsoft.com/office/drawing/2014/main" id="{AE149FA2-804E-358F-B389-5FE60AFE1487}"/>
              </a:ext>
            </a:extLst>
          </p:cNvPr>
          <p:cNvSpPr txBox="1"/>
          <p:nvPr/>
        </p:nvSpPr>
        <p:spPr>
          <a:xfrm>
            <a:off x="4651448" y="6360459"/>
            <a:ext cx="2904513" cy="276999"/>
          </a:xfrm>
          <a:prstGeom prst="rect">
            <a:avLst/>
          </a:prstGeom>
          <a:noFill/>
        </p:spPr>
        <p:txBody>
          <a:bodyPr wrap="none" rtlCol="0">
            <a:spAutoFit/>
          </a:bodyPr>
          <a:lstStyle/>
          <a:p>
            <a:r>
              <a:rPr lang="en-US" sz="1200" dirty="0"/>
              <a:t>Yellow-billed Pintail: N ≈ 100,000-1,000,000</a:t>
            </a:r>
          </a:p>
        </p:txBody>
      </p:sp>
      <p:sp>
        <p:nvSpPr>
          <p:cNvPr id="25" name="TextBox 24">
            <a:extLst>
              <a:ext uri="{FF2B5EF4-FFF2-40B4-BE49-F238E27FC236}">
                <a16:creationId xmlns:a16="http://schemas.microsoft.com/office/drawing/2014/main" id="{9C38122E-0207-5B09-4F65-B8007F69EAA2}"/>
              </a:ext>
            </a:extLst>
          </p:cNvPr>
          <p:cNvSpPr txBox="1"/>
          <p:nvPr/>
        </p:nvSpPr>
        <p:spPr>
          <a:xfrm>
            <a:off x="197222" y="6360459"/>
            <a:ext cx="2212850" cy="276999"/>
          </a:xfrm>
          <a:prstGeom prst="rect">
            <a:avLst/>
          </a:prstGeom>
          <a:noFill/>
        </p:spPr>
        <p:txBody>
          <a:bodyPr wrap="none" rtlCol="0">
            <a:spAutoFit/>
          </a:bodyPr>
          <a:lstStyle/>
          <a:p>
            <a:r>
              <a:rPr lang="en-US" sz="1200" dirty="0"/>
              <a:t>Yellow-billed Teal: N ≈ 1,000,000</a:t>
            </a:r>
          </a:p>
        </p:txBody>
      </p:sp>
    </p:spTree>
    <p:extLst>
      <p:ext uri="{BB962C8B-B14F-4D97-AF65-F5344CB8AC3E}">
        <p14:creationId xmlns:p14="http://schemas.microsoft.com/office/powerpoint/2010/main" val="17055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A2AFD-9C38-E24F-ADCB-8A1AB7F4FD0F}"/>
              </a:ext>
            </a:extLst>
          </p:cNvPr>
          <p:cNvPicPr>
            <a:picLocks noChangeAspect="1"/>
          </p:cNvPicPr>
          <p:nvPr/>
        </p:nvPicPr>
        <p:blipFill rotWithShape="1">
          <a:blip r:embed="rId2"/>
          <a:srcRect t="1354" b="1707"/>
          <a:stretch/>
        </p:blipFill>
        <p:spPr>
          <a:xfrm>
            <a:off x="763607" y="226297"/>
            <a:ext cx="5800095" cy="5722449"/>
          </a:xfrm>
          <a:prstGeom prst="rect">
            <a:avLst/>
          </a:prstGeom>
        </p:spPr>
      </p:pic>
      <p:sp>
        <p:nvSpPr>
          <p:cNvPr id="4" name="Title 1">
            <a:extLst>
              <a:ext uri="{FF2B5EF4-FFF2-40B4-BE49-F238E27FC236}">
                <a16:creationId xmlns:a16="http://schemas.microsoft.com/office/drawing/2014/main" id="{27297F15-7F70-E747-9785-77A60B14BDE3}"/>
              </a:ext>
            </a:extLst>
          </p:cNvPr>
          <p:cNvSpPr>
            <a:spLocks noGrp="1"/>
          </p:cNvSpPr>
          <p:nvPr>
            <p:ph type="title"/>
          </p:nvPr>
        </p:nvSpPr>
        <p:spPr>
          <a:xfrm>
            <a:off x="3352626" y="-85090"/>
            <a:ext cx="5889099" cy="1143000"/>
          </a:xfrm>
        </p:spPr>
        <p:txBody>
          <a:bodyPr>
            <a:normAutofit/>
          </a:bodyPr>
          <a:lstStyle/>
          <a:p>
            <a:pPr algn="l"/>
            <a:r>
              <a:rPr lang="en-US" sz="3200" dirty="0"/>
              <a:t>Hypoxia-Inducible Factor Pathway</a:t>
            </a:r>
          </a:p>
        </p:txBody>
      </p:sp>
      <p:sp>
        <p:nvSpPr>
          <p:cNvPr id="2" name="TextBox 1">
            <a:extLst>
              <a:ext uri="{FF2B5EF4-FFF2-40B4-BE49-F238E27FC236}">
                <a16:creationId xmlns:a16="http://schemas.microsoft.com/office/drawing/2014/main" id="{9A2FCC11-9169-476B-D41D-AA8D02C1C48F}"/>
              </a:ext>
            </a:extLst>
          </p:cNvPr>
          <p:cNvSpPr txBox="1"/>
          <p:nvPr/>
        </p:nvSpPr>
        <p:spPr>
          <a:xfrm>
            <a:off x="430306" y="6274362"/>
            <a:ext cx="8276665" cy="461665"/>
          </a:xfrm>
          <a:prstGeom prst="rect">
            <a:avLst/>
          </a:prstGeom>
          <a:noFill/>
        </p:spPr>
        <p:txBody>
          <a:bodyPr wrap="square" rtlCol="0">
            <a:spAutoFit/>
          </a:bodyPr>
          <a:lstStyle/>
          <a:p>
            <a:pPr algn="ctr"/>
            <a:r>
              <a:rPr lang="en-US" sz="1200" dirty="0"/>
              <a:t>Graham, A.M. and McCracken, K.G., 2019. Convergent evolution on the hypoxia-inducible factor (HIF) pathway genes EGLN1 and EPAS1 in high-altitude ducks. </a:t>
            </a:r>
            <a:r>
              <a:rPr lang="en-US" sz="1200" i="1" dirty="0"/>
              <a:t>Heredity</a:t>
            </a:r>
            <a:r>
              <a:rPr lang="en-US" sz="1200" dirty="0"/>
              <a:t> 122(6) 819-832.</a:t>
            </a:r>
          </a:p>
        </p:txBody>
      </p:sp>
    </p:spTree>
    <p:extLst>
      <p:ext uri="{BB962C8B-B14F-4D97-AF65-F5344CB8AC3E}">
        <p14:creationId xmlns:p14="http://schemas.microsoft.com/office/powerpoint/2010/main" val="180633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C4BA8F-87FD-B36F-216B-E97E59D70F1B}"/>
              </a:ext>
            </a:extLst>
          </p:cNvPr>
          <p:cNvPicPr>
            <a:picLocks noChangeAspect="1"/>
          </p:cNvPicPr>
          <p:nvPr/>
        </p:nvPicPr>
        <p:blipFill>
          <a:blip r:embed="rId2"/>
          <a:stretch>
            <a:fillRect/>
          </a:stretch>
        </p:blipFill>
        <p:spPr>
          <a:xfrm>
            <a:off x="1326724" y="239340"/>
            <a:ext cx="6490552" cy="5900502"/>
          </a:xfrm>
          <a:prstGeom prst="rect">
            <a:avLst/>
          </a:prstGeom>
        </p:spPr>
      </p:pic>
      <p:sp>
        <p:nvSpPr>
          <p:cNvPr id="6" name="TextBox 5">
            <a:extLst>
              <a:ext uri="{FF2B5EF4-FFF2-40B4-BE49-F238E27FC236}">
                <a16:creationId xmlns:a16="http://schemas.microsoft.com/office/drawing/2014/main" id="{579AE3E5-406E-0F1C-55BC-14AED82A47C9}"/>
              </a:ext>
            </a:extLst>
          </p:cNvPr>
          <p:cNvSpPr txBox="1"/>
          <p:nvPr/>
        </p:nvSpPr>
        <p:spPr>
          <a:xfrm>
            <a:off x="430306" y="6274362"/>
            <a:ext cx="8276665" cy="461665"/>
          </a:xfrm>
          <a:prstGeom prst="rect">
            <a:avLst/>
          </a:prstGeom>
          <a:noFill/>
        </p:spPr>
        <p:txBody>
          <a:bodyPr wrap="square" rtlCol="0">
            <a:spAutoFit/>
          </a:bodyPr>
          <a:lstStyle/>
          <a:p>
            <a:pPr algn="ctr"/>
            <a:r>
              <a:rPr lang="en-US" sz="1200" dirty="0"/>
              <a:t>Graham, A.M. and McCracken, K.G., 2019. Convergent evolution on the hypoxia-inducible factor (HIF) pathway genes EGLN1 and EPAS1 in high-altitude ducks. </a:t>
            </a:r>
            <a:r>
              <a:rPr lang="en-US" sz="1200" i="1" dirty="0"/>
              <a:t>Heredity</a:t>
            </a:r>
            <a:r>
              <a:rPr lang="en-US" sz="1200" dirty="0"/>
              <a:t> 122(6) 819-832.</a:t>
            </a:r>
          </a:p>
        </p:txBody>
      </p:sp>
      <p:sp>
        <p:nvSpPr>
          <p:cNvPr id="3" name="TextBox 2">
            <a:extLst>
              <a:ext uri="{FF2B5EF4-FFF2-40B4-BE49-F238E27FC236}">
                <a16:creationId xmlns:a16="http://schemas.microsoft.com/office/drawing/2014/main" id="{E8B702DD-A1FA-538B-60AE-F89AB6398B38}"/>
              </a:ext>
            </a:extLst>
          </p:cNvPr>
          <p:cNvSpPr txBox="1"/>
          <p:nvPr/>
        </p:nvSpPr>
        <p:spPr>
          <a:xfrm>
            <a:off x="62755" y="1521293"/>
            <a:ext cx="1479176" cy="646331"/>
          </a:xfrm>
          <a:prstGeom prst="rect">
            <a:avLst/>
          </a:prstGeom>
          <a:noFill/>
        </p:spPr>
        <p:txBody>
          <a:bodyPr wrap="square">
            <a:spAutoFit/>
          </a:bodyPr>
          <a:lstStyle/>
          <a:p>
            <a:pPr algn="ctr"/>
            <a:r>
              <a:rPr lang="en-US" dirty="0"/>
              <a:t>Yellow-billed Pintail </a:t>
            </a:r>
          </a:p>
        </p:txBody>
      </p:sp>
      <p:sp>
        <p:nvSpPr>
          <p:cNvPr id="4" name="TextBox 3">
            <a:extLst>
              <a:ext uri="{FF2B5EF4-FFF2-40B4-BE49-F238E27FC236}">
                <a16:creationId xmlns:a16="http://schemas.microsoft.com/office/drawing/2014/main" id="{5F9BC8F9-9AB4-92C2-708B-E1187590D23C}"/>
              </a:ext>
            </a:extLst>
          </p:cNvPr>
          <p:cNvSpPr txBox="1"/>
          <p:nvPr/>
        </p:nvSpPr>
        <p:spPr>
          <a:xfrm>
            <a:off x="134474" y="4246563"/>
            <a:ext cx="1479176" cy="369332"/>
          </a:xfrm>
          <a:prstGeom prst="rect">
            <a:avLst/>
          </a:prstGeom>
          <a:noFill/>
        </p:spPr>
        <p:txBody>
          <a:bodyPr wrap="square">
            <a:spAutoFit/>
          </a:bodyPr>
          <a:lstStyle/>
          <a:p>
            <a:pPr algn="ctr"/>
            <a:r>
              <a:rPr lang="en-US" dirty="0"/>
              <a:t>Speckled Teal</a:t>
            </a:r>
          </a:p>
        </p:txBody>
      </p:sp>
      <p:pic>
        <p:nvPicPr>
          <p:cNvPr id="2" name="Picture 1">
            <a:extLst>
              <a:ext uri="{FF2B5EF4-FFF2-40B4-BE49-F238E27FC236}">
                <a16:creationId xmlns:a16="http://schemas.microsoft.com/office/drawing/2014/main" id="{DF92D3AA-65B2-E898-F60A-2AFBFBA4A4A2}"/>
              </a:ext>
            </a:extLst>
          </p:cNvPr>
          <p:cNvPicPr>
            <a:picLocks noChangeAspect="1"/>
          </p:cNvPicPr>
          <p:nvPr/>
        </p:nvPicPr>
        <p:blipFill>
          <a:blip r:embed="rId3"/>
          <a:stretch>
            <a:fillRect/>
          </a:stretch>
        </p:blipFill>
        <p:spPr>
          <a:xfrm>
            <a:off x="7637926" y="1330300"/>
            <a:ext cx="1371600" cy="1028315"/>
          </a:xfrm>
          <a:prstGeom prst="rect">
            <a:avLst/>
          </a:prstGeom>
        </p:spPr>
      </p:pic>
      <p:pic>
        <p:nvPicPr>
          <p:cNvPr id="7" name="Picture 6">
            <a:extLst>
              <a:ext uri="{FF2B5EF4-FFF2-40B4-BE49-F238E27FC236}">
                <a16:creationId xmlns:a16="http://schemas.microsoft.com/office/drawing/2014/main" id="{46F5F21A-FD1C-1231-55D0-DA58B4C1FE80}"/>
              </a:ext>
            </a:extLst>
          </p:cNvPr>
          <p:cNvPicPr>
            <a:picLocks noChangeAspect="1"/>
          </p:cNvPicPr>
          <p:nvPr/>
        </p:nvPicPr>
        <p:blipFill>
          <a:blip r:embed="rId4"/>
          <a:stretch>
            <a:fillRect/>
          </a:stretch>
        </p:blipFill>
        <p:spPr>
          <a:xfrm>
            <a:off x="7637926" y="4025819"/>
            <a:ext cx="1371600" cy="1028700"/>
          </a:xfrm>
          <a:prstGeom prst="rect">
            <a:avLst/>
          </a:prstGeom>
        </p:spPr>
      </p:pic>
    </p:spTree>
    <p:extLst>
      <p:ext uri="{BB962C8B-B14F-4D97-AF65-F5344CB8AC3E}">
        <p14:creationId xmlns:p14="http://schemas.microsoft.com/office/powerpoint/2010/main" val="3776282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430306" y="6274362"/>
            <a:ext cx="8276665" cy="461665"/>
          </a:xfrm>
          <a:prstGeom prst="rect">
            <a:avLst/>
          </a:prstGeom>
          <a:noFill/>
        </p:spPr>
        <p:txBody>
          <a:bodyPr wrap="square" rtlCol="0">
            <a:spAutoFit/>
          </a:bodyPr>
          <a:lstStyle/>
          <a:p>
            <a:pPr algn="ctr"/>
            <a:r>
              <a:rPr lang="en-US" sz="1200" dirty="0"/>
              <a:t>Graham, A.M. and McCracken, K.G., 2019. Convergent evolution on the hypoxia-inducible factor (HIF) pathway genes EGLN1 and EPAS1 in high-altitude ducks. </a:t>
            </a:r>
            <a:r>
              <a:rPr lang="en-US" sz="1200" i="1" dirty="0"/>
              <a:t>Heredity</a:t>
            </a:r>
            <a:r>
              <a:rPr lang="en-US" sz="1200" dirty="0"/>
              <a:t> 122(6) 819-832.</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slightly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locally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p>
          <a:p>
            <a:endParaRPr lang="en-US" sz="1000" dirty="0">
              <a:sym typeface="Wingdings"/>
            </a:endParaRPr>
          </a:p>
          <a:p>
            <a:r>
              <a:rPr lang="en-US" sz="2000" dirty="0">
                <a:sym typeface="Wingdings"/>
              </a:rPr>
              <a:t>Can result in fitness increase</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0D272-235E-0D04-927F-DE8C964E8D38}"/>
              </a:ext>
            </a:extLst>
          </p:cNvPr>
          <p:cNvPicPr>
            <a:picLocks noChangeAspect="1"/>
          </p:cNvPicPr>
          <p:nvPr/>
        </p:nvPicPr>
        <p:blipFill>
          <a:blip r:embed="rId2"/>
          <a:stretch>
            <a:fillRect/>
          </a:stretch>
        </p:blipFill>
        <p:spPr>
          <a:xfrm>
            <a:off x="685800" y="801953"/>
            <a:ext cx="7772400" cy="5071083"/>
          </a:xfrm>
          <a:prstGeom prst="rect">
            <a:avLst/>
          </a:prstGeom>
        </p:spPr>
      </p:pic>
      <p:sp>
        <p:nvSpPr>
          <p:cNvPr id="4" name="TextBox 3">
            <a:extLst>
              <a:ext uri="{FF2B5EF4-FFF2-40B4-BE49-F238E27FC236}">
                <a16:creationId xmlns:a16="http://schemas.microsoft.com/office/drawing/2014/main" id="{1D80E4C5-1E26-0F6E-E2F8-F83C1AFFFEBF}"/>
              </a:ext>
            </a:extLst>
          </p:cNvPr>
          <p:cNvSpPr txBox="1"/>
          <p:nvPr/>
        </p:nvSpPr>
        <p:spPr>
          <a:xfrm>
            <a:off x="430306" y="6274362"/>
            <a:ext cx="8276665" cy="461665"/>
          </a:xfrm>
          <a:prstGeom prst="rect">
            <a:avLst/>
          </a:prstGeom>
          <a:noFill/>
        </p:spPr>
        <p:txBody>
          <a:bodyPr wrap="square" rtlCol="0">
            <a:spAutoFit/>
          </a:bodyPr>
          <a:lstStyle/>
          <a:p>
            <a:pPr algn="ctr"/>
            <a:r>
              <a:rPr lang="en-US" sz="1200" dirty="0"/>
              <a:t>Graham, A.M. and McCracken, K.G., 2019. Convergent evolution on the hypoxia-inducible factor (HIF) pathway genes EGLN1 and EPAS1 in high-altitude ducks. </a:t>
            </a:r>
            <a:r>
              <a:rPr lang="en-US" sz="1200" i="1" dirty="0"/>
              <a:t>Heredity</a:t>
            </a:r>
            <a:r>
              <a:rPr lang="en-US" sz="1200" dirty="0"/>
              <a:t> 122(6) 819-832.</a:t>
            </a:r>
          </a:p>
        </p:txBody>
      </p:sp>
    </p:spTree>
    <p:extLst>
      <p:ext uri="{BB962C8B-B14F-4D97-AF65-F5344CB8AC3E}">
        <p14:creationId xmlns:p14="http://schemas.microsoft.com/office/powerpoint/2010/main" val="139866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E216-88B1-464F-9F33-FCA6A7371728}"/>
              </a:ext>
            </a:extLst>
          </p:cNvPr>
          <p:cNvSpPr>
            <a:spLocks noGrp="1"/>
          </p:cNvSpPr>
          <p:nvPr>
            <p:ph type="title"/>
          </p:nvPr>
        </p:nvSpPr>
        <p:spPr/>
        <p:txBody>
          <a:bodyPr/>
          <a:lstStyle/>
          <a:p>
            <a:r>
              <a:rPr lang="en-US" dirty="0"/>
              <a:t>Conclusions HIF Pathway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F8F2D1-7274-6A4B-A52A-747692E80F7C}"/>
                  </a:ext>
                </a:extLst>
              </p:cNvPr>
              <p:cNvSpPr>
                <a:spLocks noGrp="1"/>
              </p:cNvSpPr>
              <p:nvPr>
                <p:ph idx="1"/>
              </p:nvPr>
            </p:nvSpPr>
            <p:spPr/>
            <p:txBody>
              <a:bodyPr>
                <a:noAutofit/>
              </a:bodyPr>
              <a:lstStyle/>
              <a:p>
                <a:r>
                  <a:rPr lang="en-US" sz="2400" dirty="0"/>
                  <a:t>In contrast to Tibetans, neither </a:t>
                </a:r>
                <a:r>
                  <a:rPr lang="en-US" sz="2400" i="1" dirty="0"/>
                  <a:t>EPAS1</a:t>
                </a:r>
                <a:r>
                  <a:rPr lang="en-US" sz="2400" dirty="0"/>
                  <a:t> or </a:t>
                </a:r>
                <a:r>
                  <a:rPr lang="en-US" sz="2400" i="1" dirty="0"/>
                  <a:t>EGLN1</a:t>
                </a:r>
                <a:r>
                  <a:rPr lang="en-US" sz="2400" dirty="0"/>
                  <a:t> </a:t>
                </a:r>
                <a:r>
                  <a:rPr lang="en-US" sz="2400" dirty="0" err="1"/>
                  <a:t>introgressed</a:t>
                </a:r>
                <a:r>
                  <a:rPr lang="en-US" sz="2400" dirty="0"/>
                  <a:t> in these ducks.</a:t>
                </a:r>
              </a:p>
              <a:p>
                <a:endParaRPr lang="en-US" sz="1200" dirty="0"/>
              </a:p>
              <a:p>
                <a:r>
                  <a:rPr lang="en-US" sz="2400" dirty="0"/>
                  <a:t>Tibetans have significantly lower [Hb] than other highland native people.</a:t>
                </a:r>
              </a:p>
              <a:p>
                <a:endParaRPr lang="en-US" sz="1200" dirty="0"/>
              </a:p>
              <a:p>
                <a:r>
                  <a:rPr lang="en-US" sz="2400" dirty="0"/>
                  <a:t>Lower [Hb] is correlated with the presence of the Denisovan </a:t>
                </a:r>
                <a:r>
                  <a:rPr lang="en-US" sz="2400" i="1" dirty="0"/>
                  <a:t>EPAS1</a:t>
                </a:r>
                <a:r>
                  <a:rPr lang="en-US" sz="2400" dirty="0"/>
                  <a:t> allele, and Tibetans with the lowest [Hb] perform better at exercise (greater peak </a:t>
                </a:r>
                <a14:m>
                  <m:oMath xmlns:m="http://schemas.openxmlformats.org/officeDocument/2006/math">
                    <m:acc>
                      <m:accPr>
                        <m:chr m:val="̇"/>
                        <m:ctrlPr>
                          <a:rPr lang="en-US" sz="2400" i="1" dirty="0" smtClean="0">
                            <a:latin typeface="Cambria Math" panose="02040503050406030204" pitchFamily="18" charset="0"/>
                          </a:rPr>
                        </m:ctrlPr>
                      </m:accPr>
                      <m:e>
                        <m:r>
                          <a:rPr lang="en-US" sz="2400" b="0" i="1" dirty="0" smtClean="0">
                            <a:latin typeface="Cambria Math" panose="02040503050406030204" pitchFamily="18" charset="0"/>
                          </a:rPr>
                          <m:t>𝑉</m:t>
                        </m:r>
                      </m:e>
                    </m:acc>
                  </m:oMath>
                </a14:m>
                <a:r>
                  <a:rPr lang="en-US" sz="2400" baseline="-25000" dirty="0"/>
                  <a:t>O2</a:t>
                </a:r>
                <a:r>
                  <a:rPr lang="en-US" sz="2400" dirty="0"/>
                  <a:t>) at high altitude (Simonson et al. 2015).</a:t>
                </a:r>
              </a:p>
              <a:p>
                <a:endParaRPr lang="en-US" sz="1200" dirty="0"/>
              </a:p>
              <a:p>
                <a:r>
                  <a:rPr lang="en-US" sz="2400" dirty="0"/>
                  <a:t>Total Hb mass is greater in Tibetans due to enhanced blood volume (Stembridge et al. 2019).</a:t>
                </a:r>
              </a:p>
            </p:txBody>
          </p:sp>
        </mc:Choice>
        <mc:Fallback xmlns="">
          <p:sp>
            <p:nvSpPr>
              <p:cNvPr id="3" name="Content Placeholder 2">
                <a:extLst>
                  <a:ext uri="{FF2B5EF4-FFF2-40B4-BE49-F238E27FC236}">
                    <a16:creationId xmlns:a16="http://schemas.microsoft.com/office/drawing/2014/main" id="{11F8F2D1-7274-6A4B-A52A-747692E80F7C}"/>
                  </a:ext>
                </a:extLst>
              </p:cNvPr>
              <p:cNvSpPr>
                <a:spLocks noGrp="1" noRot="1" noChangeAspect="1" noMove="1" noResize="1" noEditPoints="1" noAdjustHandles="1" noChangeArrowheads="1" noChangeShapeType="1" noTextEdit="1"/>
              </p:cNvSpPr>
              <p:nvPr>
                <p:ph idx="1"/>
              </p:nvPr>
            </p:nvSpPr>
            <p:spPr>
              <a:blipFill>
                <a:blip r:embed="rId2"/>
                <a:stretch>
                  <a:fillRect l="-1080" t="-1401" b="-5602"/>
                </a:stretch>
              </a:blipFill>
            </p:spPr>
            <p:txBody>
              <a:bodyPr/>
              <a:lstStyle/>
              <a:p>
                <a:r>
                  <a:rPr lang="en-US">
                    <a:noFill/>
                  </a:rPr>
                  <a:t> </a:t>
                </a:r>
              </a:p>
            </p:txBody>
          </p:sp>
        </mc:Fallback>
      </mc:AlternateContent>
    </p:spTree>
    <p:extLst>
      <p:ext uri="{BB962C8B-B14F-4D97-AF65-F5344CB8AC3E}">
        <p14:creationId xmlns:p14="http://schemas.microsoft.com/office/powerpoint/2010/main" val="1739422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6A5D2B-C7F4-39F9-4013-369D1CDA6340}"/>
              </a:ext>
            </a:extLst>
          </p:cNvPr>
          <p:cNvSpPr txBox="1"/>
          <p:nvPr/>
        </p:nvSpPr>
        <p:spPr>
          <a:xfrm>
            <a:off x="430306" y="6090252"/>
            <a:ext cx="8276665" cy="646331"/>
          </a:xfrm>
          <a:prstGeom prst="rect">
            <a:avLst/>
          </a:prstGeom>
          <a:noFill/>
        </p:spPr>
        <p:txBody>
          <a:bodyPr wrap="square" rtlCol="0">
            <a:spAutoFit/>
          </a:bodyPr>
          <a:lstStyle/>
          <a:p>
            <a:pPr algn="ctr"/>
            <a:r>
              <a:rPr lang="en-US" sz="1200" dirty="0"/>
              <a:t>Natarajan, C., </a:t>
            </a:r>
            <a:r>
              <a:rPr lang="en-US" sz="1200" dirty="0" err="1"/>
              <a:t>Projecto</a:t>
            </a:r>
            <a:r>
              <a:rPr lang="en-US" sz="1200" dirty="0"/>
              <a:t>-Garcia, J., Moriyama, H., Weber, R.E., Muñoz-Fuentes, V., Green, A.J., </a:t>
            </a:r>
            <a:r>
              <a:rPr lang="en-US" sz="1200" dirty="0" err="1"/>
              <a:t>Kopuchian</a:t>
            </a:r>
            <a:r>
              <a:rPr lang="en-US" sz="1200" dirty="0"/>
              <a:t>, C., </a:t>
            </a:r>
            <a:r>
              <a:rPr lang="en-US" sz="1200" dirty="0" err="1"/>
              <a:t>Tubaro</a:t>
            </a:r>
            <a:r>
              <a:rPr lang="en-US" sz="1200" dirty="0"/>
              <a:t>, P.L., </a:t>
            </a:r>
            <a:r>
              <a:rPr lang="en-US" sz="1200" dirty="0" err="1"/>
              <a:t>Alza</a:t>
            </a:r>
            <a:r>
              <a:rPr lang="en-US" sz="1200" dirty="0"/>
              <a:t>, L., </a:t>
            </a:r>
            <a:r>
              <a:rPr lang="en-US" sz="1200" dirty="0" err="1"/>
              <a:t>Bulgarella</a:t>
            </a:r>
            <a:r>
              <a:rPr lang="en-US" sz="1200" dirty="0"/>
              <a:t>, M. and Smith, M.M., 2015. Convergent evolution of hemoglobin function in high-altitude Andean waterfowl involves limited parallelism at the molecular sequence level. </a:t>
            </a:r>
            <a:r>
              <a:rPr lang="en-US" sz="1200" i="1" dirty="0" err="1"/>
              <a:t>PLoS</a:t>
            </a:r>
            <a:r>
              <a:rPr lang="en-US" sz="1200" i="1" dirty="0"/>
              <a:t> Genetics</a:t>
            </a:r>
            <a:r>
              <a:rPr lang="en-US" sz="1200" dirty="0"/>
              <a:t> 11(12) e1005681.</a:t>
            </a:r>
          </a:p>
        </p:txBody>
      </p:sp>
      <p:pic>
        <p:nvPicPr>
          <p:cNvPr id="8" name="Picture 7">
            <a:extLst>
              <a:ext uri="{FF2B5EF4-FFF2-40B4-BE49-F238E27FC236}">
                <a16:creationId xmlns:a16="http://schemas.microsoft.com/office/drawing/2014/main" id="{076BA334-5B4B-0224-7E21-4CC0157B03E8}"/>
              </a:ext>
            </a:extLst>
          </p:cNvPr>
          <p:cNvPicPr>
            <a:picLocks noChangeAspect="1"/>
          </p:cNvPicPr>
          <p:nvPr/>
        </p:nvPicPr>
        <p:blipFill rotWithShape="1">
          <a:blip r:embed="rId3"/>
          <a:srcRect r="38949" b="-3195"/>
          <a:stretch/>
        </p:blipFill>
        <p:spPr>
          <a:xfrm>
            <a:off x="207847" y="1434256"/>
            <a:ext cx="5635738" cy="3223465"/>
          </a:xfrm>
          <a:prstGeom prst="rect">
            <a:avLst/>
          </a:prstGeom>
        </p:spPr>
      </p:pic>
      <p:pic>
        <p:nvPicPr>
          <p:cNvPr id="9" name="Picture 8">
            <a:extLst>
              <a:ext uri="{FF2B5EF4-FFF2-40B4-BE49-F238E27FC236}">
                <a16:creationId xmlns:a16="http://schemas.microsoft.com/office/drawing/2014/main" id="{03560EA5-4605-7610-ABEA-AE7A2F9274E1}"/>
              </a:ext>
            </a:extLst>
          </p:cNvPr>
          <p:cNvPicPr>
            <a:picLocks noChangeAspect="1"/>
          </p:cNvPicPr>
          <p:nvPr/>
        </p:nvPicPr>
        <p:blipFill>
          <a:blip r:embed="rId4"/>
          <a:stretch>
            <a:fillRect/>
          </a:stretch>
        </p:blipFill>
        <p:spPr>
          <a:xfrm>
            <a:off x="6018838" y="1274495"/>
            <a:ext cx="1790814" cy="1342608"/>
          </a:xfrm>
          <a:prstGeom prst="rect">
            <a:avLst/>
          </a:prstGeom>
        </p:spPr>
      </p:pic>
      <p:pic>
        <p:nvPicPr>
          <p:cNvPr id="10" name="Picture 9">
            <a:extLst>
              <a:ext uri="{FF2B5EF4-FFF2-40B4-BE49-F238E27FC236}">
                <a16:creationId xmlns:a16="http://schemas.microsoft.com/office/drawing/2014/main" id="{B7E83F9F-5AB0-D502-0D4E-0CFA1FA5CAC2}"/>
              </a:ext>
            </a:extLst>
          </p:cNvPr>
          <p:cNvPicPr>
            <a:picLocks noChangeAspect="1"/>
          </p:cNvPicPr>
          <p:nvPr/>
        </p:nvPicPr>
        <p:blipFill>
          <a:blip r:embed="rId5"/>
          <a:stretch>
            <a:fillRect/>
          </a:stretch>
        </p:blipFill>
        <p:spPr>
          <a:xfrm>
            <a:off x="6018838" y="3493875"/>
            <a:ext cx="1790814" cy="1343111"/>
          </a:xfrm>
          <a:prstGeom prst="rect">
            <a:avLst/>
          </a:prstGeom>
        </p:spPr>
      </p:pic>
    </p:spTree>
    <p:extLst>
      <p:ext uri="{BB962C8B-B14F-4D97-AF65-F5344CB8AC3E}">
        <p14:creationId xmlns:p14="http://schemas.microsoft.com/office/powerpoint/2010/main" val="2244800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25FC6A-2B73-30A2-4902-B6813449C6E7}"/>
              </a:ext>
            </a:extLst>
          </p:cNvPr>
          <p:cNvPicPr>
            <a:picLocks noChangeAspect="1"/>
          </p:cNvPicPr>
          <p:nvPr/>
        </p:nvPicPr>
        <p:blipFill>
          <a:blip r:embed="rId2"/>
          <a:stretch>
            <a:fillRect/>
          </a:stretch>
        </p:blipFill>
        <p:spPr>
          <a:xfrm>
            <a:off x="10563" y="0"/>
            <a:ext cx="7772400" cy="6678412"/>
          </a:xfrm>
          <a:prstGeom prst="rect">
            <a:avLst/>
          </a:prstGeom>
        </p:spPr>
      </p:pic>
      <p:grpSp>
        <p:nvGrpSpPr>
          <p:cNvPr id="20" name="Group 19">
            <a:extLst>
              <a:ext uri="{FF2B5EF4-FFF2-40B4-BE49-F238E27FC236}">
                <a16:creationId xmlns:a16="http://schemas.microsoft.com/office/drawing/2014/main" id="{C33FD8FD-15BC-B724-0956-05ADB0270F98}"/>
              </a:ext>
            </a:extLst>
          </p:cNvPr>
          <p:cNvGrpSpPr/>
          <p:nvPr/>
        </p:nvGrpSpPr>
        <p:grpSpPr>
          <a:xfrm>
            <a:off x="6369091" y="527774"/>
            <a:ext cx="2738088" cy="3232619"/>
            <a:chOff x="6369091" y="527774"/>
            <a:chExt cx="2738088" cy="3232619"/>
          </a:xfrm>
        </p:grpSpPr>
        <p:sp>
          <p:nvSpPr>
            <p:cNvPr id="6" name="Rounded Rectangle 5">
              <a:extLst>
                <a:ext uri="{FF2B5EF4-FFF2-40B4-BE49-F238E27FC236}">
                  <a16:creationId xmlns:a16="http://schemas.microsoft.com/office/drawing/2014/main" id="{90C6FF78-F8F6-F4E1-C305-FC619EAD6035}"/>
                </a:ext>
              </a:extLst>
            </p:cNvPr>
            <p:cNvSpPr/>
            <p:nvPr/>
          </p:nvSpPr>
          <p:spPr>
            <a:xfrm>
              <a:off x="6523537" y="2086550"/>
              <a:ext cx="889852" cy="349804"/>
            </a:xfrm>
            <a:prstGeom prst="round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95565573-36D6-3937-3D7D-3B1A7C4823CC}"/>
                </a:ext>
              </a:extLst>
            </p:cNvPr>
            <p:cNvSpPr/>
            <p:nvPr/>
          </p:nvSpPr>
          <p:spPr>
            <a:xfrm>
              <a:off x="6369091" y="3410589"/>
              <a:ext cx="889852" cy="349804"/>
            </a:xfrm>
            <a:prstGeom prst="round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CD387BFB-D3D1-A079-DE37-ECEDBCC508B6}"/>
                </a:ext>
              </a:extLst>
            </p:cNvPr>
            <p:cNvSpPr/>
            <p:nvPr/>
          </p:nvSpPr>
          <p:spPr>
            <a:xfrm>
              <a:off x="7660224" y="527774"/>
              <a:ext cx="1446955" cy="773250"/>
            </a:xfrm>
            <a:prstGeom prst="round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2 AAs with very high F</a:t>
              </a:r>
              <a:r>
                <a:rPr lang="en-US" sz="1200" baseline="-25000" dirty="0">
                  <a:solidFill>
                    <a:schemeClr val="tx1"/>
                  </a:solidFill>
                </a:rPr>
                <a:t>ST</a:t>
              </a:r>
              <a:r>
                <a:rPr lang="en-US" sz="1200" dirty="0">
                  <a:solidFill>
                    <a:schemeClr val="tx1"/>
                  </a:solidFill>
                </a:rPr>
                <a:t> convergent on the 3’ end of the </a:t>
              </a:r>
              <a:r>
                <a:rPr lang="en-US" sz="1200" dirty="0" err="1">
                  <a:solidFill>
                    <a:schemeClr val="tx1"/>
                  </a:solidFill>
                  <a:latin typeface="Symbol" pitchFamily="2" charset="2"/>
                </a:rPr>
                <a:t>b</a:t>
              </a:r>
              <a:r>
                <a:rPr lang="en-US" sz="1200" baseline="30000" dirty="0" err="1">
                  <a:solidFill>
                    <a:schemeClr val="tx1"/>
                  </a:solidFill>
                </a:rPr>
                <a:t>A</a:t>
              </a:r>
              <a:r>
                <a:rPr lang="en-US" sz="1200" dirty="0">
                  <a:solidFill>
                    <a:schemeClr val="tx1"/>
                  </a:solidFill>
                </a:rPr>
                <a:t> chain </a:t>
              </a:r>
            </a:p>
          </p:txBody>
        </p:sp>
      </p:grpSp>
      <p:grpSp>
        <p:nvGrpSpPr>
          <p:cNvPr id="23" name="Group 22">
            <a:extLst>
              <a:ext uri="{FF2B5EF4-FFF2-40B4-BE49-F238E27FC236}">
                <a16:creationId xmlns:a16="http://schemas.microsoft.com/office/drawing/2014/main" id="{0FA25D41-0C0A-11E7-C713-2BFE4C93AB58}"/>
              </a:ext>
            </a:extLst>
          </p:cNvPr>
          <p:cNvGrpSpPr/>
          <p:nvPr/>
        </p:nvGrpSpPr>
        <p:grpSpPr>
          <a:xfrm>
            <a:off x="4914643" y="1417627"/>
            <a:ext cx="4192535" cy="4252880"/>
            <a:chOff x="4914643" y="1417627"/>
            <a:chExt cx="4192535" cy="4252880"/>
          </a:xfrm>
        </p:grpSpPr>
        <p:sp>
          <p:nvSpPr>
            <p:cNvPr id="10" name="Rounded Rectangle 9">
              <a:extLst>
                <a:ext uri="{FF2B5EF4-FFF2-40B4-BE49-F238E27FC236}">
                  <a16:creationId xmlns:a16="http://schemas.microsoft.com/office/drawing/2014/main" id="{C9FBB124-3E40-D7FD-1103-1A2586EBC1F7}"/>
                </a:ext>
              </a:extLst>
            </p:cNvPr>
            <p:cNvSpPr/>
            <p:nvPr/>
          </p:nvSpPr>
          <p:spPr>
            <a:xfrm>
              <a:off x="6523537" y="1417627"/>
              <a:ext cx="889852" cy="668922"/>
            </a:xfrm>
            <a:prstGeom prst="roundRect">
              <a:avLst/>
            </a:prstGeom>
            <a:solidFill>
              <a:schemeClr val="accent6">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8910D83-DFBE-0AE0-A105-8969DA6F98DB}"/>
                </a:ext>
              </a:extLst>
            </p:cNvPr>
            <p:cNvGrpSpPr/>
            <p:nvPr/>
          </p:nvGrpSpPr>
          <p:grpSpPr>
            <a:xfrm>
              <a:off x="4914643" y="1417627"/>
              <a:ext cx="4192535" cy="4252880"/>
              <a:chOff x="4914643" y="1417627"/>
              <a:chExt cx="4192535" cy="4252880"/>
            </a:xfrm>
          </p:grpSpPr>
          <p:sp>
            <p:nvSpPr>
              <p:cNvPr id="11" name="Rounded Rectangle 10">
                <a:extLst>
                  <a:ext uri="{FF2B5EF4-FFF2-40B4-BE49-F238E27FC236}">
                    <a16:creationId xmlns:a16="http://schemas.microsoft.com/office/drawing/2014/main" id="{24C71C96-5742-CB58-3114-859CDABF0969}"/>
                  </a:ext>
                </a:extLst>
              </p:cNvPr>
              <p:cNvSpPr/>
              <p:nvPr/>
            </p:nvSpPr>
            <p:spPr>
              <a:xfrm>
                <a:off x="4914643" y="5331955"/>
                <a:ext cx="889852" cy="338552"/>
              </a:xfrm>
              <a:prstGeom prst="roundRect">
                <a:avLst/>
              </a:prstGeom>
              <a:solidFill>
                <a:schemeClr val="accent6">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E2E6181A-6141-D7CE-BDE3-C083166E4D00}"/>
                  </a:ext>
                </a:extLst>
              </p:cNvPr>
              <p:cNvSpPr/>
              <p:nvPr/>
            </p:nvSpPr>
            <p:spPr>
              <a:xfrm>
                <a:off x="4914643" y="4823613"/>
                <a:ext cx="889852" cy="177971"/>
              </a:xfrm>
              <a:prstGeom prst="roundRect">
                <a:avLst/>
              </a:prstGeom>
              <a:solidFill>
                <a:schemeClr val="accent6">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398EF96F-97B7-AE07-72C6-3980ABB044AA}"/>
                  </a:ext>
                </a:extLst>
              </p:cNvPr>
              <p:cNvSpPr/>
              <p:nvPr/>
            </p:nvSpPr>
            <p:spPr>
              <a:xfrm>
                <a:off x="4914643" y="4315271"/>
                <a:ext cx="889852" cy="177971"/>
              </a:xfrm>
              <a:prstGeom prst="roundRect">
                <a:avLst/>
              </a:prstGeom>
              <a:solidFill>
                <a:schemeClr val="accent6">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23656407-32CA-50BF-22A1-F764BC2A8C3D}"/>
                  </a:ext>
                </a:extLst>
              </p:cNvPr>
              <p:cNvSpPr/>
              <p:nvPr/>
            </p:nvSpPr>
            <p:spPr>
              <a:xfrm>
                <a:off x="7660223" y="1417627"/>
                <a:ext cx="1446955" cy="685800"/>
              </a:xfrm>
              <a:prstGeom prst="roundRect">
                <a:avLst/>
              </a:prstGeom>
              <a:solidFill>
                <a:schemeClr val="accent6">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4 AAs with high F</a:t>
                </a:r>
                <a:r>
                  <a:rPr lang="en-US" sz="1200" baseline="-25000" dirty="0">
                    <a:solidFill>
                      <a:schemeClr val="tx1"/>
                    </a:solidFill>
                  </a:rPr>
                  <a:t>ST</a:t>
                </a:r>
                <a:r>
                  <a:rPr lang="en-US" sz="1200" dirty="0">
                    <a:solidFill>
                      <a:schemeClr val="tx1"/>
                    </a:solidFill>
                  </a:rPr>
                  <a:t> convergent on the </a:t>
                </a:r>
                <a:r>
                  <a:rPr lang="en-US" sz="1200" dirty="0">
                    <a:solidFill>
                      <a:schemeClr val="tx1"/>
                    </a:solidFill>
                    <a:latin typeface="Symbol" pitchFamily="2" charset="2"/>
                  </a:rPr>
                  <a:t>b</a:t>
                </a:r>
                <a:r>
                  <a:rPr lang="en-US" sz="1200" baseline="30000" dirty="0">
                    <a:solidFill>
                      <a:schemeClr val="tx1"/>
                    </a:solidFill>
                    <a:latin typeface="Symbol" pitchFamily="2" charset="2"/>
                  </a:rPr>
                  <a:t>e</a:t>
                </a:r>
                <a:r>
                  <a:rPr lang="en-US" sz="1200" dirty="0">
                    <a:solidFill>
                      <a:schemeClr val="tx1"/>
                    </a:solidFill>
                  </a:rPr>
                  <a:t> chain </a:t>
                </a:r>
              </a:p>
            </p:txBody>
          </p:sp>
        </p:grpSp>
      </p:grpSp>
      <p:grpSp>
        <p:nvGrpSpPr>
          <p:cNvPr id="22" name="Group 21">
            <a:extLst>
              <a:ext uri="{FF2B5EF4-FFF2-40B4-BE49-F238E27FC236}">
                <a16:creationId xmlns:a16="http://schemas.microsoft.com/office/drawing/2014/main" id="{75FD2407-C6BF-C4A9-0F26-E9A7CE8773FD}"/>
              </a:ext>
            </a:extLst>
          </p:cNvPr>
          <p:cNvGrpSpPr/>
          <p:nvPr/>
        </p:nvGrpSpPr>
        <p:grpSpPr>
          <a:xfrm>
            <a:off x="1361037" y="1815501"/>
            <a:ext cx="7746140" cy="2670581"/>
            <a:chOff x="1361037" y="1815501"/>
            <a:chExt cx="7746140" cy="2670581"/>
          </a:xfrm>
        </p:grpSpPr>
        <p:sp>
          <p:nvSpPr>
            <p:cNvPr id="15" name="Rounded Rectangle 14">
              <a:extLst>
                <a:ext uri="{FF2B5EF4-FFF2-40B4-BE49-F238E27FC236}">
                  <a16:creationId xmlns:a16="http://schemas.microsoft.com/office/drawing/2014/main" id="{E006B83F-832C-215F-BCDB-F3F1A8EBA1F0}"/>
                </a:ext>
              </a:extLst>
            </p:cNvPr>
            <p:cNvSpPr/>
            <p:nvPr/>
          </p:nvSpPr>
          <p:spPr>
            <a:xfrm>
              <a:off x="7660222" y="2217473"/>
              <a:ext cx="1446955" cy="773250"/>
            </a:xfrm>
            <a:prstGeom prst="roundRect">
              <a:avLst/>
            </a:prstGeom>
            <a:solidFill>
              <a:srgbClr val="00B05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1 AA with low-mod F</a:t>
              </a:r>
              <a:r>
                <a:rPr lang="en-US" sz="1200" baseline="-25000" dirty="0">
                  <a:solidFill>
                    <a:schemeClr val="tx1"/>
                  </a:solidFill>
                </a:rPr>
                <a:t>ST</a:t>
              </a:r>
              <a:r>
                <a:rPr lang="en-US" sz="1200" dirty="0">
                  <a:solidFill>
                    <a:schemeClr val="tx1"/>
                  </a:solidFill>
                </a:rPr>
                <a:t> convergent on 5’ end of the </a:t>
              </a:r>
              <a:r>
                <a:rPr lang="en-US" sz="1200" dirty="0" err="1">
                  <a:solidFill>
                    <a:schemeClr val="tx1"/>
                  </a:solidFill>
                  <a:latin typeface="Symbol" pitchFamily="2" charset="2"/>
                </a:rPr>
                <a:t>b</a:t>
              </a:r>
              <a:r>
                <a:rPr lang="en-US" sz="1200" baseline="30000" dirty="0" err="1">
                  <a:solidFill>
                    <a:schemeClr val="tx1"/>
                  </a:solidFill>
                </a:rPr>
                <a:t>A</a:t>
              </a:r>
              <a:r>
                <a:rPr lang="en-US" sz="1200" dirty="0">
                  <a:solidFill>
                    <a:schemeClr val="tx1"/>
                  </a:solidFill>
                </a:rPr>
                <a:t> chain </a:t>
              </a:r>
            </a:p>
          </p:txBody>
        </p:sp>
        <p:sp>
          <p:nvSpPr>
            <p:cNvPr id="16" name="Rounded Rectangle 15">
              <a:extLst>
                <a:ext uri="{FF2B5EF4-FFF2-40B4-BE49-F238E27FC236}">
                  <a16:creationId xmlns:a16="http://schemas.microsoft.com/office/drawing/2014/main" id="{5D1BD12E-03BF-5C8E-7CD0-7B6C4EC83BCE}"/>
                </a:ext>
              </a:extLst>
            </p:cNvPr>
            <p:cNvSpPr/>
            <p:nvPr/>
          </p:nvSpPr>
          <p:spPr>
            <a:xfrm>
              <a:off x="1361037" y="4308111"/>
              <a:ext cx="889852" cy="177971"/>
            </a:xfrm>
            <a:prstGeom prst="roundRect">
              <a:avLst/>
            </a:prstGeom>
            <a:solidFill>
              <a:srgbClr val="00B05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85672FA0-3DE0-12EC-17F3-33D446F9D03F}"/>
                </a:ext>
              </a:extLst>
            </p:cNvPr>
            <p:cNvSpPr/>
            <p:nvPr/>
          </p:nvSpPr>
          <p:spPr>
            <a:xfrm>
              <a:off x="3682148" y="1815501"/>
              <a:ext cx="889852" cy="177971"/>
            </a:xfrm>
            <a:prstGeom prst="roundRect">
              <a:avLst/>
            </a:prstGeom>
            <a:solidFill>
              <a:srgbClr val="00B05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5F2C7CFD-08B9-6AD1-F9DE-DD8ED9C31A05}"/>
              </a:ext>
            </a:extLst>
          </p:cNvPr>
          <p:cNvSpPr txBox="1"/>
          <p:nvPr/>
        </p:nvSpPr>
        <p:spPr>
          <a:xfrm>
            <a:off x="7789612" y="3518497"/>
            <a:ext cx="1188173" cy="2400657"/>
          </a:xfrm>
          <a:prstGeom prst="rect">
            <a:avLst/>
          </a:prstGeom>
          <a:noFill/>
        </p:spPr>
        <p:txBody>
          <a:bodyPr wrap="square">
            <a:spAutoFit/>
          </a:bodyPr>
          <a:lstStyle/>
          <a:p>
            <a:r>
              <a:rPr lang="en-US" sz="1000" dirty="0"/>
              <a:t>Graham, A.M., Peters, J.L., Wilson, R.E., Muñoz-Fuentes, V., Green, A.J., </a:t>
            </a:r>
            <a:r>
              <a:rPr lang="en-US" sz="1000" dirty="0" err="1"/>
              <a:t>Dorfsman</a:t>
            </a:r>
            <a:r>
              <a:rPr lang="en-US" sz="1000" dirty="0"/>
              <a:t>, D.A., </a:t>
            </a:r>
            <a:r>
              <a:rPr lang="en-US" sz="1000" dirty="0" err="1"/>
              <a:t>Valqui</a:t>
            </a:r>
            <a:r>
              <a:rPr lang="en-US" sz="1000" dirty="0"/>
              <a:t>, T.H., Winker, K. and McCracken, K.G., 2021. Adaptive introgression of the beta-globin cluster in two Andean waterfowl. </a:t>
            </a:r>
            <a:r>
              <a:rPr lang="en-US" sz="1000" i="1" dirty="0"/>
              <a:t>Heredity</a:t>
            </a:r>
            <a:r>
              <a:rPr lang="en-US" sz="1000" dirty="0"/>
              <a:t> 127(1) 107-123.</a:t>
            </a:r>
          </a:p>
        </p:txBody>
      </p:sp>
    </p:spTree>
    <p:extLst>
      <p:ext uri="{BB962C8B-B14F-4D97-AF65-F5344CB8AC3E}">
        <p14:creationId xmlns:p14="http://schemas.microsoft.com/office/powerpoint/2010/main" val="19901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6A5D2B-C7F4-39F9-4013-369D1CDA6340}"/>
              </a:ext>
            </a:extLst>
          </p:cNvPr>
          <p:cNvSpPr txBox="1"/>
          <p:nvPr/>
        </p:nvSpPr>
        <p:spPr>
          <a:xfrm>
            <a:off x="430306" y="6090252"/>
            <a:ext cx="8276665" cy="646331"/>
          </a:xfrm>
          <a:prstGeom prst="rect">
            <a:avLst/>
          </a:prstGeom>
          <a:noFill/>
        </p:spPr>
        <p:txBody>
          <a:bodyPr wrap="square" rtlCol="0">
            <a:spAutoFit/>
          </a:bodyPr>
          <a:lstStyle/>
          <a:p>
            <a:pPr algn="ctr"/>
            <a:r>
              <a:rPr lang="en-US" sz="1200" dirty="0"/>
              <a:t>Natarajan, C., </a:t>
            </a:r>
            <a:r>
              <a:rPr lang="en-US" sz="1200" dirty="0" err="1"/>
              <a:t>Projecto</a:t>
            </a:r>
            <a:r>
              <a:rPr lang="en-US" sz="1200" dirty="0"/>
              <a:t>-Garcia, J., Moriyama, H., Weber, R.E., Muñoz-Fuentes, V., Green, A.J., </a:t>
            </a:r>
            <a:r>
              <a:rPr lang="en-US" sz="1200" dirty="0" err="1"/>
              <a:t>Kopuchian</a:t>
            </a:r>
            <a:r>
              <a:rPr lang="en-US" sz="1200" dirty="0"/>
              <a:t>, C., </a:t>
            </a:r>
            <a:r>
              <a:rPr lang="en-US" sz="1200" dirty="0" err="1"/>
              <a:t>Tubaro</a:t>
            </a:r>
            <a:r>
              <a:rPr lang="en-US" sz="1200" dirty="0"/>
              <a:t>, P.L., </a:t>
            </a:r>
            <a:r>
              <a:rPr lang="en-US" sz="1200" dirty="0" err="1"/>
              <a:t>Alza</a:t>
            </a:r>
            <a:r>
              <a:rPr lang="en-US" sz="1200" dirty="0"/>
              <a:t>, L., </a:t>
            </a:r>
            <a:r>
              <a:rPr lang="en-US" sz="1200" dirty="0" err="1"/>
              <a:t>Bulgarella</a:t>
            </a:r>
            <a:r>
              <a:rPr lang="en-US" sz="1200" dirty="0"/>
              <a:t>, M. and Smith, M.M., 2015. Convergent evolution of hemoglobin function in high-altitude Andean waterfowl involves limited parallelism at the molecular sequence level. </a:t>
            </a:r>
            <a:r>
              <a:rPr lang="en-US" sz="1200" i="1" dirty="0" err="1"/>
              <a:t>PLoS</a:t>
            </a:r>
            <a:r>
              <a:rPr lang="en-US" sz="1200" i="1" dirty="0"/>
              <a:t> Genetics</a:t>
            </a:r>
            <a:r>
              <a:rPr lang="en-US" sz="1200" dirty="0"/>
              <a:t> 11(12) e1005681.</a:t>
            </a:r>
          </a:p>
        </p:txBody>
      </p:sp>
      <p:pic>
        <p:nvPicPr>
          <p:cNvPr id="8" name="Picture 7">
            <a:extLst>
              <a:ext uri="{FF2B5EF4-FFF2-40B4-BE49-F238E27FC236}">
                <a16:creationId xmlns:a16="http://schemas.microsoft.com/office/drawing/2014/main" id="{076BA334-5B4B-0224-7E21-4CC0157B03E8}"/>
              </a:ext>
            </a:extLst>
          </p:cNvPr>
          <p:cNvPicPr>
            <a:picLocks noChangeAspect="1"/>
          </p:cNvPicPr>
          <p:nvPr/>
        </p:nvPicPr>
        <p:blipFill rotWithShape="1">
          <a:blip r:embed="rId3"/>
          <a:srcRect r="38949" b="-3195"/>
          <a:stretch/>
        </p:blipFill>
        <p:spPr>
          <a:xfrm>
            <a:off x="878302" y="1687512"/>
            <a:ext cx="4549878" cy="2602387"/>
          </a:xfrm>
          <a:prstGeom prst="rect">
            <a:avLst/>
          </a:prstGeom>
        </p:spPr>
      </p:pic>
      <p:pic>
        <p:nvPicPr>
          <p:cNvPr id="2" name="Picture 2">
            <a:extLst>
              <a:ext uri="{FF2B5EF4-FFF2-40B4-BE49-F238E27FC236}">
                <a16:creationId xmlns:a16="http://schemas.microsoft.com/office/drawing/2014/main" id="{59A7CB25-B405-0EF4-ACD2-744B62452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542" y="2048501"/>
            <a:ext cx="2775017" cy="216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28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3C4D2-21E8-0831-1553-F9434DEDC48D}"/>
              </a:ext>
            </a:extLst>
          </p:cNvPr>
          <p:cNvPicPr>
            <a:picLocks noChangeAspect="1"/>
          </p:cNvPicPr>
          <p:nvPr/>
        </p:nvPicPr>
        <p:blipFill>
          <a:blip r:embed="rId2"/>
          <a:stretch>
            <a:fillRect/>
          </a:stretch>
        </p:blipFill>
        <p:spPr>
          <a:xfrm>
            <a:off x="1352550" y="1085850"/>
            <a:ext cx="6438900" cy="4686300"/>
          </a:xfrm>
          <a:prstGeom prst="rect">
            <a:avLst/>
          </a:prstGeom>
        </p:spPr>
      </p:pic>
      <p:sp>
        <p:nvSpPr>
          <p:cNvPr id="2" name="TextBox 1">
            <a:extLst>
              <a:ext uri="{FF2B5EF4-FFF2-40B4-BE49-F238E27FC236}">
                <a16:creationId xmlns:a16="http://schemas.microsoft.com/office/drawing/2014/main" id="{D399D5C7-ACE4-B901-641D-439DCB898979}"/>
              </a:ext>
            </a:extLst>
          </p:cNvPr>
          <p:cNvSpPr txBox="1"/>
          <p:nvPr/>
        </p:nvSpPr>
        <p:spPr>
          <a:xfrm>
            <a:off x="430306" y="6274362"/>
            <a:ext cx="8276665" cy="461665"/>
          </a:xfrm>
          <a:prstGeom prst="rect">
            <a:avLst/>
          </a:prstGeom>
          <a:noFill/>
        </p:spPr>
        <p:txBody>
          <a:bodyPr wrap="square" rtlCol="0">
            <a:spAutoFit/>
          </a:bodyPr>
          <a:lstStyle/>
          <a:p>
            <a:pPr algn="ctr"/>
            <a:r>
              <a:rPr lang="en-US" sz="1200" dirty="0"/>
              <a:t>Graham, A.M., Peters, J.L., Wilson, R.E., Muñoz-Fuentes, V., Green, A.J., </a:t>
            </a:r>
            <a:r>
              <a:rPr lang="en-US" sz="1200" dirty="0" err="1"/>
              <a:t>Dorfsman</a:t>
            </a:r>
            <a:r>
              <a:rPr lang="en-US" sz="1200" dirty="0"/>
              <a:t>, D.A., </a:t>
            </a:r>
            <a:r>
              <a:rPr lang="en-US" sz="1200" dirty="0" err="1"/>
              <a:t>Valqui</a:t>
            </a:r>
            <a:r>
              <a:rPr lang="en-US" sz="1200" dirty="0"/>
              <a:t>, T.H., Winker, K. and McCracken, K.G., 2021. Adaptive introgression of the beta-globin cluster in two Andean waterfowl. </a:t>
            </a:r>
            <a:r>
              <a:rPr lang="en-US" sz="1200" i="1" dirty="0"/>
              <a:t>Heredity</a:t>
            </a:r>
            <a:r>
              <a:rPr lang="en-US" sz="1200" dirty="0"/>
              <a:t> 127(1) 107-123.</a:t>
            </a:r>
          </a:p>
        </p:txBody>
      </p:sp>
    </p:spTree>
    <p:extLst>
      <p:ext uri="{BB962C8B-B14F-4D97-AF65-F5344CB8AC3E}">
        <p14:creationId xmlns:p14="http://schemas.microsoft.com/office/powerpoint/2010/main" val="1287295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53536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reveals islands of genetic differentiation</a:t>
            </a: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endParaRPr lang="en-US" sz="3200" baseline="30000" dirty="0">
              <a:latin typeface="Calibri"/>
              <a:cs typeface="Calibri"/>
            </a:endParaRPr>
          </a:p>
          <a:p>
            <a:pPr algn="l"/>
            <a:r>
              <a:rPr lang="en-US" sz="2600" dirty="0">
                <a:latin typeface="Calibri"/>
                <a:cs typeface="Calibri"/>
              </a:rPr>
              <a:t>Since we are comparing different species, comparing F</a:t>
            </a:r>
            <a:r>
              <a:rPr lang="en-US" sz="2600" baseline="-25000" dirty="0">
                <a:latin typeface="Calibri"/>
                <a:cs typeface="Calibri"/>
              </a:rPr>
              <a:t>ST</a:t>
            </a:r>
            <a:r>
              <a:rPr lang="en-US" sz="2600" dirty="0">
                <a:latin typeface="Calibri"/>
                <a:cs typeface="Calibri"/>
              </a:rPr>
              <a:t> between species also can be very useful.</a:t>
            </a: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5" name="Rectangle 4">
            <a:extLst>
              <a:ext uri="{FF2B5EF4-FFF2-40B4-BE49-F238E27FC236}">
                <a16:creationId xmlns:a16="http://schemas.microsoft.com/office/drawing/2014/main" id="{DAFDA2D2-4E1E-6962-2BD2-835A283F18B5}"/>
              </a:ext>
            </a:extLst>
          </p:cNvPr>
          <p:cNvSpPr/>
          <p:nvPr/>
        </p:nvSpPr>
        <p:spPr>
          <a:xfrm>
            <a:off x="516167" y="3045350"/>
            <a:ext cx="6857543" cy="770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516167" y="3326476"/>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Genetics 12.2:e1005887.</a:t>
            </a:r>
          </a:p>
        </p:txBody>
      </p:sp>
    </p:spTree>
    <p:extLst>
      <p:ext uri="{BB962C8B-B14F-4D97-AF65-F5344CB8AC3E}">
        <p14:creationId xmlns:p14="http://schemas.microsoft.com/office/powerpoint/2010/main" val="4849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blinds(horizontal)">
                                      <p:cBhvr>
                                        <p:cTn id="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F9F06-097D-AF4D-942D-12137BBD927B}"/>
              </a:ext>
            </a:extLst>
          </p:cNvPr>
          <p:cNvPicPr>
            <a:picLocks noChangeAspect="1"/>
          </p:cNvPicPr>
          <p:nvPr/>
        </p:nvPicPr>
        <p:blipFill rotWithShape="1">
          <a:blip r:embed="rId2"/>
          <a:srcRect b="50000"/>
          <a:stretch/>
        </p:blipFill>
        <p:spPr>
          <a:xfrm>
            <a:off x="120987" y="626472"/>
            <a:ext cx="8881864" cy="4309210"/>
          </a:xfrm>
          <a:prstGeom prst="rect">
            <a:avLst/>
          </a:prstGeom>
        </p:spPr>
      </p:pic>
      <p:sp>
        <p:nvSpPr>
          <p:cNvPr id="3" name="TextBox 2">
            <a:extLst>
              <a:ext uri="{FF2B5EF4-FFF2-40B4-BE49-F238E27FC236}">
                <a16:creationId xmlns:a16="http://schemas.microsoft.com/office/drawing/2014/main" id="{7C307DB0-742F-CB3D-ADA2-0A74771FA1F8}"/>
              </a:ext>
            </a:extLst>
          </p:cNvPr>
          <p:cNvSpPr txBox="1"/>
          <p:nvPr/>
        </p:nvSpPr>
        <p:spPr>
          <a:xfrm>
            <a:off x="430306" y="6274362"/>
            <a:ext cx="8276665" cy="461665"/>
          </a:xfrm>
          <a:prstGeom prst="rect">
            <a:avLst/>
          </a:prstGeom>
          <a:noFill/>
        </p:spPr>
        <p:txBody>
          <a:bodyPr wrap="square" rtlCol="0">
            <a:spAutoFit/>
          </a:bodyPr>
          <a:lstStyle/>
          <a:p>
            <a:pPr algn="ctr"/>
            <a:r>
              <a:rPr lang="en-US" sz="1200" dirty="0"/>
              <a:t>Graham, A.M., Peters, J.L., Wilson, R.E., Muñoz-Fuentes, V., Green, A.J., </a:t>
            </a:r>
            <a:r>
              <a:rPr lang="en-US" sz="1200" dirty="0" err="1"/>
              <a:t>Dorfsman</a:t>
            </a:r>
            <a:r>
              <a:rPr lang="en-US" sz="1200" dirty="0"/>
              <a:t>, D.A., </a:t>
            </a:r>
            <a:r>
              <a:rPr lang="en-US" sz="1200" dirty="0" err="1"/>
              <a:t>Valqui</a:t>
            </a:r>
            <a:r>
              <a:rPr lang="en-US" sz="1200" dirty="0"/>
              <a:t>, T.H., Winker, K. and McCracken, K.G., 2021. Adaptive introgression of the beta-globin cluster in two Andean waterfowl. </a:t>
            </a:r>
            <a:r>
              <a:rPr lang="en-US" sz="1200" i="1" dirty="0"/>
              <a:t>Heredity</a:t>
            </a:r>
            <a:r>
              <a:rPr lang="en-US" sz="1200" dirty="0"/>
              <a:t> 127(1) 107-123.</a:t>
            </a:r>
          </a:p>
        </p:txBody>
      </p:sp>
    </p:spTree>
    <p:extLst>
      <p:ext uri="{BB962C8B-B14F-4D97-AF65-F5344CB8AC3E}">
        <p14:creationId xmlns:p14="http://schemas.microsoft.com/office/powerpoint/2010/main" val="364807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ED4A2-F2C6-507D-C518-61DCA796A1DB}"/>
              </a:ext>
            </a:extLst>
          </p:cNvPr>
          <p:cNvPicPr>
            <a:picLocks noChangeAspect="1"/>
          </p:cNvPicPr>
          <p:nvPr/>
        </p:nvPicPr>
        <p:blipFill>
          <a:blip r:embed="rId2"/>
          <a:stretch>
            <a:fillRect/>
          </a:stretch>
        </p:blipFill>
        <p:spPr>
          <a:xfrm>
            <a:off x="121265" y="689140"/>
            <a:ext cx="5730513" cy="4470400"/>
          </a:xfrm>
          <a:prstGeom prst="rect">
            <a:avLst/>
          </a:prstGeom>
        </p:spPr>
      </p:pic>
      <p:pic>
        <p:nvPicPr>
          <p:cNvPr id="7" name="Picture 6">
            <a:extLst>
              <a:ext uri="{FF2B5EF4-FFF2-40B4-BE49-F238E27FC236}">
                <a16:creationId xmlns:a16="http://schemas.microsoft.com/office/drawing/2014/main" id="{8E3C0345-142A-63BF-5F82-0A2571EE8596}"/>
              </a:ext>
            </a:extLst>
          </p:cNvPr>
          <p:cNvPicPr>
            <a:picLocks noChangeAspect="1"/>
          </p:cNvPicPr>
          <p:nvPr/>
        </p:nvPicPr>
        <p:blipFill>
          <a:blip r:embed="rId3"/>
          <a:stretch>
            <a:fillRect/>
          </a:stretch>
        </p:blipFill>
        <p:spPr>
          <a:xfrm>
            <a:off x="121265" y="1249635"/>
            <a:ext cx="1790814" cy="1342608"/>
          </a:xfrm>
          <a:prstGeom prst="rect">
            <a:avLst/>
          </a:prstGeom>
        </p:spPr>
      </p:pic>
      <p:pic>
        <p:nvPicPr>
          <p:cNvPr id="8" name="Picture 7">
            <a:extLst>
              <a:ext uri="{FF2B5EF4-FFF2-40B4-BE49-F238E27FC236}">
                <a16:creationId xmlns:a16="http://schemas.microsoft.com/office/drawing/2014/main" id="{85509399-C401-5B22-B6A6-5C6D81960959}"/>
              </a:ext>
            </a:extLst>
          </p:cNvPr>
          <p:cNvPicPr>
            <a:picLocks noChangeAspect="1"/>
          </p:cNvPicPr>
          <p:nvPr/>
        </p:nvPicPr>
        <p:blipFill>
          <a:blip r:embed="rId4"/>
          <a:stretch>
            <a:fillRect/>
          </a:stretch>
        </p:blipFill>
        <p:spPr>
          <a:xfrm>
            <a:off x="5229216" y="3041318"/>
            <a:ext cx="1790814" cy="1343111"/>
          </a:xfrm>
          <a:prstGeom prst="rect">
            <a:avLst/>
          </a:prstGeom>
        </p:spPr>
      </p:pic>
      <p:sp>
        <p:nvSpPr>
          <p:cNvPr id="2" name="TextBox 1">
            <a:extLst>
              <a:ext uri="{FF2B5EF4-FFF2-40B4-BE49-F238E27FC236}">
                <a16:creationId xmlns:a16="http://schemas.microsoft.com/office/drawing/2014/main" id="{964CEA96-D95B-A2A6-2574-DA778572C0DD}"/>
              </a:ext>
            </a:extLst>
          </p:cNvPr>
          <p:cNvSpPr txBox="1"/>
          <p:nvPr/>
        </p:nvSpPr>
        <p:spPr>
          <a:xfrm>
            <a:off x="430306" y="6274362"/>
            <a:ext cx="8276665" cy="461665"/>
          </a:xfrm>
          <a:prstGeom prst="rect">
            <a:avLst/>
          </a:prstGeom>
          <a:noFill/>
        </p:spPr>
        <p:txBody>
          <a:bodyPr wrap="square" rtlCol="0">
            <a:spAutoFit/>
          </a:bodyPr>
          <a:lstStyle/>
          <a:p>
            <a:pPr algn="ctr"/>
            <a:r>
              <a:rPr lang="en-US" sz="1200" dirty="0"/>
              <a:t>Graham, A.M., Peters, J.L., Wilson, R.E., Muñoz-Fuentes, V., Green, A.J., </a:t>
            </a:r>
            <a:r>
              <a:rPr lang="en-US" sz="1200" dirty="0" err="1"/>
              <a:t>Dorfsman</a:t>
            </a:r>
            <a:r>
              <a:rPr lang="en-US" sz="1200" dirty="0"/>
              <a:t>, D.A., </a:t>
            </a:r>
            <a:r>
              <a:rPr lang="en-US" sz="1200" dirty="0" err="1"/>
              <a:t>Valqui</a:t>
            </a:r>
            <a:r>
              <a:rPr lang="en-US" sz="1200" dirty="0"/>
              <a:t>, T.H., Winker, K. and McCracken, K.G., 2021. Adaptive introgression of the beta-globin cluster in two Andean waterfowl. </a:t>
            </a:r>
            <a:r>
              <a:rPr lang="en-US" sz="1200" i="1" dirty="0"/>
              <a:t>Heredity</a:t>
            </a:r>
            <a:r>
              <a:rPr lang="en-US" sz="1200" dirty="0"/>
              <a:t> 127(1) 107-123.</a:t>
            </a:r>
          </a:p>
        </p:txBody>
      </p:sp>
    </p:spTree>
    <p:extLst>
      <p:ext uri="{BB962C8B-B14F-4D97-AF65-F5344CB8AC3E}">
        <p14:creationId xmlns:p14="http://schemas.microsoft.com/office/powerpoint/2010/main" val="3736984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97427-D79F-FA4F-9381-FCB1720CFD8D}"/>
              </a:ext>
            </a:extLst>
          </p:cNvPr>
          <p:cNvPicPr>
            <a:picLocks noChangeAspect="1"/>
          </p:cNvPicPr>
          <p:nvPr/>
        </p:nvPicPr>
        <p:blipFill>
          <a:blip r:embed="rId2"/>
          <a:stretch>
            <a:fillRect/>
          </a:stretch>
        </p:blipFill>
        <p:spPr>
          <a:xfrm>
            <a:off x="1568450" y="179531"/>
            <a:ext cx="6007100" cy="5321300"/>
          </a:xfrm>
          <a:prstGeom prst="rect">
            <a:avLst/>
          </a:prstGeom>
        </p:spPr>
      </p:pic>
      <p:sp>
        <p:nvSpPr>
          <p:cNvPr id="6" name="TextBox 5">
            <a:extLst>
              <a:ext uri="{FF2B5EF4-FFF2-40B4-BE49-F238E27FC236}">
                <a16:creationId xmlns:a16="http://schemas.microsoft.com/office/drawing/2014/main" id="{6D9F04F3-85D2-BB4C-B0D0-A37617A87C30}"/>
              </a:ext>
            </a:extLst>
          </p:cNvPr>
          <p:cNvSpPr txBox="1"/>
          <p:nvPr/>
        </p:nvSpPr>
        <p:spPr>
          <a:xfrm>
            <a:off x="436418" y="5943600"/>
            <a:ext cx="8271164" cy="646331"/>
          </a:xfrm>
          <a:prstGeom prst="rect">
            <a:avLst/>
          </a:prstGeom>
          <a:noFill/>
        </p:spPr>
        <p:txBody>
          <a:bodyPr wrap="square" rtlCol="0">
            <a:spAutoFit/>
          </a:bodyPr>
          <a:lstStyle/>
          <a:p>
            <a:r>
              <a:rPr lang="en-US" dirty="0"/>
              <a:t>LD decay is consistent with old selective sweep on speckled teal and much more recent selective sweep on pintail, therefore more LD.</a:t>
            </a:r>
          </a:p>
        </p:txBody>
      </p:sp>
    </p:spTree>
    <p:extLst>
      <p:ext uri="{BB962C8B-B14F-4D97-AF65-F5344CB8AC3E}">
        <p14:creationId xmlns:p14="http://schemas.microsoft.com/office/powerpoint/2010/main" val="136994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4D219-E99D-C6A6-DA81-4EDD15761B49}"/>
              </a:ext>
            </a:extLst>
          </p:cNvPr>
          <p:cNvPicPr>
            <a:picLocks noChangeAspect="1"/>
          </p:cNvPicPr>
          <p:nvPr/>
        </p:nvPicPr>
        <p:blipFill>
          <a:blip r:embed="rId2"/>
          <a:stretch>
            <a:fillRect/>
          </a:stretch>
        </p:blipFill>
        <p:spPr>
          <a:xfrm>
            <a:off x="454404" y="712382"/>
            <a:ext cx="3964179" cy="3175806"/>
          </a:xfrm>
          <a:prstGeom prst="rect">
            <a:avLst/>
          </a:prstGeom>
        </p:spPr>
      </p:pic>
      <p:sp>
        <p:nvSpPr>
          <p:cNvPr id="4" name="TextBox 3">
            <a:extLst>
              <a:ext uri="{FF2B5EF4-FFF2-40B4-BE49-F238E27FC236}">
                <a16:creationId xmlns:a16="http://schemas.microsoft.com/office/drawing/2014/main" id="{4FAF7A1D-D104-F7E2-0DB8-1BC03F9FFBD3}"/>
              </a:ext>
            </a:extLst>
          </p:cNvPr>
          <p:cNvSpPr txBox="1"/>
          <p:nvPr/>
        </p:nvSpPr>
        <p:spPr>
          <a:xfrm>
            <a:off x="621382" y="5358809"/>
            <a:ext cx="6832041" cy="1200329"/>
          </a:xfrm>
          <a:prstGeom prst="rect">
            <a:avLst/>
          </a:prstGeom>
          <a:noFill/>
        </p:spPr>
        <p:txBody>
          <a:bodyPr wrap="square" rtlCol="0">
            <a:spAutoFit/>
          </a:bodyPr>
          <a:lstStyle/>
          <a:p>
            <a:r>
              <a:rPr lang="en-US" b="1" dirty="0"/>
              <a:t>The </a:t>
            </a:r>
            <a:r>
              <a:rPr lang="en-US" b="1" dirty="0" err="1"/>
              <a:t>ninespine</a:t>
            </a:r>
            <a:r>
              <a:rPr lang="en-US" b="1" dirty="0"/>
              <a:t> stickleback as a model organism in arctic ecotoxicology</a:t>
            </a:r>
          </a:p>
          <a:p>
            <a:pPr>
              <a:buFont typeface="Arial" panose="020B0604020202020204" pitchFamily="34" charset="0"/>
              <a:buChar char="•"/>
            </a:pPr>
            <a:r>
              <a:rPr lang="en-US" dirty="0">
                <a:hlinkClick r:id="rId3"/>
              </a:rPr>
              <a:t>F. V. Hippel</a:t>
            </a:r>
            <a:r>
              <a:rPr lang="en-US" dirty="0"/>
              <a:t>, </a:t>
            </a:r>
            <a:r>
              <a:rPr lang="en-US" dirty="0">
                <a:hlinkClick r:id="rId4"/>
              </a:rPr>
              <a:t>E. Trammell</a:t>
            </a:r>
            <a:r>
              <a:rPr lang="en-US" dirty="0"/>
              <a:t>, </a:t>
            </a:r>
          </a:p>
          <a:p>
            <a:r>
              <a:rPr lang="en-US" dirty="0">
                <a:hlinkClick r:id="rId5"/>
              </a:rPr>
              <a:t>I. </a:t>
            </a:r>
            <a:r>
              <a:rPr lang="en-US" dirty="0" err="1">
                <a:hlinkClick r:id="rId5"/>
              </a:rPr>
              <a:t>Katsiadaki</a:t>
            </a:r>
            <a:r>
              <a:rPr lang="en-US" dirty="0" err="1"/>
              <a:t>Published</a:t>
            </a:r>
            <a:r>
              <a:rPr lang="en-US" dirty="0"/>
              <a:t> 1 July 2016 Environmental Science, </a:t>
            </a:r>
            <a:r>
              <a:rPr lang="en-US" dirty="0" err="1"/>
              <a:t>BiologyEvolutionary</a:t>
            </a:r>
            <a:r>
              <a:rPr lang="en-US" dirty="0"/>
              <a:t> Ecology Research</a:t>
            </a:r>
          </a:p>
        </p:txBody>
      </p:sp>
      <p:pic>
        <p:nvPicPr>
          <p:cNvPr id="6" name="Picture 5">
            <a:extLst>
              <a:ext uri="{FF2B5EF4-FFF2-40B4-BE49-F238E27FC236}">
                <a16:creationId xmlns:a16="http://schemas.microsoft.com/office/drawing/2014/main" id="{0F318432-9088-4017-373F-D9DDE4794120}"/>
              </a:ext>
            </a:extLst>
          </p:cNvPr>
          <p:cNvPicPr>
            <a:picLocks noChangeAspect="1"/>
          </p:cNvPicPr>
          <p:nvPr/>
        </p:nvPicPr>
        <p:blipFill>
          <a:blip r:embed="rId6"/>
          <a:stretch>
            <a:fillRect/>
          </a:stretch>
        </p:blipFill>
        <p:spPr>
          <a:xfrm>
            <a:off x="4454515" y="3873984"/>
            <a:ext cx="4217417" cy="1499029"/>
          </a:xfrm>
          <a:prstGeom prst="rect">
            <a:avLst/>
          </a:prstGeom>
        </p:spPr>
      </p:pic>
      <p:pic>
        <p:nvPicPr>
          <p:cNvPr id="8" name="Picture 7">
            <a:extLst>
              <a:ext uri="{FF2B5EF4-FFF2-40B4-BE49-F238E27FC236}">
                <a16:creationId xmlns:a16="http://schemas.microsoft.com/office/drawing/2014/main" id="{51DD414C-090A-8DEC-5918-55BB65EC879F}"/>
              </a:ext>
            </a:extLst>
          </p:cNvPr>
          <p:cNvPicPr>
            <a:picLocks noChangeAspect="1"/>
          </p:cNvPicPr>
          <p:nvPr/>
        </p:nvPicPr>
        <p:blipFill>
          <a:blip r:embed="rId7"/>
          <a:stretch>
            <a:fillRect/>
          </a:stretch>
        </p:blipFill>
        <p:spPr>
          <a:xfrm>
            <a:off x="4515931" y="712382"/>
            <a:ext cx="4094587" cy="2962178"/>
          </a:xfrm>
          <a:prstGeom prst="rect">
            <a:avLst/>
          </a:prstGeom>
        </p:spPr>
      </p:pic>
    </p:spTree>
    <p:extLst>
      <p:ext uri="{BB962C8B-B14F-4D97-AF65-F5344CB8AC3E}">
        <p14:creationId xmlns:p14="http://schemas.microsoft.com/office/powerpoint/2010/main" val="4154211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4AEF0-FD89-ACE9-FEEB-2904D71054ED}"/>
              </a:ext>
            </a:extLst>
          </p:cNvPr>
          <p:cNvPicPr>
            <a:picLocks noChangeAspect="1"/>
          </p:cNvPicPr>
          <p:nvPr/>
        </p:nvPicPr>
        <p:blipFill>
          <a:blip r:embed="rId2"/>
          <a:stretch>
            <a:fillRect/>
          </a:stretch>
        </p:blipFill>
        <p:spPr>
          <a:xfrm>
            <a:off x="215440" y="72597"/>
            <a:ext cx="7581900" cy="6184900"/>
          </a:xfrm>
          <a:prstGeom prst="rect">
            <a:avLst/>
          </a:prstGeom>
        </p:spPr>
      </p:pic>
      <p:sp>
        <p:nvSpPr>
          <p:cNvPr id="8" name="TextBox 7">
            <a:extLst>
              <a:ext uri="{FF2B5EF4-FFF2-40B4-BE49-F238E27FC236}">
                <a16:creationId xmlns:a16="http://schemas.microsoft.com/office/drawing/2014/main" id="{32825359-FDDF-6605-A546-C3ECF61A390A}"/>
              </a:ext>
            </a:extLst>
          </p:cNvPr>
          <p:cNvSpPr txBox="1"/>
          <p:nvPr/>
        </p:nvSpPr>
        <p:spPr>
          <a:xfrm>
            <a:off x="169683" y="6125139"/>
            <a:ext cx="8804635" cy="646331"/>
          </a:xfrm>
          <a:prstGeom prst="rect">
            <a:avLst/>
          </a:prstGeom>
          <a:noFill/>
        </p:spPr>
        <p:txBody>
          <a:bodyPr wrap="square" rtlCol="0">
            <a:spAutoFit/>
          </a:bodyPr>
          <a:lstStyle/>
          <a:p>
            <a:r>
              <a:rPr lang="en-US" sz="1200" dirty="0"/>
              <a:t>McCracken, K.G., </a:t>
            </a:r>
            <a:r>
              <a:rPr lang="en-US" sz="1200" dirty="0" err="1"/>
              <a:t>Bulgarella</a:t>
            </a:r>
            <a:r>
              <a:rPr lang="en-US" sz="1200" dirty="0"/>
              <a:t>, M., Johnson, K.P., </a:t>
            </a:r>
            <a:r>
              <a:rPr lang="en-US" sz="1200" dirty="0" err="1"/>
              <a:t>Kuhner</a:t>
            </a:r>
            <a:r>
              <a:rPr lang="en-US" sz="1200" dirty="0"/>
              <a:t>, M.K., Trucco, J., </a:t>
            </a:r>
            <a:r>
              <a:rPr lang="en-US" sz="1200" dirty="0" err="1"/>
              <a:t>Valqui</a:t>
            </a:r>
            <a:r>
              <a:rPr lang="en-US" sz="1200" dirty="0"/>
              <a:t>, T.H., Wilson, R.E. and Peters, J.L., 2009. Gene flow in the face of countervailing selection: adaptation to high-altitude hypoxia in the </a:t>
            </a:r>
            <a:r>
              <a:rPr lang="el-GR" sz="1200" dirty="0"/>
              <a:t>β</a:t>
            </a:r>
            <a:r>
              <a:rPr lang="en-US" sz="1200" dirty="0"/>
              <a:t>A hemoglobin subunit of yellow-billed pintails in the Andes. </a:t>
            </a:r>
            <a:r>
              <a:rPr lang="en-US" sz="1200" i="1" dirty="0"/>
              <a:t>Molecular Biology and Evolution</a:t>
            </a:r>
            <a:r>
              <a:rPr lang="en-US" sz="1200" dirty="0"/>
              <a:t>, </a:t>
            </a:r>
            <a:r>
              <a:rPr lang="en-US" sz="1200" i="1" dirty="0"/>
              <a:t>26</a:t>
            </a:r>
            <a:r>
              <a:rPr lang="en-US" sz="1200" dirty="0"/>
              <a:t>(4), pp.815-827.</a:t>
            </a:r>
          </a:p>
        </p:txBody>
      </p:sp>
      <p:sp>
        <p:nvSpPr>
          <p:cNvPr id="10" name="TextBox 9">
            <a:extLst>
              <a:ext uri="{FF2B5EF4-FFF2-40B4-BE49-F238E27FC236}">
                <a16:creationId xmlns:a16="http://schemas.microsoft.com/office/drawing/2014/main" id="{9B8D3EDA-FCB4-C386-D659-DC70980576F6}"/>
              </a:ext>
            </a:extLst>
          </p:cNvPr>
          <p:cNvSpPr txBox="1"/>
          <p:nvPr/>
        </p:nvSpPr>
        <p:spPr>
          <a:xfrm>
            <a:off x="5884607" y="2061568"/>
            <a:ext cx="3278448" cy="615553"/>
          </a:xfrm>
          <a:prstGeom prst="rect">
            <a:avLst/>
          </a:prstGeom>
          <a:noFill/>
        </p:spPr>
        <p:txBody>
          <a:bodyPr wrap="square" rtlCol="0">
            <a:spAutoFit/>
          </a:bodyPr>
          <a:lstStyle/>
          <a:p>
            <a:pPr algn="ctr"/>
            <a:r>
              <a:rPr lang="en-US" sz="2000" dirty="0"/>
              <a:t>Yellow-billed Pintail</a:t>
            </a:r>
            <a:endParaRPr lang="en-US" sz="2000" i="1" dirty="0"/>
          </a:p>
          <a:p>
            <a:pPr algn="ctr"/>
            <a:r>
              <a:rPr lang="en-US" sz="1400" dirty="0"/>
              <a:t>© Bruce Moffat 2014</a:t>
            </a:r>
          </a:p>
        </p:txBody>
      </p:sp>
      <p:pic>
        <p:nvPicPr>
          <p:cNvPr id="3" name="Picture 2">
            <a:extLst>
              <a:ext uri="{FF2B5EF4-FFF2-40B4-BE49-F238E27FC236}">
                <a16:creationId xmlns:a16="http://schemas.microsoft.com/office/drawing/2014/main" id="{4E8D4F77-991A-2C54-7976-2199C6F3912B}"/>
              </a:ext>
            </a:extLst>
          </p:cNvPr>
          <p:cNvPicPr>
            <a:picLocks noChangeAspect="1"/>
          </p:cNvPicPr>
          <p:nvPr/>
        </p:nvPicPr>
        <p:blipFill>
          <a:blip r:embed="rId3"/>
          <a:stretch>
            <a:fillRect/>
          </a:stretch>
        </p:blipFill>
        <p:spPr>
          <a:xfrm>
            <a:off x="6133367" y="218133"/>
            <a:ext cx="2780928" cy="1843435"/>
          </a:xfrm>
          <a:prstGeom prst="rect">
            <a:avLst/>
          </a:prstGeom>
        </p:spPr>
      </p:pic>
    </p:spTree>
    <p:extLst>
      <p:ext uri="{BB962C8B-B14F-4D97-AF65-F5344CB8AC3E}">
        <p14:creationId xmlns:p14="http://schemas.microsoft.com/office/powerpoint/2010/main" val="25369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6B8ADA1-2168-0F4A-1CBB-EB41EB5303EC}"/>
              </a:ext>
            </a:extLst>
          </p:cNvPr>
          <p:cNvGrpSpPr>
            <a:grpSpLocks noChangeAspect="1"/>
          </p:cNvGrpSpPr>
          <p:nvPr/>
        </p:nvGrpSpPr>
        <p:grpSpPr>
          <a:xfrm>
            <a:off x="0" y="1233379"/>
            <a:ext cx="9150010" cy="4873752"/>
            <a:chOff x="1" y="54492"/>
            <a:chExt cx="10600658" cy="5646441"/>
          </a:xfrm>
        </p:grpSpPr>
        <p:pic>
          <p:nvPicPr>
            <p:cNvPr id="11" name="Picture 10">
              <a:extLst>
                <a:ext uri="{FF2B5EF4-FFF2-40B4-BE49-F238E27FC236}">
                  <a16:creationId xmlns:a16="http://schemas.microsoft.com/office/drawing/2014/main" id="{F9D0F879-2CAC-4452-8D22-1D28B98FD35A}"/>
                </a:ext>
              </a:extLst>
            </p:cNvPr>
            <p:cNvPicPr>
              <a:picLocks noChangeAspect="1"/>
            </p:cNvPicPr>
            <p:nvPr/>
          </p:nvPicPr>
          <p:blipFill>
            <a:blip r:embed="rId2"/>
            <a:stretch>
              <a:fillRect/>
            </a:stretch>
          </p:blipFill>
          <p:spPr>
            <a:xfrm>
              <a:off x="1" y="54492"/>
              <a:ext cx="5748441" cy="4242816"/>
            </a:xfrm>
            <a:prstGeom prst="rect">
              <a:avLst/>
            </a:prstGeom>
          </p:spPr>
        </p:pic>
        <p:pic>
          <p:nvPicPr>
            <p:cNvPr id="7" name="Picture 6">
              <a:extLst>
                <a:ext uri="{FF2B5EF4-FFF2-40B4-BE49-F238E27FC236}">
                  <a16:creationId xmlns:a16="http://schemas.microsoft.com/office/drawing/2014/main" id="{04D7F0A4-15FE-18A7-28C0-61EB05745F6B}"/>
                </a:ext>
              </a:extLst>
            </p:cNvPr>
            <p:cNvPicPr>
              <a:picLocks noChangeAspect="1"/>
            </p:cNvPicPr>
            <p:nvPr/>
          </p:nvPicPr>
          <p:blipFill>
            <a:blip r:embed="rId3"/>
            <a:stretch>
              <a:fillRect/>
            </a:stretch>
          </p:blipFill>
          <p:spPr>
            <a:xfrm>
              <a:off x="2424223" y="754912"/>
              <a:ext cx="5752214" cy="4245601"/>
            </a:xfrm>
            <a:prstGeom prst="rect">
              <a:avLst/>
            </a:prstGeom>
          </p:spPr>
        </p:pic>
        <p:pic>
          <p:nvPicPr>
            <p:cNvPr id="9" name="Picture 8">
              <a:extLst>
                <a:ext uri="{FF2B5EF4-FFF2-40B4-BE49-F238E27FC236}">
                  <a16:creationId xmlns:a16="http://schemas.microsoft.com/office/drawing/2014/main" id="{A4C4004F-BD68-1DBF-2C25-727EF891F8A6}"/>
                </a:ext>
              </a:extLst>
            </p:cNvPr>
            <p:cNvPicPr>
              <a:picLocks noChangeAspect="1"/>
            </p:cNvPicPr>
            <p:nvPr/>
          </p:nvPicPr>
          <p:blipFill>
            <a:blip r:embed="rId4"/>
            <a:stretch>
              <a:fillRect/>
            </a:stretch>
          </p:blipFill>
          <p:spPr>
            <a:xfrm>
              <a:off x="4848445" y="1455332"/>
              <a:ext cx="5752214" cy="4245601"/>
            </a:xfrm>
            <a:prstGeom prst="rect">
              <a:avLst/>
            </a:prstGeom>
          </p:spPr>
        </p:pic>
      </p:grpSp>
      <p:sp>
        <p:nvSpPr>
          <p:cNvPr id="14" name="TextBox 13">
            <a:extLst>
              <a:ext uri="{FF2B5EF4-FFF2-40B4-BE49-F238E27FC236}">
                <a16:creationId xmlns:a16="http://schemas.microsoft.com/office/drawing/2014/main" id="{923ADDB0-F6DE-4E3D-26AD-8B451413C94B}"/>
              </a:ext>
            </a:extLst>
          </p:cNvPr>
          <p:cNvSpPr txBox="1"/>
          <p:nvPr/>
        </p:nvSpPr>
        <p:spPr>
          <a:xfrm>
            <a:off x="346887" y="6246679"/>
            <a:ext cx="8450226" cy="369332"/>
          </a:xfrm>
          <a:prstGeom prst="rect">
            <a:avLst/>
          </a:prstGeom>
          <a:noFill/>
        </p:spPr>
        <p:txBody>
          <a:bodyPr wrap="square">
            <a:spAutoFit/>
          </a:bodyPr>
          <a:lstStyle/>
          <a:p>
            <a:pPr algn="ctr"/>
            <a:r>
              <a:rPr lang="en-US" sz="1800" dirty="0"/>
              <a:t>Yellow-billed Pintails tagged in 2022 with 12 g GPS-PTTs</a:t>
            </a:r>
            <a:endParaRPr lang="en-US" sz="1800" i="1" dirty="0"/>
          </a:p>
        </p:txBody>
      </p:sp>
      <p:pic>
        <p:nvPicPr>
          <p:cNvPr id="16" name="Picture 15">
            <a:extLst>
              <a:ext uri="{FF2B5EF4-FFF2-40B4-BE49-F238E27FC236}">
                <a16:creationId xmlns:a16="http://schemas.microsoft.com/office/drawing/2014/main" id="{4729CB30-4592-2DB3-FA8B-7B5CAC0E537C}"/>
              </a:ext>
            </a:extLst>
          </p:cNvPr>
          <p:cNvPicPr>
            <a:picLocks noChangeAspect="1"/>
          </p:cNvPicPr>
          <p:nvPr/>
        </p:nvPicPr>
        <p:blipFill>
          <a:blip r:embed="rId5"/>
          <a:stretch>
            <a:fillRect/>
          </a:stretch>
        </p:blipFill>
        <p:spPr>
          <a:xfrm>
            <a:off x="4961795" y="226407"/>
            <a:ext cx="3363498" cy="2473353"/>
          </a:xfrm>
          <a:prstGeom prst="rect">
            <a:avLst/>
          </a:prstGeom>
        </p:spPr>
      </p:pic>
    </p:spTree>
    <p:extLst>
      <p:ext uri="{BB962C8B-B14F-4D97-AF65-F5344CB8AC3E}">
        <p14:creationId xmlns:p14="http://schemas.microsoft.com/office/powerpoint/2010/main" val="2477122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reveals islands of genetic differentiation</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
        <p:nvSpPr>
          <p:cNvPr id="5" name="Rectangle 4">
            <a:extLst>
              <a:ext uri="{FF2B5EF4-FFF2-40B4-BE49-F238E27FC236}">
                <a16:creationId xmlns:a16="http://schemas.microsoft.com/office/drawing/2014/main" id="{DAFDA2D2-4E1E-6962-2BD2-835A283F18B5}"/>
              </a:ext>
            </a:extLst>
          </p:cNvPr>
          <p:cNvSpPr/>
          <p:nvPr/>
        </p:nvSpPr>
        <p:spPr>
          <a:xfrm>
            <a:off x="516167" y="3045350"/>
            <a:ext cx="6857543" cy="770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486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381000"/>
            <a:ext cx="8534400" cy="412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dirty="0"/>
              <a:t>These islands of differentiation correspond to differentially selected loci</a:t>
            </a:r>
          </a:p>
          <a:p>
            <a:pPr marL="457200" indent="-457200">
              <a:buFont typeface="Wingdings" charset="0"/>
              <a:buChar char="ü"/>
            </a:pPr>
            <a:endParaRPr lang="en-US" dirty="0"/>
          </a:p>
          <a:p>
            <a:pPr marL="457200" indent="-457200">
              <a:buFont typeface="Wingdings" charset="0"/>
              <a:buChar char="ü"/>
            </a:pPr>
            <a:r>
              <a:rPr lang="en-US" dirty="0"/>
              <a:t>Multiple comparisons reveal morphology associated with these types loci has evolved repeatedly in parallel in different freshwater populations.</a:t>
            </a:r>
          </a:p>
          <a:p>
            <a:pPr marL="457200" indent="-457200">
              <a:buFont typeface="Wingdings" charset="0"/>
              <a:buChar char="ü"/>
            </a:pPr>
            <a:endParaRPr lang="en-US" dirty="0"/>
          </a:p>
          <a:p>
            <a:pPr marL="457200" indent="-457200">
              <a:buFont typeface="Wingdings" charset="0"/>
              <a:buChar char="ü"/>
            </a:pPr>
            <a:r>
              <a:rPr lang="en-US" dirty="0"/>
              <a:t>The ancestral marine population is an import source of this variation (i.e., locally adapted freshwater alleles occur at low frequency there too).</a:t>
            </a:r>
          </a:p>
          <a:p>
            <a:endParaRPr lang="en-US" dirty="0"/>
          </a:p>
          <a:p>
            <a:pPr marL="457200" indent="-457200">
              <a:buFont typeface="Wingdings" charset="0"/>
              <a:buChar char="ü"/>
            </a:pPr>
            <a:r>
              <a:rPr lang="en-US" dirty="0"/>
              <a:t>RAD-Seq – developed by Eric Johnson, Bill </a:t>
            </a:r>
            <a:r>
              <a:rPr lang="en-US" dirty="0" err="1"/>
              <a:t>Cresko</a:t>
            </a:r>
            <a:r>
              <a:rPr lang="en-US" dirty="0"/>
              <a:t>, and collaborators at the University of Oregon in 2006 – first method to make genomic scale studies inexpensive and accessible to population geneticists. </a:t>
            </a:r>
          </a:p>
          <a:p>
            <a:endParaRPr lang="en-US" dirty="0"/>
          </a:p>
        </p:txBody>
      </p:sp>
      <p:pic>
        <p:nvPicPr>
          <p:cNvPr id="2" name="Picture 4" descr="Armor morphology variations in adult 3-spined sticklebacks - photo by Prof Bill Cresko, Center for Evolution and Ecology, UO.jpeg">
            <a:extLst>
              <a:ext uri="{FF2B5EF4-FFF2-40B4-BE49-F238E27FC236}">
                <a16:creationId xmlns:a16="http://schemas.microsoft.com/office/drawing/2014/main" id="{8B2B41CF-B979-842B-3E6B-378575A594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45" y="4110829"/>
            <a:ext cx="2270760" cy="2596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i-a554197ed1064ff7c5ae5ed603922985-journal.pgen.1000862.g006.png">
            <a:extLst>
              <a:ext uri="{FF2B5EF4-FFF2-40B4-BE49-F238E27FC236}">
                <a16:creationId xmlns:a16="http://schemas.microsoft.com/office/drawing/2014/main" id="{8E6514A6-484D-E7A5-FC1F-5E1328921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8852" y="4110829"/>
            <a:ext cx="1942919" cy="2596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490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2B7A56-47D1-7FBC-AD40-BFABF7DF9FA6}"/>
              </a:ext>
            </a:extLst>
          </p:cNvPr>
          <p:cNvSpPr txBox="1"/>
          <p:nvPr/>
        </p:nvSpPr>
        <p:spPr>
          <a:xfrm>
            <a:off x="393587" y="5889396"/>
            <a:ext cx="8356821" cy="830997"/>
          </a:xfrm>
          <a:prstGeom prst="rect">
            <a:avLst/>
          </a:prstGeom>
          <a:noFill/>
        </p:spPr>
        <p:txBody>
          <a:bodyPr wrap="square">
            <a:spAutoFit/>
          </a:bodyPr>
          <a:lstStyle/>
          <a:p>
            <a:r>
              <a:rPr lang="en-US" sz="1600" dirty="0"/>
              <a:t>Jay, P., </a:t>
            </a:r>
            <a:r>
              <a:rPr lang="en-US" sz="1600" dirty="0" err="1"/>
              <a:t>Whibley</a:t>
            </a:r>
            <a:r>
              <a:rPr lang="en-US" sz="1600" dirty="0"/>
              <a:t>, A., </a:t>
            </a:r>
            <a:r>
              <a:rPr lang="en-US" sz="1600" dirty="0" err="1"/>
              <a:t>Frézal</a:t>
            </a:r>
            <a:r>
              <a:rPr lang="en-US" sz="1600" dirty="0"/>
              <a:t>, L., de Cara, M.Á.R., Nowell, R.W., Mallet, J., </a:t>
            </a:r>
            <a:r>
              <a:rPr lang="en-US" sz="1600" dirty="0" err="1"/>
              <a:t>Dasmahapatra</a:t>
            </a:r>
            <a:r>
              <a:rPr lang="en-US" sz="1600" dirty="0"/>
              <a:t>, K.K. and </a:t>
            </a:r>
            <a:r>
              <a:rPr lang="en-US" sz="1600" dirty="0" err="1"/>
              <a:t>Joron</a:t>
            </a:r>
            <a:r>
              <a:rPr lang="en-US" sz="1600" dirty="0"/>
              <a:t>, M., 2018. Supergene evolution triggered by the introgression of a chromosomal inversion. </a:t>
            </a:r>
            <a:r>
              <a:rPr lang="en-US" sz="1600" i="1" dirty="0"/>
              <a:t>Current Biology</a:t>
            </a:r>
            <a:r>
              <a:rPr lang="en-US" sz="1600" dirty="0"/>
              <a:t>, </a:t>
            </a:r>
            <a:r>
              <a:rPr lang="en-US" sz="1600" i="1" dirty="0"/>
              <a:t>28</a:t>
            </a:r>
            <a:r>
              <a:rPr lang="en-US" sz="1600" dirty="0"/>
              <a:t>(11), pp.1839-1845.</a:t>
            </a:r>
          </a:p>
        </p:txBody>
      </p:sp>
      <p:pic>
        <p:nvPicPr>
          <p:cNvPr id="5" name="Picture 4">
            <a:extLst>
              <a:ext uri="{FF2B5EF4-FFF2-40B4-BE49-F238E27FC236}">
                <a16:creationId xmlns:a16="http://schemas.microsoft.com/office/drawing/2014/main" id="{572B0643-FB98-BBD3-FF1C-359946983938}"/>
              </a:ext>
            </a:extLst>
          </p:cNvPr>
          <p:cNvPicPr>
            <a:picLocks noChangeAspect="1"/>
          </p:cNvPicPr>
          <p:nvPr/>
        </p:nvPicPr>
        <p:blipFill>
          <a:blip r:embed="rId2"/>
          <a:stretch>
            <a:fillRect/>
          </a:stretch>
        </p:blipFill>
        <p:spPr>
          <a:xfrm>
            <a:off x="1900471" y="506448"/>
            <a:ext cx="5343057" cy="5334122"/>
          </a:xfrm>
          <a:prstGeom prst="rect">
            <a:avLst/>
          </a:prstGeom>
        </p:spPr>
      </p:pic>
      <p:sp>
        <p:nvSpPr>
          <p:cNvPr id="6" name="TextBox 5">
            <a:extLst>
              <a:ext uri="{FF2B5EF4-FFF2-40B4-BE49-F238E27FC236}">
                <a16:creationId xmlns:a16="http://schemas.microsoft.com/office/drawing/2014/main" id="{B8664AF7-2EE8-AC96-38D8-CC3EA5505E9D}"/>
              </a:ext>
            </a:extLst>
          </p:cNvPr>
          <p:cNvSpPr txBox="1"/>
          <p:nvPr/>
        </p:nvSpPr>
        <p:spPr>
          <a:xfrm>
            <a:off x="2873296" y="79512"/>
            <a:ext cx="3397405" cy="369332"/>
          </a:xfrm>
          <a:prstGeom prst="rect">
            <a:avLst/>
          </a:prstGeom>
          <a:noFill/>
        </p:spPr>
        <p:txBody>
          <a:bodyPr wrap="none" rtlCol="0">
            <a:spAutoFit/>
          </a:bodyPr>
          <a:lstStyle/>
          <a:p>
            <a:r>
              <a:rPr lang="en-US" i="1" dirty="0" err="1"/>
              <a:t>Heliconius</a:t>
            </a:r>
            <a:r>
              <a:rPr lang="en-US" dirty="0"/>
              <a:t> Butterfly Wing Patterns</a:t>
            </a:r>
          </a:p>
        </p:txBody>
      </p:sp>
    </p:spTree>
    <p:extLst>
      <p:ext uri="{BB962C8B-B14F-4D97-AF65-F5344CB8AC3E}">
        <p14:creationId xmlns:p14="http://schemas.microsoft.com/office/powerpoint/2010/main" val="20624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609480" y="4648320"/>
            <a:ext cx="8077320" cy="451800"/>
          </a:xfrm>
          <a:prstGeom prst="rect">
            <a:avLst/>
          </a:prstGeom>
          <a:noFill/>
          <a:ln>
            <a:noFill/>
          </a:ln>
        </p:spPr>
        <p:style>
          <a:lnRef idx="0">
            <a:scrgbClr r="0" g="0" b="0"/>
          </a:lnRef>
          <a:fillRef idx="0">
            <a:scrgbClr r="0" g="0" b="0"/>
          </a:fillRef>
          <a:effectRef idx="0">
            <a:scrgbClr r="0" g="0" b="0"/>
          </a:effectRef>
          <a:fontRef idx="minor"/>
        </p:style>
      </p:sp>
      <p:pic>
        <p:nvPicPr>
          <p:cNvPr id="40" name="Main graphic"/>
          <p:cNvPicPr/>
          <p:nvPr/>
        </p:nvPicPr>
        <p:blipFill>
          <a:blip r:embed="rId2"/>
          <a:stretch/>
        </p:blipFill>
        <p:spPr>
          <a:xfrm>
            <a:off x="239315" y="585787"/>
            <a:ext cx="4379119" cy="2166423"/>
          </a:xfrm>
          <a:prstGeom prst="rect">
            <a:avLst/>
          </a:prstGeom>
          <a:ln>
            <a:noFill/>
          </a:ln>
        </p:spPr>
      </p:pic>
      <p:sp>
        <p:nvSpPr>
          <p:cNvPr id="2" name="TextBox 1">
            <a:extLst>
              <a:ext uri="{FF2B5EF4-FFF2-40B4-BE49-F238E27FC236}">
                <a16:creationId xmlns:a16="http://schemas.microsoft.com/office/drawing/2014/main" id="{86032E4B-0C13-1E8E-36C2-7521E0494C4E}"/>
              </a:ext>
            </a:extLst>
          </p:cNvPr>
          <p:cNvSpPr txBox="1"/>
          <p:nvPr/>
        </p:nvSpPr>
        <p:spPr>
          <a:xfrm>
            <a:off x="457200" y="3375244"/>
            <a:ext cx="8229600" cy="3139321"/>
          </a:xfrm>
          <a:prstGeom prst="rect">
            <a:avLst/>
          </a:prstGeom>
          <a:noFill/>
        </p:spPr>
        <p:txBody>
          <a:bodyPr wrap="square" rtlCol="0">
            <a:spAutoFit/>
          </a:bodyPr>
          <a:lstStyle/>
          <a:p>
            <a:r>
              <a:rPr lang="en-US" dirty="0"/>
              <a:t>Suarez‐Gonzalez, A., </a:t>
            </a:r>
            <a:r>
              <a:rPr lang="en-US" dirty="0" err="1"/>
              <a:t>Hefer</a:t>
            </a:r>
            <a:r>
              <a:rPr lang="en-US" dirty="0"/>
              <a:t>, C. A., </a:t>
            </a:r>
            <a:r>
              <a:rPr lang="en-US" dirty="0" err="1"/>
              <a:t>Lexer</a:t>
            </a:r>
            <a:r>
              <a:rPr lang="en-US" dirty="0"/>
              <a:t>, C., Douglas, C. J., &amp; Cronk, Q. C. (2018). Introgression from </a:t>
            </a:r>
            <a:r>
              <a:rPr lang="en-US" i="1" dirty="0"/>
              <a:t>Populus balsamifera </a:t>
            </a:r>
            <a:r>
              <a:rPr lang="en-US" dirty="0"/>
              <a:t>underlies adaptively significant variation and range boundaries in </a:t>
            </a:r>
            <a:r>
              <a:rPr lang="en-US" i="1" dirty="0"/>
              <a:t>P. </a:t>
            </a:r>
            <a:r>
              <a:rPr lang="en-US" i="1" dirty="0" err="1"/>
              <a:t>trichocarpa</a:t>
            </a:r>
            <a:r>
              <a:rPr lang="en-US" dirty="0"/>
              <a:t>. </a:t>
            </a:r>
            <a:r>
              <a:rPr lang="en-US" i="1" dirty="0"/>
              <a:t>New Phytologist</a:t>
            </a:r>
            <a:r>
              <a:rPr lang="en-US" dirty="0"/>
              <a:t>, </a:t>
            </a:r>
            <a:r>
              <a:rPr lang="en-US" i="1" dirty="0"/>
              <a:t>217</a:t>
            </a:r>
            <a:r>
              <a:rPr lang="en-US" dirty="0"/>
              <a:t>(1), 416-427.</a:t>
            </a:r>
          </a:p>
          <a:p>
            <a:endParaRPr lang="en-US" sz="1600" dirty="0"/>
          </a:p>
          <a:p>
            <a:pPr marL="285750" indent="-285750">
              <a:buFont typeface="Arial" panose="020B0604020202020204" pitchFamily="34" charset="0"/>
              <a:buChar char="•"/>
            </a:pPr>
            <a:r>
              <a:rPr lang="en-US" sz="1600" dirty="0"/>
              <a:t>Northern range extension of </a:t>
            </a:r>
            <a:r>
              <a:rPr lang="en-US" sz="1600" i="1" dirty="0"/>
              <a:t>P. </a:t>
            </a:r>
            <a:r>
              <a:rPr lang="en-US" sz="1600" i="1" dirty="0" err="1"/>
              <a:t>trichocarpa</a:t>
            </a:r>
            <a:r>
              <a:rPr lang="en-US" sz="1600" dirty="0"/>
              <a:t> [Black Cottonwood] depends, at least in part, on introgression from </a:t>
            </a:r>
            <a:r>
              <a:rPr lang="en-US" sz="1600" i="1" dirty="0"/>
              <a:t>P. balsamifera </a:t>
            </a:r>
            <a:r>
              <a:rPr lang="en-US" sz="1600" dirty="0"/>
              <a:t>(Balsam Poplar). </a:t>
            </a:r>
          </a:p>
          <a:p>
            <a:pPr marL="285750" indent="-285750">
              <a:buFont typeface="Arial" panose="020B0604020202020204" pitchFamily="34" charset="0"/>
              <a:buChar char="•"/>
            </a:pPr>
            <a:r>
              <a:rPr lang="en-US" sz="1600" dirty="0"/>
              <a:t>Admixture with </a:t>
            </a:r>
            <a:r>
              <a:rPr lang="en-US" sz="1600" i="1" dirty="0"/>
              <a:t>P. balsamifera</a:t>
            </a:r>
            <a:r>
              <a:rPr lang="en-US" sz="1600" dirty="0"/>
              <a:t> can lead to potentially maladaptive early phenology, and a reduction in growth and disease resistance in </a:t>
            </a:r>
            <a:r>
              <a:rPr lang="en-US" sz="1600" i="1" dirty="0"/>
              <a:t>P. </a:t>
            </a:r>
            <a:r>
              <a:rPr lang="en-US" sz="1600" i="1" dirty="0" err="1"/>
              <a:t>trichocarpa</a:t>
            </a:r>
            <a:r>
              <a:rPr lang="en-US" sz="1600" dirty="0"/>
              <a:t>.</a:t>
            </a:r>
          </a:p>
          <a:p>
            <a:pPr marL="285750" indent="-285750">
              <a:buFont typeface="Arial" panose="020B0604020202020204" pitchFamily="34" charset="0"/>
              <a:buChar char="•"/>
            </a:pPr>
            <a:r>
              <a:rPr lang="en-US" sz="1600" dirty="0"/>
              <a:t>An </a:t>
            </a:r>
            <a:r>
              <a:rPr lang="en-US" sz="1600" dirty="0" err="1"/>
              <a:t>introgressed</a:t>
            </a:r>
            <a:r>
              <a:rPr lang="en-US" sz="1600" dirty="0"/>
              <a:t> chromosome 9 haplotype block from </a:t>
            </a:r>
            <a:r>
              <a:rPr lang="en-US" sz="1600" i="1" dirty="0"/>
              <a:t>P. balsamifera</a:t>
            </a:r>
            <a:r>
              <a:rPr lang="en-US" sz="1600" dirty="0"/>
              <a:t> restores the late phenology and high growth parental phenotype in admixed </a:t>
            </a:r>
            <a:r>
              <a:rPr lang="en-US" sz="1600" i="1" dirty="0"/>
              <a:t>P. </a:t>
            </a:r>
            <a:r>
              <a:rPr lang="en-US" sz="1600" i="1" dirty="0" err="1"/>
              <a:t>trichocarpa</a:t>
            </a:r>
            <a:r>
              <a:rPr lang="en-US" sz="1600" dirty="0"/>
              <a:t>. </a:t>
            </a:r>
          </a:p>
          <a:p>
            <a:pPr marL="285750" indent="-285750">
              <a:buFont typeface="Arial" panose="020B0604020202020204" pitchFamily="34" charset="0"/>
              <a:buChar char="•"/>
            </a:pPr>
            <a:r>
              <a:rPr lang="en-US" sz="1600" dirty="0"/>
              <a:t>May be strongly advantageous in maximizing carbon assimilation and disease resistance in the southernmost populations where admixture has been detected.</a:t>
            </a:r>
          </a:p>
        </p:txBody>
      </p:sp>
      <p:sp>
        <p:nvSpPr>
          <p:cNvPr id="4" name="TextBox 3">
            <a:extLst>
              <a:ext uri="{FF2B5EF4-FFF2-40B4-BE49-F238E27FC236}">
                <a16:creationId xmlns:a16="http://schemas.microsoft.com/office/drawing/2014/main" id="{513D3415-D030-B3F3-DB4F-088A76528F7C}"/>
              </a:ext>
            </a:extLst>
          </p:cNvPr>
          <p:cNvSpPr txBox="1"/>
          <p:nvPr/>
        </p:nvSpPr>
        <p:spPr>
          <a:xfrm>
            <a:off x="3668315" y="2460590"/>
            <a:ext cx="3175398" cy="646331"/>
          </a:xfrm>
          <a:prstGeom prst="rect">
            <a:avLst/>
          </a:prstGeom>
          <a:noFill/>
        </p:spPr>
        <p:txBody>
          <a:bodyPr wrap="square">
            <a:spAutoFit/>
          </a:bodyPr>
          <a:lstStyle/>
          <a:p>
            <a:r>
              <a:rPr lang="en-US" sz="1200" dirty="0"/>
              <a:t>Suarez-Gonzalez, A., </a:t>
            </a:r>
            <a:r>
              <a:rPr lang="en-US" sz="1200" dirty="0" err="1"/>
              <a:t>Lexer</a:t>
            </a:r>
            <a:r>
              <a:rPr lang="en-US" sz="1200" dirty="0"/>
              <a:t>, C., &amp; Cronk, Q. C. (2018). Adaptive introgression: a plant perspective. </a:t>
            </a:r>
            <a:r>
              <a:rPr lang="en-US" sz="1200" i="1" dirty="0"/>
              <a:t>Biology letters</a:t>
            </a:r>
            <a:r>
              <a:rPr lang="en-US" sz="1200" dirty="0"/>
              <a:t>, </a:t>
            </a:r>
            <a:r>
              <a:rPr lang="en-US" sz="1200" i="1" dirty="0"/>
              <a:t>14</a:t>
            </a:r>
            <a:r>
              <a:rPr lang="en-US" sz="1200" dirty="0"/>
              <a:t>(3), 20170688.</a:t>
            </a:r>
          </a:p>
        </p:txBody>
      </p:sp>
      <p:pic>
        <p:nvPicPr>
          <p:cNvPr id="6" name="Picture 5">
            <a:extLst>
              <a:ext uri="{FF2B5EF4-FFF2-40B4-BE49-F238E27FC236}">
                <a16:creationId xmlns:a16="http://schemas.microsoft.com/office/drawing/2014/main" id="{9FC2B250-E725-85B2-874F-60850811338F}"/>
              </a:ext>
            </a:extLst>
          </p:cNvPr>
          <p:cNvPicPr>
            <a:picLocks noChangeAspect="1"/>
          </p:cNvPicPr>
          <p:nvPr/>
        </p:nvPicPr>
        <p:blipFill>
          <a:blip r:embed="rId3"/>
          <a:stretch>
            <a:fillRect/>
          </a:stretch>
        </p:blipFill>
        <p:spPr>
          <a:xfrm>
            <a:off x="5100637" y="248501"/>
            <a:ext cx="3757613" cy="1963353"/>
          </a:xfrm>
          <a:prstGeom prst="rect">
            <a:avLst/>
          </a:prstGeom>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40AA00-452A-2E9F-2CB6-E940201803CE}"/>
              </a:ext>
            </a:extLst>
          </p:cNvPr>
          <p:cNvSpPr txBox="1">
            <a:spLocks/>
          </p:cNvSpPr>
          <p:nvPr/>
        </p:nvSpPr>
        <p:spPr>
          <a:xfrm>
            <a:off x="457200" y="1127668"/>
            <a:ext cx="8229600" cy="55124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HLA from Denisovan &amp; Neanderthal enhanced the immune system (Abi-</a:t>
            </a:r>
            <a:r>
              <a:rPr lang="en-US" sz="2400" dirty="0" err="1"/>
              <a:t>Rached</a:t>
            </a:r>
            <a:r>
              <a:rPr lang="en-US" sz="2400" dirty="0"/>
              <a:t> et al. 2011).</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MC1R from Neanderthals, adaptation to sunlight intensity (Ding et al. 2014).</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EPAS1 associated with reduced [Hb] in Tibetans inherited from Denisovans (Huerta-Sanchez et al. 2014)</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Archaic </a:t>
            </a:r>
            <a:r>
              <a:rPr lang="en-US" sz="2400" dirty="0" err="1"/>
              <a:t>mtDNA</a:t>
            </a:r>
            <a:r>
              <a:rPr lang="en-US" sz="2400" dirty="0"/>
              <a:t> (</a:t>
            </a:r>
            <a:r>
              <a:rPr lang="en-US" sz="2400" dirty="0" err="1"/>
              <a:t>Bücking</a:t>
            </a:r>
            <a:r>
              <a:rPr lang="en-US" sz="2400" dirty="0"/>
              <a:t> et al. 2019).</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Numerous examples of maladaptive introgression.</a:t>
            </a:r>
          </a:p>
          <a:p>
            <a:pPr algn="l"/>
            <a:endParaRPr lang="en-US" sz="2400" dirty="0"/>
          </a:p>
        </p:txBody>
      </p:sp>
      <p:sp>
        <p:nvSpPr>
          <p:cNvPr id="2" name="Title 1">
            <a:extLst>
              <a:ext uri="{FF2B5EF4-FFF2-40B4-BE49-F238E27FC236}">
                <a16:creationId xmlns:a16="http://schemas.microsoft.com/office/drawing/2014/main" id="{071D4AE9-E1E1-FE4E-64E7-8C0D060CF9BF}"/>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t>Examples in Humans</a:t>
            </a:r>
          </a:p>
        </p:txBody>
      </p:sp>
    </p:spTree>
    <p:extLst>
      <p:ext uri="{BB962C8B-B14F-4D97-AF65-F5344CB8AC3E}">
        <p14:creationId xmlns:p14="http://schemas.microsoft.com/office/powerpoint/2010/main" val="3385010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2880</TotalTime>
  <Words>2322</Words>
  <Application>Microsoft Macintosh PowerPoint</Application>
  <PresentationFormat>On-screen Show (4:3)</PresentationFormat>
  <Paragraphs>189</Paragraphs>
  <Slides>41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Cambria Math</vt:lpstr>
      <vt:lpstr>Comic Sans MS</vt:lpstr>
      <vt:lpstr>Courier New</vt:lpstr>
      <vt:lpstr>Symbol</vt:lpstr>
      <vt:lpstr>Wingdings</vt:lpstr>
      <vt:lpstr>Office Theme</vt:lpstr>
      <vt:lpstr>Adaptive Introgression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for Hybridization Using Genomic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Hypoxia-Inducible Factor Pathway</vt:lpstr>
      <vt:lpstr>PowerPoint Presentation</vt:lpstr>
      <vt:lpstr>PowerPoint Presentation</vt:lpstr>
      <vt:lpstr>PowerPoint Presentation</vt:lpstr>
      <vt:lpstr>Conclusions HIF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356</cp:revision>
  <dcterms:created xsi:type="dcterms:W3CDTF">2017-01-09T21:19:33Z</dcterms:created>
  <dcterms:modified xsi:type="dcterms:W3CDTF">2025-02-11T19:53:09Z</dcterms:modified>
</cp:coreProperties>
</file>