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1" r:id="rId4"/>
    <p:sldId id="262" r:id="rId5"/>
    <p:sldId id="266" r:id="rId6"/>
    <p:sldId id="268" r:id="rId7"/>
    <p:sldId id="267" r:id="rId8"/>
    <p:sldId id="397" r:id="rId9"/>
    <p:sldId id="28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6440"/>
  </p:normalViewPr>
  <p:slideViewPr>
    <p:cSldViewPr snapToGrid="0">
      <p:cViewPr varScale="1">
        <p:scale>
          <a:sx n="228" d="100"/>
          <a:sy n="228" d="100"/>
        </p:scale>
        <p:origin x="176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A68F3-1212-8348-ACF0-AF9ED4DAD269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ED101-CC82-D34C-87B5-239166EBC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6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pPr marL="228600" indent="-228600">
              <a:buAutoNum type="arabicParenBoth"/>
            </a:pPr>
            <a:endParaRPr lang="en-US" dirty="0">
              <a:solidFill>
                <a:srgbClr val="141413"/>
              </a:solidFill>
              <a:effectLst/>
              <a:latin typeface="Proxima Nova" panose="02000506030000020004" pitchFamily="2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D101-CC82-D34C-87B5-239166EBCF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1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ED101-CC82-D34C-87B5-239166EBCF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9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5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8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1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E2B5-8672-614C-83D4-0F5D9DA4779B}" type="datetimeFigureOut">
              <a:rPr lang="en-US" smtClean="0"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C2BE-D132-7B40-84A1-75EE9834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C54F2E-6F75-80E8-7E6D-E79B49E16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13" y="75386"/>
            <a:ext cx="5621428" cy="3746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FF3BC1-D34B-E5B2-BE4F-9B39EB4EAF93}"/>
              </a:ext>
            </a:extLst>
          </p:cNvPr>
          <p:cNvSpPr txBox="1"/>
          <p:nvPr/>
        </p:nvSpPr>
        <p:spPr>
          <a:xfrm>
            <a:off x="244113" y="3898563"/>
            <a:ext cx="37647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Torrent Duck - A High-altitude Diving Bird</a:t>
            </a:r>
          </a:p>
          <a:p>
            <a:r>
              <a:rPr lang="en-US" sz="1400" dirty="0" err="1"/>
              <a:t>Pato</a:t>
            </a:r>
            <a:r>
              <a:rPr lang="en-US" sz="1400" dirty="0"/>
              <a:t> de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Torrentes</a:t>
            </a:r>
            <a:endParaRPr lang="en-US" sz="1400" dirty="0"/>
          </a:p>
          <a:p>
            <a:r>
              <a:rPr lang="en-US" sz="1400" i="1" dirty="0" err="1"/>
              <a:t>Merganetta</a:t>
            </a:r>
            <a:r>
              <a:rPr lang="en-US" sz="1400" i="1" dirty="0"/>
              <a:t> </a:t>
            </a:r>
            <a:r>
              <a:rPr lang="en-US" sz="1400" i="1" dirty="0" err="1"/>
              <a:t>armata</a:t>
            </a:r>
            <a:endParaRPr lang="en-US" sz="1400" i="1" dirty="0"/>
          </a:p>
          <a:p>
            <a:r>
              <a:rPr lang="en-US" sz="1400" dirty="0"/>
              <a:t>Long-term resident of the high Andes</a:t>
            </a:r>
          </a:p>
          <a:p>
            <a:r>
              <a:rPr lang="en-US" sz="1400" dirty="0"/>
              <a:t>~0 to 4,500 meters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115E4C-26AA-F505-96DA-B379C7FC2E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070"/>
          <a:stretch/>
        </p:blipFill>
        <p:spPr>
          <a:xfrm>
            <a:off x="6741926" y="-3"/>
            <a:ext cx="1658329" cy="51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3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BCA39-6572-0415-5FAE-3120B2E5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Lower O</a:t>
            </a:r>
            <a:r>
              <a:rPr lang="en-US" baseline="-25000" dirty="0"/>
              <a:t>2</a:t>
            </a:r>
            <a:r>
              <a:rPr lang="en-US" dirty="0"/>
              <a:t> Consumption Rate than Other HA Ducks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CBCB5D-A578-9F79-0E1B-ECBF9A87E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932" y="853349"/>
            <a:ext cx="4342137" cy="4114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76ED48-9E5C-9CD1-7BD4-EF8554D08FAC}"/>
              </a:ext>
            </a:extLst>
          </p:cNvPr>
          <p:cNvSpPr txBox="1"/>
          <p:nvPr/>
        </p:nvSpPr>
        <p:spPr>
          <a:xfrm>
            <a:off x="6743069" y="2679795"/>
            <a:ext cx="2307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Ivy, C. M., S. L. </a:t>
            </a:r>
            <a:r>
              <a:rPr lang="en-US" sz="1000" dirty="0" err="1"/>
              <a:t>Laguë</a:t>
            </a:r>
            <a:r>
              <a:rPr lang="en-US" sz="1000" dirty="0"/>
              <a:t>, J. M. York, B. A. Chua, L. </a:t>
            </a:r>
            <a:r>
              <a:rPr lang="en-US" sz="1000" dirty="0" err="1"/>
              <a:t>Alza</a:t>
            </a:r>
            <a:r>
              <a:rPr lang="en-US" sz="1000" dirty="0"/>
              <a:t>, R. Cheek, N. J. Dawson, P. B. </a:t>
            </a:r>
            <a:r>
              <a:rPr lang="en-US" sz="1000" dirty="0" err="1"/>
              <a:t>Frappell</a:t>
            </a:r>
            <a:r>
              <a:rPr lang="en-US" sz="1000" dirty="0"/>
              <a:t>, K. G. McCracken, W. K. Milsom, and G. R. Scott. (2019) Control of breathing and respiratory gas exchange in ducks native to high altitude in the Andes. Journal of Experimental Biology 222, jeb198622.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6D41717-2E60-508D-BB40-4127E5094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08064"/>
            <a:ext cx="18097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16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5B74-C9F5-E67F-9F43-099D61CA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Body Temperature (</a:t>
            </a:r>
            <a:r>
              <a:rPr lang="en-US" i="1" dirty="0"/>
              <a:t>T</a:t>
            </a:r>
            <a:r>
              <a:rPr lang="en-US" baseline="-25000" dirty="0"/>
              <a:t>b</a:t>
            </a:r>
            <a:r>
              <a:rPr lang="en-US" dirty="0"/>
              <a:t>) Suppression (but not at LA)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FF2D9-95FA-7D41-502B-F1A6D818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60" y="998220"/>
            <a:ext cx="7263881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F34FD-812D-317E-4F8C-4CC7F5CF8083}"/>
              </a:ext>
            </a:extLst>
          </p:cNvPr>
          <p:cNvSpPr txBox="1"/>
          <p:nvPr/>
        </p:nvSpPr>
        <p:spPr>
          <a:xfrm>
            <a:off x="81539" y="4579351"/>
            <a:ext cx="120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Ivy et al. 2024</a:t>
            </a:r>
          </a:p>
        </p:txBody>
      </p:sp>
    </p:spTree>
    <p:extLst>
      <p:ext uri="{BB962C8B-B14F-4D97-AF65-F5344CB8AC3E}">
        <p14:creationId xmlns:p14="http://schemas.microsoft.com/office/powerpoint/2010/main" val="189780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588EF9-6174-0AA6-E1D3-AEAB3B27A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12"/>
          <a:stretch/>
        </p:blipFill>
        <p:spPr>
          <a:xfrm>
            <a:off x="1010165" y="979230"/>
            <a:ext cx="3924250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6695CD-75A9-680A-6882-F9D2A876DF9D}"/>
              </a:ext>
            </a:extLst>
          </p:cNvPr>
          <p:cNvSpPr txBox="1"/>
          <p:nvPr/>
        </p:nvSpPr>
        <p:spPr>
          <a:xfrm>
            <a:off x="0" y="4805243"/>
            <a:ext cx="179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McCracken et al.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D813C-7735-5457-0C6F-F130F88CE9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en-US" dirty="0"/>
              <a:t>Ventilation – Increases Tidal Volume in Hypoxia but not Breathing Frequency</a:t>
            </a:r>
          </a:p>
        </p:txBody>
      </p:sp>
    </p:spTree>
    <p:extLst>
      <p:ext uri="{BB962C8B-B14F-4D97-AF65-F5344CB8AC3E}">
        <p14:creationId xmlns:p14="http://schemas.microsoft.com/office/powerpoint/2010/main" val="181688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1EC1F1-C723-8C0B-9693-1B66188C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912" y="4248811"/>
            <a:ext cx="1307018" cy="794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0418D-28FE-DB6D-F829-CFA0F34C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High Hb-O</a:t>
            </a:r>
            <a:r>
              <a:rPr lang="en-US" baseline="-25000" dirty="0"/>
              <a:t>2</a:t>
            </a:r>
            <a:r>
              <a:rPr lang="en-US" dirty="0"/>
              <a:t> Affinity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4C928-788C-1273-FE50-DDA880AD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292" y="945680"/>
            <a:ext cx="4173416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7E7CAA-31F8-CAEA-364D-02E2281296E3}"/>
              </a:ext>
            </a:extLst>
          </p:cNvPr>
          <p:cNvSpPr txBox="1"/>
          <p:nvPr/>
        </p:nvSpPr>
        <p:spPr>
          <a:xfrm>
            <a:off x="6775660" y="2490212"/>
            <a:ext cx="1960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Natarajan, C., J. </a:t>
            </a:r>
            <a:r>
              <a:rPr lang="en-US" sz="1000" dirty="0" err="1"/>
              <a:t>Projecto</a:t>
            </a:r>
            <a:r>
              <a:rPr lang="en-US" sz="1000" dirty="0"/>
              <a:t>-Garcia, H. Moriyama, R. E. Weber, V. Muñoz-Fuentes, A. J. Green, C. </a:t>
            </a:r>
            <a:r>
              <a:rPr lang="en-US" sz="1000" dirty="0" err="1"/>
              <a:t>Kopuchian</a:t>
            </a:r>
            <a:r>
              <a:rPr lang="en-US" sz="1000" dirty="0"/>
              <a:t>, P. L. </a:t>
            </a:r>
            <a:r>
              <a:rPr lang="en-US" sz="1000" dirty="0" err="1"/>
              <a:t>Tubaro</a:t>
            </a:r>
            <a:r>
              <a:rPr lang="en-US" sz="1000" dirty="0"/>
              <a:t>, L. </a:t>
            </a:r>
            <a:r>
              <a:rPr lang="en-US" sz="1000" dirty="0" err="1"/>
              <a:t>Alza</a:t>
            </a:r>
            <a:r>
              <a:rPr lang="en-US" sz="1000" dirty="0"/>
              <a:t>, M. </a:t>
            </a:r>
            <a:r>
              <a:rPr lang="en-US" sz="1000" dirty="0" err="1"/>
              <a:t>Bulgarella</a:t>
            </a:r>
            <a:r>
              <a:rPr lang="en-US" sz="1000" dirty="0"/>
              <a:t>, M. M. Smith, R. E. Wilson, A. </a:t>
            </a:r>
            <a:r>
              <a:rPr lang="en-US" sz="1000" dirty="0" err="1"/>
              <a:t>Fago</a:t>
            </a:r>
            <a:r>
              <a:rPr lang="en-US" sz="1000" dirty="0"/>
              <a:t>, K. G. McCracken, and J. F. Storz. (2015) Convergent evolution of hemoglobin function in high-altitude Andean waterfowl involves limited parallelism at the molecular sequence level. PLoS Genetics 11:e1005681.</a:t>
            </a:r>
          </a:p>
        </p:txBody>
      </p:sp>
    </p:spTree>
    <p:extLst>
      <p:ext uri="{BB962C8B-B14F-4D97-AF65-F5344CB8AC3E}">
        <p14:creationId xmlns:p14="http://schemas.microsoft.com/office/powerpoint/2010/main" val="165406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31E778-C6E5-71B2-DF1A-DEC16DE1B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45" y="724213"/>
            <a:ext cx="8312310" cy="411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D688D7-FED0-A30B-BC81-CF06117E438A}"/>
              </a:ext>
            </a:extLst>
          </p:cNvPr>
          <p:cNvSpPr txBox="1"/>
          <p:nvPr/>
        </p:nvSpPr>
        <p:spPr>
          <a:xfrm>
            <a:off x="7235772" y="4715338"/>
            <a:ext cx="179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McCracken et al. 2024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1F1E8A-63D6-6DE7-4BBB-74CD716F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t"/>
          <a:lstStyle/>
          <a:p>
            <a:r>
              <a:rPr lang="en-US" dirty="0"/>
              <a:t>High Blood-O</a:t>
            </a:r>
            <a:r>
              <a:rPr lang="en-US" baseline="-25000" dirty="0"/>
              <a:t>2</a:t>
            </a:r>
            <a:r>
              <a:rPr lang="en-US" dirty="0"/>
              <a:t> Storage Capacity</a:t>
            </a:r>
          </a:p>
        </p:txBody>
      </p:sp>
    </p:spTree>
    <p:extLst>
      <p:ext uri="{BB962C8B-B14F-4D97-AF65-F5344CB8AC3E}">
        <p14:creationId xmlns:p14="http://schemas.microsoft.com/office/powerpoint/2010/main" val="3564287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E221-9C35-87C2-ECC3-C9AFAC3D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High Arterial O</a:t>
            </a:r>
            <a:r>
              <a:rPr lang="en-US" baseline="-25000" dirty="0"/>
              <a:t>2</a:t>
            </a:r>
            <a:r>
              <a:rPr lang="en-US" dirty="0"/>
              <a:t>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8C0E80-0419-256E-D68A-550E4B078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14" y="1028700"/>
            <a:ext cx="6731392" cy="411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05511F-9426-9608-2505-4163380700F2}"/>
              </a:ext>
            </a:extLst>
          </p:cNvPr>
          <p:cNvSpPr txBox="1"/>
          <p:nvPr/>
        </p:nvSpPr>
        <p:spPr>
          <a:xfrm>
            <a:off x="0" y="4572277"/>
            <a:ext cx="1799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McCracken et al. 2024</a:t>
            </a:r>
          </a:p>
        </p:txBody>
      </p:sp>
    </p:spTree>
    <p:extLst>
      <p:ext uri="{BB962C8B-B14F-4D97-AF65-F5344CB8AC3E}">
        <p14:creationId xmlns:p14="http://schemas.microsoft.com/office/powerpoint/2010/main" val="1111315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3AB8F8-A28E-1276-DF8A-419F97C2D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58" y="0"/>
            <a:ext cx="5957484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ABD49-3813-5894-F3A0-D53C74CD796D}"/>
              </a:ext>
            </a:extLst>
          </p:cNvPr>
          <p:cNvSpPr txBox="1"/>
          <p:nvPr/>
        </p:nvSpPr>
        <p:spPr>
          <a:xfrm>
            <a:off x="7978961" y="1319451"/>
            <a:ext cx="1165039" cy="715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Torrent Duck typical of a long-term HA resident species.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F7A185DF-9AFC-18E6-9620-EC407099A858}"/>
              </a:ext>
            </a:extLst>
          </p:cNvPr>
          <p:cNvSpPr/>
          <p:nvPr/>
        </p:nvSpPr>
        <p:spPr>
          <a:xfrm>
            <a:off x="7613202" y="1447524"/>
            <a:ext cx="327660" cy="228600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A9C8B-147A-8542-3D0D-E2F01501514A}"/>
              </a:ext>
            </a:extLst>
          </p:cNvPr>
          <p:cNvSpPr txBox="1"/>
          <p:nvPr/>
        </p:nvSpPr>
        <p:spPr>
          <a:xfrm>
            <a:off x="7902" y="314084"/>
            <a:ext cx="152289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Fatty acid metabolism &amp; carbohydrate metabolism are typical of other long-term HA resident species; slightly higher at HA.</a:t>
            </a:r>
          </a:p>
          <a:p>
            <a:endParaRPr lang="en-US" sz="1100" dirty="0"/>
          </a:p>
          <a:p>
            <a:r>
              <a:rPr lang="en-US" sz="1100" dirty="0"/>
              <a:t>ATP Synthase activity is slightly enhanced.</a:t>
            </a:r>
          </a:p>
          <a:p>
            <a:endParaRPr lang="en-US" sz="1100" dirty="0"/>
          </a:p>
          <a:p>
            <a:r>
              <a:rPr lang="en-US" sz="1100" dirty="0"/>
              <a:t>No change in cytochrome c oxidase activity.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0ECC1-9319-68E8-8AC9-32B0509071BE}"/>
              </a:ext>
            </a:extLst>
          </p:cNvPr>
          <p:cNvSpPr txBox="1"/>
          <p:nvPr/>
        </p:nvSpPr>
        <p:spPr>
          <a:xfrm>
            <a:off x="7550742" y="2502594"/>
            <a:ext cx="158404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0" dirty="0"/>
          </a:p>
          <a:p>
            <a:r>
              <a:rPr lang="en-US" sz="1000" dirty="0" err="1"/>
              <a:t>Laguë</a:t>
            </a:r>
            <a:r>
              <a:rPr lang="en-US" sz="1000" dirty="0"/>
              <a:t>, S. L., C. M. Ivy, J .M. York, N. J. Dawson, B. </a:t>
            </a:r>
            <a:r>
              <a:rPr lang="en-US" sz="1000" dirty="0" err="1"/>
              <a:t>A.Chua</a:t>
            </a:r>
            <a:r>
              <a:rPr lang="en-US" sz="1000" dirty="0"/>
              <a:t>, L. </a:t>
            </a:r>
            <a:r>
              <a:rPr lang="en-US" sz="1000" dirty="0" err="1"/>
              <a:t>Alza</a:t>
            </a:r>
            <a:r>
              <a:rPr lang="en-US" sz="1000" dirty="0"/>
              <a:t>, G. R. Scott, K. G. McCracken, and W. K. Milsom (2025). Gas exchange, oxygen transport, and metabolism in high-altitude birds. Philosophical Transactions of the Royal Society B: Biological Sciences 380:20230424.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221914-F9AF-71F1-18CF-DCC3DB2EE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378" y="4537882"/>
            <a:ext cx="1265598" cy="49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0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A03A11-743C-C947-7B76-7E8A81260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57530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200">
              <a:latin typeface="Helvetica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66A596-227A-42AE-D0F2-03638533A887}"/>
              </a:ext>
            </a:extLst>
          </p:cNvPr>
          <p:cNvSpPr txBox="1"/>
          <p:nvPr/>
        </p:nvSpPr>
        <p:spPr bwMode="auto">
          <a:xfrm>
            <a:off x="6095458" y="2510181"/>
            <a:ext cx="2634730" cy="22442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pPr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Neal J. Dawson, Catherine M. Ivy, Luis </a:t>
            </a:r>
            <a:r>
              <a:rPr lang="en-US" sz="1200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Alza</a:t>
            </a:r>
            <a:r>
              <a:rPr lang="en-US"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, Rebecca Cheek, Julia M. York, Beverly Chua, William K. Milsom, Kevin G. McCracken, &amp; Graham R. Scott (2016). Mitochondrial physiology in the skeletal and cardiac muscles is altered in torrent ducks, </a:t>
            </a:r>
            <a:r>
              <a:rPr lang="en-US" sz="1200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Merganetta</a:t>
            </a:r>
            <a:r>
              <a:rPr lang="en-US" sz="12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 </a:t>
            </a:r>
            <a:r>
              <a:rPr lang="en-US" sz="1200" i="1" dirty="0" err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armata</a:t>
            </a:r>
            <a:r>
              <a:rPr lang="en-US"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/>
                <a:cs typeface="Helvetica"/>
                <a:sym typeface="Wingdings"/>
              </a:rPr>
              <a:t>, from high altitudes in the Andes. J Exp Biol 219 (23):3719-3728.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F6039A6-BF6E-19A1-5462-E05BC4AB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793" y="2655646"/>
            <a:ext cx="18097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New picture">
            <a:extLst>
              <a:ext uri="{FF2B5EF4-FFF2-40B4-BE49-F238E27FC236}">
                <a16:creationId xmlns:a16="http://schemas.microsoft.com/office/drawing/2014/main" id="{15F38825-29E3-4153-9800-296C4DD2C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20" y="977900"/>
            <a:ext cx="1950644" cy="393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26A2F6-B8D1-362E-C0D6-D48A2B933505}"/>
              </a:ext>
            </a:extLst>
          </p:cNvPr>
          <p:cNvSpPr txBox="1"/>
          <p:nvPr/>
        </p:nvSpPr>
        <p:spPr>
          <a:xfrm>
            <a:off x="862227" y="1427820"/>
            <a:ext cx="1430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Gastrocnemius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6F10F-9546-4CF5-8F94-26A7233719DA}"/>
              </a:ext>
            </a:extLst>
          </p:cNvPr>
          <p:cNvSpPr txBox="1"/>
          <p:nvPr/>
        </p:nvSpPr>
        <p:spPr>
          <a:xfrm>
            <a:off x="862227" y="2752334"/>
            <a:ext cx="1272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Left ventricle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7E5A4-86A4-A409-06EF-BE7AB5A9A25B}"/>
              </a:ext>
            </a:extLst>
          </p:cNvPr>
          <p:cNvSpPr txBox="1"/>
          <p:nvPr/>
        </p:nvSpPr>
        <p:spPr>
          <a:xfrm>
            <a:off x="889020" y="4065074"/>
            <a:ext cx="990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Pectoralis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3AF79-F5DB-0132-C36D-D634117A4F5D}"/>
              </a:ext>
            </a:extLst>
          </p:cNvPr>
          <p:cNvSpPr txBox="1"/>
          <p:nvPr/>
        </p:nvSpPr>
        <p:spPr>
          <a:xfrm>
            <a:off x="4464814" y="1257912"/>
            <a:ext cx="4246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Torrent Ducks, OXPHOS respiration rates were significantly higher at HA in permeabilized fibers of the gastrocnemius.</a:t>
            </a:r>
          </a:p>
          <a:p>
            <a:r>
              <a:rPr lang="en-US" sz="1600" i="1" dirty="0"/>
              <a:t>*within the same population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CE3171-C02A-1392-93F1-470A43D4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t"/>
          <a:lstStyle/>
          <a:p>
            <a:r>
              <a:rPr lang="en-US" dirty="0"/>
              <a:t>Overall OXPHOS Capacity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0CDE99-1359-5D48-DC26-9DC62F3BA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551" y="3301151"/>
            <a:ext cx="1151482" cy="11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3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814</TotalTime>
  <Words>513</Words>
  <Application>Microsoft Macintosh PowerPoint</Application>
  <PresentationFormat>On-screen Show (16:9)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Proxima Nova</vt:lpstr>
      <vt:lpstr>Office Theme</vt:lpstr>
      <vt:lpstr>PowerPoint Presentation</vt:lpstr>
      <vt:lpstr>Lower O2 Consumption Rate than Other HA Ducks</vt:lpstr>
      <vt:lpstr>Body Temperature (Tb) Suppression (but not at LA)</vt:lpstr>
      <vt:lpstr>Ventilation – Increases Tidal Volume in Hypoxia but not Breathing Frequency</vt:lpstr>
      <vt:lpstr>High Hb-O2 Affinity</vt:lpstr>
      <vt:lpstr>High Blood-O2 Storage Capacity</vt:lpstr>
      <vt:lpstr>High Arterial O2 Content</vt:lpstr>
      <vt:lpstr>PowerPoint Presentation</vt:lpstr>
      <vt:lpstr>Overall OXPHOS Capacity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Diving at High Altitude: O2 Transport and Utilization in the  Ruddy Duck and Torrent Duck in the Andes</dc:title>
  <dc:creator>Kevin McCracken</dc:creator>
  <cp:lastModifiedBy>Kevin McCracken</cp:lastModifiedBy>
  <cp:revision>105</cp:revision>
  <dcterms:created xsi:type="dcterms:W3CDTF">2024-01-31T14:24:58Z</dcterms:created>
  <dcterms:modified xsi:type="dcterms:W3CDTF">2026-05-05T14:04:32Z</dcterms:modified>
</cp:coreProperties>
</file>