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345" r:id="rId2"/>
    <p:sldId id="336" r:id="rId3"/>
    <p:sldId id="257" r:id="rId4"/>
    <p:sldId id="260" r:id="rId5"/>
    <p:sldId id="261" r:id="rId6"/>
    <p:sldId id="258" r:id="rId7"/>
    <p:sldId id="271" r:id="rId8"/>
    <p:sldId id="269" r:id="rId9"/>
    <p:sldId id="344" r:id="rId10"/>
    <p:sldId id="268" r:id="rId11"/>
    <p:sldId id="273" r:id="rId12"/>
    <p:sldId id="259" r:id="rId13"/>
    <p:sldId id="275" r:id="rId14"/>
    <p:sldId id="262" r:id="rId15"/>
    <p:sldId id="276" r:id="rId16"/>
    <p:sldId id="274" r:id="rId17"/>
    <p:sldId id="341" r:id="rId18"/>
    <p:sldId id="342" r:id="rId19"/>
    <p:sldId id="331" r:id="rId20"/>
    <p:sldId id="332" r:id="rId21"/>
    <p:sldId id="335" r:id="rId22"/>
    <p:sldId id="264" r:id="rId23"/>
    <p:sldId id="343" r:id="rId24"/>
    <p:sldId id="280" r:id="rId25"/>
    <p:sldId id="256" r:id="rId26"/>
    <p:sldId id="333" r:id="rId27"/>
    <p:sldId id="328" r:id="rId28"/>
    <p:sldId id="267" r:id="rId29"/>
    <p:sldId id="325" r:id="rId30"/>
    <p:sldId id="340" r:id="rId31"/>
    <p:sldId id="337" r:id="rId32"/>
    <p:sldId id="338"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94"/>
    <p:restoredTop sz="94674"/>
  </p:normalViewPr>
  <p:slideViewPr>
    <p:cSldViewPr snapToGrid="0">
      <p:cViewPr varScale="1">
        <p:scale>
          <a:sx n="119" d="100"/>
          <a:sy n="119" d="100"/>
        </p:scale>
        <p:origin x="224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76C635-14CE-AE4E-9236-48F5F3B62610}" type="datetimeFigureOut">
              <a:rPr lang="en-US" smtClean="0"/>
              <a:t>10/8/26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E14682-4F6D-8F43-87D0-4BE86184366A}" type="slidenum">
              <a:rPr lang="en-US" smtClean="0"/>
              <a:t>‹#›</a:t>
            </a:fld>
            <a:endParaRPr lang="en-US"/>
          </a:p>
        </p:txBody>
      </p:sp>
    </p:spTree>
    <p:extLst>
      <p:ext uri="{BB962C8B-B14F-4D97-AF65-F5344CB8AC3E}">
        <p14:creationId xmlns:p14="http://schemas.microsoft.com/office/powerpoint/2010/main" val="2153892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1589088" y="1006475"/>
            <a:ext cx="4594225" cy="3446463"/>
          </a:xfrm>
          <a:prstGeom prst="rect">
            <a:avLst/>
          </a:prstGeom>
        </p:spPr>
      </p:sp>
      <p:sp>
        <p:nvSpPr>
          <p:cNvPr id="48" name="PlaceHolder 2"/>
          <p:cNvSpPr>
            <a:spLocks noGrp="1"/>
          </p:cNvSpPr>
          <p:nvPr>
            <p:ph type="body"/>
          </p:nvPr>
        </p:nvSpPr>
        <p:spPr>
          <a:xfrm>
            <a:off x="1185120" y="4787640"/>
            <a:ext cx="5407560" cy="6800040"/>
          </a:xfrm>
          <a:prstGeom prst="rect">
            <a:avLst/>
          </a:prstGeom>
        </p:spPr>
        <p:txBody>
          <a:bodyPr lIns="0" tIns="0" rIns="0" bIns="0"/>
          <a:lstStyle/>
          <a:p>
            <a:r>
              <a:rPr lang="en-US" sz="2000" b="0" strike="noStrike" spc="-1">
                <a:latin typeface="Arial"/>
              </a:rPr>
              <a:t> The relationships between average estimated multilocus heterozygosity (Hest) of each cross and average larval performances (stage, body mass and total length).The residual trait values are difference between trait values and corresponding mean treatment. Points are means of crosses ± standard errors. </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B7ACAE-02D4-E44F-8411-DBD49C0A7F66}"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10735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7ACAE-02D4-E44F-8411-DBD49C0A7F66}"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32203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B7ACAE-02D4-E44F-8411-DBD49C0A7F66}"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2988853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B7ACAE-02D4-E44F-8411-DBD49C0A7F66}"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1178451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B7ACAE-02D4-E44F-8411-DBD49C0A7F66}" type="datetimeFigureOut">
              <a:rPr lang="en-US" smtClean="0"/>
              <a:t>10/8/26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3248285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B7ACAE-02D4-E44F-8411-DBD49C0A7F66}" type="datetimeFigureOut">
              <a:rPr lang="en-US" smtClean="0"/>
              <a:t>10/8/26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3909490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7ACAE-02D4-E44F-8411-DBD49C0A7F66}" type="datetimeFigureOut">
              <a:rPr lang="en-US" smtClean="0"/>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1402407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B7ACAE-02D4-E44F-8411-DBD49C0A7F66}"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954344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B7ACAE-02D4-E44F-8411-DBD49C0A7F66}" type="datetimeFigureOut">
              <a:rPr lang="en-US" smtClean="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2162829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7ACAE-02D4-E44F-8411-DBD49C0A7F66}"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993304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7ACAE-02D4-E44F-8411-DBD49C0A7F66}" type="datetimeFigureOut">
              <a:rPr lang="en-US" smtClean="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1C40C-40D2-FF4C-A6AD-7F5F98FCC6F0}" type="slidenum">
              <a:rPr lang="en-US" smtClean="0"/>
              <a:t>‹#›</a:t>
            </a:fld>
            <a:endParaRPr lang="en-US"/>
          </a:p>
        </p:txBody>
      </p:sp>
    </p:spTree>
    <p:extLst>
      <p:ext uri="{BB962C8B-B14F-4D97-AF65-F5344CB8AC3E}">
        <p14:creationId xmlns:p14="http://schemas.microsoft.com/office/powerpoint/2010/main" val="798662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195278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7ACAE-02D4-E44F-8411-DBD49C0A7F66}" type="datetimeFigureOut">
              <a:rPr lang="en-US" smtClean="0"/>
              <a:t>10/8/26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61C40C-40D2-FF4C-A6AD-7F5F98FCC6F0}" type="slidenum">
              <a:rPr lang="en-US" smtClean="0"/>
              <a:t>‹#›</a:t>
            </a:fld>
            <a:endParaRPr lang="en-US"/>
          </a:p>
        </p:txBody>
      </p:sp>
    </p:spTree>
    <p:extLst>
      <p:ext uri="{BB962C8B-B14F-4D97-AF65-F5344CB8AC3E}">
        <p14:creationId xmlns:p14="http://schemas.microsoft.com/office/powerpoint/2010/main" val="2851464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29.xml.rels><?xml version="1.0" encoding="UTF-8" standalone="yes"?>
<Relationships xmlns="http://schemas.openxmlformats.org/package/2006/relationships"><Relationship Id="rId3" Type="http://schemas.openxmlformats.org/officeDocument/2006/relationships/hyperlink" Target="https://journals.plos.org/plosone/article?id=10.1371/journal.pone.0005174" TargetMode="External"/><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5755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DCAED-61E4-A11C-267D-EB7F39CBDEDB}"/>
              </a:ext>
            </a:extLst>
          </p:cNvPr>
          <p:cNvSpPr>
            <a:spLocks noGrp="1"/>
          </p:cNvSpPr>
          <p:nvPr>
            <p:ph type="ctrTitle"/>
          </p:nvPr>
        </p:nvSpPr>
        <p:spPr/>
        <p:txBody>
          <a:bodyPr anchor="t"/>
          <a:lstStyle/>
          <a:p>
            <a:r>
              <a:rPr lang="en-US" dirty="0"/>
              <a:t>Eugenics</a:t>
            </a:r>
          </a:p>
        </p:txBody>
      </p:sp>
      <p:sp>
        <p:nvSpPr>
          <p:cNvPr id="3" name="Subtitle 2">
            <a:extLst>
              <a:ext uri="{FF2B5EF4-FFF2-40B4-BE49-F238E27FC236}">
                <a16:creationId xmlns:a16="http://schemas.microsoft.com/office/drawing/2014/main" id="{6B66F793-7D0C-E518-1518-1B10B39E2028}"/>
              </a:ext>
            </a:extLst>
          </p:cNvPr>
          <p:cNvSpPr>
            <a:spLocks noGrp="1"/>
          </p:cNvSpPr>
          <p:nvPr>
            <p:ph type="subTitle" idx="1"/>
          </p:nvPr>
        </p:nvSpPr>
        <p:spPr>
          <a:xfrm>
            <a:off x="1143000" y="2316163"/>
            <a:ext cx="6858000" cy="1655762"/>
          </a:xfrm>
        </p:spPr>
        <p:txBody>
          <a:bodyPr>
            <a:normAutofit lnSpcReduction="10000"/>
          </a:bodyPr>
          <a:lstStyle/>
          <a:p>
            <a:r>
              <a:rPr lang="en-US" i="1" dirty="0"/>
              <a:t>Set of beliefs and practices that aim to improve the genetic quality of a human population.</a:t>
            </a:r>
          </a:p>
          <a:p>
            <a:endParaRPr lang="en-US" dirty="0"/>
          </a:p>
          <a:p>
            <a:r>
              <a:rPr lang="en-US" dirty="0"/>
              <a:t>---Wikipedia</a:t>
            </a:r>
          </a:p>
        </p:txBody>
      </p:sp>
    </p:spTree>
    <p:extLst>
      <p:ext uri="{BB962C8B-B14F-4D97-AF65-F5344CB8AC3E}">
        <p14:creationId xmlns:p14="http://schemas.microsoft.com/office/powerpoint/2010/main" val="1841966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F0453-B2C7-DC67-C0C2-D61630579659}"/>
              </a:ext>
            </a:extLst>
          </p:cNvPr>
          <p:cNvSpPr>
            <a:spLocks noGrp="1"/>
          </p:cNvSpPr>
          <p:nvPr>
            <p:ph type="title"/>
          </p:nvPr>
        </p:nvSpPr>
        <p:spPr/>
        <p:txBody>
          <a:bodyPr/>
          <a:lstStyle/>
          <a:p>
            <a:r>
              <a:rPr lang="en-US" dirty="0"/>
              <a:t>Characteristics of the eugenics movement</a:t>
            </a:r>
          </a:p>
        </p:txBody>
      </p:sp>
      <p:sp>
        <p:nvSpPr>
          <p:cNvPr id="3" name="Content Placeholder 2">
            <a:extLst>
              <a:ext uri="{FF2B5EF4-FFF2-40B4-BE49-F238E27FC236}">
                <a16:creationId xmlns:a16="http://schemas.microsoft.com/office/drawing/2014/main" id="{22A35AC6-03E2-ADB7-B172-8FEA39DD5A5C}"/>
              </a:ext>
            </a:extLst>
          </p:cNvPr>
          <p:cNvSpPr>
            <a:spLocks noGrp="1"/>
          </p:cNvSpPr>
          <p:nvPr>
            <p:ph idx="1"/>
          </p:nvPr>
        </p:nvSpPr>
        <p:spPr/>
        <p:txBody>
          <a:bodyPr/>
          <a:lstStyle/>
          <a:p>
            <a:r>
              <a:rPr lang="en-US" dirty="0"/>
              <a:t>Began in the late 19</a:t>
            </a:r>
            <a:r>
              <a:rPr lang="en-US" baseline="30000" dirty="0"/>
              <a:t>th</a:t>
            </a:r>
            <a:r>
              <a:rPr lang="en-US" dirty="0"/>
              <a:t> century</a:t>
            </a:r>
          </a:p>
          <a:p>
            <a:r>
              <a:rPr lang="en-US" dirty="0"/>
              <a:t>Started in the U.K. and spread to many countries.</a:t>
            </a:r>
          </a:p>
          <a:p>
            <a:r>
              <a:rPr lang="en-US" dirty="0"/>
              <a:t>Espoused by many well-known people from across the political spectrum.</a:t>
            </a:r>
          </a:p>
        </p:txBody>
      </p:sp>
    </p:spTree>
    <p:extLst>
      <p:ext uri="{BB962C8B-B14F-4D97-AF65-F5344CB8AC3E}">
        <p14:creationId xmlns:p14="http://schemas.microsoft.com/office/powerpoint/2010/main" val="3181167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158C1-F6E7-D976-D1D1-593F13037706}"/>
              </a:ext>
            </a:extLst>
          </p:cNvPr>
          <p:cNvSpPr>
            <a:spLocks noGrp="1"/>
          </p:cNvSpPr>
          <p:nvPr>
            <p:ph type="title"/>
          </p:nvPr>
        </p:nvSpPr>
        <p:spPr/>
        <p:txBody>
          <a:bodyPr/>
          <a:lstStyle/>
          <a:p>
            <a:r>
              <a:rPr lang="en-US" dirty="0"/>
              <a:t>Francis Galton</a:t>
            </a:r>
          </a:p>
        </p:txBody>
      </p:sp>
      <p:sp>
        <p:nvSpPr>
          <p:cNvPr id="3" name="Content Placeholder 2">
            <a:extLst>
              <a:ext uri="{FF2B5EF4-FFF2-40B4-BE49-F238E27FC236}">
                <a16:creationId xmlns:a16="http://schemas.microsoft.com/office/drawing/2014/main" id="{45EAA58A-982F-C51E-B308-D647599C7264}"/>
              </a:ext>
            </a:extLst>
          </p:cNvPr>
          <p:cNvSpPr>
            <a:spLocks noGrp="1"/>
          </p:cNvSpPr>
          <p:nvPr>
            <p:ph idx="1"/>
          </p:nvPr>
        </p:nvSpPr>
        <p:spPr/>
        <p:txBody>
          <a:bodyPr>
            <a:normAutofit/>
          </a:bodyPr>
          <a:lstStyle/>
          <a:p>
            <a:r>
              <a:rPr lang="en-US" sz="2600" dirty="0"/>
              <a:t>Charles Darwin’s cousin</a:t>
            </a:r>
          </a:p>
          <a:p>
            <a:pPr>
              <a:defRPr/>
            </a:pPr>
            <a:r>
              <a:rPr lang="en-US" sz="2600" dirty="0"/>
              <a:t>Among first to r</a:t>
            </a:r>
            <a:r>
              <a:rPr lang="en-US" sz="2600" dirty="0">
                <a:cs typeface="+mn-cs"/>
              </a:rPr>
              <a:t>ecognize that continuous traits are statistically correlated between parents and offspring, even though he didn’t understand how.</a:t>
            </a:r>
          </a:p>
          <a:p>
            <a:pPr>
              <a:defRPr/>
            </a:pPr>
            <a:r>
              <a:rPr lang="en-US" sz="2600" dirty="0"/>
              <a:t>Wrote booked called “</a:t>
            </a:r>
            <a:r>
              <a:rPr lang="en-US" sz="2600" i="1" dirty="0"/>
              <a:t>Hereditary Genius</a:t>
            </a:r>
            <a:r>
              <a:rPr lang="en-US" sz="2600" dirty="0"/>
              <a:t>” in 1869.</a:t>
            </a:r>
          </a:p>
          <a:p>
            <a:r>
              <a:rPr lang="en-US" sz="2600" dirty="0"/>
              <a:t>1</a:t>
            </a:r>
            <a:r>
              <a:rPr lang="en-US" sz="2600" baseline="30000" dirty="0"/>
              <a:t>st</a:t>
            </a:r>
            <a:r>
              <a:rPr lang="en-US" sz="2600" dirty="0"/>
              <a:t> used the word </a:t>
            </a:r>
            <a:r>
              <a:rPr lang="en-US" sz="2600" u="sng" dirty="0"/>
              <a:t>eugenics</a:t>
            </a:r>
            <a:r>
              <a:rPr lang="en-US" sz="2600" dirty="0"/>
              <a:t> in an 1883 book called </a:t>
            </a:r>
            <a:r>
              <a:rPr lang="en-US" sz="2600" i="1" dirty="0"/>
              <a:t>“Inquiries into Human Fertility &amp; Its Development”</a:t>
            </a:r>
          </a:p>
          <a:p>
            <a:r>
              <a:rPr lang="en-US" sz="2600" dirty="0"/>
              <a:t>Developed </a:t>
            </a:r>
            <a:r>
              <a:rPr lang="en-US" sz="2600" dirty="0">
                <a:cs typeface="+mn-cs"/>
              </a:rPr>
              <a:t>the standard deviation, regression line, and correlation coefficient (r).</a:t>
            </a:r>
          </a:p>
          <a:p>
            <a:endParaRPr lang="en-US" i="1" dirty="0"/>
          </a:p>
        </p:txBody>
      </p:sp>
      <p:pic>
        <p:nvPicPr>
          <p:cNvPr id="4" name="Picture 3" descr="Francis_Galton2.jpg">
            <a:extLst>
              <a:ext uri="{FF2B5EF4-FFF2-40B4-BE49-F238E27FC236}">
                <a16:creationId xmlns:a16="http://schemas.microsoft.com/office/drawing/2014/main" id="{1336989C-5188-7401-5C92-D783FE3CF5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201" y="365126"/>
            <a:ext cx="1600200" cy="1600200"/>
          </a:xfrm>
          <a:prstGeom prst="rect">
            <a:avLst/>
          </a:prstGeom>
        </p:spPr>
      </p:pic>
    </p:spTree>
    <p:extLst>
      <p:ext uri="{BB962C8B-B14F-4D97-AF65-F5344CB8AC3E}">
        <p14:creationId xmlns:p14="http://schemas.microsoft.com/office/powerpoint/2010/main" val="2476548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9717-5189-CC69-35DF-DFB5A1D03266}"/>
              </a:ext>
            </a:extLst>
          </p:cNvPr>
          <p:cNvSpPr>
            <a:spLocks noGrp="1"/>
          </p:cNvSpPr>
          <p:nvPr>
            <p:ph type="title"/>
          </p:nvPr>
        </p:nvSpPr>
        <p:spPr/>
        <p:txBody>
          <a:bodyPr/>
          <a:lstStyle/>
          <a:p>
            <a:r>
              <a:rPr lang="en-US" dirty="0"/>
              <a:t>Karl Pearson</a:t>
            </a:r>
          </a:p>
        </p:txBody>
      </p:sp>
      <p:sp>
        <p:nvSpPr>
          <p:cNvPr id="3" name="Content Placeholder 2">
            <a:extLst>
              <a:ext uri="{FF2B5EF4-FFF2-40B4-BE49-F238E27FC236}">
                <a16:creationId xmlns:a16="http://schemas.microsoft.com/office/drawing/2014/main" id="{1B83FC7D-F101-7A79-781E-8E5FD14B7F4A}"/>
              </a:ext>
            </a:extLst>
          </p:cNvPr>
          <p:cNvSpPr>
            <a:spLocks noGrp="1"/>
          </p:cNvSpPr>
          <p:nvPr>
            <p:ph idx="1"/>
          </p:nvPr>
        </p:nvSpPr>
        <p:spPr/>
        <p:txBody>
          <a:bodyPr/>
          <a:lstStyle/>
          <a:p>
            <a:r>
              <a:rPr lang="en-US" dirty="0"/>
              <a:t>Student of Francis Galton</a:t>
            </a:r>
          </a:p>
          <a:p>
            <a:r>
              <a:rPr lang="en-US" dirty="0"/>
              <a:t>Founded the journal “</a:t>
            </a:r>
            <a:r>
              <a:rPr lang="en-US" i="1" dirty="0"/>
              <a:t>Annals of Eugenics</a:t>
            </a:r>
            <a:r>
              <a:rPr lang="en-US" dirty="0"/>
              <a:t>”, which is now the “</a:t>
            </a:r>
            <a:r>
              <a:rPr lang="en-US" i="1" dirty="0"/>
              <a:t>Annals of Human Genetics</a:t>
            </a:r>
            <a:r>
              <a:rPr lang="en-US" dirty="0"/>
              <a:t>”</a:t>
            </a:r>
          </a:p>
          <a:p>
            <a:r>
              <a:rPr lang="en-US" dirty="0">
                <a:cs typeface="+mn-cs"/>
              </a:rPr>
              <a:t>Developed many statistics used in study of quantitative traits: </a:t>
            </a:r>
            <a:r>
              <a:rPr lang="en-US" dirty="0"/>
              <a:t>Pearson’s c</a:t>
            </a:r>
            <a:r>
              <a:rPr lang="en-US" dirty="0">
                <a:cs typeface="+mn-cs"/>
              </a:rPr>
              <a:t>orrelation coefficient; </a:t>
            </a:r>
            <a:r>
              <a:rPr lang="en-US" dirty="0"/>
              <a:t>Chi-square test; </a:t>
            </a:r>
            <a:r>
              <a:rPr lang="en-US" dirty="0">
                <a:cs typeface="+mn-cs"/>
              </a:rPr>
              <a:t>Principal components analysis (PCA); 1</a:t>
            </a:r>
            <a:r>
              <a:rPr lang="en-US" baseline="30000" dirty="0"/>
              <a:t>st</a:t>
            </a:r>
            <a:r>
              <a:rPr lang="en-US" dirty="0"/>
              <a:t> use of histogram</a:t>
            </a:r>
            <a:endParaRPr lang="en-US" dirty="0">
              <a:cs typeface="+mn-cs"/>
            </a:endParaRPr>
          </a:p>
          <a:p>
            <a:endParaRPr lang="en-US" dirty="0"/>
          </a:p>
        </p:txBody>
      </p:sp>
      <p:pic>
        <p:nvPicPr>
          <p:cNvPr id="4" name="Picture 3" descr="940882243.jpg">
            <a:extLst>
              <a:ext uri="{FF2B5EF4-FFF2-40B4-BE49-F238E27FC236}">
                <a16:creationId xmlns:a16="http://schemas.microsoft.com/office/drawing/2014/main" id="{46FD51DB-E481-B00C-C2B9-8ADA1160C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0054" y="365126"/>
            <a:ext cx="1605296" cy="1600200"/>
          </a:xfrm>
          <a:prstGeom prst="rect">
            <a:avLst/>
          </a:prstGeom>
        </p:spPr>
      </p:pic>
    </p:spTree>
    <p:extLst>
      <p:ext uri="{BB962C8B-B14F-4D97-AF65-F5344CB8AC3E}">
        <p14:creationId xmlns:p14="http://schemas.microsoft.com/office/powerpoint/2010/main" val="1683762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1132D-4BED-0E3A-0AE0-3238D9846413}"/>
              </a:ext>
            </a:extLst>
          </p:cNvPr>
          <p:cNvSpPr>
            <a:spLocks noGrp="1"/>
          </p:cNvSpPr>
          <p:nvPr>
            <p:ph type="title"/>
          </p:nvPr>
        </p:nvSpPr>
        <p:spPr/>
        <p:txBody>
          <a:bodyPr/>
          <a:lstStyle/>
          <a:p>
            <a:r>
              <a:rPr lang="en-US" dirty="0"/>
              <a:t>Beloved Historical Figures Who were Pro-Eugenics</a:t>
            </a:r>
          </a:p>
        </p:txBody>
      </p:sp>
      <p:sp>
        <p:nvSpPr>
          <p:cNvPr id="3" name="Content Placeholder 2">
            <a:extLst>
              <a:ext uri="{FF2B5EF4-FFF2-40B4-BE49-F238E27FC236}">
                <a16:creationId xmlns:a16="http://schemas.microsoft.com/office/drawing/2014/main" id="{590925BF-941B-9176-E30C-7C963D57FEFA}"/>
              </a:ext>
            </a:extLst>
          </p:cNvPr>
          <p:cNvSpPr>
            <a:spLocks noGrp="1"/>
          </p:cNvSpPr>
          <p:nvPr>
            <p:ph idx="1"/>
          </p:nvPr>
        </p:nvSpPr>
        <p:spPr/>
        <p:txBody>
          <a:bodyPr/>
          <a:lstStyle/>
          <a:p>
            <a:r>
              <a:rPr lang="en-US" dirty="0"/>
              <a:t>Teddy Roosevelt</a:t>
            </a:r>
          </a:p>
          <a:p>
            <a:r>
              <a:rPr lang="en-US" dirty="0"/>
              <a:t>H. G. Wells</a:t>
            </a:r>
          </a:p>
          <a:p>
            <a:r>
              <a:rPr lang="en-US" dirty="0"/>
              <a:t>George Bernard Shaw</a:t>
            </a:r>
          </a:p>
          <a:p>
            <a:r>
              <a:rPr lang="en-US" dirty="0"/>
              <a:t>Winston Churchill</a:t>
            </a:r>
          </a:p>
          <a:p>
            <a:r>
              <a:rPr lang="en-US" dirty="0"/>
              <a:t>Francis Crick</a:t>
            </a:r>
          </a:p>
          <a:p>
            <a:r>
              <a:rPr lang="en-US" dirty="0"/>
              <a:t>R. A. Fisher</a:t>
            </a:r>
          </a:p>
        </p:txBody>
      </p:sp>
    </p:spTree>
    <p:extLst>
      <p:ext uri="{BB962C8B-B14F-4D97-AF65-F5344CB8AC3E}">
        <p14:creationId xmlns:p14="http://schemas.microsoft.com/office/powerpoint/2010/main" val="2069930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6D8B3F-35E3-03B6-0BB4-CF353176877F}"/>
              </a:ext>
            </a:extLst>
          </p:cNvPr>
          <p:cNvSpPr>
            <a:spLocks noGrp="1"/>
          </p:cNvSpPr>
          <p:nvPr>
            <p:ph idx="1"/>
          </p:nvPr>
        </p:nvSpPr>
        <p:spPr>
          <a:xfrm>
            <a:off x="628650" y="565540"/>
            <a:ext cx="7886700" cy="4351338"/>
          </a:xfrm>
        </p:spPr>
        <p:txBody>
          <a:bodyPr>
            <a:noAutofit/>
          </a:bodyPr>
          <a:lstStyle/>
          <a:p>
            <a:pPr marL="0" indent="0">
              <a:buNone/>
            </a:pPr>
            <a:r>
              <a:rPr lang="en-US" sz="2400" i="1" dirty="0">
                <a:latin typeface="Times New Roman" panose="02020603050405020304" pitchFamily="18" charset="0"/>
                <a:cs typeface="Times New Roman" panose="02020603050405020304" pitchFamily="18" charset="0"/>
              </a:rPr>
              <a:t>Some day we will realize that the prime duty, the inescapable duty of the good citizens of the right type is to leave his or her blood behind him in the world; and that we have no business to permit the perpetuation of citizens of the wrong type. The great problem of civilization is to secure a relative increase of the valuable as compared with the less valuable or noxious elements in the population… The problem cannot be met unless we give full consideration to the immense influence of heredity…</a:t>
            </a:r>
          </a:p>
          <a:p>
            <a:pPr marL="0" indent="0">
              <a:buNone/>
            </a:pPr>
            <a:endParaRPr lang="en-US" sz="1200" i="1" dirty="0">
              <a:latin typeface="Times New Roman" panose="02020603050405020304" pitchFamily="18" charset="0"/>
              <a:cs typeface="Times New Roman" panose="02020603050405020304" pitchFamily="18" charset="0"/>
            </a:endParaRPr>
          </a:p>
          <a:p>
            <a:pPr marL="0" indent="0">
              <a:buNone/>
            </a:pPr>
            <a:r>
              <a:rPr lang="en-US" sz="2400" i="1" dirty="0">
                <a:latin typeface="Times New Roman" panose="02020603050405020304" pitchFamily="18" charset="0"/>
                <a:cs typeface="Times New Roman" panose="02020603050405020304" pitchFamily="18" charset="0"/>
              </a:rPr>
              <a:t>I wish very much that the wrong people could be prevented entirely from breeding; and when the evil nature of these people is sufficiently flagrant, this should be done. Criminals should be sterilized and feebleminded persons forbidden to leave offspring behind them… The emphasis should be laid on getting desirable people to breed…</a:t>
            </a:r>
          </a:p>
          <a:p>
            <a:pPr marL="0" indent="0">
              <a:buNone/>
            </a:pPr>
            <a:endParaRPr lang="en-US" sz="1200" i="1" dirty="0">
              <a:latin typeface="Times New Roman" panose="02020603050405020304" pitchFamily="18" charset="0"/>
              <a:cs typeface="Times New Roman" panose="02020603050405020304" pitchFamily="18" charset="0"/>
            </a:endParaRPr>
          </a:p>
          <a:p>
            <a:pPr marL="0" indent="0">
              <a:buNone/>
            </a:pPr>
            <a:r>
              <a:rPr lang="en-US" sz="2400" i="1" dirty="0">
                <a:latin typeface="Times New Roman" panose="02020603050405020304" pitchFamily="18" charset="0"/>
                <a:cs typeface="Times New Roman" panose="02020603050405020304" pitchFamily="18" charset="0"/>
              </a:rPr>
              <a:t>---Theodore Roosevelt</a:t>
            </a:r>
          </a:p>
        </p:txBody>
      </p:sp>
    </p:spTree>
    <p:extLst>
      <p:ext uri="{BB962C8B-B14F-4D97-AF65-F5344CB8AC3E}">
        <p14:creationId xmlns:p14="http://schemas.microsoft.com/office/powerpoint/2010/main" val="211735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6D8B3F-35E3-03B6-0BB4-CF353176877F}"/>
              </a:ext>
            </a:extLst>
          </p:cNvPr>
          <p:cNvSpPr>
            <a:spLocks noGrp="1"/>
          </p:cNvSpPr>
          <p:nvPr>
            <p:ph idx="1"/>
          </p:nvPr>
        </p:nvSpPr>
        <p:spPr>
          <a:xfrm>
            <a:off x="628650" y="565540"/>
            <a:ext cx="7886700" cy="4351338"/>
          </a:xfrm>
        </p:spPr>
        <p:txBody>
          <a:bodyPr>
            <a:noAutofit/>
          </a:bodyPr>
          <a:lstStyle/>
          <a:p>
            <a:pPr marL="0" indent="0">
              <a:buNone/>
            </a:pPr>
            <a:r>
              <a:rPr lang="en-US" sz="2400" i="1" dirty="0">
                <a:latin typeface="Times New Roman" panose="02020603050405020304" pitchFamily="18" charset="0"/>
                <a:cs typeface="Times New Roman" panose="02020603050405020304" pitchFamily="18" charset="0"/>
              </a:rPr>
              <a:t>The unnatural and increasingly rapid growth of the feeble-minded and insane classes, coupled as it is with a steady restriction among all the thrifty, energetic and superior stocks, constitutes a national and race danger which it is impossible to exaggerate. I am convinced that the multiplication of the feeble-minded, which is proceeding now at an artificial rate, unchecked by any of the old restraints of nature, and actually fostered by </a:t>
            </a:r>
            <a:r>
              <a:rPr lang="en-US" sz="2400" i="1" dirty="0" err="1">
                <a:latin typeface="Times New Roman" panose="02020603050405020304" pitchFamily="18" charset="0"/>
                <a:cs typeface="Times New Roman" panose="02020603050405020304" pitchFamily="18" charset="0"/>
              </a:rPr>
              <a:t>civilised</a:t>
            </a:r>
            <a:r>
              <a:rPr lang="en-US" sz="2400" i="1" dirty="0">
                <a:latin typeface="Times New Roman" panose="02020603050405020304" pitchFamily="18" charset="0"/>
                <a:cs typeface="Times New Roman" panose="02020603050405020304" pitchFamily="18" charset="0"/>
              </a:rPr>
              <a:t> conditions, is a terrible danger to the race.</a:t>
            </a:r>
          </a:p>
          <a:p>
            <a:pPr marL="0" indent="0">
              <a:buNone/>
            </a:pPr>
            <a:endParaRPr lang="en-US" sz="1200" i="1" dirty="0">
              <a:latin typeface="Times New Roman" panose="02020603050405020304" pitchFamily="18" charset="0"/>
              <a:cs typeface="Times New Roman" panose="02020603050405020304" pitchFamily="18" charset="0"/>
            </a:endParaRPr>
          </a:p>
          <a:p>
            <a:pPr marL="0" indent="0">
              <a:buNone/>
            </a:pPr>
            <a:r>
              <a:rPr lang="en-US" sz="2400" i="1" dirty="0">
                <a:latin typeface="Times New Roman" panose="02020603050405020304" pitchFamily="18" charset="0"/>
                <a:cs typeface="Times New Roman" panose="02020603050405020304" pitchFamily="18" charset="0"/>
              </a:rPr>
              <a:t>… simple surgical operation so the inferior could be permitted freely in the world without causing much inconvenience to others.</a:t>
            </a:r>
          </a:p>
          <a:p>
            <a:pPr marL="0" indent="0">
              <a:buNone/>
            </a:pPr>
            <a:endParaRPr lang="en-US" sz="1200" i="1" dirty="0">
              <a:latin typeface="Times New Roman" panose="02020603050405020304" pitchFamily="18" charset="0"/>
              <a:cs typeface="Times New Roman" panose="02020603050405020304" pitchFamily="18" charset="0"/>
            </a:endParaRPr>
          </a:p>
          <a:p>
            <a:pPr marL="0" indent="0">
              <a:buNone/>
            </a:pPr>
            <a:r>
              <a:rPr lang="en-US" sz="2400" i="1" dirty="0">
                <a:latin typeface="Times New Roman" panose="02020603050405020304" pitchFamily="18" charset="0"/>
                <a:cs typeface="Times New Roman" panose="02020603050405020304" pitchFamily="18" charset="0"/>
              </a:rPr>
              <a:t>---Winston Churchill</a:t>
            </a:r>
          </a:p>
        </p:txBody>
      </p:sp>
    </p:spTree>
    <p:extLst>
      <p:ext uri="{BB962C8B-B14F-4D97-AF65-F5344CB8AC3E}">
        <p14:creationId xmlns:p14="http://schemas.microsoft.com/office/powerpoint/2010/main" val="755636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AA30F4-E507-19A6-D3B8-505E54062635}"/>
              </a:ext>
            </a:extLst>
          </p:cNvPr>
          <p:cNvPicPr>
            <a:picLocks noChangeAspect="1"/>
          </p:cNvPicPr>
          <p:nvPr/>
        </p:nvPicPr>
        <p:blipFill>
          <a:blip r:embed="rId2"/>
          <a:stretch>
            <a:fillRect/>
          </a:stretch>
        </p:blipFill>
        <p:spPr>
          <a:xfrm>
            <a:off x="654293" y="491318"/>
            <a:ext cx="2411794" cy="5111087"/>
          </a:xfrm>
          <a:prstGeom prst="rect">
            <a:avLst/>
          </a:prstGeom>
        </p:spPr>
      </p:pic>
      <p:pic>
        <p:nvPicPr>
          <p:cNvPr id="6" name="Picture 5">
            <a:extLst>
              <a:ext uri="{FF2B5EF4-FFF2-40B4-BE49-F238E27FC236}">
                <a16:creationId xmlns:a16="http://schemas.microsoft.com/office/drawing/2014/main" id="{F840B467-37DD-B56A-1E86-807B066033F4}"/>
              </a:ext>
            </a:extLst>
          </p:cNvPr>
          <p:cNvPicPr>
            <a:picLocks noChangeAspect="1"/>
          </p:cNvPicPr>
          <p:nvPr/>
        </p:nvPicPr>
        <p:blipFill>
          <a:blip r:embed="rId3"/>
          <a:stretch>
            <a:fillRect/>
          </a:stretch>
        </p:blipFill>
        <p:spPr>
          <a:xfrm>
            <a:off x="4404323" y="491318"/>
            <a:ext cx="2912625" cy="3669907"/>
          </a:xfrm>
          <a:prstGeom prst="rect">
            <a:avLst/>
          </a:prstGeom>
        </p:spPr>
      </p:pic>
      <p:sp>
        <p:nvSpPr>
          <p:cNvPr id="7" name="TextBox 6">
            <a:extLst>
              <a:ext uri="{FF2B5EF4-FFF2-40B4-BE49-F238E27FC236}">
                <a16:creationId xmlns:a16="http://schemas.microsoft.com/office/drawing/2014/main" id="{EE42E0F7-543C-40AF-7609-85E9B401BBE2}"/>
              </a:ext>
            </a:extLst>
          </p:cNvPr>
          <p:cNvSpPr txBox="1"/>
          <p:nvPr/>
        </p:nvSpPr>
        <p:spPr>
          <a:xfrm>
            <a:off x="3896149" y="4421875"/>
            <a:ext cx="3973845" cy="369332"/>
          </a:xfrm>
          <a:prstGeom prst="rect">
            <a:avLst/>
          </a:prstGeom>
          <a:noFill/>
        </p:spPr>
        <p:txBody>
          <a:bodyPr wrap="none" rtlCol="0">
            <a:spAutoFit/>
          </a:bodyPr>
          <a:lstStyle/>
          <a:p>
            <a:r>
              <a:rPr lang="en-US" dirty="0"/>
              <a:t>Numerous chapters devoted to eugenics</a:t>
            </a:r>
          </a:p>
        </p:txBody>
      </p:sp>
    </p:spTree>
    <p:extLst>
      <p:ext uri="{BB962C8B-B14F-4D97-AF65-F5344CB8AC3E}">
        <p14:creationId xmlns:p14="http://schemas.microsoft.com/office/powerpoint/2010/main" val="1433111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7BCC9-E843-ED1B-9F78-DF0CE2EE1890}"/>
              </a:ext>
            </a:extLst>
          </p:cNvPr>
          <p:cNvSpPr>
            <a:spLocks noGrp="1"/>
          </p:cNvSpPr>
          <p:nvPr>
            <p:ph type="title"/>
          </p:nvPr>
        </p:nvSpPr>
        <p:spPr/>
        <p:txBody>
          <a:bodyPr/>
          <a:lstStyle/>
          <a:p>
            <a:r>
              <a:rPr lang="en-US" dirty="0"/>
              <a:t>Forced sterilizations in the U.S.</a:t>
            </a:r>
          </a:p>
        </p:txBody>
      </p:sp>
      <p:sp>
        <p:nvSpPr>
          <p:cNvPr id="3" name="Content Placeholder 2">
            <a:extLst>
              <a:ext uri="{FF2B5EF4-FFF2-40B4-BE49-F238E27FC236}">
                <a16:creationId xmlns:a16="http://schemas.microsoft.com/office/drawing/2014/main" id="{059E6704-B7A2-AEE1-1A24-AC534D2F3E33}"/>
              </a:ext>
            </a:extLst>
          </p:cNvPr>
          <p:cNvSpPr>
            <a:spLocks noGrp="1"/>
          </p:cNvSpPr>
          <p:nvPr>
            <p:ph idx="1"/>
          </p:nvPr>
        </p:nvSpPr>
        <p:spPr/>
        <p:txBody>
          <a:bodyPr/>
          <a:lstStyle/>
          <a:p>
            <a:r>
              <a:rPr lang="en-US" dirty="0"/>
              <a:t>Indiana - 1</a:t>
            </a:r>
            <a:r>
              <a:rPr lang="en-US" baseline="30000" dirty="0"/>
              <a:t>st</a:t>
            </a:r>
            <a:r>
              <a:rPr lang="en-US" dirty="0"/>
              <a:t> eugenic U.S. sterilization law in 1907</a:t>
            </a:r>
          </a:p>
          <a:p>
            <a:r>
              <a:rPr lang="en-US" dirty="0"/>
              <a:t>Upheld by Supreme Court in 1927</a:t>
            </a:r>
          </a:p>
          <a:p>
            <a:r>
              <a:rPr lang="en-US" dirty="0"/>
              <a:t>State programs targeted institutionalized, mentally disabled women</a:t>
            </a:r>
          </a:p>
          <a:p>
            <a:r>
              <a:rPr lang="en-US" dirty="0"/>
              <a:t>Rationalized by protecting vulnerable women from unwanted pregnancy</a:t>
            </a:r>
          </a:p>
          <a:p>
            <a:r>
              <a:rPr lang="en-US" dirty="0"/>
              <a:t>&gt;60,000 sterilized before WWII</a:t>
            </a:r>
          </a:p>
          <a:p>
            <a:pPr marL="0" indent="0">
              <a:buNone/>
            </a:pPr>
            <a:endParaRPr lang="en-US" dirty="0"/>
          </a:p>
          <a:p>
            <a:pPr marL="0" indent="0">
              <a:buNone/>
            </a:pPr>
            <a:endParaRPr lang="en-US" dirty="0"/>
          </a:p>
        </p:txBody>
      </p:sp>
      <p:sp>
        <p:nvSpPr>
          <p:cNvPr id="5" name="TextBox 4">
            <a:extLst>
              <a:ext uri="{FF2B5EF4-FFF2-40B4-BE49-F238E27FC236}">
                <a16:creationId xmlns:a16="http://schemas.microsoft.com/office/drawing/2014/main" id="{718A67E3-8583-2375-3AE9-90C0B9C1DC66}"/>
              </a:ext>
            </a:extLst>
          </p:cNvPr>
          <p:cNvSpPr txBox="1"/>
          <p:nvPr/>
        </p:nvSpPr>
        <p:spPr>
          <a:xfrm>
            <a:off x="628650" y="5853797"/>
            <a:ext cx="7701311" cy="646331"/>
          </a:xfrm>
          <a:prstGeom prst="rect">
            <a:avLst/>
          </a:prstGeom>
          <a:noFill/>
        </p:spPr>
        <p:txBody>
          <a:bodyPr wrap="square">
            <a:spAutoFit/>
          </a:bodyPr>
          <a:lstStyle/>
          <a:p>
            <a:r>
              <a:rPr lang="en-US" dirty="0"/>
              <a:t>Reilly, P. R. (2015). Eugenics and involuntary sterilization: 1907–2015. </a:t>
            </a:r>
            <a:r>
              <a:rPr lang="en-US" i="1" dirty="0"/>
              <a:t>Annual review of genomics and human genetics</a:t>
            </a:r>
            <a:r>
              <a:rPr lang="en-US" dirty="0"/>
              <a:t>, </a:t>
            </a:r>
            <a:r>
              <a:rPr lang="en-US" i="1" dirty="0"/>
              <a:t>16</a:t>
            </a:r>
            <a:r>
              <a:rPr lang="en-US" dirty="0"/>
              <a:t>(1), 351-368.</a:t>
            </a:r>
          </a:p>
        </p:txBody>
      </p:sp>
    </p:spTree>
    <p:extLst>
      <p:ext uri="{BB962C8B-B14F-4D97-AF65-F5344CB8AC3E}">
        <p14:creationId xmlns:p14="http://schemas.microsoft.com/office/powerpoint/2010/main" val="570116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7BCC9-E843-ED1B-9F78-DF0CE2EE1890}"/>
              </a:ext>
            </a:extLst>
          </p:cNvPr>
          <p:cNvSpPr>
            <a:spLocks noGrp="1"/>
          </p:cNvSpPr>
          <p:nvPr>
            <p:ph type="title"/>
          </p:nvPr>
        </p:nvSpPr>
        <p:spPr/>
        <p:txBody>
          <a:bodyPr/>
          <a:lstStyle/>
          <a:p>
            <a:r>
              <a:rPr lang="en-US" dirty="0"/>
              <a:t>Forced sterilizations in the U.S.</a:t>
            </a:r>
          </a:p>
        </p:txBody>
      </p:sp>
      <p:sp>
        <p:nvSpPr>
          <p:cNvPr id="3" name="Content Placeholder 2">
            <a:extLst>
              <a:ext uri="{FF2B5EF4-FFF2-40B4-BE49-F238E27FC236}">
                <a16:creationId xmlns:a16="http://schemas.microsoft.com/office/drawing/2014/main" id="{059E6704-B7A2-AEE1-1A24-AC534D2F3E33}"/>
              </a:ext>
            </a:extLst>
          </p:cNvPr>
          <p:cNvSpPr>
            <a:spLocks noGrp="1"/>
          </p:cNvSpPr>
          <p:nvPr>
            <p:ph idx="1"/>
          </p:nvPr>
        </p:nvSpPr>
        <p:spPr/>
        <p:txBody>
          <a:bodyPr/>
          <a:lstStyle/>
          <a:p>
            <a:r>
              <a:rPr lang="en-US" dirty="0"/>
              <a:t>Sterilizations practiced extensively on Native American women without free/informed consent.</a:t>
            </a:r>
          </a:p>
          <a:p>
            <a:r>
              <a:rPr lang="en-US" dirty="0"/>
              <a:t>~70,000 between 1970-1976</a:t>
            </a:r>
          </a:p>
          <a:p>
            <a:r>
              <a:rPr lang="en-US" dirty="0"/>
              <a:t>Indian Health Service (HIS), a division of the U.S. Department of Health &amp; Human Services</a:t>
            </a:r>
          </a:p>
          <a:p>
            <a:r>
              <a:rPr lang="en-US" dirty="0"/>
              <a:t>Continued into the late 1970s</a:t>
            </a:r>
          </a:p>
          <a:p>
            <a:r>
              <a:rPr lang="en-US" dirty="0"/>
              <a:t>~25-50% of Native American Women vs. ~15% of white women</a:t>
            </a:r>
          </a:p>
          <a:p>
            <a:pPr marL="0" indent="0">
              <a:buNone/>
            </a:pPr>
            <a:endParaRPr lang="en-US" dirty="0"/>
          </a:p>
        </p:txBody>
      </p:sp>
      <p:sp>
        <p:nvSpPr>
          <p:cNvPr id="5" name="TextBox 4">
            <a:extLst>
              <a:ext uri="{FF2B5EF4-FFF2-40B4-BE49-F238E27FC236}">
                <a16:creationId xmlns:a16="http://schemas.microsoft.com/office/drawing/2014/main" id="{718A67E3-8583-2375-3AE9-90C0B9C1DC66}"/>
              </a:ext>
            </a:extLst>
          </p:cNvPr>
          <p:cNvSpPr txBox="1"/>
          <p:nvPr/>
        </p:nvSpPr>
        <p:spPr>
          <a:xfrm>
            <a:off x="628650" y="5853797"/>
            <a:ext cx="7701311" cy="369332"/>
          </a:xfrm>
          <a:prstGeom prst="rect">
            <a:avLst/>
          </a:prstGeom>
          <a:noFill/>
        </p:spPr>
        <p:txBody>
          <a:bodyPr wrap="square">
            <a:spAutoFit/>
          </a:bodyPr>
          <a:lstStyle/>
          <a:p>
            <a:r>
              <a:rPr lang="en-US" dirty="0"/>
              <a:t>https://</a:t>
            </a:r>
            <a:r>
              <a:rPr lang="en-US" dirty="0" err="1"/>
              <a:t>en.wikipedia.org</a:t>
            </a:r>
            <a:r>
              <a:rPr lang="en-US" dirty="0"/>
              <a:t>/wiki/</a:t>
            </a:r>
            <a:r>
              <a:rPr lang="en-US" dirty="0" err="1"/>
              <a:t>Sterilization_of_Native_American_women</a:t>
            </a:r>
            <a:endParaRPr lang="en-US" dirty="0"/>
          </a:p>
        </p:txBody>
      </p:sp>
    </p:spTree>
    <p:extLst>
      <p:ext uri="{BB962C8B-B14F-4D97-AF65-F5344CB8AC3E}">
        <p14:creationId xmlns:p14="http://schemas.microsoft.com/office/powerpoint/2010/main" val="2395917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486B4-8973-6C18-811D-A528184F0787}"/>
              </a:ext>
            </a:extLst>
          </p:cNvPr>
          <p:cNvSpPr>
            <a:spLocks noGrp="1"/>
          </p:cNvSpPr>
          <p:nvPr>
            <p:ph type="title"/>
          </p:nvPr>
        </p:nvSpPr>
        <p:spPr/>
        <p:txBody>
          <a:bodyPr>
            <a:normAutofit/>
          </a:bodyPr>
          <a:lstStyle/>
          <a:p>
            <a:r>
              <a:rPr lang="en-US" sz="3600" dirty="0"/>
              <a:t>Why did popularity of eugenics decline?</a:t>
            </a:r>
          </a:p>
        </p:txBody>
      </p:sp>
    </p:spTree>
    <p:extLst>
      <p:ext uri="{BB962C8B-B14F-4D97-AF65-F5344CB8AC3E}">
        <p14:creationId xmlns:p14="http://schemas.microsoft.com/office/powerpoint/2010/main" val="1191838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486B4-8973-6C18-811D-A528184F0787}"/>
              </a:ext>
            </a:extLst>
          </p:cNvPr>
          <p:cNvSpPr>
            <a:spLocks noGrp="1"/>
          </p:cNvSpPr>
          <p:nvPr>
            <p:ph type="title"/>
          </p:nvPr>
        </p:nvSpPr>
        <p:spPr/>
        <p:txBody>
          <a:bodyPr>
            <a:normAutofit/>
          </a:bodyPr>
          <a:lstStyle/>
          <a:p>
            <a:r>
              <a:rPr lang="en-US" sz="3600" dirty="0"/>
              <a:t>Why did popularity of eugenics decline?</a:t>
            </a:r>
          </a:p>
        </p:txBody>
      </p:sp>
      <p:pic>
        <p:nvPicPr>
          <p:cNvPr id="4" name="Picture 3">
            <a:extLst>
              <a:ext uri="{FF2B5EF4-FFF2-40B4-BE49-F238E27FC236}">
                <a16:creationId xmlns:a16="http://schemas.microsoft.com/office/drawing/2014/main" id="{A523D439-269D-DC17-4F11-DD169B85F188}"/>
              </a:ext>
            </a:extLst>
          </p:cNvPr>
          <p:cNvPicPr>
            <a:picLocks noChangeAspect="1"/>
          </p:cNvPicPr>
          <p:nvPr/>
        </p:nvPicPr>
        <p:blipFill>
          <a:blip r:embed="rId2"/>
          <a:stretch>
            <a:fillRect/>
          </a:stretch>
        </p:blipFill>
        <p:spPr>
          <a:xfrm>
            <a:off x="476249" y="1761179"/>
            <a:ext cx="4772891" cy="3169901"/>
          </a:xfrm>
          <a:prstGeom prst="rect">
            <a:avLst/>
          </a:prstGeom>
        </p:spPr>
      </p:pic>
      <p:pic>
        <p:nvPicPr>
          <p:cNvPr id="6" name="Picture 5">
            <a:extLst>
              <a:ext uri="{FF2B5EF4-FFF2-40B4-BE49-F238E27FC236}">
                <a16:creationId xmlns:a16="http://schemas.microsoft.com/office/drawing/2014/main" id="{09223E5B-F09B-B38D-03A1-164B0DB6180C}"/>
              </a:ext>
            </a:extLst>
          </p:cNvPr>
          <p:cNvPicPr>
            <a:picLocks noChangeAspect="1"/>
          </p:cNvPicPr>
          <p:nvPr/>
        </p:nvPicPr>
        <p:blipFill>
          <a:blip r:embed="rId3"/>
          <a:stretch>
            <a:fillRect/>
          </a:stretch>
        </p:blipFill>
        <p:spPr>
          <a:xfrm>
            <a:off x="5490648" y="1761179"/>
            <a:ext cx="3172379" cy="3169901"/>
          </a:xfrm>
          <a:prstGeom prst="rect">
            <a:avLst/>
          </a:prstGeom>
        </p:spPr>
      </p:pic>
    </p:spTree>
    <p:extLst>
      <p:ext uri="{BB962C8B-B14F-4D97-AF65-F5344CB8AC3E}">
        <p14:creationId xmlns:p14="http://schemas.microsoft.com/office/powerpoint/2010/main" val="212262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145DC-7013-AC4A-F009-F0CAFD84811D}"/>
              </a:ext>
            </a:extLst>
          </p:cNvPr>
          <p:cNvSpPr>
            <a:spLocks noGrp="1"/>
          </p:cNvSpPr>
          <p:nvPr>
            <p:ph type="title"/>
          </p:nvPr>
        </p:nvSpPr>
        <p:spPr/>
        <p:txBody>
          <a:bodyPr/>
          <a:lstStyle/>
          <a:p>
            <a:r>
              <a:rPr lang="en-US" dirty="0"/>
              <a:t>What about other mass murders?</a:t>
            </a:r>
          </a:p>
        </p:txBody>
      </p:sp>
    </p:spTree>
    <p:extLst>
      <p:ext uri="{BB962C8B-B14F-4D97-AF65-F5344CB8AC3E}">
        <p14:creationId xmlns:p14="http://schemas.microsoft.com/office/powerpoint/2010/main" val="1391553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145DC-7013-AC4A-F009-F0CAFD84811D}"/>
              </a:ext>
            </a:extLst>
          </p:cNvPr>
          <p:cNvSpPr>
            <a:spLocks noGrp="1"/>
          </p:cNvSpPr>
          <p:nvPr>
            <p:ph type="title"/>
          </p:nvPr>
        </p:nvSpPr>
        <p:spPr/>
        <p:txBody>
          <a:bodyPr/>
          <a:lstStyle/>
          <a:p>
            <a:r>
              <a:rPr lang="en-US" dirty="0"/>
              <a:t>What about other mass murders?</a:t>
            </a:r>
          </a:p>
        </p:txBody>
      </p:sp>
      <p:pic>
        <p:nvPicPr>
          <p:cNvPr id="5" name="Picture 4">
            <a:extLst>
              <a:ext uri="{FF2B5EF4-FFF2-40B4-BE49-F238E27FC236}">
                <a16:creationId xmlns:a16="http://schemas.microsoft.com/office/drawing/2014/main" id="{AE1A426F-DCAE-0891-F9BE-05E22D6005E6}"/>
              </a:ext>
            </a:extLst>
          </p:cNvPr>
          <p:cNvPicPr>
            <a:picLocks noChangeAspect="1"/>
          </p:cNvPicPr>
          <p:nvPr/>
        </p:nvPicPr>
        <p:blipFill>
          <a:blip r:embed="rId2"/>
          <a:stretch>
            <a:fillRect/>
          </a:stretch>
        </p:blipFill>
        <p:spPr>
          <a:xfrm>
            <a:off x="821005" y="1690689"/>
            <a:ext cx="2822896" cy="3761509"/>
          </a:xfrm>
          <a:prstGeom prst="rect">
            <a:avLst/>
          </a:prstGeom>
        </p:spPr>
      </p:pic>
      <p:sp>
        <p:nvSpPr>
          <p:cNvPr id="6" name="TextBox 5">
            <a:extLst>
              <a:ext uri="{FF2B5EF4-FFF2-40B4-BE49-F238E27FC236}">
                <a16:creationId xmlns:a16="http://schemas.microsoft.com/office/drawing/2014/main" id="{F64D11EA-95CB-E498-DF3F-B6E6680F51F8}"/>
              </a:ext>
            </a:extLst>
          </p:cNvPr>
          <p:cNvSpPr txBox="1"/>
          <p:nvPr/>
        </p:nvSpPr>
        <p:spPr>
          <a:xfrm flipH="1">
            <a:off x="4271354" y="1600201"/>
            <a:ext cx="3882046"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t>18,000,000 people went to Stalin’s gulags</a:t>
            </a:r>
          </a:p>
          <a:p>
            <a:pPr marL="285750" indent="-285750">
              <a:buFont typeface="Arial" panose="020B0604020202020204" pitchFamily="34" charset="0"/>
              <a:buChar char="•"/>
            </a:pPr>
            <a:r>
              <a:rPr lang="en-US" sz="2400" dirty="0"/>
              <a:t>~10% died</a:t>
            </a:r>
          </a:p>
          <a:p>
            <a:pPr marL="285750" indent="-285750">
              <a:buFont typeface="Arial" panose="020B0604020202020204" pitchFamily="34" charset="0"/>
              <a:buChar char="•"/>
            </a:pPr>
            <a:r>
              <a:rPr lang="en-US" sz="2400" dirty="0"/>
              <a:t>e.g., Road of Bones built 1932-1953</a:t>
            </a:r>
          </a:p>
        </p:txBody>
      </p:sp>
      <p:pic>
        <p:nvPicPr>
          <p:cNvPr id="8" name="Picture 7">
            <a:extLst>
              <a:ext uri="{FF2B5EF4-FFF2-40B4-BE49-F238E27FC236}">
                <a16:creationId xmlns:a16="http://schemas.microsoft.com/office/drawing/2014/main" id="{4A428DDF-FFB5-CAAC-3A2F-9E0607407480}"/>
              </a:ext>
            </a:extLst>
          </p:cNvPr>
          <p:cNvPicPr>
            <a:picLocks noChangeAspect="1"/>
          </p:cNvPicPr>
          <p:nvPr/>
        </p:nvPicPr>
        <p:blipFill>
          <a:blip r:embed="rId3"/>
          <a:stretch>
            <a:fillRect/>
          </a:stretch>
        </p:blipFill>
        <p:spPr>
          <a:xfrm>
            <a:off x="4102466" y="4310311"/>
            <a:ext cx="2007177" cy="1894975"/>
          </a:xfrm>
          <a:prstGeom prst="rect">
            <a:avLst/>
          </a:prstGeom>
        </p:spPr>
      </p:pic>
      <p:pic>
        <p:nvPicPr>
          <p:cNvPr id="10" name="Picture 9">
            <a:extLst>
              <a:ext uri="{FF2B5EF4-FFF2-40B4-BE49-F238E27FC236}">
                <a16:creationId xmlns:a16="http://schemas.microsoft.com/office/drawing/2014/main" id="{142412BC-BB09-D919-2742-6A52E4320A56}"/>
              </a:ext>
            </a:extLst>
          </p:cNvPr>
          <p:cNvPicPr>
            <a:picLocks noChangeAspect="1"/>
          </p:cNvPicPr>
          <p:nvPr/>
        </p:nvPicPr>
        <p:blipFill>
          <a:blip r:embed="rId4"/>
          <a:stretch>
            <a:fillRect/>
          </a:stretch>
        </p:blipFill>
        <p:spPr>
          <a:xfrm>
            <a:off x="6381173" y="3661063"/>
            <a:ext cx="2444173" cy="1474932"/>
          </a:xfrm>
          <a:prstGeom prst="rect">
            <a:avLst/>
          </a:prstGeom>
        </p:spPr>
      </p:pic>
    </p:spTree>
    <p:extLst>
      <p:ext uri="{BB962C8B-B14F-4D97-AF65-F5344CB8AC3E}">
        <p14:creationId xmlns:p14="http://schemas.microsoft.com/office/powerpoint/2010/main" val="3188271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A66BA-C300-8C7A-1A07-B0088224C207}"/>
              </a:ext>
            </a:extLst>
          </p:cNvPr>
          <p:cNvSpPr>
            <a:spLocks noGrp="1"/>
          </p:cNvSpPr>
          <p:nvPr>
            <p:ph type="title"/>
          </p:nvPr>
        </p:nvSpPr>
        <p:spPr/>
        <p:txBody>
          <a:bodyPr anchor="t"/>
          <a:lstStyle/>
          <a:p>
            <a:r>
              <a:rPr lang="en-US" dirty="0"/>
              <a:t>Where is eugenics still practiced?</a:t>
            </a:r>
          </a:p>
        </p:txBody>
      </p:sp>
      <p:sp>
        <p:nvSpPr>
          <p:cNvPr id="3" name="Content Placeholder 2">
            <a:extLst>
              <a:ext uri="{FF2B5EF4-FFF2-40B4-BE49-F238E27FC236}">
                <a16:creationId xmlns:a16="http://schemas.microsoft.com/office/drawing/2014/main" id="{D7B390B6-274C-6B6A-13CD-0832381C5247}"/>
              </a:ext>
            </a:extLst>
          </p:cNvPr>
          <p:cNvSpPr>
            <a:spLocks noGrp="1"/>
          </p:cNvSpPr>
          <p:nvPr>
            <p:ph idx="1"/>
          </p:nvPr>
        </p:nvSpPr>
        <p:spPr>
          <a:xfrm>
            <a:off x="628650" y="1396137"/>
            <a:ext cx="7886700" cy="4351338"/>
          </a:xfrm>
        </p:spPr>
        <p:txBody>
          <a:bodyPr>
            <a:normAutofit lnSpcReduction="10000"/>
          </a:bodyPr>
          <a:lstStyle/>
          <a:p>
            <a:r>
              <a:rPr lang="en-US" dirty="0"/>
              <a:t>India - women offered $10-20 as an incentive</a:t>
            </a:r>
          </a:p>
          <a:p>
            <a:r>
              <a:rPr lang="en-US" dirty="0"/>
              <a:t>Peru - Fujimori government sterilized ~300,000 indigenous people in 1990s.</a:t>
            </a:r>
          </a:p>
          <a:p>
            <a:r>
              <a:rPr lang="en-US" dirty="0"/>
              <a:t>Canada - as late as 2015, First Nations women sterilized without consent.</a:t>
            </a:r>
          </a:p>
          <a:p>
            <a:r>
              <a:rPr lang="en-US" dirty="0"/>
              <a:t>China - 1-child policy led to forced abortion and involuntary sterilization; Maternal and Infant Health Care Law ("Eugenics Law") of 1995, stated purpose of improving the quality of the population by mandating sterilization for people with serious genetic defects.</a:t>
            </a:r>
          </a:p>
        </p:txBody>
      </p:sp>
      <p:sp>
        <p:nvSpPr>
          <p:cNvPr id="4" name="Title 1">
            <a:extLst>
              <a:ext uri="{FF2B5EF4-FFF2-40B4-BE49-F238E27FC236}">
                <a16:creationId xmlns:a16="http://schemas.microsoft.com/office/drawing/2014/main" id="{F4F98253-EDE8-8B92-5850-1036E56380D6}"/>
              </a:ext>
            </a:extLst>
          </p:cNvPr>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5" name="Content Placeholder 2">
            <a:extLst>
              <a:ext uri="{FF2B5EF4-FFF2-40B4-BE49-F238E27FC236}">
                <a16:creationId xmlns:a16="http://schemas.microsoft.com/office/drawing/2014/main" id="{2E76BF85-ADF3-20D7-5FB2-4A4FE1DAF1E8}"/>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TextBox 5">
            <a:extLst>
              <a:ext uri="{FF2B5EF4-FFF2-40B4-BE49-F238E27FC236}">
                <a16:creationId xmlns:a16="http://schemas.microsoft.com/office/drawing/2014/main" id="{34BB87CB-E78D-1F19-DA11-898E1BAB7A53}"/>
              </a:ext>
            </a:extLst>
          </p:cNvPr>
          <p:cNvSpPr txBox="1"/>
          <p:nvPr/>
        </p:nvSpPr>
        <p:spPr>
          <a:xfrm>
            <a:off x="628650" y="5853797"/>
            <a:ext cx="7701311" cy="646331"/>
          </a:xfrm>
          <a:prstGeom prst="rect">
            <a:avLst/>
          </a:prstGeom>
          <a:noFill/>
        </p:spPr>
        <p:txBody>
          <a:bodyPr wrap="square">
            <a:spAutoFit/>
          </a:bodyPr>
          <a:lstStyle/>
          <a:p>
            <a:r>
              <a:rPr lang="en-US" dirty="0"/>
              <a:t>https://</a:t>
            </a:r>
            <a:r>
              <a:rPr lang="en-US" dirty="0" err="1"/>
              <a:t>aeon.co</a:t>
            </a:r>
            <a:r>
              <a:rPr lang="en-US" dirty="0"/>
              <a:t>/essays/eugenics-today-where-eugenic-</a:t>
            </a:r>
            <a:r>
              <a:rPr lang="en-US" dirty="0" err="1"/>
              <a:t>sterilisation</a:t>
            </a:r>
            <a:r>
              <a:rPr lang="en-US" dirty="0"/>
              <a:t>-continues-now</a:t>
            </a:r>
          </a:p>
        </p:txBody>
      </p:sp>
    </p:spTree>
    <p:extLst>
      <p:ext uri="{BB962C8B-B14F-4D97-AF65-F5344CB8AC3E}">
        <p14:creationId xmlns:p14="http://schemas.microsoft.com/office/powerpoint/2010/main" val="3736445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3C47-58CF-2F6B-4BEE-D50906D183A0}"/>
              </a:ext>
            </a:extLst>
          </p:cNvPr>
          <p:cNvSpPr>
            <a:spLocks noGrp="1"/>
          </p:cNvSpPr>
          <p:nvPr>
            <p:ph type="title"/>
          </p:nvPr>
        </p:nvSpPr>
        <p:spPr/>
        <p:txBody>
          <a:bodyPr/>
          <a:lstStyle/>
          <a:p>
            <a:r>
              <a:rPr lang="en-US" dirty="0"/>
              <a:t>Why is this relevant now?</a:t>
            </a:r>
          </a:p>
        </p:txBody>
      </p:sp>
      <p:pic>
        <p:nvPicPr>
          <p:cNvPr id="4" name="Picture 3">
            <a:extLst>
              <a:ext uri="{FF2B5EF4-FFF2-40B4-BE49-F238E27FC236}">
                <a16:creationId xmlns:a16="http://schemas.microsoft.com/office/drawing/2014/main" id="{099ABACD-EDB4-7B29-4750-62F8707944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1690689"/>
            <a:ext cx="5212752" cy="4465298"/>
          </a:xfrm>
          <a:prstGeom prst="rect">
            <a:avLst/>
          </a:prstGeom>
        </p:spPr>
      </p:pic>
    </p:spTree>
    <p:extLst>
      <p:ext uri="{BB962C8B-B14F-4D97-AF65-F5344CB8AC3E}">
        <p14:creationId xmlns:p14="http://schemas.microsoft.com/office/powerpoint/2010/main" val="272663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CF00-721A-2BAC-24D4-5A4C430D07B3}"/>
              </a:ext>
            </a:extLst>
          </p:cNvPr>
          <p:cNvSpPr>
            <a:spLocks noGrp="1"/>
          </p:cNvSpPr>
          <p:nvPr>
            <p:ph type="title"/>
          </p:nvPr>
        </p:nvSpPr>
        <p:spPr>
          <a:xfrm>
            <a:off x="628650" y="160406"/>
            <a:ext cx="7886700" cy="1325563"/>
          </a:xfrm>
        </p:spPr>
        <p:txBody>
          <a:bodyPr/>
          <a:lstStyle/>
          <a:p>
            <a:r>
              <a:rPr lang="en-US" dirty="0"/>
              <a:t>Are there bad genes?</a:t>
            </a:r>
          </a:p>
        </p:txBody>
      </p:sp>
      <p:pic>
        <p:nvPicPr>
          <p:cNvPr id="6" name="Picture 5">
            <a:extLst>
              <a:ext uri="{FF2B5EF4-FFF2-40B4-BE49-F238E27FC236}">
                <a16:creationId xmlns:a16="http://schemas.microsoft.com/office/drawing/2014/main" id="{0272EE06-B21A-68B3-531D-DF4BE054BF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810" y="1463543"/>
            <a:ext cx="2928347" cy="4655560"/>
          </a:xfrm>
          <a:prstGeom prst="rect">
            <a:avLst/>
          </a:prstGeom>
        </p:spPr>
      </p:pic>
      <p:sp>
        <p:nvSpPr>
          <p:cNvPr id="8" name="Title 1">
            <a:extLst>
              <a:ext uri="{FF2B5EF4-FFF2-40B4-BE49-F238E27FC236}">
                <a16:creationId xmlns:a16="http://schemas.microsoft.com/office/drawing/2014/main" id="{036DF42C-5288-929E-4F9E-2D4B5D4D6ED8}"/>
              </a:ext>
            </a:extLst>
          </p:cNvPr>
          <p:cNvSpPr txBox="1">
            <a:spLocks/>
          </p:cNvSpPr>
          <p:nvPr/>
        </p:nvSpPr>
        <p:spPr>
          <a:xfrm>
            <a:off x="4340410" y="2977618"/>
            <a:ext cx="417494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Of course, but do they occur in one group of people and not another group?</a:t>
            </a:r>
          </a:p>
        </p:txBody>
      </p:sp>
    </p:spTree>
    <p:extLst>
      <p:ext uri="{BB962C8B-B14F-4D97-AF65-F5344CB8AC3E}">
        <p14:creationId xmlns:p14="http://schemas.microsoft.com/office/powerpoint/2010/main" val="3068833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CF00-721A-2BAC-24D4-5A4C430D07B3}"/>
              </a:ext>
            </a:extLst>
          </p:cNvPr>
          <p:cNvSpPr>
            <a:spLocks noGrp="1"/>
          </p:cNvSpPr>
          <p:nvPr>
            <p:ph type="title"/>
          </p:nvPr>
        </p:nvSpPr>
        <p:spPr/>
        <p:txBody>
          <a:bodyPr/>
          <a:lstStyle/>
          <a:p>
            <a:r>
              <a:rPr lang="en-US" dirty="0"/>
              <a:t>Are there bad genes?</a:t>
            </a:r>
          </a:p>
        </p:txBody>
      </p:sp>
      <p:sp>
        <p:nvSpPr>
          <p:cNvPr id="3" name="Content Placeholder 2">
            <a:extLst>
              <a:ext uri="{FF2B5EF4-FFF2-40B4-BE49-F238E27FC236}">
                <a16:creationId xmlns:a16="http://schemas.microsoft.com/office/drawing/2014/main" id="{DF44B09A-3AED-8B54-BD7F-82B67EDF7F82}"/>
              </a:ext>
            </a:extLst>
          </p:cNvPr>
          <p:cNvSpPr>
            <a:spLocks noGrp="1"/>
          </p:cNvSpPr>
          <p:nvPr>
            <p:ph idx="1"/>
          </p:nvPr>
        </p:nvSpPr>
        <p:spPr/>
        <p:txBody>
          <a:bodyPr>
            <a:normAutofit/>
          </a:bodyPr>
          <a:lstStyle/>
          <a:p>
            <a:pPr marL="0" indent="0">
              <a:buNone/>
            </a:pPr>
            <a:r>
              <a:rPr lang="en-US" dirty="0"/>
              <a:t>Cystic Fibrosis - most common single-gene genetic disorder, found in </a:t>
            </a:r>
            <a:r>
              <a:rPr lang="en-US" u="sng" dirty="0"/>
              <a:t>all</a:t>
            </a:r>
            <a:r>
              <a:rPr lang="en-US" dirty="0"/>
              <a:t> human populations:</a:t>
            </a:r>
          </a:p>
          <a:p>
            <a:pPr marL="0" indent="0">
              <a:buNone/>
            </a:pPr>
            <a:endParaRPr lang="en-US" dirty="0"/>
          </a:p>
          <a:p>
            <a:r>
              <a:rPr lang="en-US" dirty="0"/>
              <a:t>1/3,500 	White Americans</a:t>
            </a:r>
          </a:p>
          <a:p>
            <a:r>
              <a:rPr lang="en-US" dirty="0"/>
              <a:t>1/17,000 	African Americans</a:t>
            </a:r>
          </a:p>
          <a:p>
            <a:r>
              <a:rPr lang="en-US" dirty="0"/>
              <a:t>1/31,000 	Asian Americans</a:t>
            </a:r>
          </a:p>
        </p:txBody>
      </p:sp>
      <p:pic>
        <p:nvPicPr>
          <p:cNvPr id="7" name="Picture 6">
            <a:extLst>
              <a:ext uri="{FF2B5EF4-FFF2-40B4-BE49-F238E27FC236}">
                <a16:creationId xmlns:a16="http://schemas.microsoft.com/office/drawing/2014/main" id="{234985A9-3398-BED0-435B-186955696FEE}"/>
              </a:ext>
            </a:extLst>
          </p:cNvPr>
          <p:cNvPicPr>
            <a:picLocks noChangeAspect="1"/>
          </p:cNvPicPr>
          <p:nvPr/>
        </p:nvPicPr>
        <p:blipFill>
          <a:blip r:embed="rId2"/>
          <a:stretch>
            <a:fillRect/>
          </a:stretch>
        </p:blipFill>
        <p:spPr>
          <a:xfrm>
            <a:off x="676836" y="2875241"/>
            <a:ext cx="4910417" cy="3498672"/>
          </a:xfrm>
          <a:prstGeom prst="rect">
            <a:avLst/>
          </a:prstGeom>
        </p:spPr>
      </p:pic>
    </p:spTree>
    <p:extLst>
      <p:ext uri="{BB962C8B-B14F-4D97-AF65-F5344CB8AC3E}">
        <p14:creationId xmlns:p14="http://schemas.microsoft.com/office/powerpoint/2010/main" val="358869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CF00-721A-2BAC-24D4-5A4C430D07B3}"/>
              </a:ext>
            </a:extLst>
          </p:cNvPr>
          <p:cNvSpPr>
            <a:spLocks noGrp="1"/>
          </p:cNvSpPr>
          <p:nvPr>
            <p:ph type="title"/>
          </p:nvPr>
        </p:nvSpPr>
        <p:spPr/>
        <p:txBody>
          <a:bodyPr anchor="ctr"/>
          <a:lstStyle/>
          <a:p>
            <a:r>
              <a:rPr lang="en-US" dirty="0"/>
              <a:t>Single-gene disorders</a:t>
            </a:r>
          </a:p>
        </p:txBody>
      </p:sp>
      <p:graphicFrame>
        <p:nvGraphicFramePr>
          <p:cNvPr id="5" name="Table 4">
            <a:extLst>
              <a:ext uri="{FF2B5EF4-FFF2-40B4-BE49-F238E27FC236}">
                <a16:creationId xmlns:a16="http://schemas.microsoft.com/office/drawing/2014/main" id="{EA3FE827-7A95-37A3-81C8-E114BCB1A78E}"/>
              </a:ext>
            </a:extLst>
          </p:cNvPr>
          <p:cNvGraphicFramePr>
            <a:graphicFrameLocks noGrp="1"/>
          </p:cNvGraphicFramePr>
          <p:nvPr>
            <p:extLst>
              <p:ext uri="{D42A27DB-BD31-4B8C-83A1-F6EECF244321}">
                <p14:modId xmlns:p14="http://schemas.microsoft.com/office/powerpoint/2010/main" val="1069406627"/>
              </p:ext>
            </p:extLst>
          </p:nvPr>
        </p:nvGraphicFramePr>
        <p:xfrm>
          <a:off x="722781" y="1540915"/>
          <a:ext cx="7560606" cy="4028888"/>
        </p:xfrm>
        <a:graphic>
          <a:graphicData uri="http://schemas.openxmlformats.org/drawingml/2006/table">
            <a:tbl>
              <a:tblPr firstRow="1" bandRow="1">
                <a:tableStyleId>{5C22544A-7EE6-4342-B048-85BDC9FD1C3A}</a:tableStyleId>
              </a:tblPr>
              <a:tblGrid>
                <a:gridCol w="2520202">
                  <a:extLst>
                    <a:ext uri="{9D8B030D-6E8A-4147-A177-3AD203B41FA5}">
                      <a16:colId xmlns:a16="http://schemas.microsoft.com/office/drawing/2014/main" val="2346086130"/>
                    </a:ext>
                  </a:extLst>
                </a:gridCol>
                <a:gridCol w="2520202">
                  <a:extLst>
                    <a:ext uri="{9D8B030D-6E8A-4147-A177-3AD203B41FA5}">
                      <a16:colId xmlns:a16="http://schemas.microsoft.com/office/drawing/2014/main" val="18874767"/>
                    </a:ext>
                  </a:extLst>
                </a:gridCol>
                <a:gridCol w="2520202">
                  <a:extLst>
                    <a:ext uri="{9D8B030D-6E8A-4147-A177-3AD203B41FA5}">
                      <a16:colId xmlns:a16="http://schemas.microsoft.com/office/drawing/2014/main" val="2055061884"/>
                    </a:ext>
                  </a:extLst>
                </a:gridCol>
              </a:tblGrid>
              <a:tr h="503611">
                <a:tc>
                  <a:txBody>
                    <a:bodyPr/>
                    <a:lstStyle/>
                    <a:p>
                      <a:r>
                        <a:rPr lang="en-US" dirty="0"/>
                        <a:t>Single-gene disorder</a:t>
                      </a:r>
                    </a:p>
                  </a:txBody>
                  <a:tcPr/>
                </a:tc>
                <a:tc>
                  <a:txBody>
                    <a:bodyPr/>
                    <a:lstStyle/>
                    <a:p>
                      <a:r>
                        <a:rPr lang="en-US" dirty="0"/>
                        <a:t>Lowest</a:t>
                      </a:r>
                    </a:p>
                  </a:txBody>
                  <a:tcPr/>
                </a:tc>
                <a:tc>
                  <a:txBody>
                    <a:bodyPr/>
                    <a:lstStyle/>
                    <a:p>
                      <a:r>
                        <a:rPr lang="en-US" dirty="0"/>
                        <a:t>Highest</a:t>
                      </a:r>
                    </a:p>
                  </a:txBody>
                  <a:tcPr/>
                </a:tc>
                <a:extLst>
                  <a:ext uri="{0D108BD9-81ED-4DB2-BD59-A6C34878D82A}">
                    <a16:rowId xmlns:a16="http://schemas.microsoft.com/office/drawing/2014/main" val="2946761974"/>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Cystic fibrosis</a:t>
                      </a:r>
                    </a:p>
                  </a:txBody>
                  <a:tcPr/>
                </a:tc>
                <a:tc>
                  <a:txBody>
                    <a:bodyPr/>
                    <a:lstStyle/>
                    <a:p>
                      <a:r>
                        <a:rPr lang="en-US" dirty="0"/>
                        <a:t>Asian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White</a:t>
                      </a:r>
                    </a:p>
                  </a:txBody>
                  <a:tcPr/>
                </a:tc>
                <a:extLst>
                  <a:ext uri="{0D108BD9-81ED-4DB2-BD59-A6C34878D82A}">
                    <a16:rowId xmlns:a16="http://schemas.microsoft.com/office/drawing/2014/main" val="1067067636"/>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Huntington’s disease</a:t>
                      </a:r>
                    </a:p>
                  </a:txBody>
                  <a:tcPr/>
                </a:tc>
                <a:tc>
                  <a:txBody>
                    <a:bodyPr/>
                    <a:lstStyle/>
                    <a:p>
                      <a:r>
                        <a:rPr lang="en-US" dirty="0"/>
                        <a:t>Asian &amp; Hispanic</a:t>
                      </a:r>
                    </a:p>
                  </a:txBody>
                  <a:tcPr/>
                </a:tc>
                <a:tc>
                  <a:txBody>
                    <a:bodyPr/>
                    <a:lstStyle/>
                    <a:p>
                      <a:r>
                        <a:rPr lang="en-US" dirty="0"/>
                        <a:t>White</a:t>
                      </a:r>
                    </a:p>
                  </a:txBody>
                  <a:tcPr/>
                </a:tc>
                <a:extLst>
                  <a:ext uri="{0D108BD9-81ED-4DB2-BD59-A6C34878D82A}">
                    <a16:rowId xmlns:a16="http://schemas.microsoft.com/office/drawing/2014/main" val="3845918556"/>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Phenylketonuria</a:t>
                      </a:r>
                    </a:p>
                  </a:txBody>
                  <a:tcPr/>
                </a:tc>
                <a:tc>
                  <a:txBody>
                    <a:bodyPr/>
                    <a:lstStyle/>
                    <a:p>
                      <a:r>
                        <a:rPr lang="en-US" dirty="0"/>
                        <a:t>African</a:t>
                      </a:r>
                    </a:p>
                  </a:txBody>
                  <a:tcPr/>
                </a:tc>
                <a:tc>
                  <a:txBody>
                    <a:bodyPr/>
                    <a:lstStyle/>
                    <a:p>
                      <a:r>
                        <a:rPr lang="en-US" dirty="0"/>
                        <a:t>European</a:t>
                      </a:r>
                    </a:p>
                  </a:txBody>
                  <a:tcPr/>
                </a:tc>
                <a:extLst>
                  <a:ext uri="{0D108BD9-81ED-4DB2-BD59-A6C34878D82A}">
                    <a16:rowId xmlns:a16="http://schemas.microsoft.com/office/drawing/2014/main" val="1027532015"/>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Hemophilia</a:t>
                      </a:r>
                    </a:p>
                  </a:txBody>
                  <a:tcPr/>
                </a:tc>
                <a:tc>
                  <a:txBody>
                    <a:bodyPr/>
                    <a:lstStyle/>
                    <a:p>
                      <a:r>
                        <a:rPr lang="en-US" dirty="0"/>
                        <a:t>African &amp; Asian</a:t>
                      </a:r>
                    </a:p>
                  </a:txBody>
                  <a:tcPr/>
                </a:tc>
                <a:tc>
                  <a:txBody>
                    <a:bodyPr/>
                    <a:lstStyle/>
                    <a:p>
                      <a:r>
                        <a:rPr lang="en-US" dirty="0"/>
                        <a:t>White &amp; Hispanic</a:t>
                      </a:r>
                    </a:p>
                  </a:txBody>
                  <a:tcPr/>
                </a:tc>
                <a:extLst>
                  <a:ext uri="{0D108BD9-81ED-4DB2-BD59-A6C34878D82A}">
                    <a16:rowId xmlns:a16="http://schemas.microsoft.com/office/drawing/2014/main" val="1512477607"/>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strike="noStrike" dirty="0"/>
                        <a:t>Retinoblastoma</a:t>
                      </a:r>
                      <a:r>
                        <a:rPr lang="en-US" b="0" dirty="0"/>
                        <a:t> </a:t>
                      </a:r>
                      <a:endParaRPr lang="en-US" b="0" strike="sngStrike" dirty="0"/>
                    </a:p>
                  </a:txBody>
                  <a:tcPr/>
                </a:tc>
                <a:tc>
                  <a:txBody>
                    <a:bodyPr/>
                    <a:lstStyle/>
                    <a:p>
                      <a:r>
                        <a:rPr lang="en-US" dirty="0"/>
                        <a:t>Similar</a:t>
                      </a:r>
                    </a:p>
                  </a:txBody>
                  <a:tcPr/>
                </a:tc>
                <a:tc>
                  <a:txBody>
                    <a:bodyPr/>
                    <a:lstStyle/>
                    <a:p>
                      <a:r>
                        <a:rPr lang="en-US" dirty="0"/>
                        <a:t>Similar</a:t>
                      </a:r>
                    </a:p>
                  </a:txBody>
                  <a:tcPr/>
                </a:tc>
                <a:extLst>
                  <a:ext uri="{0D108BD9-81ED-4DB2-BD59-A6C34878D82A}">
                    <a16:rowId xmlns:a16="http://schemas.microsoft.com/office/drawing/2014/main" val="2190686567"/>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Muscular dystrophy</a:t>
                      </a:r>
                    </a:p>
                  </a:txBody>
                  <a:tcPr/>
                </a:tc>
                <a:tc>
                  <a:txBody>
                    <a:bodyPr/>
                    <a:lstStyle/>
                    <a:p>
                      <a:r>
                        <a:rPr lang="en-US" dirty="0">
                          <a:solidFill>
                            <a:schemeClr val="tx1"/>
                          </a:solidFill>
                        </a:rPr>
                        <a:t>Other</a:t>
                      </a:r>
                    </a:p>
                  </a:txBody>
                  <a:tcPr/>
                </a:tc>
                <a:tc>
                  <a:txBody>
                    <a:bodyPr/>
                    <a:lstStyle/>
                    <a:p>
                      <a:r>
                        <a:rPr lang="en-US" dirty="0">
                          <a:solidFill>
                            <a:schemeClr val="tx1"/>
                          </a:solidFill>
                        </a:rPr>
                        <a:t>White</a:t>
                      </a:r>
                    </a:p>
                  </a:txBody>
                  <a:tcPr/>
                </a:tc>
                <a:extLst>
                  <a:ext uri="{0D108BD9-81ED-4DB2-BD59-A6C34878D82A}">
                    <a16:rowId xmlns:a16="http://schemas.microsoft.com/office/drawing/2014/main" val="498368481"/>
                  </a:ext>
                </a:extLst>
              </a:tr>
              <a:tr h="503611">
                <a:tc>
                  <a:txBody>
                    <a:bodyPr/>
                    <a:lstStyle/>
                    <a:p>
                      <a:r>
                        <a:rPr lang="en-US" b="0" dirty="0" err="1"/>
                        <a:t>Hyperchloresterolemia</a:t>
                      </a:r>
                      <a:endParaRPr lang="en-US" b="0" dirty="0"/>
                    </a:p>
                  </a:txBody>
                  <a:tcPr/>
                </a:tc>
                <a:tc>
                  <a:txBody>
                    <a:bodyPr/>
                    <a:lstStyle/>
                    <a:p>
                      <a:r>
                        <a:rPr lang="en-US" dirty="0"/>
                        <a:t>Asian</a:t>
                      </a:r>
                    </a:p>
                  </a:txBody>
                  <a:tcPr/>
                </a:tc>
                <a:tc>
                  <a:txBody>
                    <a:bodyPr/>
                    <a:lstStyle/>
                    <a:p>
                      <a:r>
                        <a:rPr lang="en-US" dirty="0"/>
                        <a:t>African</a:t>
                      </a:r>
                    </a:p>
                  </a:txBody>
                  <a:tcPr/>
                </a:tc>
                <a:extLst>
                  <a:ext uri="{0D108BD9-81ED-4DB2-BD59-A6C34878D82A}">
                    <a16:rowId xmlns:a16="http://schemas.microsoft.com/office/drawing/2014/main" val="3061070785"/>
                  </a:ext>
                </a:extLst>
              </a:tr>
            </a:tbl>
          </a:graphicData>
        </a:graphic>
      </p:graphicFrame>
      <p:sp>
        <p:nvSpPr>
          <p:cNvPr id="3" name="TextBox 2">
            <a:extLst>
              <a:ext uri="{FF2B5EF4-FFF2-40B4-BE49-F238E27FC236}">
                <a16:creationId xmlns:a16="http://schemas.microsoft.com/office/drawing/2014/main" id="{21A82081-78E2-112B-1280-C647314E0B87}"/>
              </a:ext>
            </a:extLst>
          </p:cNvPr>
          <p:cNvSpPr txBox="1"/>
          <p:nvPr/>
        </p:nvSpPr>
        <p:spPr>
          <a:xfrm>
            <a:off x="3515485" y="5569803"/>
            <a:ext cx="4861395" cy="369332"/>
          </a:xfrm>
          <a:prstGeom prst="rect">
            <a:avLst/>
          </a:prstGeom>
          <a:noFill/>
        </p:spPr>
        <p:txBody>
          <a:bodyPr wrap="none" rtlCol="0">
            <a:spAutoFit/>
          </a:bodyPr>
          <a:lstStyle/>
          <a:p>
            <a:pPr algn="r"/>
            <a:r>
              <a:rPr lang="en-US" dirty="0"/>
              <a:t>Data Sourced from PubMed - NIH Funded Studies</a:t>
            </a:r>
          </a:p>
        </p:txBody>
      </p:sp>
    </p:spTree>
    <p:extLst>
      <p:ext uri="{BB962C8B-B14F-4D97-AF65-F5344CB8AC3E}">
        <p14:creationId xmlns:p14="http://schemas.microsoft.com/office/powerpoint/2010/main" val="1488198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A3FE827-7A95-37A3-81C8-E114BCB1A78E}"/>
              </a:ext>
            </a:extLst>
          </p:cNvPr>
          <p:cNvGraphicFramePr>
            <a:graphicFrameLocks noGrp="1"/>
          </p:cNvGraphicFramePr>
          <p:nvPr>
            <p:extLst>
              <p:ext uri="{D42A27DB-BD31-4B8C-83A1-F6EECF244321}">
                <p14:modId xmlns:p14="http://schemas.microsoft.com/office/powerpoint/2010/main" val="2381164994"/>
              </p:ext>
            </p:extLst>
          </p:nvPr>
        </p:nvGraphicFramePr>
        <p:xfrm>
          <a:off x="663949" y="1421355"/>
          <a:ext cx="7940487" cy="4984171"/>
        </p:xfrm>
        <a:graphic>
          <a:graphicData uri="http://schemas.openxmlformats.org/drawingml/2006/table">
            <a:tbl>
              <a:tblPr firstRow="1" bandRow="1">
                <a:tableStyleId>{5C22544A-7EE6-4342-B048-85BDC9FD1C3A}</a:tableStyleId>
              </a:tblPr>
              <a:tblGrid>
                <a:gridCol w="2646829">
                  <a:extLst>
                    <a:ext uri="{9D8B030D-6E8A-4147-A177-3AD203B41FA5}">
                      <a16:colId xmlns:a16="http://schemas.microsoft.com/office/drawing/2014/main" val="2346086130"/>
                    </a:ext>
                  </a:extLst>
                </a:gridCol>
                <a:gridCol w="2646829">
                  <a:extLst>
                    <a:ext uri="{9D8B030D-6E8A-4147-A177-3AD203B41FA5}">
                      <a16:colId xmlns:a16="http://schemas.microsoft.com/office/drawing/2014/main" val="18874767"/>
                    </a:ext>
                  </a:extLst>
                </a:gridCol>
                <a:gridCol w="2646829">
                  <a:extLst>
                    <a:ext uri="{9D8B030D-6E8A-4147-A177-3AD203B41FA5}">
                      <a16:colId xmlns:a16="http://schemas.microsoft.com/office/drawing/2014/main" val="2055061884"/>
                    </a:ext>
                  </a:extLst>
                </a:gridCol>
              </a:tblGrid>
              <a:tr h="503611">
                <a:tc>
                  <a:txBody>
                    <a:bodyPr/>
                    <a:lstStyle/>
                    <a:p>
                      <a:r>
                        <a:rPr lang="en-US" dirty="0"/>
                        <a:t>Major-effect locus</a:t>
                      </a:r>
                    </a:p>
                  </a:txBody>
                  <a:tcPr/>
                </a:tc>
                <a:tc>
                  <a:txBody>
                    <a:bodyPr/>
                    <a:lstStyle/>
                    <a:p>
                      <a:r>
                        <a:rPr lang="en-US" dirty="0"/>
                        <a:t>Lowest Risk</a:t>
                      </a:r>
                    </a:p>
                  </a:txBody>
                  <a:tcPr/>
                </a:tc>
                <a:tc>
                  <a:txBody>
                    <a:bodyPr/>
                    <a:lstStyle/>
                    <a:p>
                      <a:r>
                        <a:rPr lang="en-US" dirty="0"/>
                        <a:t>Highest Risk</a:t>
                      </a:r>
                    </a:p>
                  </a:txBody>
                  <a:tcPr/>
                </a:tc>
                <a:extLst>
                  <a:ext uri="{0D108BD9-81ED-4DB2-BD59-A6C34878D82A}">
                    <a16:rowId xmlns:a16="http://schemas.microsoft.com/office/drawing/2014/main" val="2946761974"/>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APOE (</a:t>
                      </a:r>
                      <a:r>
                        <a:rPr lang="en-US" b="0" dirty="0"/>
                        <a:t>Alzheimer’s</a:t>
                      </a:r>
                      <a:r>
                        <a:rPr lang="en-US"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Hispanic</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Black/White</a:t>
                      </a:r>
                    </a:p>
                  </a:txBody>
                  <a:tcPr/>
                </a:tc>
                <a:extLst>
                  <a:ext uri="{0D108BD9-81ED-4DB2-BD59-A6C34878D82A}">
                    <a16:rowId xmlns:a16="http://schemas.microsoft.com/office/drawing/2014/main" val="1067067636"/>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HLA-DRB1 (Arthritis)</a:t>
                      </a:r>
                    </a:p>
                  </a:txBody>
                  <a:tcPr/>
                </a:tc>
                <a:tc>
                  <a:txBody>
                    <a:bodyPr/>
                    <a:lstStyle/>
                    <a:p>
                      <a:r>
                        <a:rPr lang="en-US" dirty="0">
                          <a:solidFill>
                            <a:schemeClr val="tx1"/>
                          </a:solidFill>
                        </a:rPr>
                        <a:t>Varies by loci among ethnic groups</a:t>
                      </a:r>
                    </a:p>
                  </a:txBody>
                  <a:tcPr/>
                </a:tc>
                <a:tc>
                  <a:txBody>
                    <a:bodyPr/>
                    <a:lstStyle/>
                    <a:p>
                      <a:r>
                        <a:rPr lang="en-US" dirty="0">
                          <a:solidFill>
                            <a:schemeClr val="tx1"/>
                          </a:solidFill>
                        </a:rPr>
                        <a:t>Varies by loci among ethnic groups</a:t>
                      </a:r>
                    </a:p>
                  </a:txBody>
                  <a:tcPr/>
                </a:tc>
                <a:extLst>
                  <a:ext uri="{0D108BD9-81ED-4DB2-BD59-A6C34878D82A}">
                    <a16:rowId xmlns:a16="http://schemas.microsoft.com/office/drawing/2014/main" val="3845918556"/>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BRCA1 &amp; BRCA2 (Cancer)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Asian, Hispanic, &amp; Caucasian</a:t>
                      </a:r>
                    </a:p>
                  </a:txBody>
                  <a:tcPr/>
                </a:tc>
                <a:tc>
                  <a:txBody>
                    <a:bodyPr/>
                    <a:lstStyle/>
                    <a:p>
                      <a:r>
                        <a:rPr lang="en-US" dirty="0"/>
                        <a:t>African</a:t>
                      </a:r>
                    </a:p>
                  </a:txBody>
                  <a:tcPr/>
                </a:tc>
                <a:extLst>
                  <a:ext uri="{0D108BD9-81ED-4DB2-BD59-A6C34878D82A}">
                    <a16:rowId xmlns:a16="http://schemas.microsoft.com/office/drawing/2014/main" val="1027532015"/>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9p21 (CAD)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African Americans</a:t>
                      </a:r>
                    </a:p>
                  </a:txBody>
                  <a:tcPr/>
                </a:tc>
                <a:tc>
                  <a:txBody>
                    <a:bodyPr/>
                    <a:lstStyle/>
                    <a:p>
                      <a:r>
                        <a:rPr lang="en-US" dirty="0"/>
                        <a:t>European/East Asian</a:t>
                      </a:r>
                    </a:p>
                  </a:txBody>
                  <a:tcPr/>
                </a:tc>
                <a:extLst>
                  <a:ext uri="{0D108BD9-81ED-4DB2-BD59-A6C34878D82A}">
                    <a16:rowId xmlns:a16="http://schemas.microsoft.com/office/drawing/2014/main" val="1512477607"/>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HLA-DRB1 &amp; HLA-DQB1 </a:t>
                      </a:r>
                      <a:r>
                        <a:rPr lang="en-US" b="0" strike="noStrike" dirty="0"/>
                        <a:t>(Type I Diabetes)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strike="noStrike" dirty="0"/>
                        <a:t>African American, Hispanic</a:t>
                      </a:r>
                    </a:p>
                  </a:txBody>
                  <a:tcPr/>
                </a:tc>
                <a:tc>
                  <a:txBody>
                    <a:bodyPr/>
                    <a:lstStyle/>
                    <a:p>
                      <a:r>
                        <a:rPr lang="en-US" dirty="0"/>
                        <a:t>Non-Hispanic White</a:t>
                      </a:r>
                    </a:p>
                  </a:txBody>
                  <a:tcPr/>
                </a:tc>
                <a:extLst>
                  <a:ext uri="{0D108BD9-81ED-4DB2-BD59-A6C34878D82A}">
                    <a16:rowId xmlns:a16="http://schemas.microsoft.com/office/drawing/2014/main" val="2190686567"/>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CACNA1A</a:t>
                      </a:r>
                      <a:r>
                        <a:rPr lang="en-US" b="0" dirty="0">
                          <a:solidFill>
                            <a:schemeClr val="tx1"/>
                          </a:solidFill>
                        </a:rPr>
                        <a:t> (Migraine Headaches)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African American, Asian</a:t>
                      </a:r>
                    </a:p>
                  </a:txBody>
                  <a:tcPr/>
                </a:tc>
                <a:tc>
                  <a:txBody>
                    <a:bodyPr/>
                    <a:lstStyle/>
                    <a:p>
                      <a:r>
                        <a:rPr lang="en-US" dirty="0">
                          <a:solidFill>
                            <a:schemeClr val="tx1"/>
                          </a:solidFill>
                        </a:rPr>
                        <a:t>Caucasian</a:t>
                      </a:r>
                    </a:p>
                  </a:txBody>
                  <a:tcPr/>
                </a:tc>
                <a:extLst>
                  <a:ext uri="{0D108BD9-81ED-4DB2-BD59-A6C34878D82A}">
                    <a16:rowId xmlns:a16="http://schemas.microsoft.com/office/drawing/2014/main" val="498368481"/>
                  </a:ext>
                </a:extLst>
              </a:tr>
              <a:tr h="503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Polygenic (Spina bifida)</a:t>
                      </a:r>
                    </a:p>
                    <a:p>
                      <a:endParaRPr lang="en-US" b="0" dirty="0"/>
                    </a:p>
                  </a:txBody>
                  <a:tcPr/>
                </a:tc>
                <a:tc>
                  <a:txBody>
                    <a:bodyPr/>
                    <a:lstStyle/>
                    <a:p>
                      <a:r>
                        <a:rPr lang="en-US" b="0" dirty="0"/>
                        <a:t>Non-Hispanic Black</a:t>
                      </a:r>
                    </a:p>
                  </a:txBody>
                  <a:tcPr/>
                </a:tc>
                <a:tc>
                  <a:txBody>
                    <a:bodyPr/>
                    <a:lstStyle/>
                    <a:p>
                      <a:r>
                        <a:rPr lang="en-US" dirty="0"/>
                        <a:t>Hispanic, Non-Hispanic White</a:t>
                      </a:r>
                    </a:p>
                  </a:txBody>
                  <a:tcPr/>
                </a:tc>
                <a:extLst>
                  <a:ext uri="{0D108BD9-81ED-4DB2-BD59-A6C34878D82A}">
                    <a16:rowId xmlns:a16="http://schemas.microsoft.com/office/drawing/2014/main" val="3061070785"/>
                  </a:ext>
                </a:extLst>
              </a:tr>
            </a:tbl>
          </a:graphicData>
        </a:graphic>
      </p:graphicFrame>
      <p:sp>
        <p:nvSpPr>
          <p:cNvPr id="9" name="Title 1">
            <a:extLst>
              <a:ext uri="{FF2B5EF4-FFF2-40B4-BE49-F238E27FC236}">
                <a16:creationId xmlns:a16="http://schemas.microsoft.com/office/drawing/2014/main" id="{D62B4453-2B28-A287-85D8-108A8187E8DA}"/>
              </a:ext>
            </a:extLst>
          </p:cNvPr>
          <p:cNvSpPr>
            <a:spLocks noGrp="1"/>
          </p:cNvSpPr>
          <p:nvPr>
            <p:ph type="title"/>
          </p:nvPr>
        </p:nvSpPr>
        <p:spPr>
          <a:xfrm>
            <a:off x="539563" y="144704"/>
            <a:ext cx="8064874" cy="1325563"/>
          </a:xfrm>
        </p:spPr>
        <p:txBody>
          <a:bodyPr anchor="ctr"/>
          <a:lstStyle/>
          <a:p>
            <a:r>
              <a:rPr lang="en-US" dirty="0"/>
              <a:t>Multi-factorial genetic disorders…</a:t>
            </a:r>
          </a:p>
        </p:txBody>
      </p:sp>
      <p:sp>
        <p:nvSpPr>
          <p:cNvPr id="2" name="TextBox 1">
            <a:extLst>
              <a:ext uri="{FF2B5EF4-FFF2-40B4-BE49-F238E27FC236}">
                <a16:creationId xmlns:a16="http://schemas.microsoft.com/office/drawing/2014/main" id="{81D78731-ECC4-D568-E225-D2B10F124794}"/>
              </a:ext>
            </a:extLst>
          </p:cNvPr>
          <p:cNvSpPr txBox="1"/>
          <p:nvPr/>
        </p:nvSpPr>
        <p:spPr>
          <a:xfrm>
            <a:off x="3824403" y="6397707"/>
            <a:ext cx="4861395" cy="369332"/>
          </a:xfrm>
          <a:prstGeom prst="rect">
            <a:avLst/>
          </a:prstGeom>
          <a:noFill/>
        </p:spPr>
        <p:txBody>
          <a:bodyPr wrap="none" rtlCol="0">
            <a:spAutoFit/>
          </a:bodyPr>
          <a:lstStyle/>
          <a:p>
            <a:pPr algn="r"/>
            <a:r>
              <a:rPr lang="en-US" dirty="0"/>
              <a:t>Data Sourced from PubMed - NIH Funded Studies</a:t>
            </a:r>
          </a:p>
        </p:txBody>
      </p:sp>
    </p:spTree>
    <p:extLst>
      <p:ext uri="{BB962C8B-B14F-4D97-AF65-F5344CB8AC3E}">
        <p14:creationId xmlns:p14="http://schemas.microsoft.com/office/powerpoint/2010/main" val="3654078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617A-F91C-08A8-B4A9-BCE2F5434EA4}"/>
              </a:ext>
            </a:extLst>
          </p:cNvPr>
          <p:cNvSpPr>
            <a:spLocks noGrp="1"/>
          </p:cNvSpPr>
          <p:nvPr>
            <p:ph type="title"/>
          </p:nvPr>
        </p:nvSpPr>
        <p:spPr/>
        <p:txBody>
          <a:bodyPr>
            <a:normAutofit/>
          </a:bodyPr>
          <a:lstStyle/>
          <a:p>
            <a:r>
              <a:rPr lang="en-US" dirty="0"/>
              <a:t>Some examples of good genes.</a:t>
            </a:r>
          </a:p>
        </p:txBody>
      </p:sp>
      <p:sp>
        <p:nvSpPr>
          <p:cNvPr id="3" name="Content Placeholder 2">
            <a:extLst>
              <a:ext uri="{FF2B5EF4-FFF2-40B4-BE49-F238E27FC236}">
                <a16:creationId xmlns:a16="http://schemas.microsoft.com/office/drawing/2014/main" id="{3F620505-8D74-FB06-DCF3-F1C561980ADB}"/>
              </a:ext>
            </a:extLst>
          </p:cNvPr>
          <p:cNvSpPr>
            <a:spLocks noGrp="1"/>
          </p:cNvSpPr>
          <p:nvPr>
            <p:ph idx="1"/>
          </p:nvPr>
        </p:nvSpPr>
        <p:spPr>
          <a:xfrm>
            <a:off x="628650" y="1825624"/>
            <a:ext cx="7886700" cy="4978587"/>
          </a:xfrm>
        </p:spPr>
        <p:txBody>
          <a:bodyPr>
            <a:normAutofit fontScale="55000" lnSpcReduction="20000"/>
          </a:bodyPr>
          <a:lstStyle/>
          <a:p>
            <a:pPr marL="342900" indent="-342900" algn="l">
              <a:buFont typeface="Courier New" panose="02070309020205020404" pitchFamily="49" charset="0"/>
              <a:buChar char="o"/>
            </a:pPr>
            <a:endParaRPr lang="en-US" sz="2800" dirty="0"/>
          </a:p>
          <a:p>
            <a:pPr marL="342900" indent="-342900" algn="l">
              <a:buFont typeface="Courier New" panose="02070309020205020404" pitchFamily="49" charset="0"/>
              <a:buChar char="o"/>
            </a:pPr>
            <a:r>
              <a:rPr lang="en-US" sz="4000" dirty="0"/>
              <a:t>CCR5, a 32-bp deletion, reduces the risk of AIDS infection, a variant more common in </a:t>
            </a:r>
            <a:r>
              <a:rPr lang="en-US" sz="4000" u="sng" dirty="0"/>
              <a:t>Caucasians &amp; Hispanics</a:t>
            </a:r>
            <a:r>
              <a:rPr lang="en-US" sz="4000" dirty="0"/>
              <a:t>.</a:t>
            </a:r>
          </a:p>
          <a:p>
            <a:pPr marL="342900" indent="-342900" algn="l">
              <a:buFont typeface="Courier New" panose="02070309020205020404" pitchFamily="49" charset="0"/>
              <a:buChar char="o"/>
            </a:pPr>
            <a:endParaRPr lang="en-US" sz="4000" dirty="0"/>
          </a:p>
          <a:p>
            <a:pPr marL="342900" indent="-342900" algn="l">
              <a:buFont typeface="Courier New" panose="02070309020205020404" pitchFamily="49" charset="0"/>
              <a:buChar char="o"/>
            </a:pPr>
            <a:r>
              <a:rPr lang="en-US" sz="4000" dirty="0"/>
              <a:t>Several loci at high frequency in the </a:t>
            </a:r>
            <a:r>
              <a:rPr lang="en-US" sz="4000" u="sng" dirty="0"/>
              <a:t>Amish</a:t>
            </a:r>
            <a:r>
              <a:rPr lang="en-US" sz="4000" dirty="0"/>
              <a:t> are protective from Alzheimer’s.</a:t>
            </a:r>
          </a:p>
          <a:p>
            <a:pPr marL="342900" indent="-342900" algn="l">
              <a:buFont typeface="Courier New" panose="02070309020205020404" pitchFamily="49" charset="0"/>
              <a:buChar char="o"/>
            </a:pPr>
            <a:endParaRPr lang="en-US" sz="4000" dirty="0"/>
          </a:p>
          <a:p>
            <a:pPr marL="342900" indent="-342900" algn="l">
              <a:buFont typeface="Courier New" panose="02070309020205020404" pitchFamily="49" charset="0"/>
              <a:buChar char="o"/>
            </a:pPr>
            <a:r>
              <a:rPr lang="en-US" sz="4000" dirty="0"/>
              <a:t>HLA from </a:t>
            </a:r>
            <a:r>
              <a:rPr lang="en-US" sz="4000" u="sng" dirty="0"/>
              <a:t>Denisovan &amp; Neanderthal</a:t>
            </a:r>
            <a:r>
              <a:rPr lang="en-US" sz="4000" dirty="0"/>
              <a:t> enhanced the immune system (Abi-</a:t>
            </a:r>
            <a:r>
              <a:rPr lang="en-US" sz="4000" dirty="0" err="1"/>
              <a:t>Rached</a:t>
            </a:r>
            <a:r>
              <a:rPr lang="en-US" sz="4000" dirty="0"/>
              <a:t> et al. 2011).</a:t>
            </a:r>
          </a:p>
          <a:p>
            <a:pPr marL="342900" indent="-342900" algn="l">
              <a:buFont typeface="Courier New" panose="02070309020205020404" pitchFamily="49" charset="0"/>
              <a:buChar char="o"/>
            </a:pPr>
            <a:endParaRPr lang="en-US" sz="4000" dirty="0"/>
          </a:p>
          <a:p>
            <a:pPr marL="342900" indent="-342900" algn="l">
              <a:buFont typeface="Courier New" panose="02070309020205020404" pitchFamily="49" charset="0"/>
              <a:buChar char="o"/>
            </a:pPr>
            <a:r>
              <a:rPr lang="en-US" sz="4000" dirty="0"/>
              <a:t>MC1R from </a:t>
            </a:r>
            <a:r>
              <a:rPr lang="en-US" sz="4000" u="sng" dirty="0"/>
              <a:t>Neanderthals</a:t>
            </a:r>
            <a:r>
              <a:rPr lang="en-US" sz="4000" dirty="0"/>
              <a:t>, adaptation to sunlight intensity (Ding et al. 2014).</a:t>
            </a:r>
          </a:p>
          <a:p>
            <a:pPr marL="342900" indent="-342900" algn="l">
              <a:buFont typeface="Courier New" panose="02070309020205020404" pitchFamily="49" charset="0"/>
              <a:buChar char="o"/>
            </a:pPr>
            <a:endParaRPr lang="en-US" sz="4000" dirty="0"/>
          </a:p>
          <a:p>
            <a:pPr marL="342900" indent="-342900" algn="l">
              <a:buFont typeface="Courier New" panose="02070309020205020404" pitchFamily="49" charset="0"/>
              <a:buChar char="o"/>
            </a:pPr>
            <a:r>
              <a:rPr lang="en-US" sz="4000" dirty="0"/>
              <a:t>EPAS1 associated with reduced [Hb] in Tibetans inherited from </a:t>
            </a:r>
            <a:r>
              <a:rPr lang="en-US" sz="4000" u="sng" dirty="0"/>
              <a:t>Denisovans</a:t>
            </a:r>
            <a:r>
              <a:rPr lang="en-US" sz="4000" dirty="0"/>
              <a:t> (Huerta-Sanchez et al. 2014)</a:t>
            </a:r>
          </a:p>
          <a:p>
            <a:endParaRPr lang="en-US" dirty="0"/>
          </a:p>
        </p:txBody>
      </p:sp>
    </p:spTree>
    <p:extLst>
      <p:ext uri="{BB962C8B-B14F-4D97-AF65-F5344CB8AC3E}">
        <p14:creationId xmlns:p14="http://schemas.microsoft.com/office/powerpoint/2010/main" val="427417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CF0BB30-D6AB-3494-F6D0-670EC45EAEFC}"/>
              </a:ext>
            </a:extLst>
          </p:cNvPr>
          <p:cNvSpPr>
            <a:spLocks noGrp="1"/>
          </p:cNvSpPr>
          <p:nvPr>
            <p:ph type="title"/>
          </p:nvPr>
        </p:nvSpPr>
        <p:spPr>
          <a:xfrm>
            <a:off x="628650" y="2357699"/>
            <a:ext cx="7886700" cy="1325563"/>
          </a:xfrm>
        </p:spPr>
        <p:txBody>
          <a:bodyPr>
            <a:normAutofit/>
          </a:bodyPr>
          <a:lstStyle/>
          <a:p>
            <a:pPr algn="ctr"/>
            <a:r>
              <a:rPr lang="en-US" sz="3600" dirty="0"/>
              <a:t>No single ethnic group can claim all good genes or bad genes!</a:t>
            </a:r>
          </a:p>
        </p:txBody>
      </p:sp>
    </p:spTree>
    <p:extLst>
      <p:ext uri="{BB962C8B-B14F-4D97-AF65-F5344CB8AC3E}">
        <p14:creationId xmlns:p14="http://schemas.microsoft.com/office/powerpoint/2010/main" val="860546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325440" y="484669"/>
            <a:ext cx="8493120" cy="414764"/>
          </a:xfrm>
          <a:prstGeom prst="rect">
            <a:avLst/>
          </a:prstGeom>
          <a:noFill/>
          <a:ln w="9525">
            <a:noFill/>
            <a:round/>
            <a:headEnd/>
            <a:tailEnd/>
          </a:ln>
          <a:effectLst/>
        </p:spPr>
        <p:txBody>
          <a:bodyPr lIns="0" tIns="0" rIns="0" bIns="0"/>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600" dirty="0">
                <a:solidFill>
                  <a:srgbClr val="000000"/>
                </a:solidFill>
                <a:latin typeface="Arial"/>
                <a:ea typeface="msgothic" charset="0"/>
                <a:cs typeface="Arial"/>
              </a:rPr>
              <a:t>Assignment Tests Reveal Variable Levels of Admixture &amp; Heterozygosity Across Human Populations</a:t>
            </a:r>
          </a:p>
        </p:txBody>
      </p:sp>
      <p:pic>
        <p:nvPicPr>
          <p:cNvPr id="4" name="Picture 3"/>
          <p:cNvPicPr>
            <a:picLocks noChangeAspect="1" noChangeArrowheads="1"/>
          </p:cNvPicPr>
          <p:nvPr/>
        </p:nvPicPr>
        <p:blipFill>
          <a:blip r:embed="rId2" cstate="print"/>
          <a:srcRect/>
          <a:stretch>
            <a:fillRect/>
          </a:stretch>
        </p:blipFill>
        <p:spPr bwMode="auto">
          <a:xfrm>
            <a:off x="228600" y="1676400"/>
            <a:ext cx="8686800" cy="3311589"/>
          </a:xfrm>
          <a:prstGeom prst="rect">
            <a:avLst/>
          </a:prstGeom>
          <a:noFill/>
          <a:ln w="9525">
            <a:noFill/>
            <a:round/>
            <a:headEnd/>
            <a:tailEnd/>
          </a:ln>
          <a:effectLst/>
        </p:spPr>
      </p:pic>
      <p:sp>
        <p:nvSpPr>
          <p:cNvPr id="5" name="Text Box 4"/>
          <p:cNvSpPr txBox="1">
            <a:spLocks noChangeArrowheads="1"/>
          </p:cNvSpPr>
          <p:nvPr/>
        </p:nvSpPr>
        <p:spPr bwMode="auto">
          <a:xfrm>
            <a:off x="671040" y="5972308"/>
            <a:ext cx="3918240" cy="231864"/>
          </a:xfrm>
          <a:prstGeom prst="rect">
            <a:avLst/>
          </a:prstGeom>
          <a:noFill/>
          <a:ln w="9525">
            <a:noFill/>
            <a:round/>
            <a:headEnd/>
            <a:tailEnd/>
          </a:ln>
          <a:effectLst/>
        </p:spPr>
        <p:txBody>
          <a:bodyPr lIns="0" tIns="0" rIns="0" bIns="0"/>
          <a:lstStyle/>
          <a:p>
            <a:pPr>
              <a:tabLst>
                <a:tab pos="656650" algn="l"/>
                <a:tab pos="1313299" algn="l"/>
                <a:tab pos="1969949" algn="l"/>
                <a:tab pos="2626599" algn="l"/>
                <a:tab pos="3283248" algn="l"/>
              </a:tabLst>
            </a:pPr>
            <a:r>
              <a:rPr lang="en-GB" sz="1100" b="1" dirty="0" err="1">
                <a:solidFill>
                  <a:srgbClr val="000000"/>
                </a:solidFill>
                <a:latin typeface="Times New Roman" panose="02020603050405020304" pitchFamily="18" charset="0"/>
                <a:ea typeface="msgothic" charset="0"/>
                <a:cs typeface="Times New Roman" panose="02020603050405020304" pitchFamily="18" charset="0"/>
              </a:rPr>
              <a:t>Henn</a:t>
            </a:r>
            <a:r>
              <a:rPr lang="en-GB" sz="1100" b="1" dirty="0">
                <a:solidFill>
                  <a:srgbClr val="000000"/>
                </a:solidFill>
                <a:latin typeface="Times New Roman" panose="02020603050405020304" pitchFamily="18" charset="0"/>
                <a:ea typeface="msgothic" charset="0"/>
                <a:cs typeface="Times New Roman" panose="02020603050405020304" pitchFamily="18" charset="0"/>
              </a:rPr>
              <a:t> B M et al. Hum. Mol. Genet. 2010;19:R221-R226</a:t>
            </a:r>
          </a:p>
        </p:txBody>
      </p:sp>
      <p:sp>
        <p:nvSpPr>
          <p:cNvPr id="6" name="Text Box 5"/>
          <p:cNvSpPr txBox="1">
            <a:spLocks noChangeArrowheads="1"/>
          </p:cNvSpPr>
          <p:nvPr/>
        </p:nvSpPr>
        <p:spPr bwMode="auto">
          <a:xfrm>
            <a:off x="97920" y="6450438"/>
            <a:ext cx="4930560" cy="407562"/>
          </a:xfrm>
          <a:prstGeom prst="rect">
            <a:avLst/>
          </a:prstGeom>
          <a:noFill/>
          <a:ln w="9525">
            <a:noFill/>
            <a:round/>
            <a:headEnd/>
            <a:tailEnd/>
          </a:ln>
          <a:effectLst/>
        </p:spPr>
        <p:txBody>
          <a:bodyPr lIns="0" tIns="0" rIns="0" bIns="0"/>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Times New Roman" panose="02020603050405020304" pitchFamily="18" charset="0"/>
                <a:ea typeface="msgothic" charset="0"/>
                <a:cs typeface="Times New Roman" panose="02020603050405020304" pitchFamily="18" charset="0"/>
              </a:rPr>
              <a:t>© The Author 2010. Published by Oxford University Press. All rights reserved. For Permissions, please email: journals.permissions@oxfordjournals.org</a:t>
            </a:r>
          </a:p>
        </p:txBody>
      </p:sp>
      <p:sp>
        <p:nvSpPr>
          <p:cNvPr id="7" name="TextBox 6"/>
          <p:cNvSpPr txBox="1"/>
          <p:nvPr/>
        </p:nvSpPr>
        <p:spPr>
          <a:xfrm>
            <a:off x="325440" y="5064650"/>
            <a:ext cx="5256119" cy="646331"/>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Used ADMIXTURE clustering algorithm to infer genomic assignments/ individual</a:t>
            </a:r>
          </a:p>
          <a:p>
            <a:r>
              <a:rPr lang="en-US" sz="1200" i="1" dirty="0">
                <a:latin typeface="Times New Roman" panose="02020603050405020304" pitchFamily="18" charset="0"/>
                <a:cs typeface="Times New Roman" panose="02020603050405020304" pitchFamily="18" charset="0"/>
              </a:rPr>
              <a:t>K</a:t>
            </a:r>
            <a:r>
              <a:rPr lang="en-US" sz="1200" dirty="0">
                <a:latin typeface="Times New Roman" panose="02020603050405020304" pitchFamily="18" charset="0"/>
                <a:cs typeface="Times New Roman" panose="02020603050405020304" pitchFamily="18" charset="0"/>
              </a:rPr>
              <a:t> = number of assumed populations</a:t>
            </a:r>
          </a:p>
          <a:p>
            <a:r>
              <a:rPr lang="en-GB" sz="1200" dirty="0">
                <a:latin typeface="Times New Roman" panose="02020603050405020304" pitchFamily="18" charset="0"/>
                <a:ea typeface="msgothic" charset="0"/>
                <a:cs typeface="Times New Roman" panose="02020603050405020304" pitchFamily="18" charset="0"/>
              </a:rPr>
              <a:t>73,901 autosomal SNP markers  &amp; 1,112 individuals from 42 global pops</a:t>
            </a:r>
            <a:endParaRPr lang="en-US" sz="1200" dirty="0">
              <a:latin typeface="Times New Roman" panose="02020603050405020304" pitchFamily="18" charset="0"/>
              <a:cs typeface="Times New Roman" panose="02020603050405020304" pitchFamily="18" charset="0"/>
            </a:endParaRPr>
          </a:p>
        </p:txBody>
      </p:sp>
      <p:sp>
        <p:nvSpPr>
          <p:cNvPr id="8" name="Rectangle 7"/>
          <p:cNvSpPr/>
          <p:nvPr/>
        </p:nvSpPr>
        <p:spPr>
          <a:xfrm>
            <a:off x="5902003" y="5274301"/>
            <a:ext cx="2996384" cy="969496"/>
          </a:xfrm>
          <a:prstGeom prst="rect">
            <a:avLst/>
          </a:prstGeom>
          <a:solidFill>
            <a:schemeClr val="accent6">
              <a:lumMod val="20000"/>
              <a:lumOff val="80000"/>
            </a:schemeClr>
          </a:solidFill>
          <a:ln>
            <a:solidFill>
              <a:schemeClr val="tx1"/>
            </a:solidFill>
          </a:ln>
        </p:spPr>
        <p:txBody>
          <a:bodyPr wrap="square">
            <a:spAutoFit/>
          </a:bodyPr>
          <a:lstStyle/>
          <a:p>
            <a:pPr algn="ctr"/>
            <a:r>
              <a:rPr lang="en-US" sz="1900" b="1" dirty="0">
                <a:latin typeface="Calibri"/>
                <a:cs typeface="Calibri"/>
              </a:rPr>
              <a:t>Which of these populations have the highest average heterozygosity?</a:t>
            </a:r>
            <a:endParaRPr lang="en-US" sz="1900" dirty="0">
              <a:latin typeface="Calibri"/>
              <a:cs typeface="Calibri"/>
            </a:endParaRPr>
          </a:p>
        </p:txBody>
      </p:sp>
    </p:spTree>
    <p:extLst>
      <p:ext uri="{BB962C8B-B14F-4D97-AF65-F5344CB8AC3E}">
        <p14:creationId xmlns:p14="http://schemas.microsoft.com/office/powerpoint/2010/main" val="2884369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Shape 2"/>
          <p:cNvSpPr txBox="1"/>
          <p:nvPr/>
        </p:nvSpPr>
        <p:spPr>
          <a:xfrm>
            <a:off x="360000" y="5940000"/>
            <a:ext cx="8640000" cy="451800"/>
          </a:xfrm>
          <a:prstGeom prst="rect">
            <a:avLst/>
          </a:prstGeom>
          <a:noFill/>
          <a:ln>
            <a:noFill/>
          </a:ln>
        </p:spPr>
        <p:txBody>
          <a:bodyPr lIns="90000" tIns="45000" rIns="90000" bIns="45000"/>
          <a:lstStyle/>
          <a:p>
            <a:pPr algn="ctr"/>
            <a:r>
              <a:rPr lang="en-US" sz="1400" dirty="0" err="1"/>
              <a:t>Luquet</a:t>
            </a:r>
            <a:r>
              <a:rPr lang="en-US" sz="1400" dirty="0"/>
              <a:t>, E., David, P., Lena, J.P., Joly, P., </a:t>
            </a:r>
            <a:r>
              <a:rPr lang="en-US" sz="1400" dirty="0" err="1"/>
              <a:t>Konecny</a:t>
            </a:r>
            <a:r>
              <a:rPr lang="en-US" sz="1400" dirty="0"/>
              <a:t>, L., </a:t>
            </a:r>
            <a:r>
              <a:rPr lang="en-US" sz="1400" dirty="0" err="1"/>
              <a:t>Dufresnes</a:t>
            </a:r>
            <a:r>
              <a:rPr lang="en-US" sz="1400" dirty="0"/>
              <a:t>, C., Perrin, N. and </a:t>
            </a:r>
            <a:r>
              <a:rPr lang="en-US" sz="1400" dirty="0" err="1"/>
              <a:t>Plénet</a:t>
            </a:r>
            <a:r>
              <a:rPr lang="en-US" sz="1400" dirty="0"/>
              <a:t>, S., 2011. Heterozygosity–fitness correlations among wild populations of European tree frog (</a:t>
            </a:r>
            <a:r>
              <a:rPr lang="en-US" sz="1400" i="1" dirty="0" err="1"/>
              <a:t>Hyla</a:t>
            </a:r>
            <a:r>
              <a:rPr lang="en-US" sz="1400" i="1" dirty="0"/>
              <a:t> arborea</a:t>
            </a:r>
            <a:r>
              <a:rPr lang="en-US" sz="1400" dirty="0"/>
              <a:t>) detect fixation load. </a:t>
            </a:r>
          </a:p>
          <a:p>
            <a:pPr algn="ctr"/>
            <a:r>
              <a:rPr lang="en-US" sz="1400" i="1" dirty="0"/>
              <a:t>Molecular Ecology</a:t>
            </a:r>
            <a:r>
              <a:rPr lang="en-US" sz="1400" dirty="0"/>
              <a:t>, </a:t>
            </a:r>
            <a:r>
              <a:rPr lang="en-US" sz="1400" i="1" dirty="0"/>
              <a:t>20</a:t>
            </a:r>
            <a:r>
              <a:rPr lang="en-US" sz="1400" dirty="0"/>
              <a:t>(9), pp.1877-1887.</a:t>
            </a:r>
            <a:endParaRPr lang="en-US" sz="1400" b="0" strike="noStrike" spc="-1" dirty="0">
              <a:solidFill>
                <a:srgbClr val="000000"/>
              </a:solidFill>
              <a:latin typeface="Arial"/>
            </a:endParaRPr>
          </a:p>
        </p:txBody>
      </p:sp>
      <p:pic>
        <p:nvPicPr>
          <p:cNvPr id="46" name="Main graphic"/>
          <p:cNvPicPr/>
          <p:nvPr/>
        </p:nvPicPr>
        <p:blipFill>
          <a:blip r:embed="rId3"/>
          <a:stretch/>
        </p:blipFill>
        <p:spPr>
          <a:xfrm>
            <a:off x="858795" y="1749959"/>
            <a:ext cx="7414054" cy="2877645"/>
          </a:xfrm>
          <a:prstGeom prst="rect">
            <a:avLst/>
          </a:prstGeom>
          <a:ln>
            <a:noFill/>
          </a:ln>
        </p:spPr>
      </p:pic>
      <p:sp>
        <p:nvSpPr>
          <p:cNvPr id="2" name="Text Box 1">
            <a:extLst>
              <a:ext uri="{FF2B5EF4-FFF2-40B4-BE49-F238E27FC236}">
                <a16:creationId xmlns:a16="http://schemas.microsoft.com/office/drawing/2014/main" id="{7AC4401F-16B2-4F6E-4D0B-6B446EB5D9E1}"/>
              </a:ext>
            </a:extLst>
          </p:cNvPr>
          <p:cNvSpPr txBox="1">
            <a:spLocks noChangeArrowheads="1"/>
          </p:cNvSpPr>
          <p:nvPr/>
        </p:nvSpPr>
        <p:spPr bwMode="auto">
          <a:xfrm>
            <a:off x="325440" y="341086"/>
            <a:ext cx="8493120" cy="414764"/>
          </a:xfrm>
          <a:prstGeom prst="rect">
            <a:avLst/>
          </a:prstGeom>
          <a:noFill/>
          <a:ln w="9525">
            <a:noFill/>
            <a:round/>
            <a:headEnd/>
            <a:tailEnd/>
          </a:ln>
          <a:effectLst/>
        </p:spPr>
        <p:txBody>
          <a:bodyPr lIns="0" tIns="0" rIns="0" bIns="0"/>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3200" dirty="0">
                <a:solidFill>
                  <a:srgbClr val="000000"/>
                </a:solidFill>
                <a:latin typeface="Arial"/>
                <a:ea typeface="msgothic" charset="0"/>
                <a:cs typeface="Arial"/>
              </a:rPr>
              <a:t>Is there a relationship between fitness and heterozygosity?</a:t>
            </a:r>
          </a:p>
        </p:txBody>
      </p:sp>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927C-EB79-59B1-05EE-24F06C7D640E}"/>
              </a:ext>
            </a:extLst>
          </p:cNvPr>
          <p:cNvSpPr>
            <a:spLocks noGrp="1"/>
          </p:cNvSpPr>
          <p:nvPr>
            <p:ph type="title"/>
          </p:nvPr>
        </p:nvSpPr>
        <p:spPr/>
        <p:txBody>
          <a:bodyPr>
            <a:normAutofit fontScale="90000"/>
          </a:bodyPr>
          <a:lstStyle/>
          <a:p>
            <a:r>
              <a:rPr lang="en-US" dirty="0"/>
              <a:t>Which human populations have the highest level of genetic diversity?</a:t>
            </a:r>
          </a:p>
        </p:txBody>
      </p:sp>
      <p:pic>
        <p:nvPicPr>
          <p:cNvPr id="5" name="Picture 4">
            <a:extLst>
              <a:ext uri="{FF2B5EF4-FFF2-40B4-BE49-F238E27FC236}">
                <a16:creationId xmlns:a16="http://schemas.microsoft.com/office/drawing/2014/main" id="{D29F8098-08E8-EF0A-D498-BD78E1398DE8}"/>
              </a:ext>
            </a:extLst>
          </p:cNvPr>
          <p:cNvPicPr>
            <a:picLocks noChangeAspect="1"/>
          </p:cNvPicPr>
          <p:nvPr/>
        </p:nvPicPr>
        <p:blipFill>
          <a:blip r:embed="rId2"/>
          <a:stretch>
            <a:fillRect/>
          </a:stretch>
        </p:blipFill>
        <p:spPr>
          <a:xfrm>
            <a:off x="685800" y="1828936"/>
            <a:ext cx="7772400" cy="3668790"/>
          </a:xfrm>
          <a:prstGeom prst="rect">
            <a:avLst/>
          </a:prstGeom>
        </p:spPr>
      </p:pic>
      <p:sp>
        <p:nvSpPr>
          <p:cNvPr id="4" name="Title 1">
            <a:extLst>
              <a:ext uri="{FF2B5EF4-FFF2-40B4-BE49-F238E27FC236}">
                <a16:creationId xmlns:a16="http://schemas.microsoft.com/office/drawing/2014/main" id="{9750822B-B729-1D2C-7FBC-122DD4BF5C96}"/>
              </a:ext>
            </a:extLst>
          </p:cNvPr>
          <p:cNvSpPr txBox="1">
            <a:spLocks/>
          </p:cNvSpPr>
          <p:nvPr/>
        </p:nvSpPr>
        <p:spPr>
          <a:xfrm>
            <a:off x="628650" y="5549097"/>
            <a:ext cx="78867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dirty="0"/>
              <a:t>How might you boost your F1’s heterozygosity?</a:t>
            </a:r>
          </a:p>
        </p:txBody>
      </p:sp>
    </p:spTree>
    <p:extLst>
      <p:ext uri="{BB962C8B-B14F-4D97-AF65-F5344CB8AC3E}">
        <p14:creationId xmlns:p14="http://schemas.microsoft.com/office/powerpoint/2010/main" val="158871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8834-36D9-F346-8FF3-6F0557FA2BFA}"/>
              </a:ext>
            </a:extLst>
          </p:cNvPr>
          <p:cNvSpPr>
            <a:spLocks noGrp="1"/>
          </p:cNvSpPr>
          <p:nvPr>
            <p:ph type="title"/>
          </p:nvPr>
        </p:nvSpPr>
        <p:spPr>
          <a:xfrm>
            <a:off x="628650" y="171163"/>
            <a:ext cx="7886700" cy="1325563"/>
          </a:xfrm>
        </p:spPr>
        <p:txBody>
          <a:bodyPr anchor="t">
            <a:normAutofit/>
          </a:bodyPr>
          <a:lstStyle/>
          <a:p>
            <a:r>
              <a:rPr lang="en-US" sz="4000" dirty="0"/>
              <a:t>Can we eliminate the bad genes and keep only the good genes?</a:t>
            </a:r>
          </a:p>
        </p:txBody>
      </p:sp>
      <p:sp>
        <p:nvSpPr>
          <p:cNvPr id="3" name="Content Placeholder 2">
            <a:extLst>
              <a:ext uri="{FF2B5EF4-FFF2-40B4-BE49-F238E27FC236}">
                <a16:creationId xmlns:a16="http://schemas.microsoft.com/office/drawing/2014/main" id="{850AA85D-E062-024D-A072-1B0D0AA81014}"/>
              </a:ext>
            </a:extLst>
          </p:cNvPr>
          <p:cNvSpPr>
            <a:spLocks noGrp="1"/>
          </p:cNvSpPr>
          <p:nvPr>
            <p:ph idx="1"/>
          </p:nvPr>
        </p:nvSpPr>
        <p:spPr>
          <a:xfrm>
            <a:off x="891886" y="1498313"/>
            <a:ext cx="7886700" cy="4351338"/>
          </a:xfrm>
        </p:spPr>
        <p:txBody>
          <a:bodyPr>
            <a:noAutofit/>
          </a:bodyPr>
          <a:lstStyle/>
          <a:p>
            <a:r>
              <a:rPr lang="en-US" sz="2400" u="sng" dirty="0"/>
              <a:t>Mutation</a:t>
            </a:r>
            <a:r>
              <a:rPr lang="en-US" sz="2400" dirty="0"/>
              <a:t> always introduces deleterious mutations.</a:t>
            </a:r>
          </a:p>
          <a:p>
            <a:endParaRPr lang="en-US" sz="1200" dirty="0"/>
          </a:p>
          <a:p>
            <a:r>
              <a:rPr lang="en-US" sz="2400" u="sng" dirty="0"/>
              <a:t>Meiotic segregation</a:t>
            </a:r>
            <a:r>
              <a:rPr lang="en-US" sz="2400" dirty="0"/>
              <a:t> (if heterozygotes have the highest fitness, meiotic segregation will produce homozygotes with lower fitness).</a:t>
            </a:r>
          </a:p>
          <a:p>
            <a:endParaRPr lang="en-US" sz="1200" dirty="0"/>
          </a:p>
          <a:p>
            <a:r>
              <a:rPr lang="en-US" sz="2400" u="sng" dirty="0"/>
              <a:t>Genetic drift</a:t>
            </a:r>
            <a:r>
              <a:rPr lang="en-US" sz="2400" dirty="0"/>
              <a:t> can increase frequency of deleterious mutations (e.g., through a founder event or bottleneck).</a:t>
            </a:r>
          </a:p>
          <a:p>
            <a:endParaRPr lang="en-US" sz="1200" dirty="0"/>
          </a:p>
          <a:p>
            <a:r>
              <a:rPr lang="en-US" sz="2400" u="sng" dirty="0"/>
              <a:t>Migration</a:t>
            </a:r>
            <a:r>
              <a:rPr lang="en-US" sz="2400" dirty="0"/>
              <a:t> can under rare circumstances introduce maladapted variants into a population, or…</a:t>
            </a:r>
          </a:p>
          <a:p>
            <a:endParaRPr lang="en-US" sz="1200" dirty="0"/>
          </a:p>
          <a:p>
            <a:r>
              <a:rPr lang="en-US" sz="2400" u="sng" dirty="0"/>
              <a:t>Inbreeding</a:t>
            </a:r>
            <a:r>
              <a:rPr lang="en-US" sz="2400" dirty="0"/>
              <a:t> will result in increased homozygosity of inbred individuals and potentially lower fitness.</a:t>
            </a:r>
          </a:p>
        </p:txBody>
      </p:sp>
      <p:sp>
        <p:nvSpPr>
          <p:cNvPr id="4" name="TextBox 3">
            <a:extLst>
              <a:ext uri="{FF2B5EF4-FFF2-40B4-BE49-F238E27FC236}">
                <a16:creationId xmlns:a16="http://schemas.microsoft.com/office/drawing/2014/main" id="{CED0C03D-24E8-0D9B-F9A3-58439827E115}"/>
              </a:ext>
            </a:extLst>
          </p:cNvPr>
          <p:cNvSpPr txBox="1"/>
          <p:nvPr/>
        </p:nvSpPr>
        <p:spPr>
          <a:xfrm rot="16200000">
            <a:off x="-1648691" y="3567546"/>
            <a:ext cx="4130683" cy="584775"/>
          </a:xfrm>
          <a:prstGeom prst="rect">
            <a:avLst/>
          </a:prstGeom>
          <a:noFill/>
        </p:spPr>
        <p:txBody>
          <a:bodyPr wrap="none" rtlCol="0">
            <a:spAutoFit/>
          </a:bodyPr>
          <a:lstStyle/>
          <a:p>
            <a:r>
              <a:rPr lang="en-US" sz="3200" dirty="0"/>
              <a:t>This is the Genetic Load</a:t>
            </a:r>
          </a:p>
        </p:txBody>
      </p:sp>
    </p:spTree>
    <p:extLst>
      <p:ext uri="{BB962C8B-B14F-4D97-AF65-F5344CB8AC3E}">
        <p14:creationId xmlns:p14="http://schemas.microsoft.com/office/powerpoint/2010/main" val="67818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31063-1FAE-C007-8CF3-1BC65CFFFFB3}"/>
              </a:ext>
            </a:extLst>
          </p:cNvPr>
          <p:cNvSpPr>
            <a:spLocks noGrp="1"/>
          </p:cNvSpPr>
          <p:nvPr>
            <p:ph type="title"/>
          </p:nvPr>
        </p:nvSpPr>
        <p:spPr>
          <a:xfrm>
            <a:off x="628650" y="807555"/>
            <a:ext cx="7886700" cy="1325563"/>
          </a:xfrm>
        </p:spPr>
        <p:txBody>
          <a:bodyPr>
            <a:noAutofit/>
          </a:bodyPr>
          <a:lstStyle/>
          <a:p>
            <a:r>
              <a:rPr lang="en-US" sz="3300" dirty="0"/>
              <a:t>Answer: </a:t>
            </a:r>
            <a:br>
              <a:rPr lang="en-US" sz="3300" dirty="0"/>
            </a:br>
            <a:r>
              <a:rPr lang="en-US" sz="3300" dirty="0"/>
              <a:t>Not really, inbreeding always leads to bad genetic outcomes.</a:t>
            </a:r>
            <a:br>
              <a:rPr lang="en-US" sz="3300" dirty="0"/>
            </a:br>
            <a:endParaRPr lang="en-US" sz="3300" dirty="0"/>
          </a:p>
        </p:txBody>
      </p:sp>
      <p:pic>
        <p:nvPicPr>
          <p:cNvPr id="5" name="Picture 4">
            <a:extLst>
              <a:ext uri="{FF2B5EF4-FFF2-40B4-BE49-F238E27FC236}">
                <a16:creationId xmlns:a16="http://schemas.microsoft.com/office/drawing/2014/main" id="{0981B5B8-29C8-287F-05D9-128869E2B782}"/>
              </a:ext>
            </a:extLst>
          </p:cNvPr>
          <p:cNvPicPr>
            <a:picLocks noChangeAspect="1"/>
          </p:cNvPicPr>
          <p:nvPr/>
        </p:nvPicPr>
        <p:blipFill>
          <a:blip r:embed="rId2"/>
          <a:stretch>
            <a:fillRect/>
          </a:stretch>
        </p:blipFill>
        <p:spPr>
          <a:xfrm>
            <a:off x="426764" y="2821771"/>
            <a:ext cx="2374350" cy="1588836"/>
          </a:xfrm>
          <a:prstGeom prst="rect">
            <a:avLst/>
          </a:prstGeom>
        </p:spPr>
      </p:pic>
      <p:pic>
        <p:nvPicPr>
          <p:cNvPr id="7" name="Picture 6">
            <a:extLst>
              <a:ext uri="{FF2B5EF4-FFF2-40B4-BE49-F238E27FC236}">
                <a16:creationId xmlns:a16="http://schemas.microsoft.com/office/drawing/2014/main" id="{62AB38FC-4170-7973-D13E-2950471D2A30}"/>
              </a:ext>
            </a:extLst>
          </p:cNvPr>
          <p:cNvPicPr>
            <a:picLocks noChangeAspect="1"/>
          </p:cNvPicPr>
          <p:nvPr/>
        </p:nvPicPr>
        <p:blipFill>
          <a:blip r:embed="rId3"/>
          <a:stretch>
            <a:fillRect/>
          </a:stretch>
        </p:blipFill>
        <p:spPr>
          <a:xfrm>
            <a:off x="5516836" y="4347694"/>
            <a:ext cx="2776006" cy="1958415"/>
          </a:xfrm>
          <a:prstGeom prst="rect">
            <a:avLst/>
          </a:prstGeom>
        </p:spPr>
      </p:pic>
      <p:pic>
        <p:nvPicPr>
          <p:cNvPr id="9" name="Picture 8">
            <a:extLst>
              <a:ext uri="{FF2B5EF4-FFF2-40B4-BE49-F238E27FC236}">
                <a16:creationId xmlns:a16="http://schemas.microsoft.com/office/drawing/2014/main" id="{B896AA9C-756C-A4EA-E9EC-B73C31069718}"/>
              </a:ext>
            </a:extLst>
          </p:cNvPr>
          <p:cNvPicPr>
            <a:picLocks noChangeAspect="1"/>
          </p:cNvPicPr>
          <p:nvPr/>
        </p:nvPicPr>
        <p:blipFill>
          <a:blip r:embed="rId4"/>
          <a:stretch>
            <a:fillRect/>
          </a:stretch>
        </p:blipFill>
        <p:spPr>
          <a:xfrm>
            <a:off x="1570708" y="4980547"/>
            <a:ext cx="2460812" cy="1639516"/>
          </a:xfrm>
          <a:prstGeom prst="rect">
            <a:avLst/>
          </a:prstGeom>
        </p:spPr>
      </p:pic>
      <p:pic>
        <p:nvPicPr>
          <p:cNvPr id="11" name="Picture 10">
            <a:extLst>
              <a:ext uri="{FF2B5EF4-FFF2-40B4-BE49-F238E27FC236}">
                <a16:creationId xmlns:a16="http://schemas.microsoft.com/office/drawing/2014/main" id="{2738B987-8BBC-19A2-2593-8706FA20C0EF}"/>
              </a:ext>
            </a:extLst>
          </p:cNvPr>
          <p:cNvPicPr>
            <a:picLocks noChangeAspect="1"/>
          </p:cNvPicPr>
          <p:nvPr/>
        </p:nvPicPr>
        <p:blipFill>
          <a:blip r:embed="rId5"/>
          <a:stretch>
            <a:fillRect/>
          </a:stretch>
        </p:blipFill>
        <p:spPr>
          <a:xfrm>
            <a:off x="5516836" y="2105969"/>
            <a:ext cx="3200400" cy="1920240"/>
          </a:xfrm>
          <a:prstGeom prst="rect">
            <a:avLst/>
          </a:prstGeom>
        </p:spPr>
      </p:pic>
      <p:pic>
        <p:nvPicPr>
          <p:cNvPr id="13" name="Picture 12">
            <a:extLst>
              <a:ext uri="{FF2B5EF4-FFF2-40B4-BE49-F238E27FC236}">
                <a16:creationId xmlns:a16="http://schemas.microsoft.com/office/drawing/2014/main" id="{A7C91AAD-9CDE-3870-33EA-130A046FB55F}"/>
              </a:ext>
            </a:extLst>
          </p:cNvPr>
          <p:cNvPicPr>
            <a:picLocks noChangeAspect="1"/>
          </p:cNvPicPr>
          <p:nvPr/>
        </p:nvPicPr>
        <p:blipFill>
          <a:blip r:embed="rId6"/>
          <a:stretch>
            <a:fillRect/>
          </a:stretch>
        </p:blipFill>
        <p:spPr>
          <a:xfrm>
            <a:off x="3088558" y="2614974"/>
            <a:ext cx="2164976" cy="2164976"/>
          </a:xfrm>
          <a:prstGeom prst="rect">
            <a:avLst/>
          </a:prstGeom>
        </p:spPr>
      </p:pic>
    </p:spTree>
    <p:extLst>
      <p:ext uri="{BB962C8B-B14F-4D97-AF65-F5344CB8AC3E}">
        <p14:creationId xmlns:p14="http://schemas.microsoft.com/office/powerpoint/2010/main" val="1890429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0B5FA51-38C9-AA40-A7F3-8625F6208B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53" y="1525201"/>
            <a:ext cx="4463586" cy="2917200"/>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a:extLst>
              <a:ext uri="{FF2B5EF4-FFF2-40B4-BE49-F238E27FC236}">
                <a16:creationId xmlns:a16="http://schemas.microsoft.com/office/drawing/2014/main" id="{F092B166-BA8A-A942-91B4-B08679F2CA7F}"/>
              </a:ext>
            </a:extLst>
          </p:cNvPr>
          <p:cNvSpPr>
            <a:spLocks noGrp="1" noChangeArrowheads="1"/>
          </p:cNvSpPr>
          <p:nvPr>
            <p:ph type="body" idx="4294967295"/>
          </p:nvPr>
        </p:nvSpPr>
        <p:spPr>
          <a:xfrm>
            <a:off x="448235" y="246530"/>
            <a:ext cx="8258735" cy="287899"/>
          </a:xfrm>
          <a:noFill/>
          <a:ln/>
        </p:spPr>
        <p:txBody>
          <a:bodyPr>
            <a:spAutoFit/>
          </a:bodyPr>
          <a:lstStyle/>
          <a:p>
            <a:pPr marL="0" indent="0" algn="ctr">
              <a:spcBef>
                <a:spcPct val="0"/>
              </a:spcBef>
              <a:buNone/>
            </a:pPr>
            <a:r>
              <a:rPr lang="en-US" altLang="en-US" sz="1412" b="1" dirty="0">
                <a:solidFill>
                  <a:schemeClr val="tx2"/>
                </a:solidFill>
              </a:rPr>
              <a:t>Figures 2 &amp; 4. Inbreeding coefficient (F) of the Spanish Habsburg kings.</a:t>
            </a:r>
          </a:p>
        </p:txBody>
      </p:sp>
      <p:sp>
        <p:nvSpPr>
          <p:cNvPr id="4100" name="Text Box 4">
            <a:extLst>
              <a:ext uri="{FF2B5EF4-FFF2-40B4-BE49-F238E27FC236}">
                <a16:creationId xmlns:a16="http://schemas.microsoft.com/office/drawing/2014/main" id="{E299C538-052B-3D4B-8794-E793A5CA379D}"/>
              </a:ext>
            </a:extLst>
          </p:cNvPr>
          <p:cNvSpPr txBox="1">
            <a:spLocks noChangeArrowheads="1"/>
          </p:cNvSpPr>
          <p:nvPr/>
        </p:nvSpPr>
        <p:spPr bwMode="auto">
          <a:xfrm>
            <a:off x="526676" y="5748618"/>
            <a:ext cx="8101853" cy="58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sz="1059"/>
              <a:t>Alvarez G, Ceballos FC, Quinteiro C (2009) The Role of Inbreeding in the Extinction of a European Royal Dynasty. PLOS ONE 4(4): e5174. https://doi.org/10.1371/journal.pone.0005174</a:t>
            </a:r>
          </a:p>
          <a:p>
            <a:pPr eaLnBrk="1" hangingPunct="1"/>
            <a:r>
              <a:rPr lang="en-US" altLang="en-US" sz="1059">
                <a:hlinkClick r:id="rId3"/>
              </a:rPr>
              <a:t>https://journals.plos.org/plosone/article?id=10.1371/journal.pone.0005174</a:t>
            </a:r>
            <a:endParaRPr lang="en-US" altLang="en-US" sz="1059"/>
          </a:p>
        </p:txBody>
      </p:sp>
      <p:pic>
        <p:nvPicPr>
          <p:cNvPr id="3" name="Picture 2">
            <a:extLst>
              <a:ext uri="{FF2B5EF4-FFF2-40B4-BE49-F238E27FC236}">
                <a16:creationId xmlns:a16="http://schemas.microsoft.com/office/drawing/2014/main" id="{FC98EACC-A614-4642-867F-9B912CDE3289}"/>
              </a:ext>
            </a:extLst>
          </p:cNvPr>
          <p:cNvPicPr>
            <a:picLocks noChangeAspect="1"/>
          </p:cNvPicPr>
          <p:nvPr/>
        </p:nvPicPr>
        <p:blipFill>
          <a:blip r:embed="rId4"/>
          <a:stretch>
            <a:fillRect/>
          </a:stretch>
        </p:blipFill>
        <p:spPr>
          <a:xfrm>
            <a:off x="5143195" y="1561201"/>
            <a:ext cx="3677951" cy="310439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9E43-1E0A-DA51-7CBE-A094339ED962}"/>
              </a:ext>
            </a:extLst>
          </p:cNvPr>
          <p:cNvSpPr>
            <a:spLocks noGrp="1"/>
          </p:cNvSpPr>
          <p:nvPr>
            <p:ph type="title"/>
          </p:nvPr>
        </p:nvSpPr>
        <p:spPr>
          <a:xfrm>
            <a:off x="443552" y="445441"/>
            <a:ext cx="8263720" cy="1683913"/>
          </a:xfrm>
        </p:spPr>
        <p:txBody>
          <a:bodyPr anchor="t">
            <a:noAutofit/>
          </a:bodyPr>
          <a:lstStyle/>
          <a:p>
            <a:r>
              <a:rPr lang="en-US" sz="3000" dirty="0"/>
              <a:t>Genetic drift doesn’t pick favorites, deleterious genes can become fixed in a population, and beneficial genes can be lost.</a:t>
            </a:r>
            <a:br>
              <a:rPr lang="en-US" sz="3000" dirty="0"/>
            </a:br>
            <a:endParaRPr lang="en-US" sz="3000" dirty="0"/>
          </a:p>
        </p:txBody>
      </p:sp>
      <p:pic>
        <p:nvPicPr>
          <p:cNvPr id="5" name="Picture 4">
            <a:extLst>
              <a:ext uri="{FF2B5EF4-FFF2-40B4-BE49-F238E27FC236}">
                <a16:creationId xmlns:a16="http://schemas.microsoft.com/office/drawing/2014/main" id="{68A862E0-C6C3-4D6D-BEA2-78115EF73459}"/>
              </a:ext>
            </a:extLst>
          </p:cNvPr>
          <p:cNvPicPr>
            <a:picLocks noChangeAspect="1"/>
          </p:cNvPicPr>
          <p:nvPr/>
        </p:nvPicPr>
        <p:blipFill>
          <a:blip r:embed="rId2"/>
          <a:stretch>
            <a:fillRect/>
          </a:stretch>
        </p:blipFill>
        <p:spPr>
          <a:xfrm>
            <a:off x="1246490" y="2129354"/>
            <a:ext cx="3314700" cy="3086100"/>
          </a:xfrm>
          <a:prstGeom prst="rect">
            <a:avLst/>
          </a:prstGeom>
        </p:spPr>
      </p:pic>
      <p:sp>
        <p:nvSpPr>
          <p:cNvPr id="8" name="TextBox 7">
            <a:extLst>
              <a:ext uri="{FF2B5EF4-FFF2-40B4-BE49-F238E27FC236}">
                <a16:creationId xmlns:a16="http://schemas.microsoft.com/office/drawing/2014/main" id="{D6A9F622-6BA9-65D7-66CD-F9564084A91F}"/>
              </a:ext>
            </a:extLst>
          </p:cNvPr>
          <p:cNvSpPr txBox="1"/>
          <p:nvPr/>
        </p:nvSpPr>
        <p:spPr>
          <a:xfrm>
            <a:off x="1700784" y="5215454"/>
            <a:ext cx="2585923" cy="369332"/>
          </a:xfrm>
          <a:prstGeom prst="rect">
            <a:avLst/>
          </a:prstGeom>
          <a:noFill/>
        </p:spPr>
        <p:txBody>
          <a:bodyPr wrap="square">
            <a:spAutoFit/>
          </a:bodyPr>
          <a:lstStyle/>
          <a:p>
            <a:r>
              <a:rPr lang="en-US" dirty="0" err="1">
                <a:solidFill>
                  <a:schemeClr val="bg1">
                    <a:lumMod val="50000"/>
                  </a:schemeClr>
                </a:solidFill>
              </a:rPr>
              <a:t>www.khanacademy.org</a:t>
            </a:r>
            <a:r>
              <a:rPr lang="en-US" dirty="0">
                <a:solidFill>
                  <a:schemeClr val="bg1">
                    <a:lumMod val="50000"/>
                  </a:schemeClr>
                </a:solidFill>
              </a:rPr>
              <a:t>/</a:t>
            </a:r>
          </a:p>
        </p:txBody>
      </p:sp>
      <p:pic>
        <p:nvPicPr>
          <p:cNvPr id="10" name="Picture 9">
            <a:extLst>
              <a:ext uri="{FF2B5EF4-FFF2-40B4-BE49-F238E27FC236}">
                <a16:creationId xmlns:a16="http://schemas.microsoft.com/office/drawing/2014/main" id="{40F2C727-6145-F1A3-3E6D-45889BAD778E}"/>
              </a:ext>
            </a:extLst>
          </p:cNvPr>
          <p:cNvPicPr>
            <a:picLocks noChangeAspect="1"/>
          </p:cNvPicPr>
          <p:nvPr/>
        </p:nvPicPr>
        <p:blipFill>
          <a:blip r:embed="rId3"/>
          <a:stretch>
            <a:fillRect/>
          </a:stretch>
        </p:blipFill>
        <p:spPr>
          <a:xfrm>
            <a:off x="5819858" y="2629039"/>
            <a:ext cx="1806483" cy="1806483"/>
          </a:xfrm>
          <a:prstGeom prst="rect">
            <a:avLst/>
          </a:prstGeom>
        </p:spPr>
      </p:pic>
    </p:spTree>
    <p:extLst>
      <p:ext uri="{BB962C8B-B14F-4D97-AF65-F5344CB8AC3E}">
        <p14:creationId xmlns:p14="http://schemas.microsoft.com/office/powerpoint/2010/main" val="2458038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0978D2-2FEA-A139-46A1-5CAAAE3C158F}"/>
              </a:ext>
            </a:extLst>
          </p:cNvPr>
          <p:cNvSpPr txBox="1"/>
          <p:nvPr/>
        </p:nvSpPr>
        <p:spPr>
          <a:xfrm>
            <a:off x="454345" y="542387"/>
            <a:ext cx="8251348" cy="3293209"/>
          </a:xfrm>
          <a:prstGeom prst="rect">
            <a:avLst/>
          </a:prstGeom>
          <a:noFill/>
        </p:spPr>
        <p:txBody>
          <a:bodyPr wrap="square" rtlCol="0">
            <a:spAutoFit/>
          </a:bodyPr>
          <a:lstStyle/>
          <a:p>
            <a:r>
              <a:rPr lang="en-US" sz="4000" dirty="0">
                <a:latin typeface="Calibri" panose="020F0502020204030204" pitchFamily="34" charset="0"/>
                <a:cs typeface="Calibri" panose="020F0502020204030204" pitchFamily="34" charset="0"/>
              </a:rPr>
              <a:t>So what is Eugenics in the end?</a:t>
            </a:r>
          </a:p>
          <a:p>
            <a:endParaRPr lang="en-US" sz="1600" dirty="0">
              <a:latin typeface="Calibri" panose="020F0502020204030204" pitchFamily="34" charset="0"/>
              <a:cs typeface="Calibri" panose="020F0502020204030204" pitchFamily="34" charset="0"/>
            </a:endParaRPr>
          </a:p>
          <a:p>
            <a:pPr marL="457200" indent="-457200">
              <a:buFont typeface="Wingdings" pitchFamily="2" charset="2"/>
              <a:buChar char="ü"/>
            </a:pPr>
            <a:r>
              <a:rPr lang="en-US" sz="3000" dirty="0">
                <a:latin typeface="Calibri" panose="020F0502020204030204" pitchFamily="34" charset="0"/>
                <a:cs typeface="Calibri" panose="020F0502020204030204" pitchFamily="34" charset="0"/>
              </a:rPr>
              <a:t>Not scientifically based</a:t>
            </a:r>
          </a:p>
          <a:p>
            <a:pPr marL="457200" indent="-457200">
              <a:buFont typeface="Wingdings" pitchFamily="2" charset="2"/>
              <a:buChar char="ü"/>
            </a:pPr>
            <a:r>
              <a:rPr lang="en-US" sz="3000" dirty="0">
                <a:latin typeface="Calibri" panose="020F0502020204030204" pitchFamily="34" charset="0"/>
                <a:cs typeface="Calibri" panose="020F0502020204030204" pitchFamily="34" charset="0"/>
              </a:rPr>
              <a:t>Historical misuse of science to justify malevolent social policy, mostly pre WWII</a:t>
            </a:r>
          </a:p>
          <a:p>
            <a:pPr marL="457200" indent="-457200">
              <a:buFont typeface="Wingdings" pitchFamily="2" charset="2"/>
              <a:buChar char="ü"/>
            </a:pPr>
            <a:r>
              <a:rPr lang="en-US" sz="3000" dirty="0">
                <a:latin typeface="Calibri" panose="020F0502020204030204" pitchFamily="34" charset="0"/>
                <a:cs typeface="Calibri" panose="020F0502020204030204" pitchFamily="34" charset="0"/>
              </a:rPr>
              <a:t>Racism veiled in science, or just racism</a:t>
            </a:r>
          </a:p>
          <a:p>
            <a:endParaRPr lang="en-US" sz="3200" dirty="0">
              <a:latin typeface="Calibri" panose="020F0502020204030204" pitchFamily="34" charset="0"/>
              <a:cs typeface="Calibri" panose="020F0502020204030204" pitchFamily="34" charset="0"/>
            </a:endParaRPr>
          </a:p>
        </p:txBody>
      </p:sp>
      <p:pic>
        <p:nvPicPr>
          <p:cNvPr id="1026" name="Picture 2" descr="Federal officers detain a person while members of the community and activists protest near the 3900 block of South Kedzie Avenue, Oct. 4, in Chicago.">
            <a:extLst>
              <a:ext uri="{FF2B5EF4-FFF2-40B4-BE49-F238E27FC236}">
                <a16:creationId xmlns:a16="http://schemas.microsoft.com/office/drawing/2014/main" id="{D1DEB460-2061-7605-876E-7407CE88A2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375" y="3793603"/>
            <a:ext cx="3602687" cy="266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58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97094-F21F-DE9E-1504-2A32F0419974}"/>
              </a:ext>
            </a:extLst>
          </p:cNvPr>
          <p:cNvSpPr>
            <a:spLocks noGrp="1"/>
          </p:cNvSpPr>
          <p:nvPr>
            <p:ph type="title"/>
          </p:nvPr>
        </p:nvSpPr>
        <p:spPr>
          <a:xfrm>
            <a:off x="2803439" y="365126"/>
            <a:ext cx="4845393" cy="1325563"/>
          </a:xfrm>
        </p:spPr>
        <p:txBody>
          <a:bodyPr/>
          <a:lstStyle/>
          <a:p>
            <a:r>
              <a:rPr lang="en-US" dirty="0"/>
              <a:t>Positive thoughts</a:t>
            </a:r>
          </a:p>
        </p:txBody>
      </p:sp>
      <p:sp>
        <p:nvSpPr>
          <p:cNvPr id="3" name="Content Placeholder 2">
            <a:extLst>
              <a:ext uri="{FF2B5EF4-FFF2-40B4-BE49-F238E27FC236}">
                <a16:creationId xmlns:a16="http://schemas.microsoft.com/office/drawing/2014/main" id="{34D1382B-8F1F-94F5-E1F9-ECBA48CACCD0}"/>
              </a:ext>
            </a:extLst>
          </p:cNvPr>
          <p:cNvSpPr>
            <a:spLocks noGrp="1"/>
          </p:cNvSpPr>
          <p:nvPr>
            <p:ph idx="1"/>
          </p:nvPr>
        </p:nvSpPr>
        <p:spPr>
          <a:xfrm>
            <a:off x="628649" y="1986258"/>
            <a:ext cx="8063529" cy="4711103"/>
          </a:xfrm>
        </p:spPr>
        <p:txBody>
          <a:bodyPr/>
          <a:lstStyle/>
          <a:p>
            <a:r>
              <a:rPr lang="en-US" dirty="0"/>
              <a:t>Don’t succumb to inbred thinking</a:t>
            </a:r>
          </a:p>
          <a:p>
            <a:r>
              <a:rPr lang="en-US" dirty="0"/>
              <a:t>Remember opposites attract</a:t>
            </a:r>
          </a:p>
          <a:p>
            <a:r>
              <a:rPr lang="en-US" dirty="0"/>
              <a:t>Consider your F1---higher heterozygosity = higher fitness = stronger babies!</a:t>
            </a:r>
          </a:p>
          <a:p>
            <a:r>
              <a:rPr lang="en-US" dirty="0"/>
              <a:t>Use your new knowledge of human population genetics to embrace diversity</a:t>
            </a:r>
          </a:p>
          <a:p>
            <a:r>
              <a:rPr lang="en-US" dirty="0"/>
              <a:t>Do not steal, do not lie, do not be lazy (Inca Proverb)</a:t>
            </a:r>
          </a:p>
          <a:p>
            <a:r>
              <a:rPr lang="en-US" dirty="0"/>
              <a:t>Fight fear, division, and dishonesty</a:t>
            </a:r>
          </a:p>
          <a:p>
            <a:r>
              <a:rPr lang="en-US" dirty="0"/>
              <a:t>Be kind, don’t </a:t>
            </a:r>
            <a:r>
              <a:rPr lang="en-US"/>
              <a:t>be unkind</a:t>
            </a:r>
            <a:endParaRPr lang="en-US" dirty="0"/>
          </a:p>
          <a:p>
            <a:pPr marL="0" indent="0">
              <a:buNone/>
            </a:pPr>
            <a:endParaRPr lang="en-US" dirty="0"/>
          </a:p>
        </p:txBody>
      </p:sp>
      <p:pic>
        <p:nvPicPr>
          <p:cNvPr id="5" name="Picture 4">
            <a:extLst>
              <a:ext uri="{FF2B5EF4-FFF2-40B4-BE49-F238E27FC236}">
                <a16:creationId xmlns:a16="http://schemas.microsoft.com/office/drawing/2014/main" id="{FED49F48-1377-D5DC-1495-FD03E9BA566F}"/>
              </a:ext>
            </a:extLst>
          </p:cNvPr>
          <p:cNvPicPr>
            <a:picLocks noChangeAspect="1"/>
          </p:cNvPicPr>
          <p:nvPr/>
        </p:nvPicPr>
        <p:blipFill>
          <a:blip r:embed="rId2"/>
          <a:stretch>
            <a:fillRect/>
          </a:stretch>
        </p:blipFill>
        <p:spPr>
          <a:xfrm>
            <a:off x="750571" y="274801"/>
            <a:ext cx="1977808" cy="1483356"/>
          </a:xfrm>
          <a:prstGeom prst="rect">
            <a:avLst/>
          </a:prstGeom>
        </p:spPr>
      </p:pic>
      <p:sp>
        <p:nvSpPr>
          <p:cNvPr id="6" name="TextBox 5">
            <a:extLst>
              <a:ext uri="{FF2B5EF4-FFF2-40B4-BE49-F238E27FC236}">
                <a16:creationId xmlns:a16="http://schemas.microsoft.com/office/drawing/2014/main" id="{1BEB8853-E71F-28FF-C55D-AB1E1E2BA2A9}"/>
              </a:ext>
            </a:extLst>
          </p:cNvPr>
          <p:cNvSpPr txBox="1"/>
          <p:nvPr/>
        </p:nvSpPr>
        <p:spPr>
          <a:xfrm>
            <a:off x="875532" y="6371709"/>
            <a:ext cx="2358081" cy="307777"/>
          </a:xfrm>
          <a:prstGeom prst="rect">
            <a:avLst/>
          </a:prstGeom>
          <a:noFill/>
        </p:spPr>
        <p:txBody>
          <a:bodyPr wrap="none" rtlCol="0">
            <a:spAutoFit/>
          </a:bodyPr>
          <a:lstStyle/>
          <a:p>
            <a:r>
              <a:rPr lang="en-US" sz="1400" dirty="0"/>
              <a:t>Photo: Smithsonian Magazine</a:t>
            </a:r>
          </a:p>
        </p:txBody>
      </p:sp>
    </p:spTree>
    <p:extLst>
      <p:ext uri="{BB962C8B-B14F-4D97-AF65-F5344CB8AC3E}">
        <p14:creationId xmlns:p14="http://schemas.microsoft.com/office/powerpoint/2010/main" val="27581482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363</TotalTime>
  <Words>1715</Words>
  <Application>Microsoft Macintosh PowerPoint</Application>
  <PresentationFormat>On-screen Show (4:3)</PresentationFormat>
  <Paragraphs>181</Paragraphs>
  <Slides>32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Courier New</vt:lpstr>
      <vt:lpstr>Times New Roman</vt:lpstr>
      <vt:lpstr>Wingdings</vt:lpstr>
      <vt:lpstr>Office Theme</vt:lpstr>
      <vt:lpstr>PowerPoint Presentation</vt:lpstr>
      <vt:lpstr>Eugenics</vt:lpstr>
      <vt:lpstr>Characteristics of the eugenics movement</vt:lpstr>
      <vt:lpstr>Francis Galton</vt:lpstr>
      <vt:lpstr>Karl Pearson</vt:lpstr>
      <vt:lpstr>Beloved Historical Figures Who were Pro-Eugenics</vt:lpstr>
      <vt:lpstr>PowerPoint Presentation</vt:lpstr>
      <vt:lpstr>PowerPoint Presentation</vt:lpstr>
      <vt:lpstr>PowerPoint Presentation</vt:lpstr>
      <vt:lpstr>Forced sterilizations in the U.S.</vt:lpstr>
      <vt:lpstr>Forced sterilizations in the U.S.</vt:lpstr>
      <vt:lpstr>Why did popularity of eugenics decline?</vt:lpstr>
      <vt:lpstr>Why did popularity of eugenics decline?</vt:lpstr>
      <vt:lpstr>What about other mass murders?</vt:lpstr>
      <vt:lpstr>What about other mass murders?</vt:lpstr>
      <vt:lpstr>Where is eugenics still practiced?</vt:lpstr>
      <vt:lpstr>Why is this relevant now?</vt:lpstr>
      <vt:lpstr>Are there bad genes?</vt:lpstr>
      <vt:lpstr>Are there bad genes?</vt:lpstr>
      <vt:lpstr>Single-gene disorders</vt:lpstr>
      <vt:lpstr>Multi-factorial genetic disorders…</vt:lpstr>
      <vt:lpstr>Some examples of good genes.</vt:lpstr>
      <vt:lpstr>No single ethnic group can claim all good genes or bad genes!</vt:lpstr>
      <vt:lpstr>PowerPoint Presentation</vt:lpstr>
      <vt:lpstr>PowerPoint Presentation</vt:lpstr>
      <vt:lpstr>Which human populations have the highest level of genetic diversity?</vt:lpstr>
      <vt:lpstr>Can we eliminate the bad genes and keep only the good genes?</vt:lpstr>
      <vt:lpstr>Answer:  Not really, inbreeding always leads to bad genetic outcomes. </vt:lpstr>
      <vt:lpstr>PowerPoint Presentation</vt:lpstr>
      <vt:lpstr>Genetic drift doesn’t pick favorites, deleterious genes can become fixed in a population, and beneficial genes can be lost. </vt:lpstr>
      <vt:lpstr>PowerPoint Presentation</vt:lpstr>
      <vt:lpstr>Positive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Eugenics</dc:title>
  <dc:creator>Kevin McCracken</dc:creator>
  <cp:lastModifiedBy>Kevin McCracken</cp:lastModifiedBy>
  <cp:revision>65</cp:revision>
  <dcterms:created xsi:type="dcterms:W3CDTF">2024-10-29T14:33:11Z</dcterms:created>
  <dcterms:modified xsi:type="dcterms:W3CDTF">2026-10-08T13:31:24Z</dcterms:modified>
</cp:coreProperties>
</file>