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8" r:id="rId3"/>
    <p:sldId id="272" r:id="rId4"/>
    <p:sldId id="332" r:id="rId5"/>
    <p:sldId id="274" r:id="rId6"/>
    <p:sldId id="298" r:id="rId7"/>
    <p:sldId id="275" r:id="rId8"/>
    <p:sldId id="293" r:id="rId9"/>
    <p:sldId id="278" r:id="rId10"/>
    <p:sldId id="297" r:id="rId11"/>
    <p:sldId id="295" r:id="rId12"/>
    <p:sldId id="333" r:id="rId13"/>
    <p:sldId id="271" r:id="rId14"/>
    <p:sldId id="334" r:id="rId15"/>
    <p:sldId id="280" r:id="rId16"/>
    <p:sldId id="329" r:id="rId17"/>
    <p:sldId id="281" r:id="rId18"/>
    <p:sldId id="339" r:id="rId19"/>
    <p:sldId id="296" r:id="rId20"/>
    <p:sldId id="330" r:id="rId21"/>
    <p:sldId id="331" r:id="rId22"/>
    <p:sldId id="282" r:id="rId23"/>
    <p:sldId id="336" r:id="rId24"/>
    <p:sldId id="337" r:id="rId25"/>
    <p:sldId id="338" r:id="rId26"/>
    <p:sldId id="294"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86" autoAdjust="0"/>
    <p:restoredTop sz="94783"/>
  </p:normalViewPr>
  <p:slideViewPr>
    <p:cSldViewPr snapToGrid="0" snapToObjects="1">
      <p:cViewPr varScale="1">
        <p:scale>
          <a:sx n="185" d="100"/>
          <a:sy n="185" d="100"/>
        </p:scale>
        <p:origin x="192"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v>Pop 1</c:v>
          </c:tx>
          <c:spPr>
            <a:solidFill>
              <a:schemeClr val="accent1"/>
            </a:solidFill>
            <a:ln>
              <a:solidFill>
                <a:srgbClr val="008000"/>
              </a:solidFill>
            </a:ln>
            <a:effectLst/>
          </c:spPr>
          <c:invertIfNegative val="0"/>
          <c:cat>
            <c:strRef>
              <c:f>Sheet1!$A$1:$A$5</c:f>
              <c:strCache>
                <c:ptCount val="4"/>
                <c:pt idx="0">
                  <c:v> </c:v>
                </c:pt>
                <c:pt idx="1">
                  <c:v>Ind1</c:v>
                </c:pt>
                <c:pt idx="2">
                  <c:v>Ind2</c:v>
                </c:pt>
                <c:pt idx="3">
                  <c:v>Ind3</c:v>
                </c:pt>
              </c:strCache>
            </c:strRef>
          </c:cat>
          <c:val>
            <c:numRef>
              <c:f>Sheet1!$B$1:$B$5</c:f>
              <c:numCache>
                <c:formatCode>General</c:formatCode>
                <c:ptCount val="5"/>
                <c:pt idx="0">
                  <c:v>0</c:v>
                </c:pt>
                <c:pt idx="1">
                  <c:v>0.999</c:v>
                </c:pt>
                <c:pt idx="2">
                  <c:v>0.5</c:v>
                </c:pt>
                <c:pt idx="3">
                  <c:v>1E-3</c:v>
                </c:pt>
              </c:numCache>
            </c:numRef>
          </c:val>
          <c:extLst>
            <c:ext xmlns:c16="http://schemas.microsoft.com/office/drawing/2014/chart" uri="{C3380CC4-5D6E-409C-BE32-E72D297353CC}">
              <c16:uniqueId val="{00000000-8ACB-4916-B0DA-775CCEDEE91F}"/>
            </c:ext>
          </c:extLst>
        </c:ser>
        <c:ser>
          <c:idx val="1"/>
          <c:order val="1"/>
          <c:tx>
            <c:v>Pop 2</c:v>
          </c:tx>
          <c:spPr>
            <a:solidFill>
              <a:schemeClr val="accent2"/>
            </a:solidFill>
            <a:ln>
              <a:solidFill>
                <a:srgbClr val="008000"/>
              </a:solidFill>
            </a:ln>
            <a:effectLst/>
          </c:spPr>
          <c:invertIfNegative val="0"/>
          <c:cat>
            <c:strRef>
              <c:f>Sheet1!$A$1:$A$5</c:f>
              <c:strCache>
                <c:ptCount val="4"/>
                <c:pt idx="0">
                  <c:v> </c:v>
                </c:pt>
                <c:pt idx="1">
                  <c:v>Ind1</c:v>
                </c:pt>
                <c:pt idx="2">
                  <c:v>Ind2</c:v>
                </c:pt>
                <c:pt idx="3">
                  <c:v>Ind3</c:v>
                </c:pt>
              </c:strCache>
            </c:strRef>
          </c:cat>
          <c:val>
            <c:numRef>
              <c:f>Sheet1!$C$1:$C$5</c:f>
              <c:numCache>
                <c:formatCode>General</c:formatCode>
                <c:ptCount val="5"/>
                <c:pt idx="0">
                  <c:v>0</c:v>
                </c:pt>
                <c:pt idx="1">
                  <c:v>1E-3</c:v>
                </c:pt>
                <c:pt idx="2">
                  <c:v>0.5</c:v>
                </c:pt>
                <c:pt idx="3">
                  <c:v>0.999</c:v>
                </c:pt>
              </c:numCache>
            </c:numRef>
          </c:val>
          <c:extLst>
            <c:ext xmlns:c16="http://schemas.microsoft.com/office/drawing/2014/chart" uri="{C3380CC4-5D6E-409C-BE32-E72D297353CC}">
              <c16:uniqueId val="{00000001-8ACB-4916-B0DA-775CCEDEE91F}"/>
            </c:ext>
          </c:extLst>
        </c:ser>
        <c:dLbls>
          <c:showLegendKey val="0"/>
          <c:showVal val="0"/>
          <c:showCatName val="0"/>
          <c:showSerName val="0"/>
          <c:showPercent val="0"/>
          <c:showBubbleSize val="0"/>
        </c:dLbls>
        <c:gapWidth val="0"/>
        <c:overlap val="100"/>
        <c:axId val="359107304"/>
        <c:axId val="359105992"/>
      </c:barChart>
      <c:catAx>
        <c:axId val="359107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9105992"/>
        <c:crosses val="autoZero"/>
        <c:auto val="1"/>
        <c:lblAlgn val="ctr"/>
        <c:lblOffset val="100"/>
        <c:noMultiLvlLbl val="0"/>
      </c:catAx>
      <c:valAx>
        <c:axId val="35910599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Assignment Probability</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9107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2/11/26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1589088" y="1006475"/>
            <a:ext cx="4594225" cy="3446463"/>
          </a:xfrm>
          <a:prstGeom prst="rect">
            <a:avLst/>
          </a:prstGeom>
        </p:spPr>
      </p:sp>
      <p:sp>
        <p:nvSpPr>
          <p:cNvPr id="48" name="PlaceHolder 2"/>
          <p:cNvSpPr>
            <a:spLocks noGrp="1"/>
          </p:cNvSpPr>
          <p:nvPr>
            <p:ph type="body"/>
          </p:nvPr>
        </p:nvSpPr>
        <p:spPr>
          <a:xfrm>
            <a:off x="1185120" y="4787640"/>
            <a:ext cx="5407560" cy="7083360"/>
          </a:xfrm>
          <a:prstGeom prst="rect">
            <a:avLst/>
          </a:prstGeom>
        </p:spPr>
        <p:txBody>
          <a:bodyPr lIns="0" tIns="0" rIns="0" bIns="0"/>
          <a:lstStyle/>
          <a:p>
            <a:r>
              <a:rPr lang="en-US" sz="2000" b="0" strike="noStrike" spc="-1">
                <a:latin typeface="Arial"/>
              </a:rPr>
              <a:t>The average and range of assignment probabilities from admixture results across 25 simulated replications of hybridization (F1) and nine generations of backcrossing (F2–F10). Empirical data for lesser (LESC) and greater (GRSC) scaup are ordered by assignment probability. Individuals with interspecific mtDNA haplotypes (N = 5; Fig. A) are shown with a bold circle outline.</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75079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2/11/26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2/11/26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2/11/26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2/11/26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2/11/26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2/11/26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2/11/26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researchgate.net/publication/280575839_Altitudinal_Barrier_to_the_Spread_of_an_Invasive_Species_Could_the_Pyrenean_Chain_Slow_the_Natural_Spread_of_the_Pinewood_Nematode" TargetMode="Externa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www.researchgate.net/deref/http%3A%2F%2Fdx.doi.org%2F10.1371%2Fjournal.pone.0134126" TargetMode="External"/><Relationship Id="rId4" Type="http://schemas.openxmlformats.org/officeDocument/2006/relationships/hyperlink" Target="https://www.researchgate.net/journal/1932-6203_PLoS_ON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2.xml"/><Relationship Id="rId1" Type="http://schemas.openxmlformats.org/officeDocument/2006/relationships/video" Target="https://www.youtube.com/embed/wkZ8RERRJy4?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Population Subdivision 2</a:t>
            </a:r>
          </a:p>
        </p:txBody>
      </p:sp>
      <p:sp>
        <p:nvSpPr>
          <p:cNvPr id="3" name="Subtitle 2"/>
          <p:cNvSpPr>
            <a:spLocks noGrp="1"/>
          </p:cNvSpPr>
          <p:nvPr>
            <p:ph type="subTitle" idx="1"/>
          </p:nvPr>
        </p:nvSpPr>
        <p:spPr>
          <a:xfrm>
            <a:off x="1371600" y="2792072"/>
            <a:ext cx="6400800" cy="1752600"/>
          </a:xfrm>
        </p:spPr>
        <p:txBody>
          <a:bodyPr/>
          <a:lstStyle/>
          <a:p>
            <a:r>
              <a:rPr lang="en-US" dirty="0"/>
              <a:t>University of Miami</a:t>
            </a:r>
          </a:p>
          <a:p>
            <a:r>
              <a:rPr lang="en-US" dirty="0"/>
              <a:t>Spring 2026</a:t>
            </a:r>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F07A-9B30-3041-A02D-8319CEBE6E04}"/>
              </a:ext>
            </a:extLst>
          </p:cNvPr>
          <p:cNvSpPr>
            <a:spLocks noGrp="1"/>
          </p:cNvSpPr>
          <p:nvPr>
            <p:ph type="title"/>
          </p:nvPr>
        </p:nvSpPr>
        <p:spPr/>
        <p:txBody>
          <a:bodyPr/>
          <a:lstStyle/>
          <a:p>
            <a:pPr algn="l"/>
            <a:r>
              <a:rPr lang="en-US" dirty="0"/>
              <a:t>The difference in sum:</a:t>
            </a:r>
          </a:p>
        </p:txBody>
      </p:sp>
      <p:sp>
        <p:nvSpPr>
          <p:cNvPr id="3" name="Content Placeholder 2">
            <a:extLst>
              <a:ext uri="{FF2B5EF4-FFF2-40B4-BE49-F238E27FC236}">
                <a16:creationId xmlns:a16="http://schemas.microsoft.com/office/drawing/2014/main" id="{DE3F86EB-529F-4849-B217-127EA454178D}"/>
              </a:ext>
            </a:extLst>
          </p:cNvPr>
          <p:cNvSpPr>
            <a:spLocks noGrp="1"/>
          </p:cNvSpPr>
          <p:nvPr>
            <p:ph idx="1"/>
          </p:nvPr>
        </p:nvSpPr>
        <p:spPr/>
        <p:txBody>
          <a:bodyPr>
            <a:normAutofit fontScale="92500" lnSpcReduction="10000"/>
          </a:bodyPr>
          <a:lstStyle/>
          <a:p>
            <a:r>
              <a:rPr lang="en-US" sz="2600" dirty="0"/>
              <a:t>In ML, the </a:t>
            </a:r>
            <a:r>
              <a:rPr lang="en-US" sz="2600" dirty="0">
                <a:cs typeface="Calibri"/>
                <a:sym typeface="Wingdings" panose="05000000000000000000" pitchFamily="2" charset="2"/>
              </a:rPr>
              <a:t>best parameter estimate maximizes the probability of observing the data </a:t>
            </a:r>
            <a:r>
              <a:rPr lang="en-US" sz="2600" b="1" u="sng" dirty="0">
                <a:cs typeface="Calibri"/>
                <a:sym typeface="Wingdings" panose="05000000000000000000" pitchFamily="2" charset="2"/>
              </a:rPr>
              <a:t>given a model.</a:t>
            </a:r>
          </a:p>
          <a:p>
            <a:endParaRPr lang="en-US" sz="2600" b="1" u="sng" dirty="0">
              <a:cs typeface="Calibri"/>
              <a:sym typeface="Wingdings" panose="05000000000000000000" pitchFamily="2" charset="2"/>
            </a:endParaRPr>
          </a:p>
          <a:p>
            <a:pPr marL="0" indent="0">
              <a:buNone/>
            </a:pPr>
            <a:r>
              <a:rPr lang="en-US" sz="4800" dirty="0">
                <a:cs typeface="Calibri"/>
                <a:sym typeface="Wingdings" panose="05000000000000000000" pitchFamily="2" charset="2"/>
              </a:rPr>
              <a:t>	L(</a:t>
            </a:r>
            <a:r>
              <a:rPr lang="en-US" sz="4800" dirty="0" err="1">
                <a:cs typeface="Calibri"/>
                <a:sym typeface="Wingdings" panose="05000000000000000000" pitchFamily="2" charset="2"/>
              </a:rPr>
              <a:t>Data|Model</a:t>
            </a:r>
            <a:r>
              <a:rPr lang="en-US" sz="4800" dirty="0">
                <a:cs typeface="Calibri"/>
                <a:sym typeface="Wingdings" panose="05000000000000000000" pitchFamily="2" charset="2"/>
              </a:rPr>
              <a:t>)</a:t>
            </a:r>
          </a:p>
          <a:p>
            <a:endParaRPr lang="en-US" dirty="0">
              <a:cs typeface="Calibri"/>
              <a:sym typeface="Wingdings" panose="05000000000000000000" pitchFamily="2" charset="2"/>
            </a:endParaRPr>
          </a:p>
          <a:p>
            <a:r>
              <a:rPr lang="en-US" sz="2600" dirty="0">
                <a:cs typeface="Calibri"/>
                <a:sym typeface="Wingdings" panose="05000000000000000000" pitchFamily="2" charset="2"/>
              </a:rPr>
              <a:t>Bayesian a</a:t>
            </a:r>
            <a:r>
              <a:rPr lang="en-US" sz="2600" dirty="0">
                <a:cs typeface="Calibri"/>
              </a:rPr>
              <a:t>llows direct probabilistic test of a parameter </a:t>
            </a:r>
            <a:r>
              <a:rPr lang="en-US" sz="2600" b="1" u="sng" dirty="0">
                <a:cs typeface="Calibri"/>
              </a:rPr>
              <a:t>given the data</a:t>
            </a:r>
            <a:r>
              <a:rPr lang="en-US" sz="2600" u="sng" dirty="0">
                <a:cs typeface="Calibri"/>
              </a:rPr>
              <a:t> </a:t>
            </a:r>
            <a:r>
              <a:rPr lang="en-US" sz="2600" dirty="0">
                <a:cs typeface="Calibri"/>
              </a:rPr>
              <a:t>(with confidence intervals).</a:t>
            </a:r>
          </a:p>
          <a:p>
            <a:endParaRPr lang="en-US" sz="2600" dirty="0">
              <a:cs typeface="Calibri"/>
            </a:endParaRPr>
          </a:p>
          <a:p>
            <a:pPr marL="0" indent="0">
              <a:buNone/>
            </a:pPr>
            <a:r>
              <a:rPr lang="en-US" sz="4800" dirty="0">
                <a:cs typeface="Calibri"/>
              </a:rPr>
              <a:t>	f(</a:t>
            </a:r>
            <a:r>
              <a:rPr lang="en-US" sz="4800" dirty="0" err="1">
                <a:cs typeface="Calibri"/>
              </a:rPr>
              <a:t>Model|Data</a:t>
            </a:r>
            <a:r>
              <a:rPr lang="en-US" sz="4800" dirty="0">
                <a:cs typeface="Calibri"/>
              </a:rPr>
              <a:t> x Prior)</a:t>
            </a:r>
          </a:p>
          <a:p>
            <a:endParaRPr lang="en-US" dirty="0">
              <a:cs typeface="Calibri"/>
              <a:sym typeface="Wingdings" panose="05000000000000000000" pitchFamily="2" charset="2"/>
            </a:endParaRPr>
          </a:p>
          <a:p>
            <a:endParaRPr lang="en-US" dirty="0"/>
          </a:p>
        </p:txBody>
      </p:sp>
      <p:cxnSp>
        <p:nvCxnSpPr>
          <p:cNvPr id="5" name="Straight Arrow Connector 4">
            <a:extLst>
              <a:ext uri="{FF2B5EF4-FFF2-40B4-BE49-F238E27FC236}">
                <a16:creationId xmlns:a16="http://schemas.microsoft.com/office/drawing/2014/main" id="{193E53E2-0DD5-5040-8C5D-F0233071C853}"/>
              </a:ext>
            </a:extLst>
          </p:cNvPr>
          <p:cNvCxnSpPr/>
          <p:nvPr/>
        </p:nvCxnSpPr>
        <p:spPr>
          <a:xfrm flipH="1" flipV="1">
            <a:off x="1170176" y="5870064"/>
            <a:ext cx="658624" cy="5243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366B9F69-63FF-1B46-8960-A413AFFDF5F3}"/>
              </a:ext>
            </a:extLst>
          </p:cNvPr>
          <p:cNvSpPr txBox="1"/>
          <p:nvPr/>
        </p:nvSpPr>
        <p:spPr>
          <a:xfrm>
            <a:off x="1828800" y="6214030"/>
            <a:ext cx="2099677" cy="369332"/>
          </a:xfrm>
          <a:prstGeom prst="rect">
            <a:avLst/>
          </a:prstGeom>
          <a:noFill/>
        </p:spPr>
        <p:txBody>
          <a:bodyPr wrap="none" rtlCol="0">
            <a:spAutoFit/>
          </a:bodyPr>
          <a:lstStyle/>
          <a:p>
            <a:r>
              <a:rPr lang="en-US" dirty="0"/>
              <a:t>Posterior probability</a:t>
            </a:r>
          </a:p>
        </p:txBody>
      </p:sp>
    </p:spTree>
    <p:extLst>
      <p:ext uri="{BB962C8B-B14F-4D97-AF65-F5344CB8AC3E}">
        <p14:creationId xmlns:p14="http://schemas.microsoft.com/office/powerpoint/2010/main" val="1426965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497A2F-30EB-6E4A-BFE6-3F1B1C9A5C1A}"/>
              </a:ext>
            </a:extLst>
          </p:cNvPr>
          <p:cNvPicPr>
            <a:picLocks noChangeAspect="1"/>
          </p:cNvPicPr>
          <p:nvPr/>
        </p:nvPicPr>
        <p:blipFill>
          <a:blip r:embed="rId2"/>
          <a:stretch>
            <a:fillRect/>
          </a:stretch>
        </p:blipFill>
        <p:spPr>
          <a:xfrm>
            <a:off x="584701" y="1721029"/>
            <a:ext cx="6703692" cy="3765550"/>
          </a:xfrm>
          <a:prstGeom prst="rect">
            <a:avLst/>
          </a:prstGeom>
        </p:spPr>
      </p:pic>
      <p:sp>
        <p:nvSpPr>
          <p:cNvPr id="8" name="Rectangle 7">
            <a:extLst>
              <a:ext uri="{FF2B5EF4-FFF2-40B4-BE49-F238E27FC236}">
                <a16:creationId xmlns:a16="http://schemas.microsoft.com/office/drawing/2014/main" id="{124E4ABA-8747-2D4F-9F2A-12B8C1102EEC}"/>
              </a:ext>
            </a:extLst>
          </p:cNvPr>
          <p:cNvSpPr/>
          <p:nvPr/>
        </p:nvSpPr>
        <p:spPr>
          <a:xfrm>
            <a:off x="584701" y="336034"/>
            <a:ext cx="8102099" cy="6032421"/>
          </a:xfrm>
          <a:prstGeom prst="rect">
            <a:avLst/>
          </a:prstGeom>
        </p:spPr>
        <p:txBody>
          <a:bodyPr wrap="square">
            <a:spAutoFit/>
          </a:bodyPr>
          <a:lstStyle/>
          <a:p>
            <a:r>
              <a:rPr lang="en-US" sz="2800" dirty="0">
                <a:cs typeface="Calibri"/>
              </a:rPr>
              <a:t>In Bayesian Estimation each prior piece of information is multiplied by the likelihood to obtain what is called a posterior.</a:t>
            </a: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r>
              <a:rPr lang="en-US" sz="2200" dirty="0">
                <a:cs typeface="Calibri"/>
              </a:rPr>
              <a:t>This provides the relative importance location in the search space.</a:t>
            </a:r>
            <a:endParaRPr lang="en-US" sz="2200" dirty="0"/>
          </a:p>
        </p:txBody>
      </p:sp>
      <p:pic>
        <p:nvPicPr>
          <p:cNvPr id="10" name="Picture 9">
            <a:extLst>
              <a:ext uri="{FF2B5EF4-FFF2-40B4-BE49-F238E27FC236}">
                <a16:creationId xmlns:a16="http://schemas.microsoft.com/office/drawing/2014/main" id="{BE4CA630-EA2F-5E4F-BAA1-7B8F9E4C3FA2}"/>
              </a:ext>
            </a:extLst>
          </p:cNvPr>
          <p:cNvPicPr>
            <a:picLocks noChangeAspect="1"/>
          </p:cNvPicPr>
          <p:nvPr/>
        </p:nvPicPr>
        <p:blipFill>
          <a:blip r:embed="rId3"/>
          <a:stretch>
            <a:fillRect/>
          </a:stretch>
        </p:blipFill>
        <p:spPr>
          <a:xfrm>
            <a:off x="6645828" y="1384299"/>
            <a:ext cx="2040972" cy="2311401"/>
          </a:xfrm>
          <a:prstGeom prst="rect">
            <a:avLst/>
          </a:prstGeom>
        </p:spPr>
      </p:pic>
    </p:spTree>
    <p:extLst>
      <p:ext uri="{BB962C8B-B14F-4D97-AF65-F5344CB8AC3E}">
        <p14:creationId xmlns:p14="http://schemas.microsoft.com/office/powerpoint/2010/main" val="4018639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5E7B0-0626-5132-1242-E8B86BD2A00F}"/>
              </a:ext>
            </a:extLst>
          </p:cNvPr>
          <p:cNvSpPr>
            <a:spLocks noGrp="1"/>
          </p:cNvSpPr>
          <p:nvPr>
            <p:ph type="title"/>
          </p:nvPr>
        </p:nvSpPr>
        <p:spPr/>
        <p:txBody>
          <a:bodyPr/>
          <a:lstStyle/>
          <a:p>
            <a:r>
              <a:rPr lang="en-US" dirty="0"/>
              <a:t>Genetic Assignment Tests</a:t>
            </a:r>
          </a:p>
        </p:txBody>
      </p:sp>
      <p:sp>
        <p:nvSpPr>
          <p:cNvPr id="4" name="Rectangle 3">
            <a:extLst>
              <a:ext uri="{FF2B5EF4-FFF2-40B4-BE49-F238E27FC236}">
                <a16:creationId xmlns:a16="http://schemas.microsoft.com/office/drawing/2014/main" id="{B6C4C413-79DC-CED2-C4B6-D581F49A1786}"/>
              </a:ext>
            </a:extLst>
          </p:cNvPr>
          <p:cNvSpPr/>
          <p:nvPr/>
        </p:nvSpPr>
        <p:spPr>
          <a:xfrm>
            <a:off x="457200" y="1435221"/>
            <a:ext cx="8229600" cy="4832092"/>
          </a:xfrm>
          <a:prstGeom prst="rect">
            <a:avLst/>
          </a:prstGeom>
          <a:solidFill>
            <a:schemeClr val="accent6">
              <a:lumMod val="20000"/>
              <a:lumOff val="80000"/>
            </a:schemeClr>
          </a:solidFill>
          <a:ln>
            <a:solidFill>
              <a:schemeClr val="tx1"/>
            </a:solidFill>
          </a:ln>
        </p:spPr>
        <p:txBody>
          <a:bodyPr wrap="square">
            <a:spAutoFit/>
          </a:bodyPr>
          <a:lstStyle/>
          <a:p>
            <a:pPr marL="514350" indent="-514350">
              <a:buFont typeface="+mj-lt"/>
              <a:buAutoNum type="arabicPeriod"/>
            </a:pPr>
            <a:r>
              <a:rPr lang="en-US" sz="2800" dirty="0">
                <a:latin typeface="Calibri"/>
                <a:cs typeface="Calibri"/>
              </a:rPr>
              <a:t>Maximize Hardy-Weinberg (HW) equilibrium &amp; minimize linkage disequilibrium (LD) to assign individuals to populations based on genotypes at many loci.</a:t>
            </a:r>
          </a:p>
          <a:p>
            <a:pPr marL="514350" indent="-514350">
              <a:buFont typeface="+mj-lt"/>
              <a:buAutoNum type="arabicPeriod"/>
            </a:pPr>
            <a:endParaRPr lang="en-US" sz="2800" dirty="0">
              <a:latin typeface="Calibri"/>
              <a:cs typeface="Calibri"/>
            </a:endParaRPr>
          </a:p>
          <a:p>
            <a:pPr marL="514350" indent="-514350">
              <a:buFont typeface="+mj-lt"/>
              <a:buAutoNum type="arabicPeriod"/>
            </a:pPr>
            <a:r>
              <a:rPr lang="en-US" sz="2800" dirty="0">
                <a:latin typeface="Calibri"/>
                <a:cs typeface="Calibri"/>
              </a:rPr>
              <a:t>Randomly reassign individuals to pre-specified groups and compute the likelihood based of the model based on this criterion.</a:t>
            </a:r>
          </a:p>
          <a:p>
            <a:pPr marL="514350" indent="-514350">
              <a:buFont typeface="+mj-lt"/>
              <a:buAutoNum type="arabicPeriod"/>
            </a:pPr>
            <a:endParaRPr lang="en-US" sz="2800" dirty="0">
              <a:latin typeface="Calibri"/>
              <a:cs typeface="Calibri"/>
            </a:endParaRPr>
          </a:p>
          <a:p>
            <a:pPr marL="514350" indent="-514350">
              <a:buFont typeface="+mj-lt"/>
              <a:buAutoNum type="arabicPeriod"/>
            </a:pPr>
            <a:r>
              <a:rPr lang="en-US" sz="2800" dirty="0">
                <a:latin typeface="Calibri"/>
                <a:cs typeface="Calibri"/>
              </a:rPr>
              <a:t>Utilizes a Markov Chain Monte Carlo (MCMC) to move through parameter space.</a:t>
            </a:r>
          </a:p>
        </p:txBody>
      </p:sp>
    </p:spTree>
    <p:extLst>
      <p:ext uri="{BB962C8B-B14F-4D97-AF65-F5344CB8AC3E}">
        <p14:creationId xmlns:p14="http://schemas.microsoft.com/office/powerpoint/2010/main" val="1027729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22895" y="644784"/>
            <a:ext cx="6310490" cy="5586145"/>
          </a:xfrm>
          <a:prstGeom prst="rect">
            <a:avLst/>
          </a:prstGeom>
          <a:noFill/>
        </p:spPr>
        <p:txBody>
          <a:bodyPr wrap="square" rtlCol="0">
            <a:spAutoFit/>
          </a:bodyPr>
          <a:lstStyle/>
          <a:p>
            <a:r>
              <a:rPr lang="it-IT" sz="2400" dirty="0" err="1"/>
              <a:t>Genetic</a:t>
            </a:r>
            <a:r>
              <a:rPr lang="it-IT" sz="2400" dirty="0"/>
              <a:t> </a:t>
            </a:r>
            <a:r>
              <a:rPr lang="it-IT" sz="2400" dirty="0" err="1"/>
              <a:t>Assignment</a:t>
            </a:r>
            <a:r>
              <a:rPr lang="it-IT" sz="2400" dirty="0"/>
              <a:t> Test </a:t>
            </a:r>
            <a:r>
              <a:rPr lang="en-US" sz="2400" dirty="0"/>
              <a:t>(oversimplified):</a:t>
            </a:r>
          </a:p>
          <a:p>
            <a:endParaRPr lang="en-US" dirty="0"/>
          </a:p>
          <a:p>
            <a:pPr marL="257175" indent="-257175">
              <a:buFont typeface="Arial" panose="020B0604020202020204" pitchFamily="34" charset="0"/>
              <a:buChar char="•"/>
            </a:pPr>
            <a:r>
              <a:rPr lang="en-US" sz="1500" dirty="0"/>
              <a:t>Assume a model of </a:t>
            </a:r>
            <a:r>
              <a:rPr lang="en-US" sz="1500" i="1" dirty="0"/>
              <a:t>K</a:t>
            </a:r>
            <a:r>
              <a:rPr lang="en-US" sz="1500" dirty="0"/>
              <a:t> populations.</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Step 1: </a:t>
            </a:r>
          </a:p>
          <a:p>
            <a:pPr marL="600075" lvl="1" indent="-257175">
              <a:buFont typeface="Arial" panose="020B0604020202020204" pitchFamily="34" charset="0"/>
              <a:buChar char="•"/>
            </a:pPr>
            <a:r>
              <a:rPr lang="en-US" sz="1500" dirty="0"/>
              <a:t>Cluster individuals into </a:t>
            </a:r>
            <a:r>
              <a:rPr lang="en-US" sz="1500" i="1" dirty="0"/>
              <a:t>K</a:t>
            </a:r>
            <a:r>
              <a:rPr lang="en-US" sz="1500" dirty="0"/>
              <a:t> populations either randomly or based on genetic similarity. </a:t>
            </a:r>
          </a:p>
          <a:p>
            <a:pPr marL="600075" lvl="1" indent="-257175">
              <a:buFont typeface="Arial" panose="020B0604020202020204" pitchFamily="34" charset="0"/>
              <a:buChar char="•"/>
            </a:pPr>
            <a:r>
              <a:rPr lang="en-US" sz="1500" dirty="0"/>
              <a:t>Calculate allele frequencies </a:t>
            </a:r>
          </a:p>
          <a:p>
            <a:pPr marL="600075" lvl="1" indent="-257175">
              <a:buFont typeface="Arial" panose="020B0604020202020204" pitchFamily="34" charset="0"/>
              <a:buChar char="•"/>
            </a:pPr>
            <a:r>
              <a:rPr lang="en-US" sz="1500" dirty="0"/>
              <a:t>Determine the likelihood of the model given the data</a:t>
            </a:r>
          </a:p>
          <a:p>
            <a:pPr marL="600075" lvl="1"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Step 2:</a:t>
            </a:r>
          </a:p>
          <a:p>
            <a:pPr marL="600075" lvl="1" indent="-257175">
              <a:buFont typeface="Arial" panose="020B0604020202020204" pitchFamily="34" charset="0"/>
              <a:buChar char="•"/>
            </a:pPr>
            <a:r>
              <a:rPr lang="en-US" sz="1500" dirty="0"/>
              <a:t>Move one individual from population </a:t>
            </a:r>
            <a:r>
              <a:rPr lang="en-US" sz="1500" i="1" dirty="0" err="1"/>
              <a:t>i</a:t>
            </a:r>
            <a:r>
              <a:rPr lang="en-US" sz="1500" dirty="0"/>
              <a:t> into population j.</a:t>
            </a:r>
          </a:p>
          <a:p>
            <a:pPr marL="600075" lvl="1" indent="-257175">
              <a:buFont typeface="Arial" panose="020B0604020202020204" pitchFamily="34" charset="0"/>
              <a:buChar char="•"/>
            </a:pPr>
            <a:r>
              <a:rPr lang="en-US" sz="1500" dirty="0"/>
              <a:t>Calculate allele frequencies </a:t>
            </a:r>
          </a:p>
          <a:p>
            <a:pPr marL="600075" lvl="1" indent="-257175">
              <a:buFont typeface="Arial" panose="020B0604020202020204" pitchFamily="34" charset="0"/>
              <a:buChar char="•"/>
            </a:pPr>
            <a:r>
              <a:rPr lang="en-US" sz="1500" dirty="0"/>
              <a:t>Determine the likelihood of the model given the data</a:t>
            </a:r>
          </a:p>
          <a:p>
            <a:pPr marL="600075" lvl="1" indent="-257175">
              <a:buFont typeface="Arial" panose="020B0604020202020204" pitchFamily="34" charset="0"/>
              <a:buChar char="•"/>
            </a:pPr>
            <a:r>
              <a:rPr lang="en-US" sz="1500" dirty="0"/>
              <a:t>Compare likelihood with that from Step 1.</a:t>
            </a:r>
          </a:p>
          <a:p>
            <a:pPr marL="600075" lvl="1" indent="-257175">
              <a:buFont typeface="Arial" panose="020B0604020202020204" pitchFamily="34" charset="0"/>
              <a:buChar char="•"/>
            </a:pPr>
            <a:r>
              <a:rPr lang="en-US" sz="1500" dirty="0"/>
              <a:t>If worse fit, move individual back to population </a:t>
            </a:r>
            <a:r>
              <a:rPr lang="en-US" sz="1500" i="1" dirty="0" err="1"/>
              <a:t>i</a:t>
            </a:r>
            <a:r>
              <a:rPr lang="en-US" sz="1500" dirty="0"/>
              <a:t> and repeat process.</a:t>
            </a:r>
          </a:p>
          <a:p>
            <a:pPr marL="600075" lvl="1" indent="-257175">
              <a:buFont typeface="Arial" panose="020B0604020202020204" pitchFamily="34" charset="0"/>
              <a:buChar char="•"/>
            </a:pPr>
            <a:r>
              <a:rPr lang="en-US" sz="1500" dirty="0"/>
              <a:t>If better fit, choose another individual to move.</a:t>
            </a:r>
          </a:p>
          <a:p>
            <a:pPr marL="600075" lvl="1"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Steps 3+:</a:t>
            </a:r>
            <a:endParaRPr lang="en-US" sz="1500" i="1" dirty="0"/>
          </a:p>
          <a:p>
            <a:pPr marL="600075" lvl="1" indent="-257175">
              <a:buFont typeface="Arial" panose="020B0604020202020204" pitchFamily="34" charset="0"/>
              <a:buChar char="•"/>
            </a:pPr>
            <a:r>
              <a:rPr lang="en-US" sz="1500" dirty="0"/>
              <a:t>Repeat step 2 over millions of iterations.</a:t>
            </a:r>
          </a:p>
          <a:p>
            <a:pPr marL="600075" lvl="1" indent="-257175">
              <a:buFont typeface="Arial" panose="020B0604020202020204" pitchFamily="34" charset="0"/>
              <a:buChar char="•"/>
            </a:pPr>
            <a:endParaRPr lang="en-US" sz="1500" dirty="0"/>
          </a:p>
          <a:p>
            <a:pPr marL="260604" lvl="1" indent="-257175">
              <a:buFont typeface="Arial" panose="020B0604020202020204" pitchFamily="34" charset="0"/>
              <a:buChar char="•"/>
            </a:pPr>
            <a:r>
              <a:rPr lang="en-US" sz="1500" dirty="0"/>
              <a:t>Determine optimal </a:t>
            </a:r>
            <a:r>
              <a:rPr lang="en-US" sz="1500" i="1" dirty="0"/>
              <a:t>K</a:t>
            </a:r>
            <a:r>
              <a:rPr lang="en-US" sz="1500" dirty="0"/>
              <a:t> by comparing models (e.g., </a:t>
            </a:r>
            <a:r>
              <a:rPr lang="en-US" sz="1500" i="1" dirty="0"/>
              <a:t>K</a:t>
            </a:r>
            <a:r>
              <a:rPr lang="en-US" sz="1500" dirty="0"/>
              <a:t> = 1–10 populations)</a:t>
            </a:r>
          </a:p>
          <a:p>
            <a:pPr marL="603504" lvl="2" indent="-257175">
              <a:buFont typeface="Arial" panose="020B0604020202020204" pitchFamily="34" charset="0"/>
              <a:buChar char="•"/>
            </a:pPr>
            <a:r>
              <a:rPr lang="en-US" sz="1500" dirty="0"/>
              <a:t>Calculate the likelihood of the data given </a:t>
            </a:r>
            <a:r>
              <a:rPr lang="en-US" sz="1500" i="1" dirty="0"/>
              <a:t>K</a:t>
            </a:r>
            <a:endParaRPr lang="en-US" sz="1500" dirty="0"/>
          </a:p>
        </p:txBody>
      </p:sp>
      <p:grpSp>
        <p:nvGrpSpPr>
          <p:cNvPr id="48" name="Group 47"/>
          <p:cNvGrpSpPr/>
          <p:nvPr/>
        </p:nvGrpSpPr>
        <p:grpSpPr>
          <a:xfrm>
            <a:off x="7374989" y="1869209"/>
            <a:ext cx="1303019" cy="1837145"/>
            <a:chOff x="10170943" y="1232779"/>
            <a:chExt cx="1737358" cy="2449527"/>
          </a:xfrm>
        </p:grpSpPr>
        <p:grpSp>
          <p:nvGrpSpPr>
            <p:cNvPr id="46" name="Group 45"/>
            <p:cNvGrpSpPr/>
            <p:nvPr/>
          </p:nvGrpSpPr>
          <p:grpSpPr>
            <a:xfrm>
              <a:off x="10288170" y="1374365"/>
              <a:ext cx="1505242" cy="2223446"/>
              <a:chOff x="10182665" y="1671298"/>
              <a:chExt cx="1505242" cy="2223446"/>
            </a:xfrm>
          </p:grpSpPr>
          <p:grpSp>
            <p:nvGrpSpPr>
              <p:cNvPr id="11" name="Group 10"/>
              <p:cNvGrpSpPr/>
              <p:nvPr/>
            </p:nvGrpSpPr>
            <p:grpSpPr>
              <a:xfrm>
                <a:off x="10182665" y="1671298"/>
                <a:ext cx="1505242" cy="1066918"/>
                <a:chOff x="2546252" y="2970511"/>
                <a:chExt cx="1505242" cy="1066918"/>
              </a:xfrm>
            </p:grpSpPr>
            <p:sp>
              <p:nvSpPr>
                <p:cNvPr id="3" name="Oval 2"/>
                <p:cNvSpPr/>
                <p:nvPr/>
              </p:nvSpPr>
              <p:spPr>
                <a:xfrm>
                  <a:off x="2546252" y="2970511"/>
                  <a:ext cx="1505242" cy="10669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p:cNvSpPr/>
                <p:nvPr/>
              </p:nvSpPr>
              <p:spPr>
                <a:xfrm>
                  <a:off x="2869809" y="331997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p:cNvSpPr/>
                <p:nvPr/>
              </p:nvSpPr>
              <p:spPr>
                <a:xfrm>
                  <a:off x="3174609" y="319068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2869809" y="3645876"/>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3242601" y="3566158"/>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p:cNvSpPr/>
                <p:nvPr/>
              </p:nvSpPr>
              <p:spPr>
                <a:xfrm>
                  <a:off x="3613051" y="331522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3516924" y="3730282"/>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1" name="Group 20"/>
              <p:cNvGrpSpPr/>
              <p:nvPr/>
            </p:nvGrpSpPr>
            <p:grpSpPr>
              <a:xfrm>
                <a:off x="10182665" y="2827826"/>
                <a:ext cx="1505242" cy="1066918"/>
                <a:chOff x="4368018" y="2970511"/>
                <a:chExt cx="1505242" cy="1066918"/>
              </a:xfrm>
            </p:grpSpPr>
            <p:sp>
              <p:nvSpPr>
                <p:cNvPr id="13" name="Oval 12"/>
                <p:cNvSpPr/>
                <p:nvPr/>
              </p:nvSpPr>
              <p:spPr>
                <a:xfrm>
                  <a:off x="4368018" y="2970511"/>
                  <a:ext cx="1505242" cy="10669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4712677" y="319068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5138223" y="326833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4691575" y="3645876"/>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p:nvPr/>
              </p:nvSpPr>
              <p:spPr>
                <a:xfrm>
                  <a:off x="4919002" y="3495819"/>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p:cNvSpPr/>
                <p:nvPr/>
              </p:nvSpPr>
              <p:spPr>
                <a:xfrm>
                  <a:off x="5434817" y="331522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p:cNvSpPr/>
                <p:nvPr/>
              </p:nvSpPr>
              <p:spPr>
                <a:xfrm>
                  <a:off x="5169877" y="370683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47" name="Rectangle 46"/>
            <p:cNvSpPr/>
            <p:nvPr/>
          </p:nvSpPr>
          <p:spPr>
            <a:xfrm>
              <a:off x="10170943" y="1232779"/>
              <a:ext cx="1737358" cy="2449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0" name="Group 49"/>
          <p:cNvGrpSpPr/>
          <p:nvPr/>
        </p:nvGrpSpPr>
        <p:grpSpPr>
          <a:xfrm>
            <a:off x="7377625" y="3878867"/>
            <a:ext cx="1303019" cy="1837145"/>
            <a:chOff x="10202593" y="3912323"/>
            <a:chExt cx="1737358" cy="2449527"/>
          </a:xfrm>
        </p:grpSpPr>
        <p:grpSp>
          <p:nvGrpSpPr>
            <p:cNvPr id="45" name="Group 44"/>
            <p:cNvGrpSpPr/>
            <p:nvPr/>
          </p:nvGrpSpPr>
          <p:grpSpPr>
            <a:xfrm>
              <a:off x="10346787" y="4043655"/>
              <a:ext cx="1505242" cy="2223446"/>
              <a:chOff x="10346787" y="4043655"/>
              <a:chExt cx="1505242" cy="2223446"/>
            </a:xfrm>
          </p:grpSpPr>
          <p:grpSp>
            <p:nvGrpSpPr>
              <p:cNvPr id="22" name="Group 21"/>
              <p:cNvGrpSpPr/>
              <p:nvPr/>
            </p:nvGrpSpPr>
            <p:grpSpPr>
              <a:xfrm>
                <a:off x="10346787" y="4043655"/>
                <a:ext cx="1505242" cy="1066918"/>
                <a:chOff x="2546252" y="2970511"/>
                <a:chExt cx="1505242" cy="1066918"/>
              </a:xfrm>
            </p:grpSpPr>
            <p:sp>
              <p:nvSpPr>
                <p:cNvPr id="23" name="Oval 22"/>
                <p:cNvSpPr/>
                <p:nvPr/>
              </p:nvSpPr>
              <p:spPr>
                <a:xfrm>
                  <a:off x="2546252" y="2970511"/>
                  <a:ext cx="1505242" cy="10669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p:cNvSpPr/>
                <p:nvPr/>
              </p:nvSpPr>
              <p:spPr>
                <a:xfrm>
                  <a:off x="2869809" y="331997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p:cNvSpPr/>
                <p:nvPr/>
              </p:nvSpPr>
              <p:spPr>
                <a:xfrm>
                  <a:off x="3174609" y="319068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p:cNvSpPr/>
                <p:nvPr/>
              </p:nvSpPr>
              <p:spPr>
                <a:xfrm>
                  <a:off x="2869809" y="3645876"/>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p:cNvSpPr/>
                <p:nvPr/>
              </p:nvSpPr>
              <p:spPr>
                <a:xfrm>
                  <a:off x="3242601" y="3566158"/>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p:cNvSpPr/>
                <p:nvPr/>
              </p:nvSpPr>
              <p:spPr>
                <a:xfrm>
                  <a:off x="3613051" y="3315227"/>
                  <a:ext cx="154745" cy="140677"/>
                </a:xfrm>
                <a:prstGeom prst="ellips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p:cNvSpPr/>
                <p:nvPr/>
              </p:nvSpPr>
              <p:spPr>
                <a:xfrm>
                  <a:off x="3516924" y="3730282"/>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10346787" y="5200183"/>
                <a:ext cx="1505242" cy="1066918"/>
                <a:chOff x="4368018" y="2970511"/>
                <a:chExt cx="1505242" cy="1066918"/>
              </a:xfrm>
            </p:grpSpPr>
            <p:sp>
              <p:nvSpPr>
                <p:cNvPr id="31" name="Oval 30"/>
                <p:cNvSpPr/>
                <p:nvPr/>
              </p:nvSpPr>
              <p:spPr>
                <a:xfrm>
                  <a:off x="4368018" y="2970511"/>
                  <a:ext cx="1505242" cy="10669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p:cNvSpPr/>
                <p:nvPr/>
              </p:nvSpPr>
              <p:spPr>
                <a:xfrm>
                  <a:off x="4712677" y="319068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p:cNvSpPr/>
                <p:nvPr/>
              </p:nvSpPr>
              <p:spPr>
                <a:xfrm>
                  <a:off x="5138223" y="326833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p:cNvSpPr/>
                <p:nvPr/>
              </p:nvSpPr>
              <p:spPr>
                <a:xfrm>
                  <a:off x="4691575" y="3645876"/>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p:cNvSpPr/>
                <p:nvPr/>
              </p:nvSpPr>
              <p:spPr>
                <a:xfrm>
                  <a:off x="4919002" y="3495819"/>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p:cNvSpPr/>
                <p:nvPr/>
              </p:nvSpPr>
              <p:spPr>
                <a:xfrm>
                  <a:off x="5434817" y="331522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p:cNvSpPr/>
                <p:nvPr/>
              </p:nvSpPr>
              <p:spPr>
                <a:xfrm>
                  <a:off x="5169877" y="370683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39" name="Straight Arrow Connector 38"/>
              <p:cNvCxnSpPr/>
              <p:nvPr/>
            </p:nvCxnSpPr>
            <p:spPr>
              <a:xfrm flipH="1">
                <a:off x="10998590" y="4575918"/>
                <a:ext cx="438442" cy="7542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10886046" y="5341709"/>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9" name="Rectangle 48"/>
            <p:cNvSpPr/>
            <p:nvPr/>
          </p:nvSpPr>
          <p:spPr>
            <a:xfrm>
              <a:off x="10202593" y="3912323"/>
              <a:ext cx="1737358" cy="2449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extBox 1">
            <a:extLst>
              <a:ext uri="{FF2B5EF4-FFF2-40B4-BE49-F238E27FC236}">
                <a16:creationId xmlns:a16="http://schemas.microsoft.com/office/drawing/2014/main" id="{68274F58-088B-BB9D-AAC0-B68CFFD1AC07}"/>
              </a:ext>
            </a:extLst>
          </p:cNvPr>
          <p:cNvSpPr txBox="1"/>
          <p:nvPr/>
        </p:nvSpPr>
        <p:spPr>
          <a:xfrm>
            <a:off x="7233574" y="6275158"/>
            <a:ext cx="1656864" cy="338554"/>
          </a:xfrm>
          <a:prstGeom prst="rect">
            <a:avLst/>
          </a:prstGeom>
          <a:noFill/>
        </p:spPr>
        <p:txBody>
          <a:bodyPr wrap="none" rtlCol="0">
            <a:spAutoFit/>
          </a:bodyPr>
          <a:lstStyle/>
          <a:p>
            <a:r>
              <a:rPr lang="en-US" sz="1600" dirty="0"/>
              <a:t>Credit: J. L. Peters</a:t>
            </a:r>
          </a:p>
        </p:txBody>
      </p:sp>
    </p:spTree>
    <p:extLst>
      <p:ext uri="{BB962C8B-B14F-4D97-AF65-F5344CB8AC3E}">
        <p14:creationId xmlns:p14="http://schemas.microsoft.com/office/powerpoint/2010/main" val="372495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xEl>
                                              <p:pRg st="17" end="1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xEl>
                                              <p:pRg st="18" end="1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xEl>
                                              <p:pRg st="20" end="2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6129411" y="1302919"/>
          <a:ext cx="2198915"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91639" y="1636134"/>
            <a:ext cx="5275385" cy="2169825"/>
          </a:xfrm>
          <a:prstGeom prst="rect">
            <a:avLst/>
          </a:prstGeom>
          <a:noFill/>
        </p:spPr>
        <p:txBody>
          <a:bodyPr wrap="square" rtlCol="0">
            <a:spAutoFit/>
          </a:bodyPr>
          <a:lstStyle/>
          <a:p>
            <a:pPr marL="257175" indent="-257175">
              <a:buFont typeface="Arial" panose="020B0604020202020204" pitchFamily="34" charset="0"/>
              <a:buChar char="•"/>
            </a:pPr>
            <a:r>
              <a:rPr lang="en-US" sz="1500" dirty="0"/>
              <a:t>The amount of time individuals spend in each population becomes the assignment probability.</a:t>
            </a:r>
          </a:p>
          <a:p>
            <a:pPr marL="257175" indent="-257175">
              <a:buFont typeface="Arial" panose="020B0604020202020204" pitchFamily="34" charset="0"/>
              <a:buChar char="•"/>
            </a:pPr>
            <a:endParaRPr lang="en-US" sz="1500" dirty="0"/>
          </a:p>
          <a:p>
            <a:pPr marL="600075" lvl="1" indent="-257175">
              <a:buFont typeface="Arial" panose="020B0604020202020204" pitchFamily="34" charset="0"/>
              <a:buChar char="•"/>
            </a:pPr>
            <a:r>
              <a:rPr lang="en-US" sz="1500" dirty="0"/>
              <a:t>Individual 1—99.9% Population 1</a:t>
            </a:r>
          </a:p>
          <a:p>
            <a:pPr marL="600075" lvl="1" indent="-257175">
              <a:buFont typeface="Arial" panose="020B0604020202020204" pitchFamily="34" charset="0"/>
              <a:buChar char="•"/>
            </a:pPr>
            <a:r>
              <a:rPr lang="en-US" sz="1500" dirty="0"/>
              <a:t>Individual 2—50% Pop 1, 50% Pop 2</a:t>
            </a:r>
          </a:p>
          <a:p>
            <a:pPr marL="942975" lvl="2" indent="-257175">
              <a:buFont typeface="Arial" panose="020B0604020202020204" pitchFamily="34" charset="0"/>
              <a:buChar char="•"/>
            </a:pPr>
            <a:r>
              <a:rPr lang="en-US" sz="1500" dirty="0"/>
              <a:t>Admixed Individual (hybrid)</a:t>
            </a:r>
          </a:p>
          <a:p>
            <a:pPr marL="942975" lvl="2" indent="-257175">
              <a:buFont typeface="Arial" panose="020B0604020202020204" pitchFamily="34" charset="0"/>
              <a:buChar char="•"/>
            </a:pPr>
            <a:r>
              <a:rPr lang="en-US" sz="1500" dirty="0"/>
              <a:t>Insufficient data???</a:t>
            </a:r>
          </a:p>
          <a:p>
            <a:pPr marL="600075" lvl="1" indent="-257175">
              <a:buFont typeface="Arial" panose="020B0604020202020204" pitchFamily="34" charset="0"/>
              <a:buChar char="•"/>
            </a:pPr>
            <a:r>
              <a:rPr lang="en-US" sz="1500" dirty="0"/>
              <a:t>Individual 3—99.9% Population 2</a:t>
            </a:r>
          </a:p>
          <a:p>
            <a:pPr marL="257175" indent="-257175">
              <a:buFont typeface="Arial" panose="020B0604020202020204" pitchFamily="34" charset="0"/>
              <a:buChar char="•"/>
            </a:pPr>
            <a:endParaRPr lang="en-US" sz="1500" dirty="0"/>
          </a:p>
        </p:txBody>
      </p:sp>
      <p:sp>
        <p:nvSpPr>
          <p:cNvPr id="4" name="TextBox 3"/>
          <p:cNvSpPr txBox="1"/>
          <p:nvPr/>
        </p:nvSpPr>
        <p:spPr>
          <a:xfrm>
            <a:off x="464866" y="1136223"/>
            <a:ext cx="3262624" cy="461665"/>
          </a:xfrm>
          <a:prstGeom prst="rect">
            <a:avLst/>
          </a:prstGeom>
          <a:noFill/>
        </p:spPr>
        <p:txBody>
          <a:bodyPr wrap="none" rtlCol="0">
            <a:spAutoFit/>
          </a:bodyPr>
          <a:lstStyle/>
          <a:p>
            <a:r>
              <a:rPr lang="en-US" sz="2400" dirty="0"/>
              <a:t>Assignment Probabilities</a:t>
            </a:r>
          </a:p>
        </p:txBody>
      </p:sp>
      <p:sp>
        <p:nvSpPr>
          <p:cNvPr id="5" name="TextBox 4"/>
          <p:cNvSpPr txBox="1"/>
          <p:nvPr/>
        </p:nvSpPr>
        <p:spPr>
          <a:xfrm>
            <a:off x="391638" y="3552043"/>
            <a:ext cx="5349081" cy="1938992"/>
          </a:xfrm>
          <a:prstGeom prst="rect">
            <a:avLst/>
          </a:prstGeom>
          <a:noFill/>
        </p:spPr>
        <p:txBody>
          <a:bodyPr wrap="square" rtlCol="0">
            <a:spAutoFit/>
          </a:bodyPr>
          <a:lstStyle/>
          <a:p>
            <a:pPr marL="214313" indent="-214313">
              <a:buFont typeface="Arial" panose="020B0604020202020204" pitchFamily="34" charset="0"/>
              <a:buChar char="•"/>
            </a:pPr>
            <a:r>
              <a:rPr lang="en-US" sz="1500" dirty="0"/>
              <a:t>Assumptions</a:t>
            </a:r>
          </a:p>
          <a:p>
            <a:pPr marL="214313" indent="-214313">
              <a:buFont typeface="Arial" panose="020B0604020202020204" pitchFamily="34" charset="0"/>
              <a:buChar char="•"/>
            </a:pPr>
            <a:endParaRPr lang="en-US" sz="1500" dirty="0"/>
          </a:p>
          <a:p>
            <a:pPr marL="557213" lvl="1" indent="-214313">
              <a:buFont typeface="Arial" panose="020B0604020202020204" pitchFamily="34" charset="0"/>
              <a:buChar char="•"/>
            </a:pPr>
            <a:r>
              <a:rPr lang="en-US" sz="1500" dirty="0"/>
              <a:t>Diploid organisms</a:t>
            </a:r>
          </a:p>
          <a:p>
            <a:pPr marL="557213" lvl="1" indent="-214313">
              <a:buFont typeface="Arial" panose="020B0604020202020204" pitchFamily="34" charset="0"/>
              <a:buChar char="•"/>
            </a:pPr>
            <a:r>
              <a:rPr lang="en-US" sz="1500" dirty="0"/>
              <a:t>Random mating</a:t>
            </a:r>
          </a:p>
          <a:p>
            <a:pPr marL="557213" lvl="1" indent="-214313">
              <a:buFont typeface="Arial" panose="020B0604020202020204" pitchFamily="34" charset="0"/>
              <a:buChar char="•"/>
            </a:pPr>
            <a:r>
              <a:rPr lang="en-US" sz="1500" dirty="0"/>
              <a:t>Hardy-Weinberg equilibrium within populations</a:t>
            </a:r>
          </a:p>
          <a:p>
            <a:pPr marL="557213" lvl="1" indent="-214313">
              <a:buFont typeface="Arial" panose="020B0604020202020204" pitchFamily="34" charset="0"/>
              <a:buChar char="•"/>
            </a:pPr>
            <a:r>
              <a:rPr lang="en-US" sz="1500" dirty="0"/>
              <a:t>Multiple, independent loci (they are not closely linked on the same chromosome)</a:t>
            </a:r>
          </a:p>
          <a:p>
            <a:pPr marL="557213" lvl="1" indent="-214313">
              <a:buFont typeface="Arial" panose="020B0604020202020204" pitchFamily="34" charset="0"/>
              <a:buChar char="•"/>
            </a:pPr>
            <a:r>
              <a:rPr lang="en-US" sz="1500" dirty="0"/>
              <a:t>i.e., maximize HW &amp; minimize LD</a:t>
            </a:r>
          </a:p>
        </p:txBody>
      </p:sp>
      <p:sp>
        <p:nvSpPr>
          <p:cNvPr id="6" name="TextBox 5">
            <a:extLst>
              <a:ext uri="{FF2B5EF4-FFF2-40B4-BE49-F238E27FC236}">
                <a16:creationId xmlns:a16="http://schemas.microsoft.com/office/drawing/2014/main" id="{346E01E9-3A60-FB70-8F0B-6AE6311FFC22}"/>
              </a:ext>
            </a:extLst>
          </p:cNvPr>
          <p:cNvSpPr txBox="1"/>
          <p:nvPr/>
        </p:nvSpPr>
        <p:spPr>
          <a:xfrm>
            <a:off x="7233574" y="6275158"/>
            <a:ext cx="1656864" cy="338554"/>
          </a:xfrm>
          <a:prstGeom prst="rect">
            <a:avLst/>
          </a:prstGeom>
          <a:noFill/>
        </p:spPr>
        <p:txBody>
          <a:bodyPr wrap="none" rtlCol="0">
            <a:spAutoFit/>
          </a:bodyPr>
          <a:lstStyle/>
          <a:p>
            <a:r>
              <a:rPr lang="en-US" sz="1600" dirty="0"/>
              <a:t>Credit: J. L. Peters</a:t>
            </a:r>
          </a:p>
        </p:txBody>
      </p:sp>
    </p:spTree>
    <p:extLst>
      <p:ext uri="{BB962C8B-B14F-4D97-AF65-F5344CB8AC3E}">
        <p14:creationId xmlns:p14="http://schemas.microsoft.com/office/powerpoint/2010/main" val="85529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uiExpand="1" build="p"/>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325440" y="341086"/>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200" dirty="0">
                <a:solidFill>
                  <a:srgbClr val="000000"/>
                </a:solidFill>
                <a:latin typeface="Arial"/>
                <a:ea typeface="msgothic" charset="0"/>
                <a:cs typeface="Arial"/>
              </a:rPr>
              <a:t>Assignment Tests to Study Structure of Worldwide Human Populations </a:t>
            </a:r>
          </a:p>
        </p:txBody>
      </p:sp>
      <p:pic>
        <p:nvPicPr>
          <p:cNvPr id="4" name="Picture 3"/>
          <p:cNvPicPr>
            <a:picLocks noChangeAspect="1" noChangeArrowheads="1"/>
          </p:cNvPicPr>
          <p:nvPr/>
        </p:nvPicPr>
        <p:blipFill>
          <a:blip r:embed="rId2" cstate="print"/>
          <a:srcRect/>
          <a:stretch>
            <a:fillRect/>
          </a:stretch>
        </p:blipFill>
        <p:spPr bwMode="auto">
          <a:xfrm>
            <a:off x="228600" y="1676400"/>
            <a:ext cx="8686800" cy="3311589"/>
          </a:xfrm>
          <a:prstGeom prst="rect">
            <a:avLst/>
          </a:prstGeom>
          <a:noFill/>
          <a:ln w="9525">
            <a:noFill/>
            <a:round/>
            <a:headEnd/>
            <a:tailEnd/>
          </a:ln>
          <a:effectLst/>
        </p:spPr>
      </p:pic>
      <p:sp>
        <p:nvSpPr>
          <p:cNvPr id="5" name="Text Box 4"/>
          <p:cNvSpPr txBox="1">
            <a:spLocks noChangeArrowheads="1"/>
          </p:cNvSpPr>
          <p:nvPr/>
        </p:nvSpPr>
        <p:spPr bwMode="auto">
          <a:xfrm>
            <a:off x="67104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Times New Roman" panose="02020603050405020304" pitchFamily="18" charset="0"/>
                <a:ea typeface="msgothic" charset="0"/>
                <a:cs typeface="Times New Roman" panose="02020603050405020304" pitchFamily="18" charset="0"/>
              </a:rPr>
              <a:t>Henn</a:t>
            </a:r>
            <a:r>
              <a:rPr lang="en-GB" sz="1100" b="1" dirty="0">
                <a:solidFill>
                  <a:srgbClr val="000000"/>
                </a:solidFill>
                <a:latin typeface="Times New Roman" panose="02020603050405020304" pitchFamily="18" charset="0"/>
                <a:ea typeface="msgothic" charset="0"/>
                <a:cs typeface="Times New Roman" panose="02020603050405020304" pitchFamily="18" charset="0"/>
              </a:rPr>
              <a:t> B M et al. Hum. Mol. Genet. 2010;19:R221-R226</a:t>
            </a:r>
          </a:p>
        </p:txBody>
      </p:sp>
      <p:sp>
        <p:nvSpPr>
          <p:cNvPr id="6" name="Text Box 5"/>
          <p:cNvSpPr txBox="1">
            <a:spLocks noChangeArrowheads="1"/>
          </p:cNvSpPr>
          <p:nvPr/>
        </p:nvSpPr>
        <p:spPr bwMode="auto">
          <a:xfrm>
            <a:off x="97920" y="6450438"/>
            <a:ext cx="4930560" cy="407562"/>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Times New Roman" panose="02020603050405020304" pitchFamily="18" charset="0"/>
                <a:ea typeface="msgothic" charset="0"/>
                <a:cs typeface="Times New Roman" panose="02020603050405020304" pitchFamily="18" charset="0"/>
              </a:rPr>
              <a:t>© The Author 2010. Published by Oxford University Press. All rights reserved. For Permissions, please email: journals.permissions@oxfordjournals.org</a:t>
            </a:r>
          </a:p>
        </p:txBody>
      </p:sp>
      <p:sp>
        <p:nvSpPr>
          <p:cNvPr id="7" name="TextBox 6"/>
          <p:cNvSpPr txBox="1"/>
          <p:nvPr/>
        </p:nvSpPr>
        <p:spPr>
          <a:xfrm>
            <a:off x="325440" y="5064650"/>
            <a:ext cx="5256119" cy="646331"/>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Used ADMIXTURE clustering algorithm to infer genomic assignments/ individual</a:t>
            </a:r>
          </a:p>
          <a:p>
            <a:r>
              <a:rPr lang="en-US" sz="1200" i="1" dirty="0">
                <a:latin typeface="Times New Roman" panose="02020603050405020304" pitchFamily="18" charset="0"/>
                <a:cs typeface="Times New Roman" panose="02020603050405020304" pitchFamily="18" charset="0"/>
              </a:rPr>
              <a:t>K</a:t>
            </a:r>
            <a:r>
              <a:rPr lang="en-US" sz="1200" dirty="0">
                <a:latin typeface="Times New Roman" panose="02020603050405020304" pitchFamily="18" charset="0"/>
                <a:cs typeface="Times New Roman" panose="02020603050405020304" pitchFamily="18" charset="0"/>
              </a:rPr>
              <a:t> = number of assumed populations</a:t>
            </a:r>
          </a:p>
          <a:p>
            <a:r>
              <a:rPr lang="en-GB" sz="1200" dirty="0">
                <a:latin typeface="Times New Roman" panose="02020603050405020304" pitchFamily="18" charset="0"/>
                <a:ea typeface="msgothic" charset="0"/>
                <a:cs typeface="Times New Roman" panose="02020603050405020304" pitchFamily="18" charset="0"/>
              </a:rPr>
              <a:t>73,901 autosomal SNP markers  &amp; 1,112 individuals from 42 global pops</a:t>
            </a:r>
            <a:endParaRPr lang="en-US" sz="1200" dirty="0">
              <a:latin typeface="Times New Roman" panose="02020603050405020304" pitchFamily="18" charset="0"/>
              <a:cs typeface="Times New Roman" panose="02020603050405020304" pitchFamily="18" charset="0"/>
            </a:endParaRPr>
          </a:p>
        </p:txBody>
      </p:sp>
      <p:sp>
        <p:nvSpPr>
          <p:cNvPr id="8" name="Rectangle 7"/>
          <p:cNvSpPr/>
          <p:nvPr/>
        </p:nvSpPr>
        <p:spPr>
          <a:xfrm>
            <a:off x="5902003" y="5274301"/>
            <a:ext cx="2996384" cy="1323439"/>
          </a:xfrm>
          <a:prstGeom prst="rect">
            <a:avLst/>
          </a:prstGeom>
          <a:solidFill>
            <a:schemeClr val="accent6">
              <a:lumMod val="20000"/>
              <a:lumOff val="80000"/>
            </a:schemeClr>
          </a:solidFill>
          <a:ln>
            <a:solidFill>
              <a:schemeClr val="tx1"/>
            </a:solidFill>
          </a:ln>
        </p:spPr>
        <p:txBody>
          <a:bodyPr wrap="square">
            <a:spAutoFit/>
          </a:bodyPr>
          <a:lstStyle/>
          <a:p>
            <a:pPr algn="ctr"/>
            <a:r>
              <a:rPr lang="en-US" sz="1600" b="1" dirty="0">
                <a:latin typeface="Calibri"/>
                <a:cs typeface="Calibri"/>
              </a:rPr>
              <a:t>Assignment Tests </a:t>
            </a:r>
            <a:r>
              <a:rPr lang="en-US" sz="1600" dirty="0">
                <a:latin typeface="Calibri"/>
                <a:cs typeface="Calibri"/>
              </a:rPr>
              <a:t>– Maximize Hardy-Weinberg equilibrium &amp; minimize LD to assign individuals to populations based on genotypes at many loci.</a:t>
            </a:r>
          </a:p>
        </p:txBody>
      </p:sp>
    </p:spTree>
    <p:extLst>
      <p:ext uri="{BB962C8B-B14F-4D97-AF65-F5344CB8AC3E}">
        <p14:creationId xmlns:p14="http://schemas.microsoft.com/office/powerpoint/2010/main" val="2884369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7273" y="532511"/>
            <a:ext cx="6294159" cy="584775"/>
          </a:xfrm>
          <a:prstGeom prst="rect">
            <a:avLst/>
          </a:prstGeom>
          <a:noFill/>
        </p:spPr>
        <p:txBody>
          <a:bodyPr wrap="none" rtlCol="0">
            <a:spAutoFit/>
          </a:bodyPr>
          <a:lstStyle/>
          <a:p>
            <a:r>
              <a:rPr lang="en-US" sz="3200" dirty="0"/>
              <a:t>Principal Components Analysis (PCA)</a:t>
            </a:r>
          </a:p>
        </p:txBody>
      </p:sp>
      <p:sp>
        <p:nvSpPr>
          <p:cNvPr id="4" name="TextBox 3"/>
          <p:cNvSpPr txBox="1"/>
          <p:nvPr/>
        </p:nvSpPr>
        <p:spPr>
          <a:xfrm>
            <a:off x="920932" y="1582768"/>
            <a:ext cx="7367451" cy="4247317"/>
          </a:xfrm>
          <a:prstGeom prst="rect">
            <a:avLst/>
          </a:prstGeom>
          <a:noFill/>
        </p:spPr>
        <p:txBody>
          <a:bodyPr wrap="square" rtlCol="0">
            <a:spAutoFit/>
          </a:bodyPr>
          <a:lstStyle/>
          <a:p>
            <a:pPr marL="257175" indent="-257175">
              <a:buFont typeface="Arial" panose="020B0604020202020204" pitchFamily="34" charset="0"/>
              <a:buChar char="•"/>
            </a:pPr>
            <a:r>
              <a:rPr lang="en-US" dirty="0"/>
              <a:t>An exploratory technique first developed by </a:t>
            </a:r>
            <a:r>
              <a:rPr lang="en-US" u="sng" dirty="0"/>
              <a:t>Karl Pearson</a:t>
            </a:r>
            <a:r>
              <a:rPr lang="en-US" dirty="0"/>
              <a:t> used to reduce a large number of variables in a data set to fewer variables that still contain the information.</a:t>
            </a:r>
          </a:p>
          <a:p>
            <a:pPr marL="600075" lvl="1" indent="-257175">
              <a:buFont typeface="Arial" panose="020B0604020202020204" pitchFamily="34" charset="0"/>
              <a:buChar char="•"/>
            </a:pPr>
            <a:r>
              <a:rPr lang="en-US" dirty="0"/>
              <a:t>Variables in a data set are often highly correlated.</a:t>
            </a:r>
          </a:p>
          <a:p>
            <a:pPr marL="600075" lvl="1" indent="-257175">
              <a:buFont typeface="Arial" panose="020B0604020202020204" pitchFamily="34" charset="0"/>
              <a:buChar char="•"/>
            </a:pPr>
            <a:r>
              <a:rPr lang="en-US" dirty="0"/>
              <a:t>PCA identifies correlations among variables in a data set and creates new variables that capture that information.</a:t>
            </a:r>
          </a:p>
          <a:p>
            <a:pPr marL="600075" lvl="1" indent="-257175">
              <a:buFont typeface="Arial" panose="020B0604020202020204" pitchFamily="34" charset="0"/>
              <a:buChar char="•"/>
            </a:pPr>
            <a:r>
              <a:rPr lang="en-US" dirty="0"/>
              <a:t>The new variables, called principal components (PCs) or eigenvalues, are uncorrelated.</a:t>
            </a:r>
          </a:p>
          <a:p>
            <a:pPr marL="257175" indent="-257175">
              <a:buFont typeface="Arial" panose="020B0604020202020204" pitchFamily="34" charset="0"/>
              <a:buChar char="•"/>
            </a:pPr>
            <a:r>
              <a:rPr lang="en-US" dirty="0"/>
              <a:t>Can be used to:</a:t>
            </a:r>
          </a:p>
          <a:p>
            <a:pPr marL="600075" lvl="1" indent="-257175">
              <a:buFont typeface="Arial" panose="020B0604020202020204" pitchFamily="34" charset="0"/>
              <a:buChar char="•"/>
            </a:pPr>
            <a:r>
              <a:rPr lang="en-US" dirty="0"/>
              <a:t>Find patterns in high-dimensional data</a:t>
            </a:r>
          </a:p>
          <a:p>
            <a:pPr marL="600075" lvl="1" indent="-257175">
              <a:buFont typeface="Arial" panose="020B0604020202020204" pitchFamily="34" charset="0"/>
              <a:buChar char="•"/>
            </a:pPr>
            <a:r>
              <a:rPr lang="en-US" dirty="0"/>
              <a:t>Visualize data of high dimensionality</a:t>
            </a:r>
          </a:p>
          <a:p>
            <a:pPr marL="257175" indent="-257175">
              <a:buFont typeface="Arial" panose="020B0604020202020204" pitchFamily="34" charset="0"/>
              <a:buChar char="•"/>
            </a:pPr>
            <a:r>
              <a:rPr lang="en-US" dirty="0"/>
              <a:t>Population genetics applications:</a:t>
            </a:r>
          </a:p>
          <a:p>
            <a:pPr marL="600075" lvl="1" indent="-257175">
              <a:buFont typeface="Arial" panose="020B0604020202020204" pitchFamily="34" charset="0"/>
              <a:buChar char="•"/>
            </a:pPr>
            <a:r>
              <a:rPr lang="en-US" dirty="0"/>
              <a:t>Detect population structure using genomic data (large number of loci sequenced from the genome)</a:t>
            </a:r>
          </a:p>
          <a:p>
            <a:pPr marL="600075" lvl="1" indent="-257175">
              <a:buFont typeface="Arial" panose="020B0604020202020204" pitchFamily="34" charset="0"/>
              <a:buChar char="•"/>
            </a:pPr>
            <a:r>
              <a:rPr lang="en-US" dirty="0"/>
              <a:t>Identify admixed individuals</a:t>
            </a:r>
          </a:p>
        </p:txBody>
      </p:sp>
    </p:spTree>
    <p:extLst>
      <p:ext uri="{BB962C8B-B14F-4D97-AF65-F5344CB8AC3E}">
        <p14:creationId xmlns:p14="http://schemas.microsoft.com/office/powerpoint/2010/main" val="279035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914400"/>
            <a:ext cx="8077200" cy="923330"/>
          </a:xfrm>
          <a:prstGeom prst="rect">
            <a:avLst/>
          </a:prstGeom>
          <a:noFill/>
        </p:spPr>
        <p:txBody>
          <a:bodyPr wrap="square" rtlCol="0">
            <a:spAutoFit/>
          </a:bodyPr>
          <a:lstStyle/>
          <a:p>
            <a:r>
              <a:rPr lang="en-US" dirty="0">
                <a:latin typeface="Calibri"/>
                <a:cs typeface="Calibri"/>
              </a:rPr>
              <a:t>Transforms genotypic data into components that account for correlations in genotypes among multiple loci. Results in clustering of individuals with similar genotypes.</a:t>
            </a:r>
          </a:p>
        </p:txBody>
      </p:sp>
      <p:pic>
        <p:nvPicPr>
          <p:cNvPr id="4" name="Picture 3"/>
          <p:cNvPicPr>
            <a:picLocks noChangeAspect="1"/>
          </p:cNvPicPr>
          <p:nvPr/>
        </p:nvPicPr>
        <p:blipFill rotWithShape="1">
          <a:blip r:embed="rId2"/>
          <a:srcRect l="29500" t="21465" r="17500" b="26534"/>
          <a:stretch/>
        </p:blipFill>
        <p:spPr>
          <a:xfrm>
            <a:off x="381000" y="2355282"/>
            <a:ext cx="5852160" cy="4306310"/>
          </a:xfrm>
          <a:prstGeom prst="rect">
            <a:avLst/>
          </a:prstGeom>
        </p:spPr>
      </p:pic>
      <p:sp>
        <p:nvSpPr>
          <p:cNvPr id="5" name="Text Box 4"/>
          <p:cNvSpPr txBox="1">
            <a:spLocks noChangeArrowheads="1"/>
          </p:cNvSpPr>
          <p:nvPr/>
        </p:nvSpPr>
        <p:spPr bwMode="auto">
          <a:xfrm>
            <a:off x="5987141" y="6483730"/>
            <a:ext cx="310605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gn="ctr"/>
            <a:r>
              <a:rPr lang="en-GB" altLang="zh-CN" sz="1200" baseline="0" dirty="0" err="1">
                <a:latin typeface="Calibri"/>
                <a:ea typeface="宋体" panose="02010600030101010101" pitchFamily="2" charset="-122"/>
                <a:cs typeface="Calibri"/>
              </a:rPr>
              <a:t>Novembre</a:t>
            </a:r>
            <a:r>
              <a:rPr lang="en-GB" altLang="zh-CN" sz="1200" baseline="0" dirty="0">
                <a:latin typeface="Calibri"/>
                <a:ea typeface="宋体" panose="02010600030101010101" pitchFamily="2" charset="-122"/>
                <a:cs typeface="Calibri"/>
              </a:rPr>
              <a:t> </a:t>
            </a:r>
            <a:r>
              <a:rPr lang="en-GB" altLang="en-US" sz="1200" baseline="0" dirty="0">
                <a:latin typeface="Calibri"/>
                <a:cs typeface="Calibri"/>
              </a:rPr>
              <a:t>et al. (</a:t>
            </a:r>
            <a:r>
              <a:rPr lang="en-GB" altLang="en-US" sz="1200" dirty="0">
                <a:latin typeface="Calibri"/>
                <a:cs typeface="Calibri"/>
              </a:rPr>
              <a:t>2008) </a:t>
            </a:r>
            <a:r>
              <a:rPr lang="en-GB" altLang="en-US" sz="1200" baseline="0" dirty="0">
                <a:latin typeface="Calibri"/>
                <a:cs typeface="Calibri"/>
              </a:rPr>
              <a:t>Nature </a:t>
            </a:r>
            <a:r>
              <a:rPr lang="en-GB" altLang="en-US" sz="1200" b="1" baseline="0" dirty="0">
                <a:latin typeface="Calibri"/>
                <a:cs typeface="Calibri"/>
              </a:rPr>
              <a:t>456</a:t>
            </a:r>
            <a:r>
              <a:rPr lang="en-GB" altLang="en-US" sz="1200" baseline="0" dirty="0">
                <a:latin typeface="Calibri"/>
                <a:cs typeface="Calibri"/>
              </a:rPr>
              <a:t>, 98-101 </a:t>
            </a:r>
          </a:p>
        </p:txBody>
      </p:sp>
      <p:sp>
        <p:nvSpPr>
          <p:cNvPr id="6" name="Rectangle 5"/>
          <p:cNvSpPr/>
          <p:nvPr/>
        </p:nvSpPr>
        <p:spPr>
          <a:xfrm>
            <a:off x="381000" y="1916668"/>
            <a:ext cx="4348306" cy="369332"/>
          </a:xfrm>
          <a:prstGeom prst="rect">
            <a:avLst/>
          </a:prstGeom>
        </p:spPr>
        <p:txBody>
          <a:bodyPr wrap="none">
            <a:spAutoFit/>
          </a:bodyPr>
          <a:lstStyle/>
          <a:p>
            <a:r>
              <a:rPr lang="en-US" b="1" dirty="0">
                <a:latin typeface="Calibri"/>
                <a:cs typeface="Calibri"/>
              </a:rPr>
              <a:t>Human Population structure within Europe.</a:t>
            </a:r>
            <a:endParaRPr lang="en-US" dirty="0">
              <a:latin typeface="Calibri"/>
              <a:cs typeface="Calibri"/>
            </a:endParaRPr>
          </a:p>
        </p:txBody>
      </p:sp>
      <p:sp>
        <p:nvSpPr>
          <p:cNvPr id="7" name="TextBox 6">
            <a:extLst>
              <a:ext uri="{FF2B5EF4-FFF2-40B4-BE49-F238E27FC236}">
                <a16:creationId xmlns:a16="http://schemas.microsoft.com/office/drawing/2014/main" id="{E50B7015-B9D9-98BE-0B1E-59B307A065EE}"/>
              </a:ext>
            </a:extLst>
          </p:cNvPr>
          <p:cNvSpPr txBox="1"/>
          <p:nvPr/>
        </p:nvSpPr>
        <p:spPr>
          <a:xfrm>
            <a:off x="359679" y="256219"/>
            <a:ext cx="6294159" cy="584775"/>
          </a:xfrm>
          <a:prstGeom prst="rect">
            <a:avLst/>
          </a:prstGeom>
          <a:noFill/>
        </p:spPr>
        <p:txBody>
          <a:bodyPr wrap="none" rtlCol="0">
            <a:spAutoFit/>
          </a:bodyPr>
          <a:lstStyle/>
          <a:p>
            <a:r>
              <a:rPr lang="en-US" sz="3200" dirty="0"/>
              <a:t>Principal Components Analysis (PCA)</a:t>
            </a:r>
          </a:p>
        </p:txBody>
      </p:sp>
    </p:spTree>
    <p:extLst>
      <p:ext uri="{BB962C8B-B14F-4D97-AF65-F5344CB8AC3E}">
        <p14:creationId xmlns:p14="http://schemas.microsoft.com/office/powerpoint/2010/main" val="12135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1ED7B-BA37-8719-A946-9577A8DEC443}"/>
              </a:ext>
            </a:extLst>
          </p:cNvPr>
          <p:cNvPicPr>
            <a:picLocks noChangeAspect="1"/>
          </p:cNvPicPr>
          <p:nvPr/>
        </p:nvPicPr>
        <p:blipFill>
          <a:blip r:embed="rId2"/>
          <a:stretch>
            <a:fillRect/>
          </a:stretch>
        </p:blipFill>
        <p:spPr>
          <a:xfrm>
            <a:off x="-1" y="1526976"/>
            <a:ext cx="9148363" cy="3805861"/>
          </a:xfrm>
          <a:prstGeom prst="rect">
            <a:avLst/>
          </a:prstGeom>
        </p:spPr>
      </p:pic>
      <p:sp>
        <p:nvSpPr>
          <p:cNvPr id="4" name="TextBox 3">
            <a:extLst>
              <a:ext uri="{FF2B5EF4-FFF2-40B4-BE49-F238E27FC236}">
                <a16:creationId xmlns:a16="http://schemas.microsoft.com/office/drawing/2014/main" id="{22425B37-8593-F422-9BB2-17D84EACCCCC}"/>
              </a:ext>
            </a:extLst>
          </p:cNvPr>
          <p:cNvSpPr txBox="1"/>
          <p:nvPr/>
        </p:nvSpPr>
        <p:spPr>
          <a:xfrm>
            <a:off x="328067" y="628214"/>
            <a:ext cx="8514013" cy="584775"/>
          </a:xfrm>
          <a:prstGeom prst="rect">
            <a:avLst/>
          </a:prstGeom>
          <a:noFill/>
        </p:spPr>
        <p:txBody>
          <a:bodyPr wrap="square" rtlCol="0">
            <a:spAutoFit/>
          </a:bodyPr>
          <a:lstStyle/>
          <a:p>
            <a:pPr algn="ctr"/>
            <a:r>
              <a:rPr lang="en-US" sz="3200" dirty="0"/>
              <a:t>DNA Ancestry Report from Family Tree DNA</a:t>
            </a:r>
          </a:p>
        </p:txBody>
      </p:sp>
      <p:pic>
        <p:nvPicPr>
          <p:cNvPr id="6" name="Picture 5">
            <a:extLst>
              <a:ext uri="{FF2B5EF4-FFF2-40B4-BE49-F238E27FC236}">
                <a16:creationId xmlns:a16="http://schemas.microsoft.com/office/drawing/2014/main" id="{3A407953-2FA7-1C15-2534-5B8AA0E3F432}"/>
              </a:ext>
            </a:extLst>
          </p:cNvPr>
          <p:cNvPicPr>
            <a:picLocks noChangeAspect="1"/>
          </p:cNvPicPr>
          <p:nvPr/>
        </p:nvPicPr>
        <p:blipFill>
          <a:blip r:embed="rId3"/>
          <a:stretch>
            <a:fillRect/>
          </a:stretch>
        </p:blipFill>
        <p:spPr>
          <a:xfrm>
            <a:off x="7461783" y="5575542"/>
            <a:ext cx="1509313" cy="784843"/>
          </a:xfrm>
          <a:prstGeom prst="rect">
            <a:avLst/>
          </a:prstGeom>
        </p:spPr>
      </p:pic>
    </p:spTree>
    <p:extLst>
      <p:ext uri="{BB962C8B-B14F-4D97-AF65-F5344CB8AC3E}">
        <p14:creationId xmlns:p14="http://schemas.microsoft.com/office/powerpoint/2010/main" val="1506527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75EC13-0BEA-4E46-B53B-0F403ED4CB93}"/>
              </a:ext>
            </a:extLst>
          </p:cNvPr>
          <p:cNvPicPr>
            <a:picLocks noChangeAspect="1"/>
          </p:cNvPicPr>
          <p:nvPr/>
        </p:nvPicPr>
        <p:blipFill>
          <a:blip r:embed="rId2"/>
          <a:stretch>
            <a:fillRect/>
          </a:stretch>
        </p:blipFill>
        <p:spPr>
          <a:xfrm>
            <a:off x="592814" y="1679642"/>
            <a:ext cx="7103166" cy="4247972"/>
          </a:xfrm>
          <a:prstGeom prst="rect">
            <a:avLst/>
          </a:prstGeom>
        </p:spPr>
      </p:pic>
      <p:sp>
        <p:nvSpPr>
          <p:cNvPr id="6" name="Rectangle 5">
            <a:extLst>
              <a:ext uri="{FF2B5EF4-FFF2-40B4-BE49-F238E27FC236}">
                <a16:creationId xmlns:a16="http://schemas.microsoft.com/office/drawing/2014/main" id="{0897FA40-DBD2-8746-8A8F-29619654C0BB}"/>
              </a:ext>
            </a:extLst>
          </p:cNvPr>
          <p:cNvSpPr/>
          <p:nvPr/>
        </p:nvSpPr>
        <p:spPr>
          <a:xfrm>
            <a:off x="514749" y="383995"/>
            <a:ext cx="8431023" cy="1477328"/>
          </a:xfrm>
          <a:prstGeom prst="rect">
            <a:avLst/>
          </a:prstGeom>
        </p:spPr>
        <p:txBody>
          <a:bodyPr wrap="square">
            <a:spAutoFit/>
          </a:bodyPr>
          <a:lstStyle/>
          <a:p>
            <a:r>
              <a:rPr lang="en-US" dirty="0">
                <a:hlinkClick r:id="rId3"/>
              </a:rPr>
              <a:t>Altitudinal Barrier to the Spread of an Invasive Species: Could the Pyrenean Chain Slow the Natural Spread of the Pinewood Nematode?</a:t>
            </a:r>
            <a:endParaRPr lang="en-US" dirty="0"/>
          </a:p>
          <a:p>
            <a:r>
              <a:rPr lang="en-US" dirty="0"/>
              <a:t>July 2015</a:t>
            </a:r>
          </a:p>
          <a:p>
            <a:r>
              <a:rPr lang="en-US" dirty="0">
                <a:hlinkClick r:id="rId4"/>
              </a:rPr>
              <a:t>PLoS ONE</a:t>
            </a:r>
            <a:r>
              <a:rPr lang="en-US" dirty="0"/>
              <a:t> DOI: </a:t>
            </a:r>
            <a:r>
              <a:rPr lang="en-US" dirty="0">
                <a:hlinkClick r:id="rId5"/>
              </a:rPr>
              <a:t>10.1371/journal.pone.0134126</a:t>
            </a:r>
            <a:endParaRPr lang="en-US" dirty="0"/>
          </a:p>
          <a:p>
            <a:endParaRPr lang="en-US" dirty="0"/>
          </a:p>
        </p:txBody>
      </p:sp>
      <p:sp>
        <p:nvSpPr>
          <p:cNvPr id="7" name="TextBox 6">
            <a:extLst>
              <a:ext uri="{FF2B5EF4-FFF2-40B4-BE49-F238E27FC236}">
                <a16:creationId xmlns:a16="http://schemas.microsoft.com/office/drawing/2014/main" id="{70366784-D7AD-0D4C-9457-23832C6044F5}"/>
              </a:ext>
            </a:extLst>
          </p:cNvPr>
          <p:cNvSpPr txBox="1"/>
          <p:nvPr/>
        </p:nvSpPr>
        <p:spPr>
          <a:xfrm>
            <a:off x="592814" y="6104673"/>
            <a:ext cx="8026845" cy="646331"/>
          </a:xfrm>
          <a:prstGeom prst="rect">
            <a:avLst/>
          </a:prstGeom>
          <a:noFill/>
        </p:spPr>
        <p:txBody>
          <a:bodyPr wrap="square" rtlCol="0">
            <a:spAutoFit/>
          </a:bodyPr>
          <a:lstStyle/>
          <a:p>
            <a:r>
              <a:rPr lang="en-US" dirty="0"/>
              <a:t>Population genetic structure of the native vector, </a:t>
            </a:r>
            <a:r>
              <a:rPr lang="en-US" i="1" dirty="0" err="1"/>
              <a:t>Monochamus</a:t>
            </a:r>
            <a:r>
              <a:rPr lang="en-US" i="1" dirty="0"/>
              <a:t> </a:t>
            </a:r>
            <a:r>
              <a:rPr lang="en-US" i="1" dirty="0" err="1"/>
              <a:t>galloprovincialis</a:t>
            </a:r>
            <a:r>
              <a:rPr lang="en-US" dirty="0"/>
              <a:t>, a type of long-horned beetle.</a:t>
            </a:r>
            <a:endParaRPr lang="en-US" i="1" dirty="0"/>
          </a:p>
        </p:txBody>
      </p:sp>
      <p:pic>
        <p:nvPicPr>
          <p:cNvPr id="9" name="Picture 8">
            <a:extLst>
              <a:ext uri="{FF2B5EF4-FFF2-40B4-BE49-F238E27FC236}">
                <a16:creationId xmlns:a16="http://schemas.microsoft.com/office/drawing/2014/main" id="{B309A07D-AA04-D243-A1CC-9D7CCA8367AE}"/>
              </a:ext>
            </a:extLst>
          </p:cNvPr>
          <p:cNvPicPr>
            <a:picLocks noChangeAspect="1"/>
          </p:cNvPicPr>
          <p:nvPr/>
        </p:nvPicPr>
        <p:blipFill>
          <a:blip r:embed="rId6"/>
          <a:stretch>
            <a:fillRect/>
          </a:stretch>
        </p:blipFill>
        <p:spPr>
          <a:xfrm rot="5400000">
            <a:off x="7079446" y="3978161"/>
            <a:ext cx="2637657" cy="1261250"/>
          </a:xfrm>
          <a:prstGeom prst="rect">
            <a:avLst/>
          </a:prstGeom>
        </p:spPr>
      </p:pic>
    </p:spTree>
    <p:extLst>
      <p:ext uri="{BB962C8B-B14F-4D97-AF65-F5344CB8AC3E}">
        <p14:creationId xmlns:p14="http://schemas.microsoft.com/office/powerpoint/2010/main" val="1695364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749482" y="4224012"/>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18" name="TextBox 17"/>
          <p:cNvSpPr txBox="1"/>
          <p:nvPr/>
        </p:nvSpPr>
        <p:spPr>
          <a:xfrm>
            <a:off x="2755122" y="1902686"/>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2" name="Rounded Rectangle 1"/>
          <p:cNvSpPr/>
          <p:nvPr/>
        </p:nvSpPr>
        <p:spPr>
          <a:xfrm>
            <a:off x="3489435" y="4130749"/>
            <a:ext cx="2317531" cy="898451"/>
          </a:xfrm>
          <a:prstGeom prst="round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3" name="Rectangle 2"/>
          <p:cNvSpPr/>
          <p:nvPr/>
        </p:nvSpPr>
        <p:spPr>
          <a:xfrm>
            <a:off x="940722" y="4361120"/>
            <a:ext cx="1802524" cy="439480"/>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4" name="Rectangle 3"/>
          <p:cNvSpPr/>
          <p:nvPr/>
        </p:nvSpPr>
        <p:spPr>
          <a:xfrm>
            <a:off x="6553155" y="4338084"/>
            <a:ext cx="1802524" cy="483781"/>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5" name="Straight Arrow Connector 4"/>
          <p:cNvCxnSpPr/>
          <p:nvPr/>
        </p:nvCxnSpPr>
        <p:spPr>
          <a:xfrm>
            <a:off x="46482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79446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5818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9530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9"/>
          <p:cNvGrpSpPr/>
          <p:nvPr/>
        </p:nvGrpSpPr>
        <p:grpSpPr>
          <a:xfrm>
            <a:off x="940732" y="1818622"/>
            <a:ext cx="7414957" cy="898451"/>
            <a:chOff x="4663780" y="4114800"/>
            <a:chExt cx="4388440" cy="990600"/>
          </a:xfrm>
        </p:grpSpPr>
        <p:sp>
          <p:nvSpPr>
            <p:cNvPr id="10" name="Rounded Rectangle 9"/>
            <p:cNvSpPr/>
            <p:nvPr/>
          </p:nvSpPr>
          <p:spPr>
            <a:xfrm>
              <a:off x="6172200" y="4114800"/>
              <a:ext cx="1371600" cy="9906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11" name="Rectangle 10"/>
            <p:cNvSpPr/>
            <p:nvPr/>
          </p:nvSpPr>
          <p:spPr>
            <a:xfrm>
              <a:off x="4663780" y="4397606"/>
              <a:ext cx="1066800" cy="48455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12" name="Rectangle 11"/>
            <p:cNvSpPr/>
            <p:nvPr/>
          </p:nvSpPr>
          <p:spPr>
            <a:xfrm>
              <a:off x="7985420" y="4343400"/>
              <a:ext cx="10668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13" name="Straight Arrow Connector 12"/>
            <p:cNvCxnSpPr/>
            <p:nvPr/>
          </p:nvCxnSpPr>
          <p:spPr>
            <a:xfrm>
              <a:off x="576089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57411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1678578"/>
            <a:ext cx="373598" cy="594360"/>
          </a:xfrm>
          <a:prstGeom prst="rect">
            <a:avLst/>
          </a:prstGeom>
          <a:noFill/>
        </p:spPr>
      </p:pic>
      <p:pic>
        <p:nvPicPr>
          <p:cNvPr id="16"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3997590"/>
            <a:ext cx="373598" cy="594360"/>
          </a:xfrm>
          <a:prstGeom prst="rect">
            <a:avLst/>
          </a:prstGeom>
          <a:noFill/>
        </p:spPr>
      </p:pic>
      <p:sp>
        <p:nvSpPr>
          <p:cNvPr id="19" name="TextBox 18"/>
          <p:cNvSpPr txBox="1"/>
          <p:nvPr/>
        </p:nvSpPr>
        <p:spPr>
          <a:xfrm>
            <a:off x="5029200" y="2941675"/>
            <a:ext cx="461665" cy="1030923"/>
          </a:xfrm>
          <a:prstGeom prst="rect">
            <a:avLst/>
          </a:prstGeom>
          <a:noFill/>
        </p:spPr>
        <p:txBody>
          <a:bodyPr vert="vert" wrap="none" rtlCol="0">
            <a:spAutoFit/>
          </a:bodyPr>
          <a:lstStyle/>
          <a:p>
            <a:r>
              <a:rPr lang="en-US" b="1" dirty="0"/>
              <a:t>Migration</a:t>
            </a:r>
          </a:p>
        </p:txBody>
      </p:sp>
      <p:sp>
        <p:nvSpPr>
          <p:cNvPr id="20" name="TextBox 19"/>
          <p:cNvSpPr txBox="1"/>
          <p:nvPr/>
        </p:nvSpPr>
        <p:spPr>
          <a:xfrm>
            <a:off x="152400" y="603048"/>
            <a:ext cx="8915400" cy="584776"/>
          </a:xfrm>
          <a:prstGeom prst="rect">
            <a:avLst/>
          </a:prstGeom>
          <a:noFill/>
        </p:spPr>
        <p:txBody>
          <a:bodyPr wrap="square" rtlCol="0">
            <a:spAutoFit/>
          </a:bodyPr>
          <a:lstStyle/>
          <a:p>
            <a:pPr algn="ctr"/>
            <a:r>
              <a:rPr lang="en-US" sz="3200" b="1" dirty="0">
                <a:latin typeface="Calibri"/>
                <a:cs typeface="Calibri"/>
              </a:rPr>
              <a:t>Population Subdivision for Two Populations</a:t>
            </a:r>
            <a:endParaRPr lang="en-US" sz="3200" dirty="0">
              <a:latin typeface="Calibri"/>
              <a:cs typeface="Calibri"/>
            </a:endParaRPr>
          </a:p>
        </p:txBody>
      </p:sp>
      <p:sp>
        <p:nvSpPr>
          <p:cNvPr id="21" name="TextBox 20"/>
          <p:cNvSpPr txBox="1"/>
          <p:nvPr/>
        </p:nvSpPr>
        <p:spPr>
          <a:xfrm>
            <a:off x="228600" y="5322565"/>
            <a:ext cx="8839200" cy="1015663"/>
          </a:xfrm>
          <a:prstGeom prst="rect">
            <a:avLst/>
          </a:prstGeom>
          <a:noFill/>
        </p:spPr>
        <p:txBody>
          <a:bodyPr wrap="square" rtlCol="0">
            <a:spAutoFit/>
          </a:bodyPr>
          <a:lstStyle/>
          <a:p>
            <a:pPr algn="ctr"/>
            <a:r>
              <a:rPr lang="en-US" sz="2000" b="1" dirty="0">
                <a:latin typeface="Calibri"/>
                <a:cs typeface="Calibri"/>
              </a:rPr>
              <a:t>Mutation and genetic drift (and selection) act independently in each population.</a:t>
            </a:r>
          </a:p>
          <a:p>
            <a:pPr algn="ctr"/>
            <a:endParaRPr lang="en-US" sz="2000" b="1" dirty="0">
              <a:latin typeface="Calibri"/>
              <a:cs typeface="Calibri"/>
            </a:endParaRPr>
          </a:p>
          <a:p>
            <a:pPr algn="ctr"/>
            <a:r>
              <a:rPr lang="en-US" sz="2000" b="1" dirty="0">
                <a:latin typeface="Calibri"/>
                <a:cs typeface="Calibri"/>
              </a:rPr>
              <a:t>Gene flow homogenizes allele frequencies, offsets drift by increasing Ne.</a:t>
            </a:r>
          </a:p>
        </p:txBody>
      </p:sp>
    </p:spTree>
    <p:extLst>
      <p:ext uri="{BB962C8B-B14F-4D97-AF65-F5344CB8AC3E}">
        <p14:creationId xmlns:p14="http://schemas.microsoft.com/office/powerpoint/2010/main" val="41074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937" t="19663" r="7869" b="11875"/>
          <a:stretch/>
        </p:blipFill>
        <p:spPr>
          <a:xfrm>
            <a:off x="4241454" y="1047164"/>
            <a:ext cx="4844135" cy="4526280"/>
          </a:xfrm>
          <a:prstGeom prst="rect">
            <a:avLst/>
          </a:prstGeom>
        </p:spPr>
      </p:pic>
      <p:sp>
        <p:nvSpPr>
          <p:cNvPr id="5" name="TextBox 4"/>
          <p:cNvSpPr txBox="1"/>
          <p:nvPr/>
        </p:nvSpPr>
        <p:spPr>
          <a:xfrm>
            <a:off x="4241454" y="5573443"/>
            <a:ext cx="3175741" cy="300082"/>
          </a:xfrm>
          <a:prstGeom prst="rect">
            <a:avLst/>
          </a:prstGeom>
          <a:noFill/>
        </p:spPr>
        <p:txBody>
          <a:bodyPr wrap="none" rtlCol="0">
            <a:spAutoFit/>
          </a:bodyPr>
          <a:lstStyle/>
          <a:p>
            <a:r>
              <a:rPr lang="en-US" sz="1350" dirty="0"/>
              <a:t>Assignment based on 26 microsatellite loci</a:t>
            </a:r>
          </a:p>
        </p:txBody>
      </p:sp>
      <p:pic>
        <p:nvPicPr>
          <p:cNvPr id="6" name="Picture 5"/>
          <p:cNvPicPr>
            <a:picLocks noChangeAspect="1"/>
          </p:cNvPicPr>
          <p:nvPr/>
        </p:nvPicPr>
        <p:blipFill rotWithShape="1">
          <a:blip r:embed="rId3"/>
          <a:srcRect l="24340" t="35241" r="8302" b="20144"/>
          <a:stretch/>
        </p:blipFill>
        <p:spPr>
          <a:xfrm>
            <a:off x="189914" y="1416446"/>
            <a:ext cx="4051540" cy="1508760"/>
          </a:xfrm>
          <a:prstGeom prst="rect">
            <a:avLst/>
          </a:prstGeom>
        </p:spPr>
      </p:pic>
      <p:pic>
        <p:nvPicPr>
          <p:cNvPr id="7" name="Picture 6"/>
          <p:cNvPicPr>
            <a:picLocks noChangeAspect="1"/>
          </p:cNvPicPr>
          <p:nvPr/>
        </p:nvPicPr>
        <p:blipFill rotWithShape="1">
          <a:blip r:embed="rId4"/>
          <a:srcRect l="19257" t="83894" r="29169" b="12068"/>
          <a:stretch/>
        </p:blipFill>
        <p:spPr>
          <a:xfrm>
            <a:off x="179366" y="2974024"/>
            <a:ext cx="4046220" cy="17813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38" y="3284538"/>
            <a:ext cx="2034305" cy="1371600"/>
          </a:xfrm>
          <a:prstGeom prst="rect">
            <a:avLst/>
          </a:prstGeom>
        </p:spPr>
      </p:pic>
      <p:sp>
        <p:nvSpPr>
          <p:cNvPr id="9" name="TextBox 8"/>
          <p:cNvSpPr txBox="1"/>
          <p:nvPr/>
        </p:nvSpPr>
        <p:spPr>
          <a:xfrm>
            <a:off x="315763" y="4656138"/>
            <a:ext cx="1096775" cy="300082"/>
          </a:xfrm>
          <a:prstGeom prst="rect">
            <a:avLst/>
          </a:prstGeom>
          <a:noFill/>
        </p:spPr>
        <p:txBody>
          <a:bodyPr wrap="none" rtlCol="0">
            <a:spAutoFit/>
          </a:bodyPr>
          <a:lstStyle/>
          <a:p>
            <a:r>
              <a:rPr lang="en-US" sz="1350" i="1" dirty="0" err="1"/>
              <a:t>Hyla</a:t>
            </a:r>
            <a:r>
              <a:rPr lang="en-US" sz="1350" i="1" dirty="0"/>
              <a:t> </a:t>
            </a:r>
            <a:r>
              <a:rPr lang="en-US" sz="1350" i="1" dirty="0" err="1"/>
              <a:t>arborea</a:t>
            </a:r>
            <a:endParaRPr lang="en-US" sz="1350" i="1"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4197" y="4247337"/>
            <a:ext cx="2049208" cy="1371600"/>
          </a:xfrm>
          <a:prstGeom prst="rect">
            <a:avLst/>
          </a:prstGeom>
        </p:spPr>
      </p:pic>
      <p:sp>
        <p:nvSpPr>
          <p:cNvPr id="11" name="TextBox 10"/>
          <p:cNvSpPr txBox="1"/>
          <p:nvPr/>
        </p:nvSpPr>
        <p:spPr>
          <a:xfrm>
            <a:off x="2954531" y="5576733"/>
            <a:ext cx="1024639" cy="300082"/>
          </a:xfrm>
          <a:prstGeom prst="rect">
            <a:avLst/>
          </a:prstGeom>
          <a:noFill/>
        </p:spPr>
        <p:txBody>
          <a:bodyPr wrap="none" rtlCol="0">
            <a:spAutoFit/>
          </a:bodyPr>
          <a:lstStyle/>
          <a:p>
            <a:r>
              <a:rPr lang="en-US" sz="1350" i="1" dirty="0" err="1"/>
              <a:t>Hyla</a:t>
            </a:r>
            <a:r>
              <a:rPr lang="en-US" sz="1350" i="1" dirty="0"/>
              <a:t> </a:t>
            </a:r>
            <a:r>
              <a:rPr lang="en-US" sz="1350" i="1" dirty="0" err="1"/>
              <a:t>molleri</a:t>
            </a:r>
            <a:endParaRPr lang="en-US" sz="1350" i="1" dirty="0"/>
          </a:p>
        </p:txBody>
      </p:sp>
      <p:sp>
        <p:nvSpPr>
          <p:cNvPr id="12" name="TextBox 11"/>
          <p:cNvSpPr txBox="1"/>
          <p:nvPr/>
        </p:nvSpPr>
        <p:spPr>
          <a:xfrm>
            <a:off x="4346917" y="3589165"/>
            <a:ext cx="1027269" cy="300082"/>
          </a:xfrm>
          <a:prstGeom prst="rect">
            <a:avLst/>
          </a:prstGeom>
          <a:noFill/>
        </p:spPr>
        <p:txBody>
          <a:bodyPr wrap="none" rtlCol="0">
            <a:spAutoFit/>
          </a:bodyPr>
          <a:lstStyle/>
          <a:p>
            <a:r>
              <a:rPr lang="en-US" sz="1350" dirty="0"/>
              <a:t>Hybrid zone</a:t>
            </a:r>
          </a:p>
        </p:txBody>
      </p:sp>
      <p:cxnSp>
        <p:nvCxnSpPr>
          <p:cNvPr id="14" name="Straight Arrow Connector 13"/>
          <p:cNvCxnSpPr/>
          <p:nvPr/>
        </p:nvCxnSpPr>
        <p:spPr>
          <a:xfrm>
            <a:off x="5328139" y="3727665"/>
            <a:ext cx="47871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79366" y="932039"/>
            <a:ext cx="6207369" cy="415498"/>
          </a:xfrm>
          <a:prstGeom prst="rect">
            <a:avLst/>
          </a:prstGeom>
        </p:spPr>
        <p:txBody>
          <a:bodyPr wrap="square">
            <a:spAutoFit/>
          </a:bodyPr>
          <a:lstStyle/>
          <a:p>
            <a:r>
              <a:rPr lang="en-US" sz="2100" u="sng" dirty="0"/>
              <a:t>Studying hybrid zones</a:t>
            </a:r>
          </a:p>
        </p:txBody>
      </p:sp>
    </p:spTree>
    <p:extLst>
      <p:ext uri="{BB962C8B-B14F-4D97-AF65-F5344CB8AC3E}">
        <p14:creationId xmlns:p14="http://schemas.microsoft.com/office/powerpoint/2010/main" val="2205469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424" t="32263" r="44947" b="22768"/>
          <a:stretch/>
        </p:blipFill>
        <p:spPr>
          <a:xfrm>
            <a:off x="3386765" y="1631225"/>
            <a:ext cx="4779414" cy="3703320"/>
          </a:xfrm>
          <a:prstGeom prst="rect">
            <a:avLst/>
          </a:prstGeom>
        </p:spPr>
      </p:pic>
      <p:pic>
        <p:nvPicPr>
          <p:cNvPr id="4" name="Picture 3"/>
          <p:cNvPicPr>
            <a:picLocks noChangeAspect="1"/>
          </p:cNvPicPr>
          <p:nvPr/>
        </p:nvPicPr>
        <p:blipFill rotWithShape="1">
          <a:blip r:embed="rId3"/>
          <a:srcRect l="26742" t="16518" r="13723" b="80446"/>
          <a:stretch/>
        </p:blipFill>
        <p:spPr>
          <a:xfrm>
            <a:off x="2870563" y="1356905"/>
            <a:ext cx="5809706" cy="166552"/>
          </a:xfrm>
          <a:prstGeom prst="rect">
            <a:avLst/>
          </a:prstGeom>
        </p:spPr>
      </p:pic>
      <p:sp>
        <p:nvSpPr>
          <p:cNvPr id="5" name="Rectangle 4"/>
          <p:cNvSpPr/>
          <p:nvPr/>
        </p:nvSpPr>
        <p:spPr>
          <a:xfrm>
            <a:off x="404949" y="1097825"/>
            <a:ext cx="2981816" cy="923330"/>
          </a:xfrm>
          <a:prstGeom prst="rect">
            <a:avLst/>
          </a:prstGeom>
        </p:spPr>
        <p:txBody>
          <a:bodyPr wrap="square">
            <a:spAutoFit/>
          </a:bodyPr>
          <a:lstStyle/>
          <a:p>
            <a:r>
              <a:rPr lang="en-US" sz="1350" dirty="0"/>
              <a:t>Genomic variation in a widespread Neotropical bird (</a:t>
            </a:r>
            <a:r>
              <a:rPr lang="en-US" sz="1350" i="1" dirty="0" err="1"/>
              <a:t>Xenops</a:t>
            </a:r>
            <a:r>
              <a:rPr lang="en-US" sz="1350" i="1" dirty="0"/>
              <a:t> </a:t>
            </a:r>
            <a:r>
              <a:rPr lang="en-US" sz="1350" i="1" dirty="0" err="1"/>
              <a:t>minutus</a:t>
            </a:r>
            <a:r>
              <a:rPr lang="en-US" sz="1350" dirty="0"/>
              <a:t>) reveals divergence, population expansion, and gene flow</a:t>
            </a:r>
          </a:p>
        </p:txBody>
      </p:sp>
      <p:pic>
        <p:nvPicPr>
          <p:cNvPr id="6" name="Picture 5"/>
          <p:cNvPicPr>
            <a:picLocks noChangeAspect="1"/>
          </p:cNvPicPr>
          <p:nvPr/>
        </p:nvPicPr>
        <p:blipFill>
          <a:blip r:embed="rId4"/>
          <a:stretch>
            <a:fillRect/>
          </a:stretch>
        </p:blipFill>
        <p:spPr>
          <a:xfrm>
            <a:off x="404948" y="2108562"/>
            <a:ext cx="2537460" cy="1903095"/>
          </a:xfrm>
          <a:prstGeom prst="rect">
            <a:avLst/>
          </a:prstGeom>
        </p:spPr>
      </p:pic>
      <p:pic>
        <p:nvPicPr>
          <p:cNvPr id="8" name="Picture 7"/>
          <p:cNvPicPr>
            <a:picLocks noChangeAspect="1"/>
          </p:cNvPicPr>
          <p:nvPr/>
        </p:nvPicPr>
        <p:blipFill rotWithShape="1">
          <a:blip r:embed="rId5"/>
          <a:srcRect l="40449" t="33702" r="23979" b="26299"/>
          <a:stretch/>
        </p:blipFill>
        <p:spPr>
          <a:xfrm>
            <a:off x="2001364" y="4011657"/>
            <a:ext cx="3037304" cy="1920240"/>
          </a:xfrm>
          <a:prstGeom prst="rect">
            <a:avLst/>
          </a:prstGeom>
        </p:spPr>
      </p:pic>
      <p:sp>
        <p:nvSpPr>
          <p:cNvPr id="9" name="Rectangle 8"/>
          <p:cNvSpPr/>
          <p:nvPr/>
        </p:nvSpPr>
        <p:spPr>
          <a:xfrm>
            <a:off x="259253" y="4122148"/>
            <a:ext cx="2146847" cy="1015663"/>
          </a:xfrm>
          <a:prstGeom prst="rect">
            <a:avLst/>
          </a:prstGeom>
        </p:spPr>
        <p:txBody>
          <a:bodyPr wrap="square">
            <a:spAutoFit/>
          </a:bodyPr>
          <a:lstStyle/>
          <a:p>
            <a:pPr algn="ctr"/>
            <a:r>
              <a:rPr lang="en-US" sz="1500" dirty="0"/>
              <a:t>Identifying population boundaries &amp; assigning individuals to populations</a:t>
            </a:r>
          </a:p>
        </p:txBody>
      </p:sp>
    </p:spTree>
    <p:extLst>
      <p:ext uri="{BB962C8B-B14F-4D97-AF65-F5344CB8AC3E}">
        <p14:creationId xmlns:p14="http://schemas.microsoft.com/office/powerpoint/2010/main" val="2694498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lavretsky\Desktop\MEDU.Final\FINAL.OUTPUTS\MXvMA.POPGENOME.PCA.ADMIX.RESULTS\RESULTS\MXvMA.PCA+ADMIXTURE.RESULTS.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715" y="566057"/>
            <a:ext cx="6967607"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19314" y="5522686"/>
            <a:ext cx="8443336" cy="800219"/>
          </a:xfrm>
          <a:prstGeom prst="rect">
            <a:avLst/>
          </a:prstGeom>
          <a:noFill/>
        </p:spPr>
        <p:txBody>
          <a:bodyPr wrap="square" rtlCol="0">
            <a:spAutoFit/>
          </a:bodyPr>
          <a:lstStyle/>
          <a:p>
            <a:pPr algn="ctr"/>
            <a:r>
              <a:rPr lang="en-US" sz="1400" dirty="0"/>
              <a:t>Mexican Duck Data – Lavretsky et al. (2015) Speciation genomics and a role for the Z chromosome in the early stages of divergence between Mexican ducks and mallards. Molecular Ecology 24:5364–5378. </a:t>
            </a:r>
          </a:p>
          <a:p>
            <a:r>
              <a:rPr lang="en-US" dirty="0"/>
              <a:t>  </a:t>
            </a:r>
          </a:p>
        </p:txBody>
      </p:sp>
    </p:spTree>
    <p:extLst>
      <p:ext uri="{BB962C8B-B14F-4D97-AF65-F5344CB8AC3E}">
        <p14:creationId xmlns:p14="http://schemas.microsoft.com/office/powerpoint/2010/main" val="2602640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505" t="21875" r="37517" b="17232"/>
          <a:stretch/>
        </p:blipFill>
        <p:spPr>
          <a:xfrm>
            <a:off x="4608863" y="2503170"/>
            <a:ext cx="4389120" cy="3340826"/>
          </a:xfrm>
          <a:prstGeom prst="rect">
            <a:avLst/>
          </a:prstGeom>
        </p:spPr>
      </p:pic>
      <p:sp>
        <p:nvSpPr>
          <p:cNvPr id="3" name="Rectangle 2"/>
          <p:cNvSpPr/>
          <p:nvPr/>
        </p:nvSpPr>
        <p:spPr>
          <a:xfrm>
            <a:off x="344271" y="848299"/>
            <a:ext cx="6207369" cy="461665"/>
          </a:xfrm>
          <a:prstGeom prst="rect">
            <a:avLst/>
          </a:prstGeom>
        </p:spPr>
        <p:txBody>
          <a:bodyPr wrap="square">
            <a:spAutoFit/>
          </a:bodyPr>
          <a:lstStyle/>
          <a:p>
            <a:r>
              <a:rPr lang="en-US" sz="2400" dirty="0"/>
              <a:t>Identifying Unknown Individuals</a:t>
            </a:r>
          </a:p>
        </p:txBody>
      </p:sp>
      <p:pic>
        <p:nvPicPr>
          <p:cNvPr id="4" name="Picture 3"/>
          <p:cNvPicPr>
            <a:picLocks noChangeAspect="1"/>
          </p:cNvPicPr>
          <p:nvPr/>
        </p:nvPicPr>
        <p:blipFill rotWithShape="1">
          <a:blip r:embed="rId3"/>
          <a:srcRect l="14193" t="46256" r="19953" b="16875"/>
          <a:stretch/>
        </p:blipFill>
        <p:spPr>
          <a:xfrm>
            <a:off x="400112" y="1445077"/>
            <a:ext cx="4357558" cy="1371600"/>
          </a:xfrm>
          <a:prstGeom prst="rect">
            <a:avLst/>
          </a:prstGeom>
        </p:spPr>
      </p:pic>
      <p:pic>
        <p:nvPicPr>
          <p:cNvPr id="5" name="Picture 4"/>
          <p:cNvPicPr>
            <a:picLocks noChangeAspect="1"/>
          </p:cNvPicPr>
          <p:nvPr/>
        </p:nvPicPr>
        <p:blipFill rotWithShape="1">
          <a:blip r:embed="rId4"/>
          <a:srcRect l="14191" t="80804" r="59906" b="15268"/>
          <a:stretch/>
        </p:blipFill>
        <p:spPr>
          <a:xfrm>
            <a:off x="400111" y="2846877"/>
            <a:ext cx="2527664" cy="215538"/>
          </a:xfrm>
          <a:prstGeom prst="rect">
            <a:avLst/>
          </a:prstGeom>
        </p:spPr>
      </p:pic>
      <p:pic>
        <p:nvPicPr>
          <p:cNvPr id="6" name="Picture 5"/>
          <p:cNvPicPr>
            <a:picLocks noChangeAspect="1"/>
          </p:cNvPicPr>
          <p:nvPr/>
        </p:nvPicPr>
        <p:blipFill rotWithShape="1">
          <a:blip r:embed="rId5"/>
          <a:srcRect l="19412" t="19018" r="20952" b="9732"/>
          <a:stretch/>
        </p:blipFill>
        <p:spPr>
          <a:xfrm>
            <a:off x="717797" y="3092615"/>
            <a:ext cx="3573380" cy="2400300"/>
          </a:xfrm>
          <a:prstGeom prst="rect">
            <a:avLst/>
          </a:prstGeom>
        </p:spPr>
      </p:pic>
      <p:pic>
        <p:nvPicPr>
          <p:cNvPr id="8" name="Picture 7"/>
          <p:cNvPicPr>
            <a:picLocks noChangeAspect="1"/>
          </p:cNvPicPr>
          <p:nvPr/>
        </p:nvPicPr>
        <p:blipFill>
          <a:blip r:embed="rId6"/>
          <a:stretch>
            <a:fillRect/>
          </a:stretch>
        </p:blipFill>
        <p:spPr>
          <a:xfrm>
            <a:off x="5704605" y="1131570"/>
            <a:ext cx="2441121" cy="1371600"/>
          </a:xfrm>
          <a:prstGeom prst="rect">
            <a:avLst/>
          </a:prstGeom>
        </p:spPr>
      </p:pic>
      <p:sp>
        <p:nvSpPr>
          <p:cNvPr id="9" name="TextBox 8"/>
          <p:cNvSpPr txBox="1"/>
          <p:nvPr/>
        </p:nvSpPr>
        <p:spPr>
          <a:xfrm>
            <a:off x="717797" y="5566996"/>
            <a:ext cx="3352521" cy="300082"/>
          </a:xfrm>
          <a:prstGeom prst="rect">
            <a:avLst/>
          </a:prstGeom>
          <a:noFill/>
        </p:spPr>
        <p:txBody>
          <a:bodyPr wrap="none" rtlCol="0">
            <a:spAutoFit/>
          </a:bodyPr>
          <a:lstStyle/>
          <a:p>
            <a:r>
              <a:rPr lang="en-US" sz="1350" dirty="0"/>
              <a:t>Examined 16,587 SNPs for 304 canid samples</a:t>
            </a:r>
          </a:p>
        </p:txBody>
      </p:sp>
      <p:sp>
        <p:nvSpPr>
          <p:cNvPr id="10" name="TextBox 9"/>
          <p:cNvSpPr txBox="1"/>
          <p:nvPr/>
        </p:nvSpPr>
        <p:spPr>
          <a:xfrm>
            <a:off x="5270863" y="3208565"/>
            <a:ext cx="1018903" cy="715581"/>
          </a:xfrm>
          <a:prstGeom prst="rect">
            <a:avLst/>
          </a:prstGeom>
          <a:noFill/>
          <a:ln>
            <a:solidFill>
              <a:schemeClr val="tx1"/>
            </a:solidFill>
          </a:ln>
        </p:spPr>
        <p:txBody>
          <a:bodyPr wrap="square" rtlCol="0">
            <a:spAutoFit/>
          </a:bodyPr>
          <a:lstStyle/>
          <a:p>
            <a:pPr algn="ctr"/>
            <a:r>
              <a:rPr lang="en-US" sz="1350" dirty="0"/>
              <a:t>Two clusters of wolves</a:t>
            </a:r>
          </a:p>
        </p:txBody>
      </p:sp>
      <p:sp>
        <p:nvSpPr>
          <p:cNvPr id="11" name="TextBox 10"/>
          <p:cNvSpPr txBox="1"/>
          <p:nvPr/>
        </p:nvSpPr>
        <p:spPr>
          <a:xfrm>
            <a:off x="6133011" y="5008168"/>
            <a:ext cx="1855961" cy="507831"/>
          </a:xfrm>
          <a:prstGeom prst="rect">
            <a:avLst/>
          </a:prstGeom>
          <a:solidFill>
            <a:schemeClr val="bg1"/>
          </a:solidFill>
          <a:ln>
            <a:solidFill>
              <a:schemeClr val="tx1"/>
            </a:solidFill>
          </a:ln>
        </p:spPr>
        <p:txBody>
          <a:bodyPr wrap="square" rtlCol="0">
            <a:spAutoFit/>
          </a:bodyPr>
          <a:lstStyle/>
          <a:p>
            <a:pPr algn="ctr"/>
            <a:r>
              <a:rPr lang="en-US" sz="1350" dirty="0"/>
              <a:t>Most “unknowns” clustered with coyotes</a:t>
            </a:r>
          </a:p>
        </p:txBody>
      </p:sp>
      <p:sp>
        <p:nvSpPr>
          <p:cNvPr id="15" name="TextBox 14"/>
          <p:cNvSpPr txBox="1"/>
          <p:nvPr/>
        </p:nvSpPr>
        <p:spPr>
          <a:xfrm>
            <a:off x="7421017" y="3561264"/>
            <a:ext cx="758401" cy="507831"/>
          </a:xfrm>
          <a:prstGeom prst="rect">
            <a:avLst/>
          </a:prstGeom>
          <a:noFill/>
          <a:ln>
            <a:solidFill>
              <a:schemeClr val="tx1"/>
            </a:solidFill>
          </a:ln>
        </p:spPr>
        <p:txBody>
          <a:bodyPr wrap="square" rtlCol="0">
            <a:spAutoFit/>
          </a:bodyPr>
          <a:lstStyle/>
          <a:p>
            <a:pPr algn="ctr"/>
            <a:r>
              <a:rPr lang="en-US" sz="1350" dirty="0"/>
              <a:t>Possible hybrids</a:t>
            </a:r>
          </a:p>
        </p:txBody>
      </p:sp>
      <p:sp>
        <p:nvSpPr>
          <p:cNvPr id="7" name="TextBox 6">
            <a:extLst>
              <a:ext uri="{FF2B5EF4-FFF2-40B4-BE49-F238E27FC236}">
                <a16:creationId xmlns:a16="http://schemas.microsoft.com/office/drawing/2014/main" id="{1AB82DB9-8158-382E-98B6-45D326174CD2}"/>
              </a:ext>
            </a:extLst>
          </p:cNvPr>
          <p:cNvSpPr txBox="1"/>
          <p:nvPr/>
        </p:nvSpPr>
        <p:spPr>
          <a:xfrm>
            <a:off x="7233574" y="6275158"/>
            <a:ext cx="1656864" cy="338554"/>
          </a:xfrm>
          <a:prstGeom prst="rect">
            <a:avLst/>
          </a:prstGeom>
          <a:noFill/>
        </p:spPr>
        <p:txBody>
          <a:bodyPr wrap="none" rtlCol="0">
            <a:spAutoFit/>
          </a:bodyPr>
          <a:lstStyle/>
          <a:p>
            <a:r>
              <a:rPr lang="en-US" sz="1600" dirty="0"/>
              <a:t>Credit: J. L. Peters</a:t>
            </a:r>
          </a:p>
        </p:txBody>
      </p:sp>
    </p:spTree>
    <p:extLst>
      <p:ext uri="{BB962C8B-B14F-4D97-AF65-F5344CB8AC3E}">
        <p14:creationId xmlns:p14="http://schemas.microsoft.com/office/powerpoint/2010/main" val="377097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359999" y="6165900"/>
            <a:ext cx="8351231" cy="451800"/>
          </a:xfrm>
          <a:prstGeom prst="rect">
            <a:avLst/>
          </a:prstGeom>
          <a:noFill/>
          <a:ln>
            <a:noFill/>
          </a:ln>
        </p:spPr>
        <p:txBody>
          <a:bodyPr lIns="90000" tIns="46800" rIns="90000" bIns="46800"/>
          <a:lstStyle/>
          <a:p>
            <a:r>
              <a:rPr lang="en-US" sz="1200" b="0" strike="noStrike" spc="-1" dirty="0">
                <a:solidFill>
                  <a:srgbClr val="0070C0"/>
                </a:solidFill>
                <a:latin typeface="Arial"/>
              </a:rPr>
              <a:t>Becoming pure: identifying generational classes of admixed individuals within lesser and greater scaup populations</a:t>
            </a:r>
          </a:p>
        </p:txBody>
      </p:sp>
      <p:sp>
        <p:nvSpPr>
          <p:cNvPr id="45" name="TextShape 2"/>
          <p:cNvSpPr txBox="1"/>
          <p:nvPr/>
        </p:nvSpPr>
        <p:spPr>
          <a:xfrm>
            <a:off x="360000" y="5940000"/>
            <a:ext cx="8640000" cy="451800"/>
          </a:xfrm>
          <a:prstGeom prst="rect">
            <a:avLst/>
          </a:prstGeom>
          <a:noFill/>
          <a:ln>
            <a:noFill/>
          </a:ln>
        </p:spPr>
        <p:txBody>
          <a:bodyPr lIns="90000" tIns="45000" rIns="90000" bIns="45000"/>
          <a:lstStyle/>
          <a:p>
            <a:r>
              <a:rPr lang="en-US" sz="800" b="1" strike="noStrike" spc="-1" dirty="0">
                <a:solidFill>
                  <a:srgbClr val="0070C0"/>
                </a:solidFill>
                <a:latin typeface="Arial"/>
              </a:rPr>
              <a:t>Molecular Ecology, Volume: 25, Issue: 3, Pages: 661-674, First published: 24 November 2015, DOI: (10.1111/mec.13487) </a:t>
            </a:r>
            <a:endParaRPr lang="en-US" sz="800" b="0" strike="noStrike" spc="-1" dirty="0">
              <a:solidFill>
                <a:srgbClr val="0070C0"/>
              </a:solidFill>
              <a:latin typeface="Arial"/>
            </a:endParaRPr>
          </a:p>
        </p:txBody>
      </p:sp>
      <p:pic>
        <p:nvPicPr>
          <p:cNvPr id="46" name="Main graphic"/>
          <p:cNvPicPr/>
          <p:nvPr/>
        </p:nvPicPr>
        <p:blipFill>
          <a:blip r:embed="rId3"/>
          <a:stretch/>
        </p:blipFill>
        <p:spPr>
          <a:xfrm>
            <a:off x="207819" y="2126627"/>
            <a:ext cx="6350040" cy="3565800"/>
          </a:xfrm>
          <a:prstGeom prst="rect">
            <a:avLst/>
          </a:prstGeom>
          <a:ln>
            <a:noFill/>
          </a:ln>
        </p:spPr>
      </p:pic>
      <p:sp>
        <p:nvSpPr>
          <p:cNvPr id="2" name="TextBox 1">
            <a:extLst>
              <a:ext uri="{FF2B5EF4-FFF2-40B4-BE49-F238E27FC236}">
                <a16:creationId xmlns:a16="http://schemas.microsoft.com/office/drawing/2014/main" id="{3D6CD733-CE40-F70D-30FF-D866C70BE781}"/>
              </a:ext>
            </a:extLst>
          </p:cNvPr>
          <p:cNvSpPr txBox="1"/>
          <p:nvPr/>
        </p:nvSpPr>
        <p:spPr>
          <a:xfrm>
            <a:off x="359679" y="256219"/>
            <a:ext cx="8351231" cy="1384995"/>
          </a:xfrm>
          <a:prstGeom prst="rect">
            <a:avLst/>
          </a:prstGeom>
          <a:noFill/>
        </p:spPr>
        <p:txBody>
          <a:bodyPr wrap="square" rtlCol="0">
            <a:spAutoFit/>
          </a:bodyPr>
          <a:lstStyle/>
          <a:p>
            <a:r>
              <a:rPr lang="en-US" sz="2800" dirty="0"/>
              <a:t>Empirical and simulated data indicate that backcrossing will cause “hybrids” to blend back into one or the other genetic background by about 5 generations</a:t>
            </a:r>
          </a:p>
        </p:txBody>
      </p:sp>
      <p:pic>
        <p:nvPicPr>
          <p:cNvPr id="4" name="Picture 3">
            <a:extLst>
              <a:ext uri="{FF2B5EF4-FFF2-40B4-BE49-F238E27FC236}">
                <a16:creationId xmlns:a16="http://schemas.microsoft.com/office/drawing/2014/main" id="{97013D3D-165C-124A-B9CC-5C2C192948D2}"/>
              </a:ext>
            </a:extLst>
          </p:cNvPr>
          <p:cNvPicPr>
            <a:picLocks noChangeAspect="1"/>
          </p:cNvPicPr>
          <p:nvPr/>
        </p:nvPicPr>
        <p:blipFill>
          <a:blip r:embed="rId4"/>
          <a:stretch>
            <a:fillRect/>
          </a:stretch>
        </p:blipFill>
        <p:spPr>
          <a:xfrm>
            <a:off x="6658967" y="2723569"/>
            <a:ext cx="2250293" cy="2088553"/>
          </a:xfrm>
          <a:prstGeom prst="rect">
            <a:avLst/>
          </a:prstGeom>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43B333-CA36-E257-6C25-ACCA246B0DD0}"/>
              </a:ext>
            </a:extLst>
          </p:cNvPr>
          <p:cNvSpPr txBox="1"/>
          <p:nvPr/>
        </p:nvSpPr>
        <p:spPr>
          <a:xfrm>
            <a:off x="971552" y="5863326"/>
            <a:ext cx="7243762" cy="369332"/>
          </a:xfrm>
          <a:prstGeom prst="rect">
            <a:avLst/>
          </a:prstGeom>
          <a:noFill/>
        </p:spPr>
        <p:txBody>
          <a:bodyPr wrap="square">
            <a:spAutoFit/>
          </a:bodyPr>
          <a:lstStyle/>
          <a:p>
            <a:pPr algn="ctr"/>
            <a:r>
              <a:rPr lang="en-US" dirty="0"/>
              <a:t>https://</a:t>
            </a:r>
            <a:r>
              <a:rPr lang="en-US" dirty="0" err="1"/>
              <a:t>youtu.be</a:t>
            </a:r>
            <a:r>
              <a:rPr lang="en-US" dirty="0"/>
              <a:t>/wkZ8RERRJy4?si=VP-</a:t>
            </a:r>
            <a:r>
              <a:rPr lang="en-US" dirty="0" err="1"/>
              <a:t>KdGAZugNJbdFT</a:t>
            </a:r>
            <a:endParaRPr lang="en-US" dirty="0"/>
          </a:p>
        </p:txBody>
      </p:sp>
      <p:pic>
        <p:nvPicPr>
          <p:cNvPr id="6" name="Online Media 5" descr="How at-home DNA tests helped solve this 30-year-old murder">
            <a:hlinkClick r:id="" action="ppaction://media"/>
            <a:extLst>
              <a:ext uri="{FF2B5EF4-FFF2-40B4-BE49-F238E27FC236}">
                <a16:creationId xmlns:a16="http://schemas.microsoft.com/office/drawing/2014/main" id="{0276B1D4-4AB8-1206-2882-A4310EF88B2E}"/>
              </a:ext>
            </a:extLst>
          </p:cNvPr>
          <p:cNvPicPr>
            <a:picLocks noRot="1" noChangeAspect="1"/>
          </p:cNvPicPr>
          <p:nvPr>
            <a:videoFile r:link="rId1"/>
          </p:nvPr>
        </p:nvPicPr>
        <p:blipFill>
          <a:blip r:embed="rId3"/>
          <a:stretch>
            <a:fillRect/>
          </a:stretch>
        </p:blipFill>
        <p:spPr>
          <a:xfrm>
            <a:off x="935832" y="1454024"/>
            <a:ext cx="7322344" cy="4137124"/>
          </a:xfrm>
          <a:prstGeom prst="rect">
            <a:avLst/>
          </a:prstGeom>
        </p:spPr>
      </p:pic>
      <p:sp>
        <p:nvSpPr>
          <p:cNvPr id="7" name="Title 1">
            <a:extLst>
              <a:ext uri="{FF2B5EF4-FFF2-40B4-BE49-F238E27FC236}">
                <a16:creationId xmlns:a16="http://schemas.microsoft.com/office/drawing/2014/main" id="{40BC475F-DBAE-1283-AD02-4F6A302BE485}"/>
              </a:ext>
            </a:extLst>
          </p:cNvPr>
          <p:cNvSpPr>
            <a:spLocks noGrp="1"/>
          </p:cNvSpPr>
          <p:nvPr>
            <p:ph type="title"/>
          </p:nvPr>
        </p:nvSpPr>
        <p:spPr>
          <a:xfrm>
            <a:off x="457200" y="274638"/>
            <a:ext cx="8229600" cy="1143000"/>
          </a:xfrm>
        </p:spPr>
        <p:txBody>
          <a:bodyPr/>
          <a:lstStyle/>
          <a:p>
            <a:r>
              <a:rPr lang="en-US" dirty="0"/>
              <a:t>Solving Crimes with DNA Matches</a:t>
            </a:r>
          </a:p>
        </p:txBody>
      </p:sp>
    </p:spTree>
    <p:extLst>
      <p:ext uri="{BB962C8B-B14F-4D97-AF65-F5344CB8AC3E}">
        <p14:creationId xmlns:p14="http://schemas.microsoft.com/office/powerpoint/2010/main" val="408180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AAA472-FF71-1C4C-98D0-91ED68E9DE78}"/>
              </a:ext>
            </a:extLst>
          </p:cNvPr>
          <p:cNvPicPr>
            <a:picLocks noChangeAspect="1"/>
          </p:cNvPicPr>
          <p:nvPr/>
        </p:nvPicPr>
        <p:blipFill>
          <a:blip r:embed="rId2"/>
          <a:stretch>
            <a:fillRect/>
          </a:stretch>
        </p:blipFill>
        <p:spPr>
          <a:xfrm>
            <a:off x="2565400" y="554715"/>
            <a:ext cx="4025900" cy="5236485"/>
          </a:xfrm>
          <a:prstGeom prst="rect">
            <a:avLst/>
          </a:prstGeom>
        </p:spPr>
      </p:pic>
      <p:sp>
        <p:nvSpPr>
          <p:cNvPr id="4" name="Rectangle 3">
            <a:extLst>
              <a:ext uri="{FF2B5EF4-FFF2-40B4-BE49-F238E27FC236}">
                <a16:creationId xmlns:a16="http://schemas.microsoft.com/office/drawing/2014/main" id="{61AECF20-5A9A-3F4E-9B49-BCC1EFF263E6}"/>
              </a:ext>
            </a:extLst>
          </p:cNvPr>
          <p:cNvSpPr/>
          <p:nvPr/>
        </p:nvSpPr>
        <p:spPr>
          <a:xfrm>
            <a:off x="774700" y="5905500"/>
            <a:ext cx="7747000" cy="646331"/>
          </a:xfrm>
          <a:prstGeom prst="rect">
            <a:avLst/>
          </a:prstGeom>
        </p:spPr>
        <p:txBody>
          <a:bodyPr wrap="square">
            <a:spAutoFit/>
          </a:bodyPr>
          <a:lstStyle/>
          <a:p>
            <a:pPr algn="ctr"/>
            <a:r>
              <a:rPr lang="en-US" dirty="0">
                <a:latin typeface="Comic Sans MS" panose="030F0902030302020204" pitchFamily="66" charset="0"/>
              </a:rPr>
              <a:t>https://</a:t>
            </a:r>
            <a:r>
              <a:rPr lang="en-US" dirty="0" err="1">
                <a:latin typeface="Comic Sans MS" panose="030F0902030302020204" pitchFamily="66" charset="0"/>
              </a:rPr>
              <a:t>xianblog.wordpress.com</a:t>
            </a:r>
            <a:r>
              <a:rPr lang="en-US" dirty="0">
                <a:latin typeface="Comic Sans MS" panose="030F0902030302020204" pitchFamily="66" charset="0"/>
              </a:rPr>
              <a:t>/2013/07/13/the-original-</a:t>
            </a:r>
            <a:r>
              <a:rPr lang="en-US" dirty="0" err="1">
                <a:latin typeface="Comic Sans MS" panose="030F0902030302020204" pitchFamily="66" charset="0"/>
              </a:rPr>
              <a:t>xkcd</a:t>
            </a:r>
            <a:r>
              <a:rPr lang="en-US" dirty="0">
                <a:latin typeface="Comic Sans MS" panose="030F0902030302020204" pitchFamily="66" charset="0"/>
              </a:rPr>
              <a:t>-entry-on-</a:t>
            </a:r>
            <a:r>
              <a:rPr lang="en-US" dirty="0" err="1">
                <a:latin typeface="Comic Sans MS" panose="030F0902030302020204" pitchFamily="66" charset="0"/>
              </a:rPr>
              <a:t>bayes</a:t>
            </a:r>
            <a:r>
              <a:rPr lang="en-US" dirty="0">
                <a:latin typeface="Comic Sans MS" panose="030F0902030302020204" pitchFamily="66" charset="0"/>
              </a:rPr>
              <a:t>-with-its-mistake/</a:t>
            </a:r>
          </a:p>
        </p:txBody>
      </p:sp>
    </p:spTree>
    <p:extLst>
      <p:ext uri="{BB962C8B-B14F-4D97-AF65-F5344CB8AC3E}">
        <p14:creationId xmlns:p14="http://schemas.microsoft.com/office/powerpoint/2010/main" val="3679301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2130425"/>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dirty="0">
                <a:latin typeface="Calibri"/>
                <a:cs typeface="Calibri"/>
              </a:rPr>
              <a:t>How to test for population structure using </a:t>
            </a:r>
            <a:r>
              <a:rPr lang="en-US" sz="4200" dirty="0">
                <a:latin typeface="Calibri"/>
                <a:cs typeface="Calibri"/>
                <a:sym typeface="Wingdings" panose="05000000000000000000" pitchFamily="2" charset="2"/>
              </a:rPr>
              <a:t>probabilistic assignment tests</a:t>
            </a:r>
          </a:p>
          <a:p>
            <a:r>
              <a:rPr lang="en-US" sz="4200" dirty="0">
                <a:latin typeface="Calibri"/>
                <a:cs typeface="Calibri"/>
                <a:sym typeface="Wingdings" panose="05000000000000000000" pitchFamily="2" charset="2"/>
              </a:rPr>
              <a:t>&amp; other methods</a:t>
            </a:r>
            <a:endParaRPr lang="en-US" sz="4200" dirty="0">
              <a:latin typeface="Calibri"/>
              <a:cs typeface="Calibri"/>
            </a:endParaRPr>
          </a:p>
        </p:txBody>
      </p:sp>
    </p:spTree>
    <p:extLst>
      <p:ext uri="{BB962C8B-B14F-4D97-AF65-F5344CB8AC3E}">
        <p14:creationId xmlns:p14="http://schemas.microsoft.com/office/powerpoint/2010/main" val="2969298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611-1CC1-F70E-DC80-8E2A323D59E6}"/>
              </a:ext>
            </a:extLst>
          </p:cNvPr>
          <p:cNvSpPr>
            <a:spLocks noGrp="1"/>
          </p:cNvSpPr>
          <p:nvPr>
            <p:ph type="title"/>
          </p:nvPr>
        </p:nvSpPr>
        <p:spPr/>
        <p:txBody>
          <a:bodyPr/>
          <a:lstStyle/>
          <a:p>
            <a:r>
              <a:rPr lang="en-US" dirty="0"/>
              <a:t>Population Applications</a:t>
            </a:r>
          </a:p>
        </p:txBody>
      </p:sp>
      <p:pic>
        <p:nvPicPr>
          <p:cNvPr id="5" name="Graphic 4">
            <a:extLst>
              <a:ext uri="{FF2B5EF4-FFF2-40B4-BE49-F238E27FC236}">
                <a16:creationId xmlns:a16="http://schemas.microsoft.com/office/drawing/2014/main" id="{9BE39150-DB23-353A-E315-8C3E0C9921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033" y="2197816"/>
            <a:ext cx="7772400" cy="1392903"/>
          </a:xfrm>
          <a:prstGeom prst="rect">
            <a:avLst/>
          </a:prstGeom>
        </p:spPr>
      </p:pic>
      <p:pic>
        <p:nvPicPr>
          <p:cNvPr id="9" name="Graphic 8">
            <a:extLst>
              <a:ext uri="{FF2B5EF4-FFF2-40B4-BE49-F238E27FC236}">
                <a16:creationId xmlns:a16="http://schemas.microsoft.com/office/drawing/2014/main" id="{75AC7C8F-BF29-FC4C-CC37-46A6280233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1625" y="4069139"/>
            <a:ext cx="6000750" cy="2222500"/>
          </a:xfrm>
          <a:prstGeom prst="rect">
            <a:avLst/>
          </a:prstGeom>
        </p:spPr>
      </p:pic>
    </p:spTree>
    <p:extLst>
      <p:ext uri="{BB962C8B-B14F-4D97-AF65-F5344CB8AC3E}">
        <p14:creationId xmlns:p14="http://schemas.microsoft.com/office/powerpoint/2010/main" val="2420591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fontScale="90000"/>
          </a:bodyPr>
          <a:lstStyle/>
          <a:p>
            <a:r>
              <a:rPr lang="en-US" dirty="0">
                <a:latin typeface="Calibri"/>
                <a:cs typeface="Calibri"/>
              </a:rPr>
              <a:t>Maximum Likelihood &amp; Bayesian Parameter Estimation</a:t>
            </a:r>
          </a:p>
        </p:txBody>
      </p:sp>
      <p:sp>
        <p:nvSpPr>
          <p:cNvPr id="5" name="Content Placeholder 2"/>
          <p:cNvSpPr>
            <a:spLocks noGrp="1"/>
          </p:cNvSpPr>
          <p:nvPr>
            <p:ph idx="1"/>
          </p:nvPr>
        </p:nvSpPr>
        <p:spPr>
          <a:xfrm>
            <a:off x="566056" y="1600200"/>
            <a:ext cx="7932057" cy="4545189"/>
          </a:xfrm>
        </p:spPr>
        <p:txBody>
          <a:bodyPr>
            <a:noAutofit/>
          </a:bodyPr>
          <a:lstStyle/>
          <a:p>
            <a:endParaRPr lang="en-US" sz="2000" dirty="0">
              <a:latin typeface="Calibri"/>
              <a:cs typeface="Calibri"/>
            </a:endParaRPr>
          </a:p>
          <a:p>
            <a:r>
              <a:rPr lang="en-US" sz="2000" u="sng" dirty="0">
                <a:latin typeface="Calibri"/>
                <a:cs typeface="Calibri"/>
              </a:rPr>
              <a:t>Data</a:t>
            </a:r>
            <a:r>
              <a:rPr lang="en-US" sz="2000" dirty="0">
                <a:latin typeface="Calibri"/>
                <a:cs typeface="Calibri"/>
              </a:rPr>
              <a:t> = true (not estimated) measure of a population</a:t>
            </a:r>
            <a:br>
              <a:rPr lang="en-US" sz="2000" dirty="0">
                <a:latin typeface="Calibri"/>
                <a:cs typeface="Calibri"/>
              </a:rPr>
            </a:br>
            <a:endParaRPr lang="en-US" sz="1000" dirty="0">
              <a:latin typeface="Calibri"/>
              <a:cs typeface="Calibri"/>
            </a:endParaRPr>
          </a:p>
          <a:p>
            <a:r>
              <a:rPr lang="en-US" sz="2000" u="sng" dirty="0">
                <a:latin typeface="Calibri"/>
                <a:cs typeface="Calibri"/>
              </a:rPr>
              <a:t>Parameter estimate </a:t>
            </a:r>
            <a:r>
              <a:rPr lang="en-US" sz="2000" dirty="0">
                <a:latin typeface="Calibri"/>
                <a:cs typeface="Calibri"/>
              </a:rPr>
              <a:t>=  a quantity of interest that defines a group; this is the item of biological interest.</a:t>
            </a:r>
          </a:p>
          <a:p>
            <a:pPr marL="0" indent="0">
              <a:buNone/>
            </a:pPr>
            <a:endParaRPr lang="en-US" sz="1000" dirty="0">
              <a:latin typeface="Calibri"/>
              <a:cs typeface="Calibri"/>
            </a:endParaRPr>
          </a:p>
          <a:p>
            <a:r>
              <a:rPr lang="en-US" sz="2000" u="sng" dirty="0">
                <a:latin typeface="Calibri"/>
                <a:cs typeface="Calibri"/>
              </a:rPr>
              <a:t>Maximum Likelihood (-</a:t>
            </a:r>
            <a:r>
              <a:rPr lang="en-US" sz="2000" u="sng" dirty="0" err="1">
                <a:latin typeface="Calibri"/>
                <a:cs typeface="Calibri"/>
              </a:rPr>
              <a:t>lnL</a:t>
            </a:r>
            <a:r>
              <a:rPr lang="en-US" sz="2000" u="sng" dirty="0">
                <a:latin typeface="Calibri"/>
                <a:cs typeface="Calibri"/>
              </a:rPr>
              <a:t>) </a:t>
            </a:r>
            <a:r>
              <a:rPr lang="en-US" sz="2000" dirty="0">
                <a:latin typeface="Calibri"/>
                <a:cs typeface="Calibri"/>
              </a:rPr>
              <a:t>= Method for estimating unknown parameter from data using a statistical model.</a:t>
            </a:r>
          </a:p>
          <a:p>
            <a:endParaRPr lang="en-US" sz="1000" dirty="0">
              <a:latin typeface="Calibri"/>
              <a:cs typeface="Calibri"/>
            </a:endParaRPr>
          </a:p>
          <a:p>
            <a:r>
              <a:rPr lang="en-US" sz="2000" u="sng" dirty="0">
                <a:latin typeface="Calibri"/>
                <a:cs typeface="Calibri"/>
              </a:rPr>
              <a:t>Bayesian</a:t>
            </a:r>
            <a:r>
              <a:rPr lang="en-US" sz="2000" dirty="0">
                <a:latin typeface="Calibri"/>
                <a:cs typeface="Calibri"/>
              </a:rPr>
              <a:t> - </a:t>
            </a:r>
            <a:r>
              <a:rPr lang="en-US" sz="2000" dirty="0"/>
              <a:t>specifies some prior probability, which is then updated to a posterior probability with the addition of new, relevant data.</a:t>
            </a:r>
          </a:p>
          <a:p>
            <a:endParaRPr lang="en-US" sz="1000" dirty="0"/>
          </a:p>
          <a:p>
            <a:r>
              <a:rPr lang="en-US" sz="2000" u="sng" dirty="0">
                <a:latin typeface="Calibri"/>
                <a:cs typeface="Calibri"/>
              </a:rPr>
              <a:t>Prior</a:t>
            </a:r>
            <a:r>
              <a:rPr lang="en-US" sz="2000" dirty="0">
                <a:latin typeface="Calibri"/>
                <a:cs typeface="Calibri"/>
              </a:rPr>
              <a:t> - a prior probability  distribution.</a:t>
            </a:r>
          </a:p>
          <a:p>
            <a:endParaRPr lang="en-US" sz="1000" dirty="0">
              <a:latin typeface="Calibri"/>
              <a:cs typeface="Calibri"/>
            </a:endParaRPr>
          </a:p>
          <a:p>
            <a:r>
              <a:rPr lang="en-US" sz="2000" u="sng" dirty="0">
                <a:latin typeface="Calibri"/>
                <a:cs typeface="Calibri"/>
              </a:rPr>
              <a:t>Posterior</a:t>
            </a:r>
            <a:r>
              <a:rPr lang="en-US" sz="2000" dirty="0">
                <a:latin typeface="Calibri"/>
                <a:cs typeface="Calibri"/>
              </a:rPr>
              <a:t> -  conditional probability assigned after data are collected (e.g., such as the results of an experiment or set of genealogies).</a:t>
            </a:r>
          </a:p>
        </p:txBody>
      </p:sp>
    </p:spTree>
    <p:extLst>
      <p:ext uri="{BB962C8B-B14F-4D97-AF65-F5344CB8AC3E}">
        <p14:creationId xmlns:p14="http://schemas.microsoft.com/office/powerpoint/2010/main" val="3236452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F29073-E633-BD48-82C4-C1C8ABEA945C}"/>
              </a:ext>
            </a:extLst>
          </p:cNvPr>
          <p:cNvPicPr>
            <a:picLocks noChangeAspect="1"/>
          </p:cNvPicPr>
          <p:nvPr/>
        </p:nvPicPr>
        <p:blipFill>
          <a:blip r:embed="rId2"/>
          <a:stretch>
            <a:fillRect/>
          </a:stretch>
        </p:blipFill>
        <p:spPr>
          <a:xfrm>
            <a:off x="3193869" y="1256784"/>
            <a:ext cx="5570277" cy="5570277"/>
          </a:xfrm>
          <a:prstGeom prst="rect">
            <a:avLst/>
          </a:prstGeom>
        </p:spPr>
      </p:pic>
      <p:pic>
        <p:nvPicPr>
          <p:cNvPr id="7" name="Picture 6">
            <a:extLst>
              <a:ext uri="{FF2B5EF4-FFF2-40B4-BE49-F238E27FC236}">
                <a16:creationId xmlns:a16="http://schemas.microsoft.com/office/drawing/2014/main" id="{E0B1B78C-D14E-7A4B-9320-BC667F500E60}"/>
              </a:ext>
            </a:extLst>
          </p:cNvPr>
          <p:cNvPicPr>
            <a:picLocks noChangeAspect="1"/>
          </p:cNvPicPr>
          <p:nvPr/>
        </p:nvPicPr>
        <p:blipFill>
          <a:blip r:embed="rId3"/>
          <a:stretch>
            <a:fillRect/>
          </a:stretch>
        </p:blipFill>
        <p:spPr>
          <a:xfrm>
            <a:off x="275008" y="477130"/>
            <a:ext cx="5782033" cy="2220225"/>
          </a:xfrm>
          <a:prstGeom prst="rect">
            <a:avLst/>
          </a:prstGeom>
        </p:spPr>
      </p:pic>
    </p:spTree>
    <p:extLst>
      <p:ext uri="{BB962C8B-B14F-4D97-AF65-F5344CB8AC3E}">
        <p14:creationId xmlns:p14="http://schemas.microsoft.com/office/powerpoint/2010/main" val="1761273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dirty="0">
                <a:latin typeface="Calibri"/>
                <a:cs typeface="Calibri"/>
              </a:rPr>
              <a:t>Maximum Likelihood Steps</a:t>
            </a:r>
          </a:p>
        </p:txBody>
      </p:sp>
      <p:sp>
        <p:nvSpPr>
          <p:cNvPr id="5" name="Content Placeholder 2"/>
          <p:cNvSpPr>
            <a:spLocks noGrp="1"/>
          </p:cNvSpPr>
          <p:nvPr>
            <p:ph idx="1"/>
          </p:nvPr>
        </p:nvSpPr>
        <p:spPr>
          <a:xfrm>
            <a:off x="533400" y="1371600"/>
            <a:ext cx="8229600" cy="5257800"/>
          </a:xfrm>
        </p:spPr>
        <p:txBody>
          <a:bodyPr>
            <a:noAutofit/>
          </a:bodyPr>
          <a:lstStyle/>
          <a:p>
            <a:pPr marL="0" indent="0">
              <a:buNone/>
            </a:pPr>
            <a:r>
              <a:rPr lang="en-US" sz="2200" b="1" dirty="0">
                <a:latin typeface="Calibri"/>
                <a:cs typeface="Calibri"/>
              </a:rPr>
              <a:t>(1) </a:t>
            </a:r>
            <a:r>
              <a:rPr lang="en-US" sz="2200" dirty="0">
                <a:latin typeface="Calibri"/>
                <a:cs typeface="Calibri"/>
              </a:rPr>
              <a:t>Specify mathematical relationship between parameter being estimated (e.g., tree length) and data observed (e.g., genealogies built using nucleotide substitution models).</a:t>
            </a:r>
          </a:p>
          <a:p>
            <a:pPr marL="514350" indent="-514350">
              <a:buAutoNum type="arabicParenBoth"/>
            </a:pPr>
            <a:endParaRPr lang="en-US" sz="1000" dirty="0">
              <a:latin typeface="Calibri"/>
              <a:cs typeface="Calibri"/>
            </a:endParaRPr>
          </a:p>
          <a:p>
            <a:pPr marL="0" indent="0">
              <a:buNone/>
            </a:pPr>
            <a:r>
              <a:rPr lang="en-US" sz="2200" b="1" dirty="0">
                <a:latin typeface="Calibri"/>
                <a:cs typeface="Calibri"/>
              </a:rPr>
              <a:t>(2) </a:t>
            </a:r>
            <a:r>
              <a:rPr lang="en-US" sz="2200" dirty="0">
                <a:latin typeface="Calibri"/>
                <a:cs typeface="Calibri"/>
              </a:rPr>
              <a:t>Calculate probability of observing data assuming a particular parameter value.</a:t>
            </a:r>
          </a:p>
          <a:p>
            <a:pPr marL="0" indent="0">
              <a:buNone/>
            </a:pPr>
            <a:endParaRPr lang="en-US" sz="1000" b="1" dirty="0">
              <a:latin typeface="Calibri"/>
              <a:cs typeface="Calibri"/>
            </a:endParaRPr>
          </a:p>
          <a:p>
            <a:pPr marL="0" indent="0">
              <a:buNone/>
            </a:pPr>
            <a:r>
              <a:rPr lang="en-US" sz="2200" b="1" dirty="0">
                <a:latin typeface="Calibri"/>
                <a:cs typeface="Calibri"/>
              </a:rPr>
              <a:t>(3) </a:t>
            </a:r>
            <a:r>
              <a:rPr lang="en-US" sz="2200" dirty="0">
                <a:latin typeface="Calibri"/>
                <a:cs typeface="Calibri"/>
              </a:rPr>
              <a:t>Repeat step 2 for each possible parameter value.</a:t>
            </a:r>
          </a:p>
          <a:p>
            <a:pPr marL="0" indent="0">
              <a:buNone/>
            </a:pPr>
            <a:endParaRPr lang="en-US" sz="1000" u="sng" dirty="0">
              <a:latin typeface="Calibri"/>
              <a:cs typeface="Calibri"/>
              <a:sym typeface="Wingdings" panose="05000000000000000000" pitchFamily="2" charset="2"/>
            </a:endParaRPr>
          </a:p>
          <a:p>
            <a:pPr marL="0" indent="0">
              <a:buNone/>
            </a:pPr>
            <a:r>
              <a:rPr lang="en-US" sz="2200" dirty="0">
                <a:latin typeface="Calibri"/>
                <a:cs typeface="Calibri"/>
                <a:sym typeface="Wingdings" panose="05000000000000000000" pitchFamily="2" charset="2"/>
              </a:rPr>
              <a:t>Best parameter estimate maximizes the probability of observing the data </a:t>
            </a:r>
            <a:r>
              <a:rPr lang="en-US" sz="2200" b="1" dirty="0">
                <a:latin typeface="Calibri"/>
                <a:cs typeface="Calibri"/>
                <a:sym typeface="Wingdings" panose="05000000000000000000" pitchFamily="2" charset="2"/>
              </a:rPr>
              <a:t>given a model</a:t>
            </a:r>
            <a:r>
              <a:rPr lang="en-US" sz="2200" dirty="0">
                <a:latin typeface="Calibri"/>
                <a:cs typeface="Calibri"/>
                <a:sym typeface="Wingdings" panose="05000000000000000000" pitchFamily="2" charset="2"/>
              </a:rPr>
              <a:t>:</a:t>
            </a:r>
          </a:p>
          <a:p>
            <a:pPr marL="0" indent="0">
              <a:buNone/>
            </a:pPr>
            <a:endParaRPr lang="en-US" sz="2200" u="sng" dirty="0">
              <a:latin typeface="Calibri"/>
              <a:cs typeface="Calibri"/>
              <a:sym typeface="Wingdings" panose="05000000000000000000" pitchFamily="2" charset="2"/>
            </a:endParaRPr>
          </a:p>
          <a:p>
            <a:pPr marL="0" indent="0">
              <a:buNone/>
            </a:pPr>
            <a:endParaRPr lang="en-US" sz="2200" u="sng" dirty="0">
              <a:latin typeface="Calibri"/>
              <a:cs typeface="Calibri"/>
              <a:sym typeface="Wingdings" panose="05000000000000000000" pitchFamily="2" charset="2"/>
            </a:endParaRPr>
          </a:p>
          <a:p>
            <a:pPr marL="0" indent="0">
              <a:buNone/>
            </a:pPr>
            <a:endParaRPr lang="en-US" sz="2200" u="sng" dirty="0">
              <a:latin typeface="Calibri"/>
              <a:cs typeface="Calibri"/>
              <a:sym typeface="Wingdings" panose="05000000000000000000" pitchFamily="2" charset="2"/>
            </a:endParaRPr>
          </a:p>
          <a:p>
            <a:pPr marL="0" indent="0">
              <a:buNone/>
            </a:pPr>
            <a:r>
              <a:rPr lang="en-US" sz="1800" dirty="0">
                <a:latin typeface="Calibri"/>
                <a:cs typeface="Calibri"/>
              </a:rPr>
              <a:t>where k(T, B|π) is the Kingman coalescent probability density and L(D|T, B) is the likelihood of the data given the genealogy.</a:t>
            </a:r>
            <a:endParaRPr lang="en-US" sz="1800" u="sng" dirty="0">
              <a:latin typeface="Calibri"/>
              <a:cs typeface="Calibri"/>
              <a:sym typeface="Wingdings" panose="05000000000000000000" pitchFamily="2" charset="2"/>
            </a:endParaRPr>
          </a:p>
          <a:p>
            <a:pPr marL="0" indent="0">
              <a:buNone/>
            </a:pPr>
            <a:endParaRPr lang="en-US" sz="2200" u="sng" dirty="0">
              <a:latin typeface="Calibri"/>
              <a:cs typeface="Calibri"/>
              <a:sym typeface="Wingdings" panose="05000000000000000000" pitchFamily="2" charset="2"/>
            </a:endParaRPr>
          </a:p>
        </p:txBody>
      </p:sp>
      <p:pic>
        <p:nvPicPr>
          <p:cNvPr id="7" name="Picture 6"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009242"/>
            <a:ext cx="5109397" cy="997857"/>
          </a:xfrm>
          <a:prstGeom prst="rect">
            <a:avLst/>
          </a:prstGeom>
        </p:spPr>
      </p:pic>
    </p:spTree>
    <p:extLst>
      <p:ext uri="{BB962C8B-B14F-4D97-AF65-F5344CB8AC3E}">
        <p14:creationId xmlns:p14="http://schemas.microsoft.com/office/powerpoint/2010/main" val="3983338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A4F483-5EF5-7641-AFCC-52393395D979}"/>
              </a:ext>
            </a:extLst>
          </p:cNvPr>
          <p:cNvPicPr>
            <a:picLocks noChangeAspect="1"/>
          </p:cNvPicPr>
          <p:nvPr/>
        </p:nvPicPr>
        <p:blipFill>
          <a:blip r:embed="rId2"/>
          <a:stretch>
            <a:fillRect/>
          </a:stretch>
        </p:blipFill>
        <p:spPr>
          <a:xfrm>
            <a:off x="254000" y="115886"/>
            <a:ext cx="5372100" cy="3021807"/>
          </a:xfrm>
          <a:prstGeom prst="rect">
            <a:avLst/>
          </a:prstGeom>
        </p:spPr>
      </p:pic>
      <p:pic>
        <p:nvPicPr>
          <p:cNvPr id="8" name="Picture 7">
            <a:extLst>
              <a:ext uri="{FF2B5EF4-FFF2-40B4-BE49-F238E27FC236}">
                <a16:creationId xmlns:a16="http://schemas.microsoft.com/office/drawing/2014/main" id="{2852E513-D6D7-AA47-880F-315E4B4BFB29}"/>
              </a:ext>
            </a:extLst>
          </p:cNvPr>
          <p:cNvPicPr>
            <a:picLocks noChangeAspect="1"/>
          </p:cNvPicPr>
          <p:nvPr/>
        </p:nvPicPr>
        <p:blipFill>
          <a:blip r:embed="rId3"/>
          <a:stretch>
            <a:fillRect/>
          </a:stretch>
        </p:blipFill>
        <p:spPr>
          <a:xfrm>
            <a:off x="2038349" y="3848100"/>
            <a:ext cx="6732549" cy="1752600"/>
          </a:xfrm>
          <a:prstGeom prst="rect">
            <a:avLst/>
          </a:prstGeom>
        </p:spPr>
      </p:pic>
      <p:sp>
        <p:nvSpPr>
          <p:cNvPr id="9" name="Rectangle 8">
            <a:extLst>
              <a:ext uri="{FF2B5EF4-FFF2-40B4-BE49-F238E27FC236}">
                <a16:creationId xmlns:a16="http://schemas.microsoft.com/office/drawing/2014/main" id="{D085AF5C-232B-DB44-B5A8-5C7F3FAFE31F}"/>
              </a:ext>
            </a:extLst>
          </p:cNvPr>
          <p:cNvSpPr/>
          <p:nvPr/>
        </p:nvSpPr>
        <p:spPr>
          <a:xfrm>
            <a:off x="414298" y="6024146"/>
            <a:ext cx="8356600" cy="338554"/>
          </a:xfrm>
          <a:prstGeom prst="rect">
            <a:avLst/>
          </a:prstGeom>
        </p:spPr>
        <p:txBody>
          <a:bodyPr wrap="square">
            <a:spAutoFit/>
          </a:bodyPr>
          <a:lstStyle/>
          <a:p>
            <a:pPr algn="ctr"/>
            <a:r>
              <a:rPr lang="en-US" sz="1600" dirty="0">
                <a:latin typeface="Comic Sans MS" panose="030F0902030302020204" pitchFamily="66" charset="0"/>
              </a:rPr>
              <a:t>https://</a:t>
            </a:r>
            <a:r>
              <a:rPr lang="en-US" sz="1600" dirty="0" err="1">
                <a:latin typeface="Comic Sans MS" panose="030F0902030302020204" pitchFamily="66" charset="0"/>
              </a:rPr>
              <a:t>www.probabilitycourse.com</a:t>
            </a:r>
            <a:r>
              <a:rPr lang="en-US" sz="1600" dirty="0">
                <a:latin typeface="Comic Sans MS" panose="030F0902030302020204" pitchFamily="66" charset="0"/>
              </a:rPr>
              <a:t>/chapter8/8_2_3_max_likelihood_estimation.php</a:t>
            </a:r>
          </a:p>
        </p:txBody>
      </p:sp>
    </p:spTree>
    <p:extLst>
      <p:ext uri="{BB962C8B-B14F-4D97-AF65-F5344CB8AC3E}">
        <p14:creationId xmlns:p14="http://schemas.microsoft.com/office/powerpoint/2010/main" val="3922892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normAutofit/>
          </a:bodyPr>
          <a:lstStyle/>
          <a:p>
            <a:pPr algn="l"/>
            <a:r>
              <a:rPr lang="en-US" dirty="0">
                <a:latin typeface="Calibri"/>
                <a:cs typeface="Calibri"/>
              </a:rPr>
              <a:t>Bayesian Estimation</a:t>
            </a:r>
          </a:p>
        </p:txBody>
      </p:sp>
      <p:sp>
        <p:nvSpPr>
          <p:cNvPr id="5" name="Content Placeholder 2"/>
          <p:cNvSpPr>
            <a:spLocks noGrp="1"/>
          </p:cNvSpPr>
          <p:nvPr>
            <p:ph idx="1"/>
          </p:nvPr>
        </p:nvSpPr>
        <p:spPr>
          <a:xfrm>
            <a:off x="457200" y="1219200"/>
            <a:ext cx="8229600" cy="5257800"/>
          </a:xfrm>
        </p:spPr>
        <p:txBody>
          <a:bodyPr>
            <a:normAutofit/>
          </a:bodyPr>
          <a:lstStyle/>
          <a:p>
            <a:r>
              <a:rPr lang="en-US" sz="2200" dirty="0">
                <a:latin typeface="Calibri"/>
                <a:cs typeface="Calibri"/>
              </a:rPr>
              <a:t>Named after Rev. Thomas Bayes (1701-1761).</a:t>
            </a:r>
          </a:p>
          <a:p>
            <a:endParaRPr lang="en-US" sz="1000" dirty="0">
              <a:latin typeface="Calibri"/>
              <a:cs typeface="Calibri"/>
            </a:endParaRPr>
          </a:p>
          <a:p>
            <a:r>
              <a:rPr lang="en-US" sz="2200" dirty="0">
                <a:latin typeface="Calibri"/>
                <a:cs typeface="Calibri"/>
              </a:rPr>
              <a:t>Incorporates Maximum Likelihood but proceeds differently.</a:t>
            </a:r>
          </a:p>
          <a:p>
            <a:endParaRPr lang="en-US" sz="1000" dirty="0">
              <a:latin typeface="Calibri"/>
              <a:cs typeface="Calibri"/>
            </a:endParaRPr>
          </a:p>
          <a:p>
            <a:r>
              <a:rPr lang="en-US" sz="2200" dirty="0">
                <a:latin typeface="Calibri"/>
                <a:cs typeface="Calibri"/>
              </a:rPr>
              <a:t>Allows direct probabilistic test of a parameter </a:t>
            </a:r>
            <a:r>
              <a:rPr lang="en-US" sz="2200" b="1" dirty="0">
                <a:latin typeface="Calibri"/>
                <a:cs typeface="Calibri"/>
              </a:rPr>
              <a:t>given the data</a:t>
            </a:r>
            <a:r>
              <a:rPr lang="en-US" sz="2200" dirty="0">
                <a:latin typeface="Calibri"/>
                <a:cs typeface="Calibri"/>
              </a:rPr>
              <a:t> (with confidence intervals).</a:t>
            </a:r>
          </a:p>
          <a:p>
            <a:endParaRPr lang="en-US" sz="2200" dirty="0">
              <a:latin typeface="Calibri"/>
              <a:cs typeface="Calibri"/>
            </a:endParaRPr>
          </a:p>
          <a:p>
            <a:endParaRPr lang="en-US" sz="2200" dirty="0">
              <a:latin typeface="Calibri"/>
              <a:cs typeface="Calibri"/>
            </a:endParaRPr>
          </a:p>
          <a:p>
            <a:endParaRPr lang="en-US" sz="2200" dirty="0">
              <a:latin typeface="Calibri"/>
              <a:cs typeface="Calibri"/>
            </a:endParaRPr>
          </a:p>
          <a:p>
            <a:r>
              <a:rPr lang="en-US" sz="2200" dirty="0">
                <a:latin typeface="Calibri"/>
                <a:cs typeface="Calibri"/>
              </a:rPr>
              <a:t>Posterior distribution is approximated over many samples, in genetics there are often genealogies.</a:t>
            </a:r>
          </a:p>
          <a:p>
            <a:pPr marL="0" indent="0">
              <a:buNone/>
            </a:pPr>
            <a:endParaRPr lang="en-US" sz="1200" dirty="0">
              <a:latin typeface="Calibri"/>
              <a:cs typeface="Calibri"/>
            </a:endParaRPr>
          </a:p>
          <a:p>
            <a:pPr marL="0" indent="0">
              <a:buNone/>
            </a:pPr>
            <a:endParaRPr lang="en-US" sz="2800" dirty="0">
              <a:latin typeface="Calibri"/>
              <a:cs typeface="Calibri"/>
            </a:endParaRPr>
          </a:p>
          <a:p>
            <a:pPr marL="0" indent="0">
              <a:buNone/>
            </a:pPr>
            <a:r>
              <a:rPr lang="en-US" sz="2800" dirty="0">
                <a:latin typeface="Calibri"/>
                <a:cs typeface="Calibri"/>
              </a:rPr>
              <a:t> </a:t>
            </a:r>
          </a:p>
        </p:txBody>
      </p:sp>
      <p:pic>
        <p:nvPicPr>
          <p:cNvPr id="8" name="Picture 7"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15" y="3336929"/>
            <a:ext cx="3780971" cy="737050"/>
          </a:xfrm>
          <a:prstGeom prst="rect">
            <a:avLst/>
          </a:prstGeom>
        </p:spPr>
      </p:pic>
      <p:sp>
        <p:nvSpPr>
          <p:cNvPr id="9" name="TextBox 8"/>
          <p:cNvSpPr txBox="1"/>
          <p:nvPr/>
        </p:nvSpPr>
        <p:spPr>
          <a:xfrm>
            <a:off x="5087257" y="3516478"/>
            <a:ext cx="2586540" cy="369332"/>
          </a:xfrm>
          <a:prstGeom prst="rect">
            <a:avLst/>
          </a:prstGeom>
          <a:noFill/>
        </p:spPr>
        <p:txBody>
          <a:bodyPr wrap="none" rtlCol="0">
            <a:spAutoFit/>
          </a:bodyPr>
          <a:lstStyle/>
          <a:p>
            <a:r>
              <a:rPr lang="en-US" dirty="0">
                <a:sym typeface="Wingdings"/>
              </a:rPr>
              <a:t>&lt;-- </a:t>
            </a:r>
            <a:r>
              <a:rPr lang="en-US" dirty="0"/>
              <a:t>a posterior probability</a:t>
            </a:r>
          </a:p>
        </p:txBody>
      </p:sp>
      <p:pic>
        <p:nvPicPr>
          <p:cNvPr id="2" name="Picture 1" descr="Thomas_Bay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057" y="195875"/>
            <a:ext cx="1514390" cy="1623984"/>
          </a:xfrm>
          <a:prstGeom prst="rect">
            <a:avLst/>
          </a:prstGeom>
        </p:spPr>
      </p:pic>
    </p:spTree>
    <p:extLst>
      <p:ext uri="{BB962C8B-B14F-4D97-AF65-F5344CB8AC3E}">
        <p14:creationId xmlns:p14="http://schemas.microsoft.com/office/powerpoint/2010/main" val="3062518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1204</TotalTime>
  <Words>1439</Words>
  <Application>Microsoft Macintosh PowerPoint</Application>
  <PresentationFormat>On-screen Show (4:3)</PresentationFormat>
  <Paragraphs>175</Paragraphs>
  <Slides>26</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Cambria Math</vt:lpstr>
      <vt:lpstr>Comic Sans MS</vt:lpstr>
      <vt:lpstr>Times New Roman</vt:lpstr>
      <vt:lpstr>Office Theme</vt:lpstr>
      <vt:lpstr>Population Subdivision 2</vt:lpstr>
      <vt:lpstr>PowerPoint Presentation</vt:lpstr>
      <vt:lpstr>PowerPoint Presentation</vt:lpstr>
      <vt:lpstr>Population Applications</vt:lpstr>
      <vt:lpstr>Maximum Likelihood &amp; Bayesian Parameter Estimation</vt:lpstr>
      <vt:lpstr>PowerPoint Presentation</vt:lpstr>
      <vt:lpstr>Maximum Likelihood Steps</vt:lpstr>
      <vt:lpstr>PowerPoint Presentation</vt:lpstr>
      <vt:lpstr>Bayesian Estimation</vt:lpstr>
      <vt:lpstr>The difference in sum:</vt:lpstr>
      <vt:lpstr>PowerPoint Presentation</vt:lpstr>
      <vt:lpstr>Genetic Assignment 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Solving Crimes with DNA Matches</vt:lpstr>
      <vt:lpstr>PowerPoint Presentation</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240</cp:revision>
  <cp:lastPrinted>2018-09-19T03:18:24Z</cp:lastPrinted>
  <dcterms:created xsi:type="dcterms:W3CDTF">2017-01-09T21:19:33Z</dcterms:created>
  <dcterms:modified xsi:type="dcterms:W3CDTF">2026-02-12T00:53:21Z</dcterms:modified>
</cp:coreProperties>
</file>