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320" r:id="rId3"/>
    <p:sldId id="284" r:id="rId4"/>
    <p:sldId id="307" r:id="rId5"/>
    <p:sldId id="261" r:id="rId6"/>
    <p:sldId id="264" r:id="rId7"/>
    <p:sldId id="308" r:id="rId8"/>
    <p:sldId id="262" r:id="rId9"/>
    <p:sldId id="265" r:id="rId10"/>
    <p:sldId id="324" r:id="rId11"/>
    <p:sldId id="309" r:id="rId12"/>
    <p:sldId id="370" r:id="rId13"/>
    <p:sldId id="326" r:id="rId14"/>
    <p:sldId id="327" r:id="rId15"/>
    <p:sldId id="263" r:id="rId16"/>
    <p:sldId id="312" r:id="rId17"/>
    <p:sldId id="306" r:id="rId18"/>
    <p:sldId id="328" r:id="rId19"/>
    <p:sldId id="316" r:id="rId20"/>
    <p:sldId id="257" r:id="rId21"/>
    <p:sldId id="270" r:id="rId22"/>
    <p:sldId id="271" r:id="rId23"/>
    <p:sldId id="258" r:id="rId24"/>
    <p:sldId id="315" r:id="rId25"/>
    <p:sldId id="319" r:id="rId26"/>
    <p:sldId id="322" r:id="rId27"/>
    <p:sldId id="282" r:id="rId28"/>
    <p:sldId id="279" r:id="rId29"/>
    <p:sldId id="290" r:id="rId30"/>
    <p:sldId id="291" r:id="rId31"/>
    <p:sldId id="292" r:id="rId32"/>
    <p:sldId id="294" r:id="rId33"/>
    <p:sldId id="325" r:id="rId34"/>
    <p:sldId id="266" r:id="rId35"/>
    <p:sldId id="277" r:id="rId36"/>
    <p:sldId id="276" r:id="rId37"/>
    <p:sldId id="283" r:id="rId38"/>
    <p:sldId id="267" r:id="rId39"/>
    <p:sldId id="281" r:id="rId40"/>
    <p:sldId id="285" r:id="rId41"/>
    <p:sldId id="268" r:id="rId42"/>
    <p:sldId id="363" r:id="rId43"/>
    <p:sldId id="369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8" autoAdjust="0"/>
    <p:restoredTop sz="94674"/>
  </p:normalViewPr>
  <p:slideViewPr>
    <p:cSldViewPr snapToGrid="0" snapToObjects="1">
      <p:cViewPr varScale="1">
        <p:scale>
          <a:sx n="119" d="100"/>
          <a:sy n="119" d="100"/>
        </p:scale>
        <p:origin x="216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7F922-569D-634F-BB3B-51A0E68E706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6E469-A527-8A45-AE36-F77C5323F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7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BD81A9FD-CCE8-8B48-821A-9F7D7F843AB3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CA339E1-D584-7A45-B898-0F2D06419643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D7F8EFAF-5DEB-FE4B-90B4-A704FD771B7B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A324D08-A2C9-DE45-A19D-085BBE22831C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ACFA3B5E-2A21-1A4B-8C92-97808A519E2A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A0D6DCFA-D289-B146-860F-C942484540E5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82143465-C0F2-AF43-A89D-E2D9669F248C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E3B454B-E131-1744-836B-C3FA8444922F}" type="slidenum">
              <a:rPr lang="en-US" sz="1200"/>
              <a:pPr/>
              <a:t>41</a:t>
            </a:fld>
            <a:endParaRPr lang="en-US" sz="120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2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1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12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0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8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1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6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8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5F534-3BE0-CE4E-A01D-B758576C6A4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3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36297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Phylogeny </a:t>
            </a:r>
            <a:r>
              <a:rPr lang="en-US"/>
              <a:t>&amp; Systematics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92072"/>
            <a:ext cx="6400800" cy="1752600"/>
          </a:xfrm>
        </p:spPr>
        <p:txBody>
          <a:bodyPr/>
          <a:lstStyle/>
          <a:p>
            <a:r>
              <a:rPr lang="en-US" dirty="0"/>
              <a:t>University of Miami</a:t>
            </a:r>
          </a:p>
          <a:p>
            <a:r>
              <a:rPr lang="en-US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4911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3624" y="375060"/>
            <a:ext cx="8235390" cy="6196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do we code trees and character data into data files?</a:t>
            </a:r>
          </a:p>
          <a:p>
            <a:endParaRPr lang="en-US" sz="2800" dirty="0"/>
          </a:p>
          <a:p>
            <a:r>
              <a:rPr lang="en-US" sz="2800" dirty="0"/>
              <a:t>How do we search tree space to find the best trees(s)?</a:t>
            </a:r>
          </a:p>
          <a:p>
            <a:endParaRPr lang="en-US" sz="2800" dirty="0"/>
          </a:p>
          <a:p>
            <a:pPr marL="457200" indent="-457200">
              <a:buFont typeface="Symbol" pitchFamily="2" charset="2"/>
              <a:buChar char="Þ"/>
            </a:pPr>
            <a:r>
              <a:rPr lang="en-US" sz="2800" dirty="0"/>
              <a:t>For 100 taxa there are 10</a:t>
            </a:r>
            <a:r>
              <a:rPr lang="en-US" sz="2800" baseline="30000" dirty="0"/>
              <a:t>182</a:t>
            </a:r>
            <a:r>
              <a:rPr lang="en-US" sz="2800" dirty="0"/>
              <a:t> possible unrooted trees!</a:t>
            </a:r>
          </a:p>
          <a:p>
            <a:pPr marL="457200" indent="-457200">
              <a:buFont typeface="Symbol" pitchFamily="2" charset="2"/>
              <a:buChar char="Þ"/>
            </a:pPr>
            <a:endParaRPr lang="en-US" sz="2800" baseline="30000" dirty="0"/>
          </a:p>
          <a:p>
            <a:pPr marL="457200" indent="-457200">
              <a:buFont typeface="Symbol" pitchFamily="2" charset="2"/>
              <a:buChar char="Þ"/>
            </a:pPr>
            <a:r>
              <a:rPr lang="en-US" sz="2800" dirty="0"/>
              <a:t>This is a Big Computational Problem!</a:t>
            </a:r>
          </a:p>
          <a:p>
            <a:pPr marL="457200" indent="-457200">
              <a:buFont typeface="Symbol" pitchFamily="2" charset="2"/>
              <a:buChar char="Þ"/>
            </a:pPr>
            <a:endParaRPr lang="en-US" sz="2800" b="1" dirty="0"/>
          </a:p>
          <a:p>
            <a:pPr marL="457200" indent="-457200">
              <a:buFont typeface="Symbol" pitchFamily="2" charset="2"/>
              <a:buChar char="Þ"/>
            </a:pPr>
            <a:r>
              <a:rPr lang="en-US" sz="2800" dirty="0"/>
              <a:t>The best tree(s) may be difficult to identify.</a:t>
            </a:r>
          </a:p>
          <a:p>
            <a:pPr marL="457200" indent="-457200">
              <a:buFont typeface="Symbol" pitchFamily="2" charset="2"/>
              <a:buChar char="Þ"/>
            </a:pPr>
            <a:endParaRPr lang="en-US" sz="2800" dirty="0"/>
          </a:p>
          <a:p>
            <a:pPr marL="457200" indent="-457200">
              <a:buFont typeface="Symbol" pitchFamily="2" charset="2"/>
              <a:buChar char="Þ"/>
            </a:pPr>
            <a:r>
              <a:rPr lang="en-US" sz="2800" dirty="0"/>
              <a:t>Only a subset can be searched, even with the most powerful computers.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824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3624" y="375060"/>
            <a:ext cx="823539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 do we code trees into data files?</a:t>
            </a:r>
          </a:p>
          <a:p>
            <a:endParaRPr lang="en-US" sz="1400" dirty="0"/>
          </a:p>
          <a:p>
            <a:r>
              <a:rPr lang="en-US" sz="2800" dirty="0" err="1"/>
              <a:t>Newick</a:t>
            </a:r>
            <a:r>
              <a:rPr lang="en-US" sz="2800" dirty="0"/>
              <a:t> Tree Format</a:t>
            </a:r>
          </a:p>
          <a:p>
            <a:endParaRPr lang="en-US" sz="2800" dirty="0"/>
          </a:p>
          <a:p>
            <a:r>
              <a:rPr lang="pl-PL" sz="1400" dirty="0">
                <a:latin typeface="Courier"/>
                <a:cs typeface="Courier"/>
              </a:rPr>
              <a:t>&lt;</a:t>
            </a:r>
            <a:r>
              <a:rPr lang="pl-PL" sz="1400" dirty="0" err="1">
                <a:latin typeface="Courier"/>
                <a:cs typeface="Courier"/>
              </a:rPr>
              <a:t>newick</a:t>
            </a:r>
            <a:r>
              <a:rPr lang="pl-PL" sz="1400" dirty="0">
                <a:latin typeface="Courier"/>
                <a:cs typeface="Courier"/>
              </a:rPr>
              <a:t> id="</a:t>
            </a:r>
            <a:r>
              <a:rPr lang="pl-PL" sz="1400" dirty="0" err="1">
                <a:latin typeface="Courier"/>
                <a:cs typeface="Courier"/>
              </a:rPr>
              <a:t>startingTree</a:t>
            </a:r>
            <a:r>
              <a:rPr lang="pl-PL" sz="1400" dirty="0">
                <a:latin typeface="Courier"/>
                <a:cs typeface="Courier"/>
              </a:rPr>
              <a:t>"&gt;</a:t>
            </a:r>
          </a:p>
          <a:p>
            <a:r>
              <a:rPr lang="pl-PL" sz="1400" dirty="0">
                <a:latin typeface="Courier"/>
                <a:cs typeface="Courier"/>
              </a:rPr>
              <a:t>		((((human:7.0,(bonobo:2.0, chimp:2.8):2.2):2.0, gorilla:9.0):5.0, orangutan:9.0):14.0, siamang:26.0);</a:t>
            </a:r>
          </a:p>
          <a:p>
            <a:r>
              <a:rPr lang="pl-PL" sz="1400" dirty="0">
                <a:latin typeface="Courier"/>
                <a:cs typeface="Courier"/>
              </a:rPr>
              <a:t>	&lt;/</a:t>
            </a:r>
            <a:r>
              <a:rPr lang="pl-PL" sz="1400" dirty="0" err="1">
                <a:latin typeface="Courier"/>
                <a:cs typeface="Courier"/>
              </a:rPr>
              <a:t>newick</a:t>
            </a:r>
            <a:r>
              <a:rPr lang="pl-PL" sz="1400" dirty="0">
                <a:latin typeface="Courier"/>
                <a:cs typeface="Courier"/>
              </a:rPr>
              <a:t>&gt;</a:t>
            </a:r>
            <a:endParaRPr lang="en-US" sz="1400" dirty="0">
              <a:latin typeface="Courier"/>
              <a:cs typeface="Courier"/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 descr="t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86" y="3212996"/>
            <a:ext cx="4102435" cy="32868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9451" y="3358231"/>
            <a:ext cx="3486636" cy="178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Wikipedia Definition: </a:t>
            </a:r>
          </a:p>
          <a:p>
            <a:endParaRPr lang="en-US" sz="1100" dirty="0"/>
          </a:p>
          <a:p>
            <a:r>
              <a:rPr lang="en-US" sz="1100" b="1" dirty="0" err="1"/>
              <a:t>Newick</a:t>
            </a:r>
            <a:r>
              <a:rPr lang="en-US" sz="1100" b="1" dirty="0"/>
              <a:t> Tree Format (or </a:t>
            </a:r>
            <a:r>
              <a:rPr lang="en-US" sz="1100" b="1" dirty="0" err="1"/>
              <a:t>Newick</a:t>
            </a:r>
            <a:r>
              <a:rPr lang="en-US" sz="1100" b="1" dirty="0"/>
              <a:t> notation or New Hampshire tree format)</a:t>
            </a:r>
            <a:r>
              <a:rPr lang="en-US" sz="1100" dirty="0"/>
              <a:t> is a way of representing graph-theoretical trees with edge lengths using parentheses and commas. It was adopted by James Archie, William H. E. Day, </a:t>
            </a:r>
            <a:r>
              <a:rPr lang="en-US" sz="1100" b="1" dirty="0"/>
              <a:t>Joseph </a:t>
            </a:r>
            <a:r>
              <a:rPr lang="en-US" sz="1100" b="1" dirty="0" err="1"/>
              <a:t>Felsenstein</a:t>
            </a:r>
            <a:r>
              <a:rPr lang="en-US" sz="1100" dirty="0"/>
              <a:t>, </a:t>
            </a:r>
            <a:r>
              <a:rPr lang="en-US" sz="1100" b="1" dirty="0"/>
              <a:t>Wayne </a:t>
            </a:r>
            <a:r>
              <a:rPr lang="en-US" sz="1100" b="1" dirty="0" err="1"/>
              <a:t>Maddison</a:t>
            </a:r>
            <a:r>
              <a:rPr lang="en-US" sz="1100" dirty="0"/>
              <a:t>, Christopher Meacham, F. James </a:t>
            </a:r>
            <a:r>
              <a:rPr lang="en-US" sz="1100" dirty="0" err="1"/>
              <a:t>Rohlf</a:t>
            </a:r>
            <a:r>
              <a:rPr lang="en-US" sz="1100" dirty="0"/>
              <a:t>, </a:t>
            </a:r>
            <a:r>
              <a:rPr lang="en-US" sz="1100" b="1" dirty="0"/>
              <a:t>and David </a:t>
            </a:r>
            <a:r>
              <a:rPr lang="en-US" sz="1100" b="1" dirty="0" err="1"/>
              <a:t>Swofford</a:t>
            </a:r>
            <a:r>
              <a:rPr lang="en-US" sz="1100" dirty="0"/>
              <a:t>, at the </a:t>
            </a:r>
            <a:r>
              <a:rPr lang="en-US" sz="1100" u="sng" dirty="0"/>
              <a:t>Society for the Study of Evolution Meeting</a:t>
            </a:r>
            <a:r>
              <a:rPr lang="en-US" sz="1100" dirty="0"/>
              <a:t> in 1986, at </a:t>
            </a:r>
            <a:r>
              <a:rPr lang="en-US" sz="1100" b="1" dirty="0" err="1"/>
              <a:t>Newick's</a:t>
            </a:r>
            <a:r>
              <a:rPr lang="en-US" sz="1100" b="1" dirty="0"/>
              <a:t> restaurant </a:t>
            </a:r>
            <a:r>
              <a:rPr lang="en-US" sz="1100" dirty="0"/>
              <a:t>in Dover, New Hampshire, U.S.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12E58-6F04-B1E9-5986-BF29E7A63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136" y="5206550"/>
            <a:ext cx="3424397" cy="144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3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535"/>
            <a:ext cx="9144000" cy="615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10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501650" y="381000"/>
            <a:ext cx="8089900" cy="689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/>
            <a:r>
              <a:rPr lang="en-US" sz="2800" u="sng" dirty="0"/>
              <a:t>Finding the </a:t>
            </a:r>
            <a:r>
              <a:rPr lang="ja-JP" altLang="en-US" sz="2800" u="sng" dirty="0"/>
              <a:t>“</a:t>
            </a:r>
            <a:r>
              <a:rPr lang="en-US" altLang="ja-JP" sz="2800" u="sng" dirty="0"/>
              <a:t>best</a:t>
            </a:r>
            <a:r>
              <a:rPr lang="ja-JP" altLang="en-US" sz="2800" u="sng"/>
              <a:t>”</a:t>
            </a:r>
            <a:r>
              <a:rPr lang="en-US" altLang="ja-JP" sz="2800" u="sng" dirty="0"/>
              <a:t> tree – a historical timeline</a:t>
            </a:r>
            <a:r>
              <a:rPr lang="en-US" altLang="ja-JP" sz="2800" dirty="0"/>
              <a:t>:</a:t>
            </a:r>
          </a:p>
          <a:p>
            <a:pPr marL="457200" indent="-457200"/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Long tradition of using characters (morphological and molecular).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Beginning with </a:t>
            </a:r>
            <a:r>
              <a:rPr lang="en-US" b="1" dirty="0"/>
              <a:t>Ernst Haeckel </a:t>
            </a:r>
            <a:r>
              <a:rPr lang="en-US" dirty="0"/>
              <a:t>(1866)</a:t>
            </a:r>
          </a:p>
          <a:p>
            <a:pPr marL="457200" indent="-457200">
              <a:buFont typeface="Times" charset="0"/>
              <a:buChar char="•"/>
            </a:pPr>
            <a:endParaRPr lang="en-US" u="sng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1950-1960s - first computers, clustering algorithms developed – </a:t>
            </a:r>
            <a:r>
              <a:rPr lang="en-US" u="sng" dirty="0" err="1"/>
              <a:t>Phenetics</a:t>
            </a:r>
            <a:endParaRPr lang="en-US" u="sng" dirty="0"/>
          </a:p>
          <a:p>
            <a:pPr marL="457200" indent="-457200">
              <a:buFont typeface="Times" charset="0"/>
              <a:buNone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b="1" dirty="0" err="1"/>
              <a:t>Willi</a:t>
            </a:r>
            <a:r>
              <a:rPr lang="en-US" b="1" dirty="0"/>
              <a:t> </a:t>
            </a:r>
            <a:r>
              <a:rPr lang="en-US" b="1" dirty="0" err="1"/>
              <a:t>Hennig</a:t>
            </a:r>
            <a:r>
              <a:rPr lang="en-US" dirty="0"/>
              <a:t> (1966) - Cladistics via principle of parsimony 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1371600" lvl="2" indent="-457200">
              <a:buFont typeface="Times" charset="0"/>
              <a:buChar char="•"/>
            </a:pPr>
            <a:r>
              <a:rPr lang="en-US" dirty="0"/>
              <a:t>PAUP - </a:t>
            </a:r>
            <a:r>
              <a:rPr lang="en-US" u="sng" dirty="0"/>
              <a:t>P</a:t>
            </a:r>
            <a:r>
              <a:rPr lang="en-US" dirty="0"/>
              <a:t>hylogenetic </a:t>
            </a:r>
            <a:r>
              <a:rPr lang="en-US" u="sng" dirty="0"/>
              <a:t>A</a:t>
            </a:r>
            <a:r>
              <a:rPr lang="en-US" dirty="0"/>
              <a:t>nalysis </a:t>
            </a:r>
            <a:r>
              <a:rPr lang="en-US" u="sng" dirty="0"/>
              <a:t>U</a:t>
            </a:r>
            <a:r>
              <a:rPr lang="en-US" dirty="0"/>
              <a:t>sing </a:t>
            </a:r>
            <a:r>
              <a:rPr lang="en-US" u="sng" dirty="0"/>
              <a:t>P</a:t>
            </a:r>
            <a:r>
              <a:rPr lang="en-US" dirty="0"/>
              <a:t>arsimony (</a:t>
            </a:r>
            <a:r>
              <a:rPr lang="en-US" b="1" dirty="0"/>
              <a:t>Dave </a:t>
            </a:r>
            <a:r>
              <a:rPr lang="en-US" b="1" dirty="0" err="1"/>
              <a:t>Swofford</a:t>
            </a:r>
            <a:r>
              <a:rPr lang="en-US" dirty="0"/>
              <a:t>)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Maximum Likelihood (1980-1990s) - </a:t>
            </a:r>
            <a:r>
              <a:rPr lang="en-US" b="1" dirty="0"/>
              <a:t>Joe </a:t>
            </a:r>
            <a:r>
              <a:rPr lang="en-US" b="1" dirty="0" err="1"/>
              <a:t>Felsenstein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err="1"/>
              <a:t>Phylip</a:t>
            </a:r>
            <a:r>
              <a:rPr lang="en-US" dirty="0"/>
              <a:t>) &amp; PAML (</a:t>
            </a:r>
            <a:r>
              <a:rPr lang="en-US" b="1" dirty="0"/>
              <a:t>Yang</a:t>
            </a:r>
            <a:r>
              <a:rPr lang="en-US" dirty="0"/>
              <a:t>)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Bayesian – </a:t>
            </a:r>
            <a:r>
              <a:rPr lang="en-US" dirty="0" err="1"/>
              <a:t>MrBayes</a:t>
            </a:r>
            <a:r>
              <a:rPr lang="en-US" dirty="0"/>
              <a:t> (</a:t>
            </a:r>
            <a:r>
              <a:rPr lang="en-US" b="1" dirty="0"/>
              <a:t>John </a:t>
            </a:r>
            <a:r>
              <a:rPr lang="en-US" b="1" dirty="0" err="1"/>
              <a:t>Huelsenbeck</a:t>
            </a:r>
            <a:r>
              <a:rPr lang="en-US" dirty="0"/>
              <a:t>)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Multilocus Coalescent (BEAST &amp; Others)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Computationally </a:t>
            </a:r>
            <a:r>
              <a:rPr lang="en-US" u="sng" dirty="0"/>
              <a:t>fast</a:t>
            </a:r>
            <a:r>
              <a:rPr lang="en-US" dirty="0"/>
              <a:t> methods are critical for genomic scale data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r>
              <a:rPr lang="en-US" dirty="0"/>
              <a:t>e.g., </a:t>
            </a:r>
            <a:r>
              <a:rPr lang="en-US" dirty="0" err="1"/>
              <a:t>RAxML</a:t>
            </a:r>
            <a:r>
              <a:rPr lang="en-US" dirty="0"/>
              <a:t> - Randomized </a:t>
            </a:r>
            <a:r>
              <a:rPr lang="en-US" dirty="0" err="1"/>
              <a:t>Axelerated</a:t>
            </a:r>
            <a:r>
              <a:rPr lang="en-US" dirty="0"/>
              <a:t> Maximum Likelihood</a:t>
            </a:r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endParaRPr lang="en-US" dirty="0"/>
          </a:p>
          <a:p>
            <a:pPr marL="457200" indent="-457200">
              <a:buFont typeface="Times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7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ChangeArrowheads="1"/>
          </p:cNvSpPr>
          <p:nvPr/>
        </p:nvSpPr>
        <p:spPr bwMode="auto">
          <a:xfrm>
            <a:off x="469900" y="152400"/>
            <a:ext cx="82296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/>
            <a:r>
              <a:rPr lang="en-US" u="sng" dirty="0"/>
              <a:t>Genetic Distance – Build Tree with Distance Matrix and Clustering Algorithm</a:t>
            </a:r>
            <a:r>
              <a:rPr lang="en-US" dirty="0"/>
              <a:t>:</a:t>
            </a:r>
          </a:p>
          <a:p>
            <a:pPr marL="457200" indent="-457200"/>
            <a:endParaRPr lang="en-US" dirty="0"/>
          </a:p>
          <a:p>
            <a:r>
              <a:rPr lang="en-US" dirty="0"/>
              <a:t>1. Create a matrix describing genetic distances between all pairs of taxa.</a:t>
            </a:r>
          </a:p>
          <a:p>
            <a:pPr marL="342900" indent="-342900">
              <a:buFont typeface="+mj-lt"/>
              <a:buAutoNum type="arabicParenR"/>
            </a:pPr>
            <a:endParaRPr lang="en-US" dirty="0"/>
          </a:p>
          <a:p>
            <a:r>
              <a:rPr lang="en-US" dirty="0"/>
              <a:t>2. Select tree that minimizes total distance (distances can be weighted or </a:t>
            </a:r>
            <a:r>
              <a:rPr lang="en-US" dirty="0" err="1"/>
              <a:t>unweighted</a:t>
            </a:r>
            <a:r>
              <a:rPr lang="en-US" dirty="0"/>
              <a:t> and may or may not conform to molecular clock).</a:t>
            </a:r>
          </a:p>
          <a:p>
            <a:pPr marL="457200" indent="-457200"/>
            <a:endParaRPr lang="en-US" dirty="0"/>
          </a:p>
          <a:p>
            <a:pPr marL="457200" indent="-457200"/>
            <a:endParaRPr lang="en-US" dirty="0"/>
          </a:p>
        </p:txBody>
      </p:sp>
      <p:pic>
        <p:nvPicPr>
          <p:cNvPr id="73730" name="Picture 3" descr="gmr0187fig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054225"/>
            <a:ext cx="5029200" cy="438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4"/>
          <p:cNvSpPr>
            <a:spLocks noChangeArrowheads="1"/>
          </p:cNvSpPr>
          <p:nvPr/>
        </p:nvSpPr>
        <p:spPr bwMode="auto">
          <a:xfrm>
            <a:off x="1146175" y="6562725"/>
            <a:ext cx="33686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800" b="0" dirty="0"/>
              <a:t>http://</a:t>
            </a:r>
            <a:r>
              <a:rPr lang="en-US" sz="800" b="0" dirty="0" err="1"/>
              <a:t>www.funpecrp.com.br</a:t>
            </a:r>
            <a:r>
              <a:rPr lang="en-US" sz="800" b="0" dirty="0"/>
              <a:t>/</a:t>
            </a:r>
            <a:r>
              <a:rPr lang="en-US" sz="800" b="0" dirty="0" err="1"/>
              <a:t>gmr</a:t>
            </a:r>
            <a:r>
              <a:rPr lang="en-US" sz="800" b="0" dirty="0"/>
              <a:t>/year2006/vol3-5/gmr0187_full_text.htm</a:t>
            </a:r>
          </a:p>
        </p:txBody>
      </p:sp>
    </p:spTree>
    <p:extLst>
      <p:ext uri="{BB962C8B-B14F-4D97-AF65-F5344CB8AC3E}">
        <p14:creationId xmlns:p14="http://schemas.microsoft.com/office/powerpoint/2010/main" val="1719748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pgma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" y="368301"/>
            <a:ext cx="7315200" cy="5486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4250" y="6164361"/>
            <a:ext cx="4083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www.slimsuite.unsw.edu.au</a:t>
            </a:r>
            <a:r>
              <a:rPr lang="en-US" sz="1400" dirty="0"/>
              <a:t>/teaching/</a:t>
            </a:r>
            <a:r>
              <a:rPr lang="en-US" sz="1400" dirty="0" err="1"/>
              <a:t>upgma</a:t>
            </a:r>
            <a:r>
              <a:rPr lang="en-US" sz="1400" dirty="0"/>
              <a:t>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50" y="215900"/>
            <a:ext cx="3441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Ultrametric</a:t>
            </a:r>
            <a:r>
              <a:rPr lang="en-US" dirty="0"/>
              <a:t> distance trees like UPGMA incorporate a molecular clock. </a:t>
            </a:r>
          </a:p>
        </p:txBody>
      </p:sp>
    </p:spTree>
    <p:extLst>
      <p:ext uri="{BB962C8B-B14F-4D97-AF65-F5344CB8AC3E}">
        <p14:creationId xmlns:p14="http://schemas.microsoft.com/office/powerpoint/2010/main" val="2219437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ChangeArrowheads="1"/>
          </p:cNvSpPr>
          <p:nvPr/>
        </p:nvSpPr>
        <p:spPr bwMode="auto">
          <a:xfrm>
            <a:off x="285750" y="393700"/>
            <a:ext cx="8534400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2000" u="sng" dirty="0"/>
              <a:t>Cladistics vs. </a:t>
            </a:r>
            <a:r>
              <a:rPr lang="en-US" altLang="ja-JP" sz="2000" u="sng" dirty="0" err="1"/>
              <a:t>Phenetics</a:t>
            </a:r>
            <a:r>
              <a:rPr lang="en-US" altLang="ja-JP" sz="2000" u="sng" dirty="0"/>
              <a:t> Debate</a:t>
            </a:r>
          </a:p>
          <a:p>
            <a:endParaRPr lang="en-US" altLang="ja-JP" sz="2000" u="sng" dirty="0"/>
          </a:p>
          <a:p>
            <a:r>
              <a:rPr lang="en-US" altLang="ja-JP" sz="2000" dirty="0"/>
              <a:t>Proponents of distance method quickly yielded to cladistics:</a:t>
            </a:r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altLang="ja-JP" sz="2000" dirty="0"/>
          </a:p>
          <a:p>
            <a:r>
              <a:rPr lang="en-US" altLang="ja-JP" sz="2000" u="sng" dirty="0"/>
              <a:t>Criticisms of </a:t>
            </a:r>
            <a:r>
              <a:rPr lang="en-US" altLang="ja-JP" sz="2000" u="sng" dirty="0" err="1"/>
              <a:t>phenetic</a:t>
            </a:r>
            <a:r>
              <a:rPr lang="en-US" altLang="ja-JP" sz="2000" u="sng" dirty="0"/>
              <a:t> approaches by </a:t>
            </a:r>
            <a:r>
              <a:rPr lang="en-US" altLang="ja-JP" sz="2000" u="sng" dirty="0" err="1"/>
              <a:t>cladists</a:t>
            </a:r>
            <a:r>
              <a:rPr lang="en-US" altLang="ja-JP" sz="2000" u="sng" dirty="0"/>
              <a:t>:</a:t>
            </a:r>
          </a:p>
          <a:p>
            <a:endParaRPr lang="en-US" altLang="ja-JP" sz="2000" dirty="0"/>
          </a:p>
          <a:p>
            <a:pPr marL="342900" indent="-342900">
              <a:buFont typeface="Arial"/>
              <a:buChar char="•"/>
            </a:pPr>
            <a:r>
              <a:rPr lang="en-US" altLang="ja-JP" sz="2000" dirty="0"/>
              <a:t>Classifications based on overall similarity, not specific characters.</a:t>
            </a:r>
          </a:p>
          <a:p>
            <a:pPr marL="342900" indent="-342900">
              <a:buFont typeface="Arial"/>
              <a:buChar char="•"/>
            </a:pPr>
            <a:endParaRPr lang="en-US" altLang="ja-JP" sz="2000" dirty="0"/>
          </a:p>
          <a:p>
            <a:pPr marL="342900" indent="-342900">
              <a:buFont typeface="Arial"/>
              <a:buChar char="•"/>
            </a:pPr>
            <a:r>
              <a:rPr lang="en-US" altLang="ja-JP" sz="2000" dirty="0" err="1"/>
              <a:t>Cladists</a:t>
            </a:r>
            <a:r>
              <a:rPr lang="en-US" altLang="ja-JP" sz="2000" dirty="0"/>
              <a:t> took issue with equal weighting of characters.</a:t>
            </a:r>
          </a:p>
          <a:p>
            <a:pPr marL="342900" indent="-342900">
              <a:buFont typeface="Arial"/>
              <a:buChar char="•"/>
            </a:pPr>
            <a:endParaRPr lang="en-US" altLang="ja-JP" sz="2000" dirty="0"/>
          </a:p>
          <a:p>
            <a:pPr marL="342900" indent="-342900">
              <a:buFont typeface="Arial"/>
              <a:buChar char="•"/>
            </a:pPr>
            <a:r>
              <a:rPr lang="en-US" altLang="ja-JP" sz="2000" dirty="0" err="1"/>
              <a:t>Phenetic</a:t>
            </a:r>
            <a:r>
              <a:rPr lang="en-US" altLang="ja-JP" sz="2000" dirty="0"/>
              <a:t> analyses were </a:t>
            </a:r>
            <a:r>
              <a:rPr lang="en-US" altLang="ja-JP" sz="2000" dirty="0" err="1"/>
              <a:t>unrooted</a:t>
            </a:r>
            <a:r>
              <a:rPr lang="en-US" altLang="ja-JP" sz="2000" dirty="0"/>
              <a:t>, as there is no distinction between ancestral and derived characters.</a:t>
            </a:r>
          </a:p>
          <a:p>
            <a:pPr marL="342900" indent="-342900">
              <a:buFont typeface="Arial"/>
              <a:buChar char="•"/>
            </a:pPr>
            <a:endParaRPr lang="en-US" altLang="ja-JP" sz="2000" dirty="0"/>
          </a:p>
          <a:p>
            <a:pPr marL="342900" indent="-342900">
              <a:buFont typeface="Arial"/>
              <a:buChar char="•"/>
            </a:pPr>
            <a:r>
              <a:rPr lang="en-US" altLang="ja-JP" sz="2000" dirty="0" err="1"/>
              <a:t>Cladists</a:t>
            </a:r>
            <a:r>
              <a:rPr lang="en-US" altLang="ja-JP" sz="2000" dirty="0"/>
              <a:t> used parsimony, shunned distance.</a:t>
            </a:r>
          </a:p>
          <a:p>
            <a:endParaRPr lang="en-US" altLang="ja-JP" sz="2000" dirty="0"/>
          </a:p>
          <a:p>
            <a:endParaRPr lang="en-US" altLang="ja-JP" sz="2000" dirty="0"/>
          </a:p>
          <a:p>
            <a:endParaRPr lang="en-US" sz="2000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393700"/>
            <a:ext cx="1423987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64300" y="1981200"/>
            <a:ext cx="2679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Willi</a:t>
            </a:r>
            <a:r>
              <a:rPr lang="en-US" sz="1400" dirty="0"/>
              <a:t> </a:t>
            </a:r>
            <a:r>
              <a:rPr lang="en-US" sz="1400" dirty="0" err="1"/>
              <a:t>Hennig</a:t>
            </a:r>
            <a:endParaRPr lang="en-US" sz="1400" dirty="0"/>
          </a:p>
          <a:p>
            <a:pPr algn="ctr"/>
            <a:r>
              <a:rPr lang="en-US" sz="1400" dirty="0"/>
              <a:t>Cladistics </a:t>
            </a:r>
          </a:p>
        </p:txBody>
      </p:sp>
    </p:spTree>
    <p:extLst>
      <p:ext uri="{BB962C8B-B14F-4D97-AF65-F5344CB8AC3E}">
        <p14:creationId xmlns:p14="http://schemas.microsoft.com/office/powerpoint/2010/main" val="230699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3" name="Group 8"/>
          <p:cNvGrpSpPr>
            <a:grpSpLocks/>
          </p:cNvGrpSpPr>
          <p:nvPr/>
        </p:nvGrpSpPr>
        <p:grpSpPr bwMode="auto">
          <a:xfrm>
            <a:off x="4556124" y="3241675"/>
            <a:ext cx="3419475" cy="2930525"/>
            <a:chOff x="2870" y="2042"/>
            <a:chExt cx="2154" cy="1846"/>
          </a:xfrm>
        </p:grpSpPr>
        <p:sp>
          <p:nvSpPr>
            <p:cNvPr id="74769" name="Line 2"/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0" name="Line 3"/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1" name="Line 4"/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2" name="Text Box 5"/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74773" name="Text Box 6"/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>
                  <a:solidFill>
                    <a:srgbClr val="FF0000"/>
                  </a:solidFill>
                </a:rPr>
                <a:t>taxon 1</a:t>
              </a:r>
              <a:endParaRPr lang="en-US" b="0" dirty="0"/>
            </a:p>
          </p:txBody>
        </p:sp>
        <p:sp>
          <p:nvSpPr>
            <p:cNvPr id="74774" name="Text Box 7"/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>
                  <a:solidFill>
                    <a:srgbClr val="FF0000"/>
                  </a:solidFill>
                </a:rPr>
                <a:t>taxon 2</a:t>
              </a:r>
            </a:p>
          </p:txBody>
        </p:sp>
      </p:grpSp>
      <p:grpSp>
        <p:nvGrpSpPr>
          <p:cNvPr id="74754" name="Group 9"/>
          <p:cNvGrpSpPr>
            <a:grpSpLocks/>
          </p:cNvGrpSpPr>
          <p:nvPr/>
        </p:nvGrpSpPr>
        <p:grpSpPr bwMode="auto">
          <a:xfrm>
            <a:off x="1371599" y="914400"/>
            <a:ext cx="3419475" cy="2930525"/>
            <a:chOff x="2870" y="2042"/>
            <a:chExt cx="2154" cy="1846"/>
          </a:xfrm>
        </p:grpSpPr>
        <p:sp>
          <p:nvSpPr>
            <p:cNvPr id="74763" name="Line 10"/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4" name="Line 11"/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5" name="Line 12"/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6" name="Text Box 13"/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74767" name="Text Box 14"/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>
                  <a:solidFill>
                    <a:srgbClr val="FF0000"/>
                  </a:solidFill>
                </a:rPr>
                <a:t>taxon 1</a:t>
              </a:r>
            </a:p>
          </p:txBody>
        </p:sp>
        <p:sp>
          <p:nvSpPr>
            <p:cNvPr id="74768" name="Text Box 15"/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>
                  <a:solidFill>
                    <a:srgbClr val="FF0000"/>
                  </a:solidFill>
                </a:rPr>
                <a:t>taxon 2</a:t>
              </a:r>
            </a:p>
          </p:txBody>
        </p:sp>
      </p:grpSp>
      <p:sp>
        <p:nvSpPr>
          <p:cNvPr id="74755" name="Line 16"/>
          <p:cNvSpPr>
            <a:spLocks noChangeShapeType="1"/>
          </p:cNvSpPr>
          <p:nvPr/>
        </p:nvSpPr>
        <p:spPr bwMode="auto">
          <a:xfrm>
            <a:off x="3429000" y="2438400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6" name="Line 17"/>
          <p:cNvSpPr>
            <a:spLocks noChangeShapeType="1"/>
          </p:cNvSpPr>
          <p:nvPr/>
        </p:nvSpPr>
        <p:spPr bwMode="auto">
          <a:xfrm>
            <a:off x="6324600" y="3886200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Line 18"/>
          <p:cNvSpPr>
            <a:spLocks noChangeShapeType="1"/>
          </p:cNvSpPr>
          <p:nvPr/>
        </p:nvSpPr>
        <p:spPr bwMode="auto">
          <a:xfrm>
            <a:off x="7239000" y="4114800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58" name="Text Box 19"/>
          <p:cNvSpPr txBox="1">
            <a:spLocks noChangeArrowheads="1"/>
          </p:cNvSpPr>
          <p:nvPr/>
        </p:nvSpPr>
        <p:spPr bwMode="auto">
          <a:xfrm>
            <a:off x="503238" y="3929063"/>
            <a:ext cx="21153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b="0" u="sng" dirty="0"/>
              <a:t>Most parsimonious</a:t>
            </a:r>
            <a:endParaRPr lang="en-US" b="0" dirty="0"/>
          </a:p>
        </p:txBody>
      </p:sp>
      <p:sp>
        <p:nvSpPr>
          <p:cNvPr id="74759" name="Text Box 20"/>
          <p:cNvSpPr txBox="1">
            <a:spLocks noChangeArrowheads="1"/>
          </p:cNvSpPr>
          <p:nvPr/>
        </p:nvSpPr>
        <p:spPr bwMode="auto">
          <a:xfrm>
            <a:off x="3706813" y="6286500"/>
            <a:ext cx="20804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b="0" u="sng" dirty="0"/>
              <a:t>Less parsimonious</a:t>
            </a:r>
            <a:endParaRPr lang="en-US" b="0" dirty="0"/>
          </a:p>
        </p:txBody>
      </p:sp>
      <p:sp>
        <p:nvSpPr>
          <p:cNvPr id="74760" name="Rectangle 20"/>
          <p:cNvSpPr>
            <a:spLocks noChangeArrowheads="1"/>
          </p:cNvSpPr>
          <p:nvPr/>
        </p:nvSpPr>
        <p:spPr bwMode="auto">
          <a:xfrm>
            <a:off x="228600" y="152400"/>
            <a:ext cx="853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Minimize number of steps required to evolve characters on the tree, repeat for every character. Shortest tree is the best tree by principle of parsimony.</a:t>
            </a:r>
          </a:p>
        </p:txBody>
      </p:sp>
      <p:pic>
        <p:nvPicPr>
          <p:cNvPr id="74761" name="Picture 1" descr="occam-ty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476250"/>
            <a:ext cx="2243137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2" name="Picture 2" descr="occams-razor-350_433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4627563"/>
            <a:ext cx="17780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485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9E8D2581-99B6-4A4A-B5AF-3EE8E88C3533}"/>
              </a:ext>
            </a:extLst>
          </p:cNvPr>
          <p:cNvGrpSpPr>
            <a:grpSpLocks/>
          </p:cNvGrpSpPr>
          <p:nvPr/>
        </p:nvGrpSpPr>
        <p:grpSpPr bwMode="auto">
          <a:xfrm>
            <a:off x="5613593" y="3835027"/>
            <a:ext cx="3419475" cy="2930525"/>
            <a:chOff x="2870" y="2042"/>
            <a:chExt cx="2154" cy="1846"/>
          </a:xfrm>
        </p:grpSpPr>
        <p:sp>
          <p:nvSpPr>
            <p:cNvPr id="3" name="Line 2">
              <a:extLst>
                <a:ext uri="{FF2B5EF4-FFF2-40B4-BE49-F238E27FC236}">
                  <a16:creationId xmlns:a16="http://schemas.microsoft.com/office/drawing/2014/main" id="{2A1CBB44-36C1-D54E-BBA5-E043E1B79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Line 3">
              <a:extLst>
                <a:ext uri="{FF2B5EF4-FFF2-40B4-BE49-F238E27FC236}">
                  <a16:creationId xmlns:a16="http://schemas.microsoft.com/office/drawing/2014/main" id="{D5DF102F-618D-D84E-9618-B521EFA5BF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Line 4">
              <a:extLst>
                <a:ext uri="{FF2B5EF4-FFF2-40B4-BE49-F238E27FC236}">
                  <a16:creationId xmlns:a16="http://schemas.microsoft.com/office/drawing/2014/main" id="{D30C2BE1-58F7-FF4B-8DE3-D0D3BB292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351417A-D87A-EE44-9E95-309C064D2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456DD6B9-8BC7-2541-8818-D64B70417F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1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C9C77251-16F2-4341-9A93-4FF74AABF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2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1796968-8F44-A247-9C9D-F10F5A6F8E87}"/>
              </a:ext>
            </a:extLst>
          </p:cNvPr>
          <p:cNvGrpSpPr>
            <a:grpSpLocks/>
          </p:cNvGrpSpPr>
          <p:nvPr/>
        </p:nvGrpSpPr>
        <p:grpSpPr bwMode="auto">
          <a:xfrm>
            <a:off x="119937" y="122695"/>
            <a:ext cx="3419475" cy="2930525"/>
            <a:chOff x="2870" y="2042"/>
            <a:chExt cx="2154" cy="1846"/>
          </a:xfrm>
        </p:grpSpPr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087EB492-CDA3-394D-9803-1E935D45F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42DED1DA-C4C2-DE43-ABA8-683070A252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54AD1A5B-DCAB-FB44-8306-B7E55F91CA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3">
              <a:extLst>
                <a:ext uri="{FF2B5EF4-FFF2-40B4-BE49-F238E27FC236}">
                  <a16:creationId xmlns:a16="http://schemas.microsoft.com/office/drawing/2014/main" id="{D1829FD8-0292-5B4B-AD00-61B9A0C0E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A9633522-07E1-934C-B2F7-5AE20E826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1</a:t>
              </a: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27F5F4BD-C628-A141-A313-6506CBA05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2</a:t>
              </a:r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A21E17D0-6BAC-2442-83B9-0C948824E1F8}"/>
              </a:ext>
            </a:extLst>
          </p:cNvPr>
          <p:cNvGrpSpPr>
            <a:grpSpLocks/>
          </p:cNvGrpSpPr>
          <p:nvPr/>
        </p:nvGrpSpPr>
        <p:grpSpPr bwMode="auto">
          <a:xfrm>
            <a:off x="2675812" y="1741115"/>
            <a:ext cx="3419475" cy="2930525"/>
            <a:chOff x="2870" y="2042"/>
            <a:chExt cx="2154" cy="1846"/>
          </a:xfrm>
        </p:grpSpPr>
        <p:sp>
          <p:nvSpPr>
            <p:cNvPr id="17" name="Line 2">
              <a:extLst>
                <a:ext uri="{FF2B5EF4-FFF2-40B4-BE49-F238E27FC236}">
                  <a16:creationId xmlns:a16="http://schemas.microsoft.com/office/drawing/2014/main" id="{F40B9A66-316C-6846-BF3B-8955D726B9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3">
              <a:extLst>
                <a:ext uri="{FF2B5EF4-FFF2-40B4-BE49-F238E27FC236}">
                  <a16:creationId xmlns:a16="http://schemas.microsoft.com/office/drawing/2014/main" id="{28527D5F-1E66-1642-9EE4-1373469A11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4">
              <a:extLst>
                <a:ext uri="{FF2B5EF4-FFF2-40B4-BE49-F238E27FC236}">
                  <a16:creationId xmlns:a16="http://schemas.microsoft.com/office/drawing/2014/main" id="{30DD1116-7043-C541-B18E-5F6220B968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Text Box 5">
              <a:extLst>
                <a:ext uri="{FF2B5EF4-FFF2-40B4-BE49-F238E27FC236}">
                  <a16:creationId xmlns:a16="http://schemas.microsoft.com/office/drawing/2014/main" id="{CF47CC34-B3E3-994B-B04F-D44CCE12C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21" name="Text Box 6">
              <a:extLst>
                <a:ext uri="{FF2B5EF4-FFF2-40B4-BE49-F238E27FC236}">
                  <a16:creationId xmlns:a16="http://schemas.microsoft.com/office/drawing/2014/main" id="{78F9F3C3-8F9D-764D-A4EB-2352C5B1E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1</a:t>
              </a:r>
            </a:p>
          </p:txBody>
        </p:sp>
        <p:sp>
          <p:nvSpPr>
            <p:cNvPr id="22" name="Text Box 7">
              <a:extLst>
                <a:ext uri="{FF2B5EF4-FFF2-40B4-BE49-F238E27FC236}">
                  <a16:creationId xmlns:a16="http://schemas.microsoft.com/office/drawing/2014/main" id="{87B70EE1-1BB3-BC4A-A565-2AB3E6C8B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2</a:t>
              </a:r>
            </a:p>
          </p:txBody>
        </p:sp>
      </p:grpSp>
      <p:sp>
        <p:nvSpPr>
          <p:cNvPr id="24" name="Line 18">
            <a:extLst>
              <a:ext uri="{FF2B5EF4-FFF2-40B4-BE49-F238E27FC236}">
                <a16:creationId xmlns:a16="http://schemas.microsoft.com/office/drawing/2014/main" id="{B76DAC92-DA7A-B34C-97BF-FCA23138AE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6908" y="4592055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7">
            <a:extLst>
              <a:ext uri="{FF2B5EF4-FFF2-40B4-BE49-F238E27FC236}">
                <a16:creationId xmlns:a16="http://schemas.microsoft.com/office/drawing/2014/main" id="{6113F2DB-3862-3A47-90CD-4D487744B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5971" y="796912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8">
            <a:extLst>
              <a:ext uri="{FF2B5EF4-FFF2-40B4-BE49-F238E27FC236}">
                <a16:creationId xmlns:a16="http://schemas.microsoft.com/office/drawing/2014/main" id="{43A98CA2-3B4C-AC43-AEEE-94BB1467FCB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0371" y="1025512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17">
            <a:extLst>
              <a:ext uri="{FF2B5EF4-FFF2-40B4-BE49-F238E27FC236}">
                <a16:creationId xmlns:a16="http://schemas.microsoft.com/office/drawing/2014/main" id="{353F080B-2045-C545-B686-BA328899C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2926" y="2433849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18">
            <a:extLst>
              <a:ext uri="{FF2B5EF4-FFF2-40B4-BE49-F238E27FC236}">
                <a16:creationId xmlns:a16="http://schemas.microsoft.com/office/drawing/2014/main" id="{022FFC6C-78A6-BF48-8DD9-4CE0C27AA3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7326" y="2662449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8">
            <a:extLst>
              <a:ext uri="{FF2B5EF4-FFF2-40B4-BE49-F238E27FC236}">
                <a16:creationId xmlns:a16="http://schemas.microsoft.com/office/drawing/2014/main" id="{38C606F1-6A9F-FD4D-B8E5-8FDCBAC8CB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0689" y="3374686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596FB4-E7A3-394A-B508-541DD56C8DF8}"/>
              </a:ext>
            </a:extLst>
          </p:cNvPr>
          <p:cNvSpPr txBox="1"/>
          <p:nvPr/>
        </p:nvSpPr>
        <p:spPr>
          <a:xfrm>
            <a:off x="0" y="3444816"/>
            <a:ext cx="15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Synapomorphy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1AC661-BC8D-A74D-9A16-5687B32CC8AF}"/>
              </a:ext>
            </a:extLst>
          </p:cNvPr>
          <p:cNvSpPr txBox="1"/>
          <p:nvPr/>
        </p:nvSpPr>
        <p:spPr>
          <a:xfrm>
            <a:off x="2492761" y="4875911"/>
            <a:ext cx="186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Symplesiomorphy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727A8D-3999-5142-85B5-9D184509A5B6}"/>
              </a:ext>
            </a:extLst>
          </p:cNvPr>
          <p:cNvSpPr txBox="1"/>
          <p:nvPr/>
        </p:nvSpPr>
        <p:spPr>
          <a:xfrm>
            <a:off x="4641258" y="6471348"/>
            <a:ext cx="15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Autapomorphy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84F53-82B7-2445-AE6C-0AD08695C215}"/>
              </a:ext>
            </a:extLst>
          </p:cNvPr>
          <p:cNvSpPr txBox="1"/>
          <p:nvPr/>
        </p:nvSpPr>
        <p:spPr>
          <a:xfrm>
            <a:off x="2046858" y="1195368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B74A2-EFE3-C43D-682C-BA16DC44743F}"/>
              </a:ext>
            </a:extLst>
          </p:cNvPr>
          <p:cNvSpPr txBox="1"/>
          <p:nvPr/>
        </p:nvSpPr>
        <p:spPr>
          <a:xfrm>
            <a:off x="3756730" y="3709255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A9AE871-6AE4-ECF4-EEE1-91B9B5D67374}"/>
              </a:ext>
            </a:extLst>
          </p:cNvPr>
          <p:cNvSpPr txBox="1"/>
          <p:nvPr/>
        </p:nvSpPr>
        <p:spPr>
          <a:xfrm>
            <a:off x="7962771" y="4512890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5" name="Line 18">
            <a:extLst>
              <a:ext uri="{FF2B5EF4-FFF2-40B4-BE49-F238E27FC236}">
                <a16:creationId xmlns:a16="http://schemas.microsoft.com/office/drawing/2014/main" id="{0F554A61-8D95-0773-5238-1922D3D671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7826" y="479089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68385A-9300-C416-EA4C-60BFDC85E3AB}"/>
              </a:ext>
            </a:extLst>
          </p:cNvPr>
          <p:cNvSpPr txBox="1"/>
          <p:nvPr/>
        </p:nvSpPr>
        <p:spPr>
          <a:xfrm>
            <a:off x="6095287" y="310020"/>
            <a:ext cx="162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Character State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940BA1-E463-13A0-F352-3A9CF3161A50}"/>
              </a:ext>
            </a:extLst>
          </p:cNvPr>
          <p:cNvSpPr txBox="1"/>
          <p:nvPr/>
        </p:nvSpPr>
        <p:spPr>
          <a:xfrm>
            <a:off x="5437156" y="585675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7FDCFC-0736-65C2-1807-121F7E3DFD53}"/>
              </a:ext>
            </a:extLst>
          </p:cNvPr>
          <p:cNvSpPr txBox="1"/>
          <p:nvPr/>
        </p:nvSpPr>
        <p:spPr>
          <a:xfrm>
            <a:off x="6108690" y="811872"/>
            <a:ext cx="2668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Inferred point of evolution</a:t>
            </a:r>
          </a:p>
        </p:txBody>
      </p:sp>
    </p:spTree>
    <p:extLst>
      <p:ext uri="{BB962C8B-B14F-4D97-AF65-F5344CB8AC3E}">
        <p14:creationId xmlns:p14="http://schemas.microsoft.com/office/powerpoint/2010/main" val="113071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85750" y="393700"/>
            <a:ext cx="85344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ja-JP" sz="2000" b="1" u="sng" dirty="0"/>
              <a:t>Cladistic principles</a:t>
            </a:r>
            <a:r>
              <a:rPr lang="en-US" altLang="ja-JP" sz="2000" b="1" dirty="0"/>
              <a:t>:</a:t>
            </a:r>
          </a:p>
          <a:p>
            <a:endParaRPr lang="en-US" sz="2000" dirty="0"/>
          </a:p>
          <a:p>
            <a:r>
              <a:rPr lang="en-US" sz="2000" b="1" u="sng" dirty="0" err="1"/>
              <a:t>Synapomorphy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b="0" dirty="0"/>
              <a:t>shared derived homologous characters inferred to have been present in the nearest common ancestor of two or more taxa, but not in earlier ancestors outside this group.</a:t>
            </a:r>
          </a:p>
          <a:p>
            <a:r>
              <a:rPr lang="en-US" sz="2000" b="0" dirty="0">
                <a:solidFill>
                  <a:srgbClr val="00B050"/>
                </a:solidFill>
              </a:rPr>
              <a:t>INFORMATIVE---ONLY THESE CHARACTERS ARE USEFUL</a:t>
            </a:r>
            <a:endParaRPr lang="en-US" sz="2000" dirty="0">
              <a:solidFill>
                <a:srgbClr val="00B050"/>
              </a:solidFill>
            </a:endParaRPr>
          </a:p>
          <a:p>
            <a:endParaRPr lang="en-US" sz="2000" b="1" u="sng" dirty="0"/>
          </a:p>
          <a:p>
            <a:r>
              <a:rPr lang="en-US" sz="2000" b="1" u="sng" dirty="0" err="1"/>
              <a:t>Symplesiomorphy</a:t>
            </a:r>
            <a:r>
              <a:rPr lang="en-US" sz="2000" b="1" dirty="0"/>
              <a:t>:</a:t>
            </a:r>
            <a:r>
              <a:rPr lang="en-US" sz="2000" b="0" dirty="0"/>
              <a:t> shared ancestral homologous characters inferred to have been present in the nearest common ancestor of two or more taxa, and in earlier ancestors outside this group.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NON-INFORMATIVE---NOT USEFUL</a:t>
            </a:r>
          </a:p>
          <a:p>
            <a:endParaRPr lang="en-US" sz="2000" dirty="0"/>
          </a:p>
          <a:p>
            <a:r>
              <a:rPr lang="en-US" sz="2000" b="1" u="sng" dirty="0" err="1"/>
              <a:t>Autapomorphy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b="0" dirty="0"/>
              <a:t>unique derived character present in one of two sister groups.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NON-INFORMATIVE---NOT USEFUL</a:t>
            </a:r>
          </a:p>
          <a:p>
            <a:endParaRPr lang="en-US" sz="2000" b="0" dirty="0"/>
          </a:p>
          <a:p>
            <a:r>
              <a:rPr lang="en-US" sz="2000" b="1" u="sng" dirty="0"/>
              <a:t>Parsimony</a:t>
            </a:r>
            <a:r>
              <a:rPr lang="en-US" sz="2000" b="1" dirty="0"/>
              <a:t>: </a:t>
            </a:r>
            <a:r>
              <a:rPr lang="en-US" sz="2000" dirty="0"/>
              <a:t>Map characters on the tree by principle of parsimony. Sum all character steps to obtain tree length/likelihood.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780734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9E8D2581-99B6-4A4A-B5AF-3EE8E88C3533}"/>
              </a:ext>
            </a:extLst>
          </p:cNvPr>
          <p:cNvGrpSpPr>
            <a:grpSpLocks/>
          </p:cNvGrpSpPr>
          <p:nvPr/>
        </p:nvGrpSpPr>
        <p:grpSpPr bwMode="auto">
          <a:xfrm>
            <a:off x="5613593" y="3835027"/>
            <a:ext cx="3419475" cy="2930525"/>
            <a:chOff x="2870" y="2042"/>
            <a:chExt cx="2154" cy="1846"/>
          </a:xfrm>
        </p:grpSpPr>
        <p:sp>
          <p:nvSpPr>
            <p:cNvPr id="3" name="Line 2">
              <a:extLst>
                <a:ext uri="{FF2B5EF4-FFF2-40B4-BE49-F238E27FC236}">
                  <a16:creationId xmlns:a16="http://schemas.microsoft.com/office/drawing/2014/main" id="{2A1CBB44-36C1-D54E-BBA5-E043E1B79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Line 3">
              <a:extLst>
                <a:ext uri="{FF2B5EF4-FFF2-40B4-BE49-F238E27FC236}">
                  <a16:creationId xmlns:a16="http://schemas.microsoft.com/office/drawing/2014/main" id="{D5DF102F-618D-D84E-9618-B521EFA5BF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Line 4">
              <a:extLst>
                <a:ext uri="{FF2B5EF4-FFF2-40B4-BE49-F238E27FC236}">
                  <a16:creationId xmlns:a16="http://schemas.microsoft.com/office/drawing/2014/main" id="{D30C2BE1-58F7-FF4B-8DE3-D0D3BB292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351417A-D87A-EE44-9E95-309C064D2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456DD6B9-8BC7-2541-8818-D64B70417F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1</a:t>
              </a: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C9C77251-16F2-4341-9A93-4FF74AABF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2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1796968-8F44-A247-9C9D-F10F5A6F8E87}"/>
              </a:ext>
            </a:extLst>
          </p:cNvPr>
          <p:cNvGrpSpPr>
            <a:grpSpLocks/>
          </p:cNvGrpSpPr>
          <p:nvPr/>
        </p:nvGrpSpPr>
        <p:grpSpPr bwMode="auto">
          <a:xfrm>
            <a:off x="119937" y="122695"/>
            <a:ext cx="3419475" cy="2930525"/>
            <a:chOff x="2870" y="2042"/>
            <a:chExt cx="2154" cy="1846"/>
          </a:xfrm>
        </p:grpSpPr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087EB492-CDA3-394D-9803-1E935D45F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42DED1DA-C4C2-DE43-ABA8-683070A252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54AD1A5B-DCAB-FB44-8306-B7E55F91CA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3">
              <a:extLst>
                <a:ext uri="{FF2B5EF4-FFF2-40B4-BE49-F238E27FC236}">
                  <a16:creationId xmlns:a16="http://schemas.microsoft.com/office/drawing/2014/main" id="{D1829FD8-0292-5B4B-AD00-61B9A0C0E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A9633522-07E1-934C-B2F7-5AE20E826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1</a:t>
              </a: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27F5F4BD-C628-A141-A313-6506CBA05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2</a:t>
              </a:r>
            </a:p>
          </p:txBody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A21E17D0-6BAC-2442-83B9-0C948824E1F8}"/>
              </a:ext>
            </a:extLst>
          </p:cNvPr>
          <p:cNvGrpSpPr>
            <a:grpSpLocks/>
          </p:cNvGrpSpPr>
          <p:nvPr/>
        </p:nvGrpSpPr>
        <p:grpSpPr bwMode="auto">
          <a:xfrm>
            <a:off x="2675812" y="1741115"/>
            <a:ext cx="3419475" cy="2930525"/>
            <a:chOff x="2870" y="2042"/>
            <a:chExt cx="2154" cy="1846"/>
          </a:xfrm>
        </p:grpSpPr>
        <p:sp>
          <p:nvSpPr>
            <p:cNvPr id="17" name="Line 2">
              <a:extLst>
                <a:ext uri="{FF2B5EF4-FFF2-40B4-BE49-F238E27FC236}">
                  <a16:creationId xmlns:a16="http://schemas.microsoft.com/office/drawing/2014/main" id="{F40B9A66-316C-6846-BF3B-8955D726B9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2448"/>
              <a:ext cx="144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3">
              <a:extLst>
                <a:ext uri="{FF2B5EF4-FFF2-40B4-BE49-F238E27FC236}">
                  <a16:creationId xmlns:a16="http://schemas.microsoft.com/office/drawing/2014/main" id="{28527D5F-1E66-1642-9EE4-1373469A11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256"/>
              <a:ext cx="5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4">
              <a:extLst>
                <a:ext uri="{FF2B5EF4-FFF2-40B4-BE49-F238E27FC236}">
                  <a16:creationId xmlns:a16="http://schemas.microsoft.com/office/drawing/2014/main" id="{30DD1116-7043-C541-B18E-5F6220B968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56" y="2880"/>
              <a:ext cx="48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Text Box 5">
              <a:extLst>
                <a:ext uri="{FF2B5EF4-FFF2-40B4-BE49-F238E27FC236}">
                  <a16:creationId xmlns:a16="http://schemas.microsoft.com/office/drawing/2014/main" id="{CF47CC34-B3E3-994B-B04F-D44CCE12C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2618"/>
              <a:ext cx="7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outgroup</a:t>
              </a:r>
            </a:p>
          </p:txBody>
        </p:sp>
        <p:sp>
          <p:nvSpPr>
            <p:cNvPr id="21" name="Text Box 6">
              <a:extLst>
                <a:ext uri="{FF2B5EF4-FFF2-40B4-BE49-F238E27FC236}">
                  <a16:creationId xmlns:a16="http://schemas.microsoft.com/office/drawing/2014/main" id="{78F9F3C3-8F9D-764D-A4EB-2352C5B1E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42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1</a:t>
              </a:r>
            </a:p>
          </p:txBody>
        </p:sp>
        <p:sp>
          <p:nvSpPr>
            <p:cNvPr id="22" name="Text Box 7">
              <a:extLst>
                <a:ext uri="{FF2B5EF4-FFF2-40B4-BE49-F238E27FC236}">
                  <a16:creationId xmlns:a16="http://schemas.microsoft.com/office/drawing/2014/main" id="{87B70EE1-1BB3-BC4A-A565-2AB3E6C8B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160"/>
              <a:ext cx="60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taxon 2</a:t>
              </a:r>
            </a:p>
          </p:txBody>
        </p:sp>
      </p:grpSp>
      <p:sp>
        <p:nvSpPr>
          <p:cNvPr id="24" name="Line 18">
            <a:extLst>
              <a:ext uri="{FF2B5EF4-FFF2-40B4-BE49-F238E27FC236}">
                <a16:creationId xmlns:a16="http://schemas.microsoft.com/office/drawing/2014/main" id="{B76DAC92-DA7A-B34C-97BF-FCA23138AE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6908" y="4592055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7">
            <a:extLst>
              <a:ext uri="{FF2B5EF4-FFF2-40B4-BE49-F238E27FC236}">
                <a16:creationId xmlns:a16="http://schemas.microsoft.com/office/drawing/2014/main" id="{6113F2DB-3862-3A47-90CD-4D487744B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5971" y="796912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8">
            <a:extLst>
              <a:ext uri="{FF2B5EF4-FFF2-40B4-BE49-F238E27FC236}">
                <a16:creationId xmlns:a16="http://schemas.microsoft.com/office/drawing/2014/main" id="{43A98CA2-3B4C-AC43-AEEE-94BB1467FCB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90371" y="1025512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17">
            <a:extLst>
              <a:ext uri="{FF2B5EF4-FFF2-40B4-BE49-F238E27FC236}">
                <a16:creationId xmlns:a16="http://schemas.microsoft.com/office/drawing/2014/main" id="{353F080B-2045-C545-B686-BA328899C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2926" y="2433849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18">
            <a:extLst>
              <a:ext uri="{FF2B5EF4-FFF2-40B4-BE49-F238E27FC236}">
                <a16:creationId xmlns:a16="http://schemas.microsoft.com/office/drawing/2014/main" id="{022FFC6C-78A6-BF48-8DD9-4CE0C27AA3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7326" y="2662449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18">
            <a:extLst>
              <a:ext uri="{FF2B5EF4-FFF2-40B4-BE49-F238E27FC236}">
                <a16:creationId xmlns:a16="http://schemas.microsoft.com/office/drawing/2014/main" id="{38C606F1-6A9F-FD4D-B8E5-8FDCBAC8CB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0689" y="3374686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596FB4-E7A3-394A-B508-541DD56C8DF8}"/>
              </a:ext>
            </a:extLst>
          </p:cNvPr>
          <p:cNvSpPr txBox="1"/>
          <p:nvPr/>
        </p:nvSpPr>
        <p:spPr>
          <a:xfrm>
            <a:off x="0" y="3444816"/>
            <a:ext cx="15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Synapomorphy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1AC661-BC8D-A74D-9A16-5687B32CC8AF}"/>
              </a:ext>
            </a:extLst>
          </p:cNvPr>
          <p:cNvSpPr txBox="1"/>
          <p:nvPr/>
        </p:nvSpPr>
        <p:spPr>
          <a:xfrm>
            <a:off x="2492761" y="4875911"/>
            <a:ext cx="186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Symplesiomorphy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727A8D-3999-5142-85B5-9D184509A5B6}"/>
              </a:ext>
            </a:extLst>
          </p:cNvPr>
          <p:cNvSpPr txBox="1"/>
          <p:nvPr/>
        </p:nvSpPr>
        <p:spPr>
          <a:xfrm>
            <a:off x="4641258" y="6471348"/>
            <a:ext cx="1597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Autapomorphy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84F53-82B7-2445-AE6C-0AD08695C215}"/>
              </a:ext>
            </a:extLst>
          </p:cNvPr>
          <p:cNvSpPr txBox="1"/>
          <p:nvPr/>
        </p:nvSpPr>
        <p:spPr>
          <a:xfrm>
            <a:off x="2046858" y="1195368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B74A2-EFE3-C43D-682C-BA16DC44743F}"/>
              </a:ext>
            </a:extLst>
          </p:cNvPr>
          <p:cNvSpPr txBox="1"/>
          <p:nvPr/>
        </p:nvSpPr>
        <p:spPr>
          <a:xfrm>
            <a:off x="3756730" y="3709255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A9AE871-6AE4-ECF4-EEE1-91B9B5D67374}"/>
              </a:ext>
            </a:extLst>
          </p:cNvPr>
          <p:cNvSpPr txBox="1"/>
          <p:nvPr/>
        </p:nvSpPr>
        <p:spPr>
          <a:xfrm>
            <a:off x="7962771" y="4512890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5" name="Line 18">
            <a:extLst>
              <a:ext uri="{FF2B5EF4-FFF2-40B4-BE49-F238E27FC236}">
                <a16:creationId xmlns:a16="http://schemas.microsoft.com/office/drawing/2014/main" id="{0F554A61-8D95-0773-5238-1922D3D671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7826" y="479089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68385A-9300-C416-EA4C-60BFDC85E3AB}"/>
              </a:ext>
            </a:extLst>
          </p:cNvPr>
          <p:cNvSpPr txBox="1"/>
          <p:nvPr/>
        </p:nvSpPr>
        <p:spPr>
          <a:xfrm>
            <a:off x="6095287" y="310020"/>
            <a:ext cx="162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Character State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940BA1-E463-13A0-F352-3A9CF3161A50}"/>
              </a:ext>
            </a:extLst>
          </p:cNvPr>
          <p:cNvSpPr txBox="1"/>
          <p:nvPr/>
        </p:nvSpPr>
        <p:spPr>
          <a:xfrm>
            <a:off x="5437156" y="585675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7FDCFC-0736-65C2-1807-121F7E3DFD53}"/>
              </a:ext>
            </a:extLst>
          </p:cNvPr>
          <p:cNvSpPr txBox="1"/>
          <p:nvPr/>
        </p:nvSpPr>
        <p:spPr>
          <a:xfrm>
            <a:off x="6108690" y="811872"/>
            <a:ext cx="2668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Inferred point of evolution</a:t>
            </a:r>
          </a:p>
        </p:txBody>
      </p:sp>
      <p:sp>
        <p:nvSpPr>
          <p:cNvPr id="39" name="Up Arrow 38">
            <a:extLst>
              <a:ext uri="{FF2B5EF4-FFF2-40B4-BE49-F238E27FC236}">
                <a16:creationId xmlns:a16="http://schemas.microsoft.com/office/drawing/2014/main" id="{67E060A4-DCFE-7F52-085C-DF02B0D81012}"/>
              </a:ext>
            </a:extLst>
          </p:cNvPr>
          <p:cNvSpPr/>
          <p:nvPr/>
        </p:nvSpPr>
        <p:spPr>
          <a:xfrm>
            <a:off x="449944" y="4004096"/>
            <a:ext cx="592078" cy="702746"/>
          </a:xfrm>
          <a:prstGeom prst="upArrow">
            <a:avLst/>
          </a:prstGeom>
          <a:solidFill>
            <a:srgbClr val="00B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b="1" dirty="0">
              <a:ln/>
              <a:solidFill>
                <a:srgbClr val="00B05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C21AEF-D055-104C-9F99-FE5265EDE640}"/>
              </a:ext>
            </a:extLst>
          </p:cNvPr>
          <p:cNvSpPr txBox="1"/>
          <p:nvPr/>
        </p:nvSpPr>
        <p:spPr>
          <a:xfrm>
            <a:off x="64414" y="4796020"/>
            <a:ext cx="13764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Useful</a:t>
            </a:r>
          </a:p>
        </p:txBody>
      </p:sp>
    </p:spTree>
    <p:extLst>
      <p:ext uri="{BB962C8B-B14F-4D97-AF65-F5344CB8AC3E}">
        <p14:creationId xmlns:p14="http://schemas.microsoft.com/office/powerpoint/2010/main" val="1617388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>
            <a:extLst>
              <a:ext uri="{FF2B5EF4-FFF2-40B4-BE49-F238E27FC236}">
                <a16:creationId xmlns:a16="http://schemas.microsoft.com/office/drawing/2014/main" id="{D1796968-8F44-A247-9C9D-F10F5A6F8E87}"/>
              </a:ext>
            </a:extLst>
          </p:cNvPr>
          <p:cNvGrpSpPr>
            <a:grpSpLocks/>
          </p:cNvGrpSpPr>
          <p:nvPr/>
        </p:nvGrpSpPr>
        <p:grpSpPr bwMode="auto">
          <a:xfrm>
            <a:off x="114855" y="310020"/>
            <a:ext cx="2722563" cy="1955800"/>
            <a:chOff x="3233" y="2160"/>
            <a:chExt cx="1715" cy="1232"/>
          </a:xfrm>
        </p:grpSpPr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087EB492-CDA3-394D-9803-1E935D45F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7" y="2448"/>
              <a:ext cx="951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42DED1DA-C4C2-DE43-ABA8-683070A252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30" y="2448"/>
              <a:ext cx="43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54AD1A5B-DCAB-FB44-8306-B7E55F91CA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36" y="2476"/>
              <a:ext cx="814" cy="6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3">
              <a:extLst>
                <a:ext uri="{FF2B5EF4-FFF2-40B4-BE49-F238E27FC236}">
                  <a16:creationId xmlns:a16="http://schemas.microsoft.com/office/drawing/2014/main" id="{D1829FD8-0292-5B4B-AD00-61B9A0C0E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3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A</a:t>
              </a: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A9633522-07E1-934C-B2F7-5AE20E826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B</a:t>
              </a: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27F5F4BD-C628-A141-A313-6506CBA05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2" y="2160"/>
              <a:ext cx="2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C</a:t>
              </a:r>
            </a:p>
          </p:txBody>
        </p:sp>
      </p:grpSp>
      <p:sp>
        <p:nvSpPr>
          <p:cNvPr id="25" name="Line 17">
            <a:extLst>
              <a:ext uri="{FF2B5EF4-FFF2-40B4-BE49-F238E27FC236}">
                <a16:creationId xmlns:a16="http://schemas.microsoft.com/office/drawing/2014/main" id="{6113F2DB-3862-3A47-90CD-4D487744B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63844" y="1592312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596FB4-E7A3-394A-B508-541DD56C8DF8}"/>
              </a:ext>
            </a:extLst>
          </p:cNvPr>
          <p:cNvSpPr txBox="1"/>
          <p:nvPr/>
        </p:nvSpPr>
        <p:spPr>
          <a:xfrm>
            <a:off x="266381" y="2384882"/>
            <a:ext cx="1852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True Tree</a:t>
            </a:r>
          </a:p>
          <a:p>
            <a:pPr algn="ctr"/>
            <a:r>
              <a:rPr lang="en-US" dirty="0"/>
              <a:t>w/Synapomorphy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1AC661-BC8D-A74D-9A16-5687B32CC8AF}"/>
              </a:ext>
            </a:extLst>
          </p:cNvPr>
          <p:cNvSpPr txBox="1"/>
          <p:nvPr/>
        </p:nvSpPr>
        <p:spPr>
          <a:xfrm>
            <a:off x="3219436" y="2384881"/>
            <a:ext cx="2115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True Tree</a:t>
            </a:r>
          </a:p>
          <a:p>
            <a:pPr algn="ctr"/>
            <a:r>
              <a:rPr lang="en-US" dirty="0"/>
              <a:t>w/</a:t>
            </a:r>
            <a:r>
              <a:rPr lang="en-US" dirty="0" err="1"/>
              <a:t>Symplesiomorphy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727A8D-3999-5142-85B5-9D184509A5B6}"/>
              </a:ext>
            </a:extLst>
          </p:cNvPr>
          <p:cNvSpPr txBox="1"/>
          <p:nvPr/>
        </p:nvSpPr>
        <p:spPr>
          <a:xfrm>
            <a:off x="6549904" y="2388483"/>
            <a:ext cx="1597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True Tree w/</a:t>
            </a:r>
          </a:p>
          <a:p>
            <a:pPr algn="ctr"/>
            <a:r>
              <a:rPr lang="en-US" dirty="0"/>
              <a:t>Autapomorphy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411A6807-9F82-0CAB-59D2-3DAD7FE33D63}"/>
              </a:ext>
            </a:extLst>
          </p:cNvPr>
          <p:cNvGrpSpPr>
            <a:grpSpLocks/>
          </p:cNvGrpSpPr>
          <p:nvPr/>
        </p:nvGrpSpPr>
        <p:grpSpPr bwMode="auto">
          <a:xfrm>
            <a:off x="3216496" y="310020"/>
            <a:ext cx="2722563" cy="1955800"/>
            <a:chOff x="3233" y="2160"/>
            <a:chExt cx="1715" cy="1232"/>
          </a:xfrm>
        </p:grpSpPr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F93C83CE-C86F-D78E-7937-4DF4733BB7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7" y="2448"/>
              <a:ext cx="951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11">
              <a:extLst>
                <a:ext uri="{FF2B5EF4-FFF2-40B4-BE49-F238E27FC236}">
                  <a16:creationId xmlns:a16="http://schemas.microsoft.com/office/drawing/2014/main" id="{85E54911-2167-FAA7-12AA-37C08C02F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30" y="2448"/>
              <a:ext cx="43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2">
              <a:extLst>
                <a:ext uri="{FF2B5EF4-FFF2-40B4-BE49-F238E27FC236}">
                  <a16:creationId xmlns:a16="http://schemas.microsoft.com/office/drawing/2014/main" id="{EE921DA9-5AE5-D111-71A1-AAE375A817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36" y="2476"/>
              <a:ext cx="814" cy="6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13">
              <a:extLst>
                <a:ext uri="{FF2B5EF4-FFF2-40B4-BE49-F238E27FC236}">
                  <a16:creationId xmlns:a16="http://schemas.microsoft.com/office/drawing/2014/main" id="{6D37706C-2AEB-5875-EAB5-F23AEA066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3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A</a:t>
              </a:r>
            </a:p>
          </p:txBody>
        </p:sp>
        <p:sp>
          <p:nvSpPr>
            <p:cNvPr id="37" name="Text Box 14">
              <a:extLst>
                <a:ext uri="{FF2B5EF4-FFF2-40B4-BE49-F238E27FC236}">
                  <a16:creationId xmlns:a16="http://schemas.microsoft.com/office/drawing/2014/main" id="{7436CEF6-8C38-83E5-06FC-61F733874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B</a:t>
              </a:r>
            </a:p>
          </p:txBody>
        </p:sp>
        <p:sp>
          <p:nvSpPr>
            <p:cNvPr id="38" name="Text Box 15">
              <a:extLst>
                <a:ext uri="{FF2B5EF4-FFF2-40B4-BE49-F238E27FC236}">
                  <a16:creationId xmlns:a16="http://schemas.microsoft.com/office/drawing/2014/main" id="{8F02CB24-DB45-F7CB-1587-B4F32F3D87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2" y="2160"/>
              <a:ext cx="2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C</a:t>
              </a:r>
            </a:p>
          </p:txBody>
        </p:sp>
      </p:grpSp>
      <p:sp>
        <p:nvSpPr>
          <p:cNvPr id="39" name="Line 17">
            <a:extLst>
              <a:ext uri="{FF2B5EF4-FFF2-40B4-BE49-F238E27FC236}">
                <a16:creationId xmlns:a16="http://schemas.microsoft.com/office/drawing/2014/main" id="{9B13D3EA-7C29-3EA8-8625-FE55680F2D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0596" y="2052538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" name="Group 9">
            <a:extLst>
              <a:ext uri="{FF2B5EF4-FFF2-40B4-BE49-F238E27FC236}">
                <a16:creationId xmlns:a16="http://schemas.microsoft.com/office/drawing/2014/main" id="{D9D818A8-C140-CEA1-DE17-A525C1EBA490}"/>
              </a:ext>
            </a:extLst>
          </p:cNvPr>
          <p:cNvGrpSpPr>
            <a:grpSpLocks/>
          </p:cNvGrpSpPr>
          <p:nvPr/>
        </p:nvGrpSpPr>
        <p:grpSpPr bwMode="auto">
          <a:xfrm>
            <a:off x="6300765" y="310020"/>
            <a:ext cx="2722563" cy="1955800"/>
            <a:chOff x="3233" y="2160"/>
            <a:chExt cx="1715" cy="1232"/>
          </a:xfrm>
        </p:grpSpPr>
        <p:sp>
          <p:nvSpPr>
            <p:cNvPr id="41" name="Line 10">
              <a:extLst>
                <a:ext uri="{FF2B5EF4-FFF2-40B4-BE49-F238E27FC236}">
                  <a16:creationId xmlns:a16="http://schemas.microsoft.com/office/drawing/2014/main" id="{ED4CC96D-0415-D1C5-40E5-9366C7037D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7" y="2448"/>
              <a:ext cx="951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11">
              <a:extLst>
                <a:ext uri="{FF2B5EF4-FFF2-40B4-BE49-F238E27FC236}">
                  <a16:creationId xmlns:a16="http://schemas.microsoft.com/office/drawing/2014/main" id="{162F27F2-7DF3-A266-3914-A8DA98260E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30" y="2448"/>
              <a:ext cx="43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12">
              <a:extLst>
                <a:ext uri="{FF2B5EF4-FFF2-40B4-BE49-F238E27FC236}">
                  <a16:creationId xmlns:a16="http://schemas.microsoft.com/office/drawing/2014/main" id="{5782BEC4-AF9D-5B48-0B19-60E758925D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36" y="2476"/>
              <a:ext cx="814" cy="6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13">
              <a:extLst>
                <a:ext uri="{FF2B5EF4-FFF2-40B4-BE49-F238E27FC236}">
                  <a16:creationId xmlns:a16="http://schemas.microsoft.com/office/drawing/2014/main" id="{80A09D07-B5B8-FB5F-86DA-8C84FADA7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3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A</a:t>
              </a:r>
            </a:p>
          </p:txBody>
        </p:sp>
        <p:sp>
          <p:nvSpPr>
            <p:cNvPr id="45" name="Text Box 14">
              <a:extLst>
                <a:ext uri="{FF2B5EF4-FFF2-40B4-BE49-F238E27FC236}">
                  <a16:creationId xmlns:a16="http://schemas.microsoft.com/office/drawing/2014/main" id="{5B6D2802-BA3B-A208-87E1-ED7CAB10B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B</a:t>
              </a:r>
            </a:p>
          </p:txBody>
        </p:sp>
        <p:sp>
          <p:nvSpPr>
            <p:cNvPr id="46" name="Text Box 15">
              <a:extLst>
                <a:ext uri="{FF2B5EF4-FFF2-40B4-BE49-F238E27FC236}">
                  <a16:creationId xmlns:a16="http://schemas.microsoft.com/office/drawing/2014/main" id="{42FC0697-EBAD-7BA5-CF1B-21C2E4B2A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2" y="2160"/>
              <a:ext cx="2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C</a:t>
              </a:r>
            </a:p>
          </p:txBody>
        </p:sp>
      </p:grpSp>
      <p:sp>
        <p:nvSpPr>
          <p:cNvPr id="47" name="Line 17">
            <a:extLst>
              <a:ext uri="{FF2B5EF4-FFF2-40B4-BE49-F238E27FC236}">
                <a16:creationId xmlns:a16="http://schemas.microsoft.com/office/drawing/2014/main" id="{76890D04-4D69-851A-27D3-55249D1E53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76596" y="1053532"/>
            <a:ext cx="381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" name="Group 9">
            <a:extLst>
              <a:ext uri="{FF2B5EF4-FFF2-40B4-BE49-F238E27FC236}">
                <a16:creationId xmlns:a16="http://schemas.microsoft.com/office/drawing/2014/main" id="{E554B02F-2A69-F1CF-14D3-7BE7A06C917A}"/>
              </a:ext>
            </a:extLst>
          </p:cNvPr>
          <p:cNvGrpSpPr>
            <a:grpSpLocks/>
          </p:cNvGrpSpPr>
          <p:nvPr/>
        </p:nvGrpSpPr>
        <p:grpSpPr bwMode="auto">
          <a:xfrm>
            <a:off x="1654486" y="3534448"/>
            <a:ext cx="2722563" cy="1955800"/>
            <a:chOff x="3233" y="2160"/>
            <a:chExt cx="1715" cy="1232"/>
          </a:xfrm>
        </p:grpSpPr>
        <p:sp>
          <p:nvSpPr>
            <p:cNvPr id="49" name="Line 10">
              <a:extLst>
                <a:ext uri="{FF2B5EF4-FFF2-40B4-BE49-F238E27FC236}">
                  <a16:creationId xmlns:a16="http://schemas.microsoft.com/office/drawing/2014/main" id="{4BA052A4-021A-08E1-4E50-7018F9DC4D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7" y="2448"/>
              <a:ext cx="951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11">
              <a:extLst>
                <a:ext uri="{FF2B5EF4-FFF2-40B4-BE49-F238E27FC236}">
                  <a16:creationId xmlns:a16="http://schemas.microsoft.com/office/drawing/2014/main" id="{BFB60C5C-E9F9-E95F-01F3-2A570BB0E0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30" y="2448"/>
              <a:ext cx="43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12">
              <a:extLst>
                <a:ext uri="{FF2B5EF4-FFF2-40B4-BE49-F238E27FC236}">
                  <a16:creationId xmlns:a16="http://schemas.microsoft.com/office/drawing/2014/main" id="{ACEB1838-E8D7-338E-BB61-1CAF514654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36" y="2476"/>
              <a:ext cx="814" cy="6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Text Box 13">
              <a:extLst>
                <a:ext uri="{FF2B5EF4-FFF2-40B4-BE49-F238E27FC236}">
                  <a16:creationId xmlns:a16="http://schemas.microsoft.com/office/drawing/2014/main" id="{2BE68C78-E4EC-96EC-681E-A1094B38B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3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B</a:t>
              </a:r>
            </a:p>
          </p:txBody>
        </p:sp>
        <p:sp>
          <p:nvSpPr>
            <p:cNvPr id="53" name="Text Box 14">
              <a:extLst>
                <a:ext uri="{FF2B5EF4-FFF2-40B4-BE49-F238E27FC236}">
                  <a16:creationId xmlns:a16="http://schemas.microsoft.com/office/drawing/2014/main" id="{DACD567B-2877-5201-6E94-EBBCEBCB75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A</a:t>
              </a:r>
            </a:p>
          </p:txBody>
        </p:sp>
        <p:sp>
          <p:nvSpPr>
            <p:cNvPr id="54" name="Text Box 15">
              <a:extLst>
                <a:ext uri="{FF2B5EF4-FFF2-40B4-BE49-F238E27FC236}">
                  <a16:creationId xmlns:a16="http://schemas.microsoft.com/office/drawing/2014/main" id="{F1CB0493-8517-B16D-9876-BDA41DAEF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2" y="2160"/>
              <a:ext cx="2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C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D9AC98B7-9238-1356-D445-60A75A0EE63C}"/>
              </a:ext>
            </a:extLst>
          </p:cNvPr>
          <p:cNvSpPr txBox="1"/>
          <p:nvPr/>
        </p:nvSpPr>
        <p:spPr>
          <a:xfrm>
            <a:off x="1740353" y="5609310"/>
            <a:ext cx="1984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Incorrect Tree</a:t>
            </a:r>
          </a:p>
          <a:p>
            <a:pPr algn="ctr"/>
            <a:r>
              <a:rPr lang="en-US" dirty="0"/>
              <a:t>ILS or Introgression</a:t>
            </a:r>
          </a:p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7EF6F7-131C-CB99-7EFE-18432AF349E0}"/>
              </a:ext>
            </a:extLst>
          </p:cNvPr>
          <p:cNvSpPr txBox="1"/>
          <p:nvPr/>
        </p:nvSpPr>
        <p:spPr>
          <a:xfrm>
            <a:off x="4824854" y="5609309"/>
            <a:ext cx="1984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Incorrect Tree</a:t>
            </a:r>
          </a:p>
          <a:p>
            <a:pPr algn="ctr"/>
            <a:r>
              <a:rPr lang="en-US" dirty="0"/>
              <a:t>ILS or Introgression</a:t>
            </a:r>
          </a:p>
        </p:txBody>
      </p:sp>
      <p:grpSp>
        <p:nvGrpSpPr>
          <p:cNvPr id="58" name="Group 9">
            <a:extLst>
              <a:ext uri="{FF2B5EF4-FFF2-40B4-BE49-F238E27FC236}">
                <a16:creationId xmlns:a16="http://schemas.microsoft.com/office/drawing/2014/main" id="{E999CCB0-EBFB-BCBE-A6BF-C25726773EB7}"/>
              </a:ext>
            </a:extLst>
          </p:cNvPr>
          <p:cNvGrpSpPr>
            <a:grpSpLocks/>
          </p:cNvGrpSpPr>
          <p:nvPr/>
        </p:nvGrpSpPr>
        <p:grpSpPr bwMode="auto">
          <a:xfrm>
            <a:off x="4756127" y="3534448"/>
            <a:ext cx="2722563" cy="1955800"/>
            <a:chOff x="3233" y="2160"/>
            <a:chExt cx="1715" cy="1232"/>
          </a:xfrm>
        </p:grpSpPr>
        <p:sp>
          <p:nvSpPr>
            <p:cNvPr id="59" name="Line 10">
              <a:extLst>
                <a:ext uri="{FF2B5EF4-FFF2-40B4-BE49-F238E27FC236}">
                  <a16:creationId xmlns:a16="http://schemas.microsoft.com/office/drawing/2014/main" id="{FA163331-6D4E-36DF-4979-536C9F80EE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97" y="2448"/>
              <a:ext cx="951" cy="9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11">
              <a:extLst>
                <a:ext uri="{FF2B5EF4-FFF2-40B4-BE49-F238E27FC236}">
                  <a16:creationId xmlns:a16="http://schemas.microsoft.com/office/drawing/2014/main" id="{0FBC5E86-3CA0-1A26-65D8-2498DC947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30" y="2448"/>
              <a:ext cx="434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12">
              <a:extLst>
                <a:ext uri="{FF2B5EF4-FFF2-40B4-BE49-F238E27FC236}">
                  <a16:creationId xmlns:a16="http://schemas.microsoft.com/office/drawing/2014/main" id="{FF97C194-2D6B-0D18-0B31-EFF9C5391B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36" y="2476"/>
              <a:ext cx="814" cy="6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13">
              <a:extLst>
                <a:ext uri="{FF2B5EF4-FFF2-40B4-BE49-F238E27FC236}">
                  <a16:creationId xmlns:a16="http://schemas.microsoft.com/office/drawing/2014/main" id="{AD8AEB37-2CF8-9DA2-C9A3-284EC55316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3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C</a:t>
              </a:r>
            </a:p>
          </p:txBody>
        </p:sp>
        <p:sp>
          <p:nvSpPr>
            <p:cNvPr id="63" name="Text Box 14">
              <a:extLst>
                <a:ext uri="{FF2B5EF4-FFF2-40B4-BE49-F238E27FC236}">
                  <a16:creationId xmlns:a16="http://schemas.microsoft.com/office/drawing/2014/main" id="{CB51DDE4-805E-53C6-46BC-AA9323D5AD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160"/>
              <a:ext cx="20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B</a:t>
              </a:r>
            </a:p>
          </p:txBody>
        </p:sp>
        <p:sp>
          <p:nvSpPr>
            <p:cNvPr id="64" name="Text Box 15">
              <a:extLst>
                <a:ext uri="{FF2B5EF4-FFF2-40B4-BE49-F238E27FC236}">
                  <a16:creationId xmlns:a16="http://schemas.microsoft.com/office/drawing/2014/main" id="{2728BA36-3D89-1E62-0C64-9AD306F8B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2" y="2160"/>
              <a:ext cx="20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b="0" dirty="0"/>
                <a:t>A</a:t>
              </a:r>
            </a:p>
          </p:txBody>
        </p:sp>
      </p:grpSp>
      <p:sp>
        <p:nvSpPr>
          <p:cNvPr id="67" name="Line 17">
            <a:extLst>
              <a:ext uri="{FF2B5EF4-FFF2-40B4-BE49-F238E27FC236}">
                <a16:creationId xmlns:a16="http://schemas.microsoft.com/office/drawing/2014/main" id="{517BE418-6163-5390-4A95-A6F51AD2EC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2659" y="4839136"/>
            <a:ext cx="381000" cy="0"/>
          </a:xfrm>
          <a:prstGeom prst="line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Line 17">
            <a:extLst>
              <a:ext uri="{FF2B5EF4-FFF2-40B4-BE49-F238E27FC236}">
                <a16:creationId xmlns:a16="http://schemas.microsoft.com/office/drawing/2014/main" id="{48AD25AE-483A-52EF-04E1-3481D15E93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9340" y="4791701"/>
            <a:ext cx="381000" cy="0"/>
          </a:xfrm>
          <a:prstGeom prst="line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29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40793A-1515-223B-7DB6-8AA4BDAA2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036" y="0"/>
            <a:ext cx="657192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4604ED-57C6-6348-B20E-15095C34C4B7}"/>
              </a:ext>
            </a:extLst>
          </p:cNvPr>
          <p:cNvSpPr txBox="1"/>
          <p:nvPr/>
        </p:nvSpPr>
        <p:spPr>
          <a:xfrm>
            <a:off x="6427694" y="6463560"/>
            <a:ext cx="33079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Systematic Biology48(4):683-714</a:t>
            </a:r>
          </a:p>
        </p:txBody>
      </p:sp>
    </p:spTree>
    <p:extLst>
      <p:ext uri="{BB962C8B-B14F-4D97-AF65-F5344CB8AC3E}">
        <p14:creationId xmlns:p14="http://schemas.microsoft.com/office/powerpoint/2010/main" val="518154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ChangeArrowheads="1"/>
          </p:cNvSpPr>
          <p:nvPr/>
        </p:nvSpPr>
        <p:spPr bwMode="auto">
          <a:xfrm>
            <a:off x="469900" y="298450"/>
            <a:ext cx="8223250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/>
            <a:r>
              <a:rPr lang="en-US" b="0" u="sng" dirty="0"/>
              <a:t>Maximum </a:t>
            </a:r>
            <a:r>
              <a:rPr lang="en-US" u="sng" dirty="0"/>
              <a:t>L</a:t>
            </a:r>
            <a:r>
              <a:rPr lang="en-US" b="0" u="sng" dirty="0"/>
              <a:t>ikelihood/Bayesian methods</a:t>
            </a:r>
            <a:r>
              <a:rPr lang="en-US" b="0" dirty="0"/>
              <a:t>:</a:t>
            </a:r>
          </a:p>
          <a:p>
            <a:pPr marL="457200" indent="-457200"/>
            <a:endParaRPr lang="en-US" b="0" dirty="0"/>
          </a:p>
          <a:p>
            <a:r>
              <a:rPr lang="en-US" b="0" dirty="0"/>
              <a:t>Similar character based approaches but use</a:t>
            </a:r>
            <a:r>
              <a:rPr lang="ja-JP" altLang="en-US" b="0" dirty="0"/>
              <a:t>‘</a:t>
            </a:r>
            <a:r>
              <a:rPr lang="en-US" altLang="ja-JP" b="0" dirty="0"/>
              <a:t>statistical</a:t>
            </a:r>
            <a:r>
              <a:rPr lang="ja-JP" altLang="en-US" b="0" dirty="0"/>
              <a:t>’</a:t>
            </a:r>
            <a:r>
              <a:rPr lang="en-US" altLang="ja-JP" b="0" dirty="0"/>
              <a:t> methods such as maximum likelihood and attempts to model DNA evolution as we know it (assuming different frequencies of nucleotides, substitution rates, etc.).</a:t>
            </a:r>
          </a:p>
          <a:p>
            <a:endParaRPr lang="en-US" altLang="ja-JP" dirty="0"/>
          </a:p>
          <a:p>
            <a:r>
              <a:rPr lang="en-US" altLang="ja-JP" b="0" dirty="0"/>
              <a:t>Maximum Likelihood – goal is to find the best tree (</a:t>
            </a:r>
            <a:r>
              <a:rPr lang="en-US" altLang="ja-JP" b="1" dirty="0"/>
              <a:t>assign a score to each tree</a:t>
            </a:r>
            <a:r>
              <a:rPr lang="en-US" altLang="ja-JP" b="0" dirty="0"/>
              <a:t>)</a:t>
            </a:r>
          </a:p>
          <a:p>
            <a:endParaRPr lang="en-US" altLang="ja-JP" dirty="0"/>
          </a:p>
          <a:p>
            <a:endParaRPr lang="en-US" altLang="ja-JP" b="0" dirty="0"/>
          </a:p>
          <a:p>
            <a:endParaRPr lang="en-US" altLang="ja-JP" dirty="0"/>
          </a:p>
          <a:p>
            <a:endParaRPr lang="en-US" altLang="ja-JP" b="0" dirty="0"/>
          </a:p>
          <a:p>
            <a:endParaRPr lang="en-US" altLang="ja-JP" dirty="0"/>
          </a:p>
          <a:p>
            <a:r>
              <a:rPr lang="en-US" altLang="ja-JP" b="0" dirty="0"/>
              <a:t>Bayesian Estimate – goal is to estimate a parameter (</a:t>
            </a:r>
            <a:r>
              <a:rPr lang="en-US" altLang="ja-JP" b="1" dirty="0"/>
              <a:t>e.g., clade support</a:t>
            </a:r>
            <a:r>
              <a:rPr lang="en-US" altLang="ja-JP" b="0" dirty="0"/>
              <a:t>) </a:t>
            </a:r>
            <a:r>
              <a:rPr lang="en-US" altLang="ja-JP" b="0" u="sng" dirty="0"/>
              <a:t>from a set of trees</a:t>
            </a:r>
          </a:p>
          <a:p>
            <a:endParaRPr lang="en-US" altLang="ja-JP" dirty="0"/>
          </a:p>
          <a:p>
            <a:endParaRPr lang="en-US" altLang="ja-JP" b="0" dirty="0"/>
          </a:p>
          <a:p>
            <a:endParaRPr lang="en-US" altLang="ja-JP" dirty="0"/>
          </a:p>
          <a:p>
            <a:endParaRPr lang="en-US" altLang="ja-JP" b="0" dirty="0"/>
          </a:p>
          <a:p>
            <a:endParaRPr lang="en-US" dirty="0"/>
          </a:p>
          <a:p>
            <a:r>
              <a:rPr lang="en-US" b="0" dirty="0"/>
              <a:t>Trees have likelihood, but clades have posterior probabilities.</a:t>
            </a:r>
          </a:p>
          <a:p>
            <a:r>
              <a:rPr lang="en-US" dirty="0"/>
              <a:t>(similar to bootstrap resampling probabilities)</a:t>
            </a:r>
            <a:endParaRPr lang="en-US" b="0" dirty="0"/>
          </a:p>
        </p:txBody>
      </p:sp>
      <p:pic>
        <p:nvPicPr>
          <p:cNvPr id="3" name="Picture 2" descr="Untitl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380342"/>
            <a:ext cx="5109397" cy="997857"/>
          </a:xfrm>
          <a:prstGeom prst="rect">
            <a:avLst/>
          </a:prstGeom>
        </p:spPr>
      </p:pic>
      <p:pic>
        <p:nvPicPr>
          <p:cNvPr id="4" name="Picture 3" descr="Untitl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448352"/>
            <a:ext cx="3780971" cy="737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7317" y="4627901"/>
            <a:ext cx="420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&lt;-- </a:t>
            </a:r>
            <a:r>
              <a:rPr lang="en-US" dirty="0"/>
              <a:t>a posterior probability from set of trees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395572-5B03-5148-94F4-8CA4EBE44C87}"/>
              </a:ext>
            </a:extLst>
          </p:cNvPr>
          <p:cNvCxnSpPr/>
          <p:nvPr/>
        </p:nvCxnSpPr>
        <p:spPr>
          <a:xfrm>
            <a:off x="1006454" y="3080730"/>
            <a:ext cx="4050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4472EC-F43A-E04A-9962-4CA31DF6ACA2}"/>
              </a:ext>
            </a:extLst>
          </p:cNvPr>
          <p:cNvCxnSpPr/>
          <p:nvPr/>
        </p:nvCxnSpPr>
        <p:spPr>
          <a:xfrm>
            <a:off x="1006454" y="4933055"/>
            <a:ext cx="4050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582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cer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" y="682874"/>
            <a:ext cx="9144000" cy="51704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E3D81C-822E-B24B-B84C-239D86822EF5}"/>
              </a:ext>
            </a:extLst>
          </p:cNvPr>
          <p:cNvSpPr txBox="1"/>
          <p:nvPr/>
        </p:nvSpPr>
        <p:spPr>
          <a:xfrm>
            <a:off x="61369" y="141149"/>
            <a:ext cx="822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Likelihood for large set of ~2,000,000 sampled trees (1</a:t>
            </a:r>
            <a:r>
              <a:rPr lang="en-US" baseline="30000" dirty="0"/>
              <a:t>st</a:t>
            </a:r>
            <a:r>
              <a:rPr lang="en-US" dirty="0"/>
              <a:t> 200,000 discarded as burn-in)</a:t>
            </a:r>
          </a:p>
        </p:txBody>
      </p:sp>
    </p:spTree>
    <p:extLst>
      <p:ext uri="{BB962C8B-B14F-4D97-AF65-F5344CB8AC3E}">
        <p14:creationId xmlns:p14="http://schemas.microsoft.com/office/powerpoint/2010/main" val="1810659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712" y="375060"/>
            <a:ext cx="8244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Branch Support – Clade Credibility Values are Bayesian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712" y="5744336"/>
            <a:ext cx="8244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Jenner, R. A., </a:t>
            </a:r>
            <a:r>
              <a:rPr lang="en-US" sz="1400" dirty="0" err="1"/>
              <a:t>Dhubhghaill</a:t>
            </a:r>
            <a:r>
              <a:rPr lang="en-US" sz="1400" dirty="0"/>
              <a:t>, C. N., </a:t>
            </a:r>
            <a:r>
              <a:rPr lang="en-US" sz="1400" dirty="0" err="1"/>
              <a:t>Ferla</a:t>
            </a:r>
            <a:r>
              <a:rPr lang="en-US" sz="1400" dirty="0"/>
              <a:t>, M. P., &amp; Wills, M. A. (2009) </a:t>
            </a:r>
            <a:r>
              <a:rPr lang="en-US" sz="1400" dirty="0" err="1"/>
              <a:t>Eumalacostracan</a:t>
            </a:r>
            <a:r>
              <a:rPr lang="en-US" sz="1400" dirty="0"/>
              <a:t> phylogeny and total evidence: limitations of the usual suspects. </a:t>
            </a:r>
            <a:r>
              <a:rPr lang="en-US" sz="1400" i="1" dirty="0"/>
              <a:t>BMC Evolutionary Biology</a:t>
            </a:r>
            <a:r>
              <a:rPr lang="en-US" sz="1400" dirty="0"/>
              <a:t>, 9:21.</a:t>
            </a:r>
          </a:p>
          <a:p>
            <a:pPr algn="ctr"/>
            <a:endParaRPr lang="en-US" sz="1400" dirty="0"/>
          </a:p>
        </p:txBody>
      </p:sp>
      <p:pic>
        <p:nvPicPr>
          <p:cNvPr id="4" name="Picture 3" descr="Bayesian-phylogeny-of-Eumalacostraca-based-on-combined-18S-rRNA-28S-rRNA-cytochrome-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08" y="1397358"/>
            <a:ext cx="3467762" cy="410351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3276936" y="1717584"/>
            <a:ext cx="1895096" cy="704059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3276936" y="2421643"/>
            <a:ext cx="1770073" cy="16556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276936" y="2421643"/>
            <a:ext cx="2027758" cy="150894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3276936" y="2421643"/>
            <a:ext cx="1718488" cy="108124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276936" y="2421643"/>
            <a:ext cx="1718489" cy="207588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4598" y="1459880"/>
            <a:ext cx="28163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Values on branches</a:t>
            </a:r>
          </a:p>
          <a:p>
            <a:r>
              <a:rPr lang="en-US" sz="1400" dirty="0"/>
              <a:t>indicate proportion (%) of trees in posterior sample (i.e., </a:t>
            </a:r>
            <a:r>
              <a:rPr lang="en-US" sz="1400" i="1" dirty="0"/>
              <a:t>n</a:t>
            </a:r>
            <a:r>
              <a:rPr lang="en-US" sz="1400" dirty="0"/>
              <a:t> = 1000 from </a:t>
            </a:r>
            <a:r>
              <a:rPr lang="en-US" sz="1400" dirty="0" err="1"/>
              <a:t>MrBayes</a:t>
            </a:r>
            <a:r>
              <a:rPr lang="en-US" sz="1400" dirty="0"/>
              <a:t> analysis) supporting the particular clade.</a:t>
            </a:r>
          </a:p>
          <a:p>
            <a:endParaRPr lang="en-US" sz="1400" dirty="0"/>
          </a:p>
          <a:p>
            <a:r>
              <a:rPr lang="en-US" sz="1400" dirty="0"/>
              <a:t>A Bayesian approach</a:t>
            </a:r>
          </a:p>
          <a:p>
            <a:endParaRPr lang="en-US" sz="1400" dirty="0"/>
          </a:p>
          <a:p>
            <a:r>
              <a:rPr lang="en-US" sz="1400" dirty="0"/>
              <a:t>Clade support value is a posterior probability</a:t>
            </a:r>
          </a:p>
          <a:p>
            <a:endParaRPr lang="en-US" sz="1400" dirty="0"/>
          </a:p>
          <a:p>
            <a:r>
              <a:rPr lang="en-US" sz="1400" dirty="0"/>
              <a:t>Drawn from a set of trees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Pr</a:t>
            </a:r>
            <a:r>
              <a:rPr lang="en-US" sz="1400" dirty="0"/>
              <a:t> (Clade | Set of Trees)</a:t>
            </a:r>
          </a:p>
        </p:txBody>
      </p:sp>
    </p:spTree>
    <p:extLst>
      <p:ext uri="{BB962C8B-B14F-4D97-AF65-F5344CB8AC3E}">
        <p14:creationId xmlns:p14="http://schemas.microsoft.com/office/powerpoint/2010/main" val="2356702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712" y="375060"/>
            <a:ext cx="8244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Branch Support by Bootstrap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4598" y="1459880"/>
            <a:ext cx="28163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/>
              </a:rPr>
              <a:t>Randomly resample </a:t>
            </a:r>
            <a:r>
              <a:rPr lang="en-US" sz="1400" dirty="0">
                <a:effectLst/>
              </a:rPr>
              <a:t>sites from the original sequence alignment, with replacement, until a new alignment of the same size is formed.</a:t>
            </a:r>
          </a:p>
          <a:p>
            <a:endParaRPr lang="en-US" sz="1400" dirty="0"/>
          </a:p>
          <a:p>
            <a:r>
              <a:rPr lang="en-US" sz="1400" b="1" dirty="0"/>
              <a:t>Construct a</a:t>
            </a:r>
            <a:r>
              <a:rPr lang="en-US" sz="1400" b="1" dirty="0">
                <a:effectLst/>
              </a:rPr>
              <a:t> phylogenetic tree </a:t>
            </a:r>
            <a:r>
              <a:rPr lang="en-US" sz="1400" dirty="0">
                <a:effectLst/>
              </a:rPr>
              <a:t>for each of these new, "bootstrapped" datasets. </a:t>
            </a:r>
          </a:p>
          <a:p>
            <a:endParaRPr lang="en-US" sz="1400" dirty="0"/>
          </a:p>
          <a:p>
            <a:r>
              <a:rPr lang="en-US" sz="1400" b="1" dirty="0">
                <a:effectLst/>
              </a:rPr>
              <a:t>Calculate support </a:t>
            </a:r>
            <a:r>
              <a:rPr lang="en-US" sz="1400" b="1" dirty="0"/>
              <a:t>f</a:t>
            </a:r>
            <a:r>
              <a:rPr lang="en-US" sz="1400" b="1" dirty="0">
                <a:effectLst/>
              </a:rPr>
              <a:t>or each clade </a:t>
            </a:r>
            <a:r>
              <a:rPr lang="en-US" sz="1400" dirty="0">
                <a:effectLst/>
              </a:rPr>
              <a:t>in the original tree, a "bootstrap value", which is the percentage of bootstrap trees that contain that same branch. </a:t>
            </a:r>
          </a:p>
          <a:p>
            <a:endParaRPr lang="en-US" sz="1400" dirty="0">
              <a:effectLst/>
            </a:endParaRPr>
          </a:p>
          <a:p>
            <a:endParaRPr lang="en-US" sz="1400" dirty="0"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CE2997-B5CC-AFC2-1956-15B2CDEB7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977" y="1013012"/>
            <a:ext cx="4572000" cy="3517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633BB7-5A39-D2DF-FACC-CA3DE8C6B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977" y="4645644"/>
            <a:ext cx="4572000" cy="1638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EDBD40-3240-00F7-4885-6DEBCE99E300}"/>
              </a:ext>
            </a:extLst>
          </p:cNvPr>
          <p:cNvSpPr txBox="1"/>
          <p:nvPr/>
        </p:nvSpPr>
        <p:spPr>
          <a:xfrm>
            <a:off x="718019" y="6322691"/>
            <a:ext cx="7898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 err="1"/>
              <a:t>Efron</a:t>
            </a:r>
            <a:r>
              <a:rPr lang="en-US" sz="1200" dirty="0"/>
              <a:t>, B., Halloran, E., &amp; Holmes, S. (1996). Bootstrap confidence levels for phylogenetic trees.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93</a:t>
            </a:r>
            <a:r>
              <a:rPr lang="en-US" sz="1200" dirty="0"/>
              <a:t>(23), 13429-13429.</a:t>
            </a:r>
          </a:p>
        </p:txBody>
      </p:sp>
    </p:spTree>
    <p:extLst>
      <p:ext uri="{BB962C8B-B14F-4D97-AF65-F5344CB8AC3E}">
        <p14:creationId xmlns:p14="http://schemas.microsoft.com/office/powerpoint/2010/main" val="1798618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8600" y="381000"/>
            <a:ext cx="85344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u="sng" dirty="0"/>
              <a:t>Models of nucleotide substitution</a:t>
            </a:r>
            <a:r>
              <a:rPr lang="en-US" dirty="0"/>
              <a:t>: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Alignment of sequences with many differences underestimates the actual number of substitutions.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Different types of substitutions have different rates.</a:t>
            </a:r>
          </a:p>
          <a:p>
            <a:pPr marL="457200" indent="-457200">
              <a:buFontTx/>
              <a:buChar char="•"/>
              <a:defRPr/>
            </a:pPr>
            <a:endParaRPr lang="en-US" dirty="0"/>
          </a:p>
          <a:p>
            <a:pPr>
              <a:defRPr/>
            </a:pPr>
            <a:endParaRPr lang="en-US" sz="2000" dirty="0">
              <a:latin typeface="Courier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8"/>
          <a:stretch>
            <a:fillRect/>
          </a:stretch>
        </p:blipFill>
        <p:spPr bwMode="auto">
          <a:xfrm>
            <a:off x="341418" y="2453097"/>
            <a:ext cx="3200400" cy="311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980px-Transitions-transversions-v4.sv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56" y="2523768"/>
            <a:ext cx="2975020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52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ChangeArrowheads="1"/>
          </p:cNvSpPr>
          <p:nvPr/>
        </p:nvSpPr>
        <p:spPr bwMode="auto">
          <a:xfrm>
            <a:off x="228600" y="381000"/>
            <a:ext cx="8534400" cy="400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u="sng" dirty="0">
                <a:solidFill>
                  <a:srgbClr val="000000"/>
                </a:solidFill>
              </a:rPr>
              <a:t>Jukes-Cantor (1969) Models of Nucleotide Substitution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</a:rPr>
              <a:t>Simplest model</a:t>
            </a:r>
          </a:p>
          <a:p>
            <a:pPr marL="457200" indent="-457200">
              <a:buFontTx/>
              <a:buChar char="•"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•"/>
              <a:defRPr/>
            </a:pPr>
            <a:r>
              <a:rPr lang="en-US" dirty="0">
                <a:cs typeface="Calibri"/>
              </a:rPr>
              <a:t>Equal base frequencies, all substitutions equally likely</a:t>
            </a:r>
            <a:endParaRPr lang="en-US" dirty="0">
              <a:solidFill>
                <a:srgbClr val="000000"/>
              </a:solidFill>
            </a:endParaRPr>
          </a:p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</a:rPr>
              <a:t>P</a:t>
            </a:r>
            <a:r>
              <a:rPr lang="en-US" baseline="-25000" dirty="0">
                <a:solidFill>
                  <a:srgbClr val="000000"/>
                </a:solidFill>
              </a:rPr>
              <a:t>C(t)</a:t>
            </a:r>
            <a:r>
              <a:rPr lang="en-US" dirty="0">
                <a:solidFill>
                  <a:srgbClr val="000000"/>
                </a:solidFill>
              </a:rPr>
              <a:t> = 1/4 + (3/4)e</a:t>
            </a:r>
            <a:r>
              <a:rPr lang="en-US" baseline="30000" dirty="0">
                <a:solidFill>
                  <a:srgbClr val="000000"/>
                </a:solidFill>
              </a:rPr>
              <a:t>-4</a:t>
            </a:r>
            <a:r>
              <a:rPr lang="en-US" baseline="30000" dirty="0">
                <a:solidFill>
                  <a:srgbClr val="000000"/>
                </a:solidFill>
                <a:sym typeface="Symbol" charset="0"/>
              </a:rPr>
              <a:t>t</a:t>
            </a:r>
            <a:r>
              <a:rPr lang="en-US" dirty="0">
                <a:solidFill>
                  <a:srgbClr val="000000"/>
                </a:solidFill>
                <a:sym typeface="Symbol" charset="0"/>
              </a:rPr>
              <a:t> where  = rate of substitution</a:t>
            </a:r>
          </a:p>
          <a:p>
            <a:pPr marL="457200" indent="-457200">
              <a:buFontTx/>
              <a:buChar char="•"/>
              <a:defRPr/>
            </a:pPr>
            <a:endParaRPr lang="en-US" dirty="0">
              <a:solidFill>
                <a:srgbClr val="000000"/>
              </a:solidFill>
              <a:sym typeface="Symbol" charset="0"/>
            </a:endParaRPr>
          </a:p>
          <a:p>
            <a:pPr marL="457200" indent="-457200">
              <a:buFontTx/>
              <a:buChar char="•"/>
              <a:defRPr/>
            </a:pPr>
            <a:r>
              <a:rPr lang="en-US" dirty="0">
                <a:solidFill>
                  <a:srgbClr val="000000"/>
                </a:solidFill>
                <a:sym typeface="Symbol" charset="0"/>
              </a:rPr>
              <a:t># substitutions/site = </a:t>
            </a:r>
            <a:r>
              <a:rPr lang="en-US" i="1" dirty="0">
                <a:solidFill>
                  <a:srgbClr val="000000"/>
                </a:solidFill>
              </a:rPr>
              <a:t>D</a:t>
            </a:r>
            <a:r>
              <a:rPr lang="en-US" dirty="0">
                <a:solidFill>
                  <a:srgbClr val="000000"/>
                </a:solidFill>
              </a:rPr>
              <a:t> = -3/4ln(1-4/3</a:t>
            </a:r>
            <a:r>
              <a:rPr lang="en-US" i="1" dirty="0">
                <a:solidFill>
                  <a:srgbClr val="000000"/>
                </a:solidFill>
              </a:rPr>
              <a:t>d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457200" indent="-457200">
              <a:buFontTx/>
              <a:buChar char="•"/>
              <a:defRPr/>
            </a:pPr>
            <a:endParaRPr lang="en-US" i="1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•"/>
              <a:defRPr/>
            </a:pPr>
            <a:r>
              <a:rPr lang="en-US" i="1" dirty="0">
                <a:solidFill>
                  <a:srgbClr val="000000"/>
                </a:solidFill>
              </a:rPr>
              <a:t>d</a:t>
            </a:r>
            <a:r>
              <a:rPr lang="en-US" dirty="0">
                <a:solidFill>
                  <a:srgbClr val="000000"/>
                </a:solidFill>
              </a:rPr>
              <a:t> = % difference (raw count)</a:t>
            </a:r>
          </a:p>
          <a:p>
            <a:pPr marL="457200" indent="-457200"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defRPr/>
            </a:pPr>
            <a:r>
              <a:rPr lang="en-US" dirty="0">
                <a:solidFill>
                  <a:srgbClr val="000000"/>
                </a:solidFill>
              </a:rPr>
              <a:t>	</a:t>
            </a:r>
          </a:p>
          <a:p>
            <a:pPr marL="457200" indent="-457200">
              <a:buFontTx/>
              <a:buChar char="•"/>
              <a:defRPr/>
            </a:pPr>
            <a:endParaRPr lang="en-US" sz="2000" dirty="0">
              <a:solidFill>
                <a:srgbClr val="000000"/>
              </a:solidFill>
              <a:latin typeface="Courier" charset="0"/>
            </a:endParaRPr>
          </a:p>
        </p:txBody>
      </p:sp>
      <p:pic>
        <p:nvPicPr>
          <p:cNvPr id="2" name="Picture 1" descr="jukes-cant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98" y="173647"/>
            <a:ext cx="3006608" cy="2743200"/>
          </a:xfrm>
          <a:prstGeom prst="rect">
            <a:avLst/>
          </a:prstGeom>
        </p:spPr>
      </p:pic>
      <p:pic>
        <p:nvPicPr>
          <p:cNvPr id="4" name="Picture 3" descr="jc-revis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16" y="3842998"/>
            <a:ext cx="2286000" cy="2360839"/>
          </a:xfrm>
          <a:prstGeom prst="rect">
            <a:avLst/>
          </a:prstGeom>
        </p:spPr>
      </p:pic>
      <p:pic>
        <p:nvPicPr>
          <p:cNvPr id="5" name="Picture 4" descr="JC-linea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82" y="3842998"/>
            <a:ext cx="3608832" cy="236829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012903" y="4697811"/>
            <a:ext cx="816400" cy="563738"/>
          </a:xfrm>
          <a:prstGeom prst="righ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45874" y="4524670"/>
            <a:ext cx="1164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Raw Distance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62093" y="3535221"/>
            <a:ext cx="851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JC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4140" y="6338933"/>
            <a:ext cx="4211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http://</a:t>
            </a:r>
            <a:r>
              <a:rPr lang="en-US" sz="1200" dirty="0" err="1">
                <a:solidFill>
                  <a:srgbClr val="000000"/>
                </a:solidFill>
              </a:rPr>
              <a:t>treethinkers.org</a:t>
            </a:r>
            <a:r>
              <a:rPr lang="en-US" sz="1200" dirty="0">
                <a:solidFill>
                  <a:srgbClr val="000000"/>
                </a:solidFill>
              </a:rPr>
              <a:t>/jukes-cantor-model-of-</a:t>
            </a:r>
            <a:r>
              <a:rPr lang="en-US" sz="1200" dirty="0" err="1">
                <a:solidFill>
                  <a:srgbClr val="000000"/>
                </a:solidFill>
              </a:rPr>
              <a:t>dna</a:t>
            </a:r>
            <a:r>
              <a:rPr lang="en-US" sz="1200" dirty="0">
                <a:solidFill>
                  <a:srgbClr val="000000"/>
                </a:solidFill>
              </a:rPr>
              <a:t>-substitution/</a:t>
            </a:r>
          </a:p>
          <a:p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45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5058"/>
            <a:ext cx="9143999" cy="6340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Calibri"/>
                <a:cs typeface="Calibri"/>
              </a:rPr>
              <a:t>Jukes-Cantor (JC, </a:t>
            </a:r>
            <a:r>
              <a:rPr lang="en-US" sz="1400" b="1" dirty="0" err="1">
                <a:latin typeface="Calibri"/>
                <a:cs typeface="Calibri"/>
              </a:rPr>
              <a:t>nst</a:t>
            </a:r>
            <a:r>
              <a:rPr lang="en-US" sz="1400" b="1" dirty="0">
                <a:latin typeface="Calibri"/>
                <a:cs typeface="Calibri"/>
              </a:rPr>
              <a:t>=1)</a:t>
            </a: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dirty="0">
                <a:latin typeface="Calibri"/>
                <a:cs typeface="Calibri"/>
              </a:rPr>
              <a:t>equal base frequencies, all substitutions equally likely (Jukes and Cantor 1969)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 err="1">
                <a:latin typeface="Calibri"/>
                <a:cs typeface="Calibri"/>
              </a:rPr>
              <a:t>Felsenstein</a:t>
            </a:r>
            <a:r>
              <a:rPr lang="en-US" sz="1400" b="1" dirty="0">
                <a:latin typeface="Calibri"/>
                <a:cs typeface="Calibri"/>
              </a:rPr>
              <a:t> 1981 (F81, </a:t>
            </a:r>
            <a:r>
              <a:rPr lang="en-US" sz="1400" b="1" dirty="0" err="1">
                <a:latin typeface="Calibri"/>
                <a:cs typeface="Calibri"/>
              </a:rPr>
              <a:t>nst</a:t>
            </a:r>
            <a:r>
              <a:rPr lang="en-US" sz="1400" b="1" dirty="0">
                <a:latin typeface="Calibri"/>
                <a:cs typeface="Calibri"/>
              </a:rPr>
              <a:t>=1)</a:t>
            </a: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all substitutions equally likely (</a:t>
            </a:r>
            <a:r>
              <a:rPr lang="en-US" sz="1400" dirty="0" err="1">
                <a:latin typeface="Calibri"/>
                <a:cs typeface="Calibri"/>
              </a:rPr>
              <a:t>Felsenstein</a:t>
            </a:r>
            <a:r>
              <a:rPr lang="en-US" sz="1400" dirty="0">
                <a:latin typeface="Calibri"/>
                <a:cs typeface="Calibri"/>
              </a:rPr>
              <a:t> 1981)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>
                <a:latin typeface="Calibri"/>
                <a:cs typeface="Calibri"/>
              </a:rPr>
              <a:t>Kimura 2-parameter (K80, </a:t>
            </a:r>
            <a:r>
              <a:rPr lang="en-US" sz="1400" b="1" dirty="0" err="1">
                <a:latin typeface="Calibri"/>
                <a:cs typeface="Calibri"/>
              </a:rPr>
              <a:t>nst</a:t>
            </a:r>
            <a:r>
              <a:rPr lang="en-US" sz="1400" b="1" dirty="0">
                <a:latin typeface="Calibri"/>
                <a:cs typeface="Calibri"/>
              </a:rPr>
              <a:t>=2)</a:t>
            </a: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dirty="0">
                <a:latin typeface="Calibri"/>
                <a:cs typeface="Calibri"/>
              </a:rPr>
              <a:t>equal base frequencies, one transition rate and one </a:t>
            </a:r>
            <a:r>
              <a:rPr lang="en-US" sz="1400" dirty="0" err="1">
                <a:latin typeface="Calibri"/>
                <a:cs typeface="Calibri"/>
              </a:rPr>
              <a:t>transversion</a:t>
            </a:r>
            <a:r>
              <a:rPr lang="en-US" sz="1400" dirty="0">
                <a:latin typeface="Calibri"/>
                <a:cs typeface="Calibri"/>
              </a:rPr>
              <a:t> rate (Kimura 1980)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>
                <a:latin typeface="Calibri"/>
                <a:cs typeface="Calibri"/>
              </a:rPr>
              <a:t>Hasegawa-</a:t>
            </a:r>
            <a:r>
              <a:rPr lang="en-US" sz="1400" b="1" dirty="0" err="1">
                <a:latin typeface="Calibri"/>
                <a:cs typeface="Calibri"/>
              </a:rPr>
              <a:t>Kishino</a:t>
            </a:r>
            <a:r>
              <a:rPr lang="en-US" sz="1400" b="1" dirty="0">
                <a:latin typeface="Calibri"/>
                <a:cs typeface="Calibri"/>
              </a:rPr>
              <a:t>-Yano (HKY, </a:t>
            </a:r>
            <a:r>
              <a:rPr lang="en-US" sz="1400" b="1" dirty="0" err="1">
                <a:latin typeface="Calibri"/>
                <a:cs typeface="Calibri"/>
              </a:rPr>
              <a:t>nst</a:t>
            </a:r>
            <a:r>
              <a:rPr lang="en-US" sz="1400" b="1" dirty="0">
                <a:latin typeface="Calibri"/>
                <a:cs typeface="Calibri"/>
              </a:rPr>
              <a:t>=2)</a:t>
            </a: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one transition rate and one </a:t>
            </a:r>
            <a:r>
              <a:rPr lang="en-US" sz="1400" dirty="0" err="1">
                <a:latin typeface="Calibri"/>
                <a:cs typeface="Calibri"/>
              </a:rPr>
              <a:t>transversion</a:t>
            </a:r>
            <a:r>
              <a:rPr lang="en-US" sz="1400" dirty="0">
                <a:latin typeface="Calibri"/>
                <a:cs typeface="Calibri"/>
              </a:rPr>
              <a:t> rate (Hasegawa et. al. 1985)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>
                <a:latin typeface="Calibri"/>
                <a:cs typeface="Calibri"/>
              </a:rPr>
              <a:t>Tamura-Nei (</a:t>
            </a:r>
            <a:r>
              <a:rPr lang="en-US" sz="1400" b="1" dirty="0" err="1">
                <a:latin typeface="Calibri"/>
                <a:cs typeface="Calibri"/>
              </a:rPr>
              <a:t>TrN</a:t>
            </a:r>
            <a:r>
              <a:rPr lang="en-US" sz="1400" b="1" dirty="0">
                <a:latin typeface="Calibri"/>
                <a:cs typeface="Calibri"/>
              </a:rPr>
              <a:t>)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equal </a:t>
            </a:r>
            <a:r>
              <a:rPr lang="en-US" sz="1400" dirty="0" err="1">
                <a:latin typeface="Calibri"/>
                <a:cs typeface="Calibri"/>
              </a:rPr>
              <a:t>transversion</a:t>
            </a:r>
            <a:r>
              <a:rPr lang="en-US" sz="1400" dirty="0">
                <a:latin typeface="Calibri"/>
                <a:cs typeface="Calibri"/>
              </a:rPr>
              <a:t> rates, variable transition rates (Tamura Nei 1993)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>
                <a:latin typeface="Calibri"/>
                <a:cs typeface="Calibri"/>
              </a:rPr>
              <a:t>Kimura 3-parameter (K3P)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equal transition rates, two </a:t>
            </a:r>
            <a:r>
              <a:rPr lang="en-US" sz="1400" dirty="0" err="1">
                <a:latin typeface="Calibri"/>
                <a:cs typeface="Calibri"/>
              </a:rPr>
              <a:t>transversion</a:t>
            </a:r>
            <a:r>
              <a:rPr lang="en-US" sz="1400" dirty="0">
                <a:latin typeface="Calibri"/>
                <a:cs typeface="Calibri"/>
              </a:rPr>
              <a:t> rates (Kimura 1981)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>
                <a:latin typeface="Calibri"/>
                <a:cs typeface="Calibri"/>
              </a:rPr>
              <a:t>Transition model (TIM)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variable transition rates, two </a:t>
            </a:r>
            <a:r>
              <a:rPr lang="en-US" sz="1400" dirty="0" err="1">
                <a:latin typeface="Calibri"/>
                <a:cs typeface="Calibri"/>
              </a:rPr>
              <a:t>transversion</a:t>
            </a:r>
            <a:r>
              <a:rPr lang="en-US" sz="1400" dirty="0">
                <a:latin typeface="Calibri"/>
                <a:cs typeface="Calibri"/>
              </a:rPr>
              <a:t> rates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 err="1">
                <a:latin typeface="Calibri"/>
                <a:cs typeface="Calibri"/>
              </a:rPr>
              <a:t>Transversion</a:t>
            </a:r>
            <a:r>
              <a:rPr lang="en-US" sz="1400" b="1" dirty="0">
                <a:latin typeface="Calibri"/>
                <a:cs typeface="Calibri"/>
              </a:rPr>
              <a:t> model (TVM)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variable </a:t>
            </a:r>
            <a:r>
              <a:rPr lang="en-US" sz="1400" dirty="0" err="1">
                <a:latin typeface="Calibri"/>
                <a:cs typeface="Calibri"/>
              </a:rPr>
              <a:t>transversion</a:t>
            </a:r>
            <a:r>
              <a:rPr lang="en-US" sz="1400" dirty="0">
                <a:latin typeface="Calibri"/>
                <a:cs typeface="Calibri"/>
              </a:rPr>
              <a:t> rates, transition rates equal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 </a:t>
            </a:r>
          </a:p>
          <a:p>
            <a:pPr algn="ctr"/>
            <a:r>
              <a:rPr lang="en-US" sz="1400" b="1" dirty="0">
                <a:latin typeface="Calibri"/>
                <a:cs typeface="Calibri"/>
              </a:rPr>
              <a:t>Symmetrical model (SYM)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equal base frequencies, symmetrical substitution matrix (A to T = T to A) (</a:t>
            </a:r>
            <a:r>
              <a:rPr lang="en-US" sz="1400" dirty="0" err="1">
                <a:latin typeface="Calibri"/>
                <a:cs typeface="Calibri"/>
              </a:rPr>
              <a:t>Zharkikh</a:t>
            </a:r>
            <a:r>
              <a:rPr lang="en-US" sz="1400" dirty="0">
                <a:latin typeface="Calibri"/>
                <a:cs typeface="Calibri"/>
              </a:rPr>
              <a:t> 1994)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400" dirty="0">
              <a:latin typeface="Calibri"/>
              <a:cs typeface="Calibri"/>
            </a:endParaRPr>
          </a:p>
          <a:p>
            <a:pPr algn="ctr"/>
            <a:r>
              <a:rPr lang="en-US" sz="1400" b="1" dirty="0">
                <a:latin typeface="Calibri"/>
                <a:cs typeface="Calibri"/>
              </a:rPr>
              <a:t>General time reversible (GTR, </a:t>
            </a:r>
            <a:r>
              <a:rPr lang="en-US" sz="1400" b="1" dirty="0" err="1">
                <a:latin typeface="Calibri"/>
                <a:cs typeface="Calibri"/>
              </a:rPr>
              <a:t>nst</a:t>
            </a:r>
            <a:r>
              <a:rPr lang="en-US" sz="1400" b="1" dirty="0">
                <a:latin typeface="Calibri"/>
                <a:cs typeface="Calibri"/>
              </a:rPr>
              <a:t>=6)</a:t>
            </a:r>
          </a:p>
          <a:p>
            <a:pPr algn="ctr"/>
            <a:r>
              <a:rPr lang="en-US" sz="1400" dirty="0">
                <a:latin typeface="Calibri"/>
                <a:cs typeface="Calibri"/>
              </a:rPr>
              <a:t>variable base frequencies, symmetrical substitution matrix (e.g., </a:t>
            </a:r>
            <a:r>
              <a:rPr lang="en-US" sz="1400" dirty="0" err="1">
                <a:latin typeface="Calibri"/>
                <a:cs typeface="Calibri"/>
              </a:rPr>
              <a:t>Lanave</a:t>
            </a:r>
            <a:r>
              <a:rPr lang="en-US" sz="1400" dirty="0">
                <a:latin typeface="Calibri"/>
                <a:cs typeface="Calibri"/>
              </a:rPr>
              <a:t> et al. 1984, </a:t>
            </a:r>
            <a:r>
              <a:rPr lang="en-US" sz="1400" dirty="0" err="1">
                <a:latin typeface="Calibri"/>
                <a:cs typeface="Calibri"/>
              </a:rPr>
              <a:t>Tavare</a:t>
            </a:r>
            <a:r>
              <a:rPr lang="en-US" sz="1400" dirty="0">
                <a:latin typeface="Calibri"/>
                <a:cs typeface="Calibri"/>
              </a:rPr>
              <a:t> 1986, Rodriguez et. al. 1990)</a:t>
            </a:r>
          </a:p>
        </p:txBody>
      </p:sp>
    </p:spTree>
    <p:extLst>
      <p:ext uri="{BB962C8B-B14F-4D97-AF65-F5344CB8AC3E}">
        <p14:creationId xmlns:p14="http://schemas.microsoft.com/office/powerpoint/2010/main" val="1405386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370987" y="254508"/>
            <a:ext cx="4513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2800" dirty="0">
                <a:latin typeface="Calibri"/>
                <a:cs typeface="Calibri"/>
              </a:rPr>
              <a:t>Nucleotide Substitution Rates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168908"/>
            <a:ext cx="8610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/>
                <a:cs typeface="Calibri"/>
              </a:rPr>
              <a:t>Need to also consider rate variation among sites in a sequence: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/>
                <a:cs typeface="Calibri"/>
              </a:rPr>
              <a:t>gamma distribution (G): </a:t>
            </a:r>
            <a:r>
              <a:rPr lang="en-US" sz="2400" dirty="0">
                <a:latin typeface="Calibri"/>
                <a:cs typeface="Calibri"/>
              </a:rPr>
              <a:t>gamma distributed rate variation among sites (</a:t>
            </a:r>
            <a:r>
              <a:rPr lang="en-US" sz="2400" dirty="0">
                <a:latin typeface="Symbol" charset="2"/>
                <a:cs typeface="Symbol" charset="2"/>
              </a:rPr>
              <a:t>a</a:t>
            </a:r>
            <a:r>
              <a:rPr lang="en-US" sz="2400" dirty="0">
                <a:latin typeface="Calibri"/>
                <a:cs typeface="Calibri"/>
              </a:rPr>
              <a:t> = shape parameter)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>
              <a:latin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/>
                <a:cs typeface="Calibri"/>
              </a:rPr>
              <a:t>proportion invariable sites (I):</a:t>
            </a:r>
            <a:r>
              <a:rPr lang="en-US" sz="2400" dirty="0">
                <a:latin typeface="Calibri"/>
                <a:cs typeface="Calibri"/>
              </a:rPr>
              <a:t> extent of static, unchanging sites in a dataset</a:t>
            </a:r>
          </a:p>
        </p:txBody>
      </p:sp>
      <p:pic>
        <p:nvPicPr>
          <p:cNvPr id="2" name="Picture 1" descr="Gamma_distribu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493" y="2906507"/>
            <a:ext cx="3493611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632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F2.lar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714375"/>
            <a:ext cx="8686800" cy="596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92100" y="157163"/>
            <a:ext cx="57800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/>
            <a:r>
              <a:rPr lang="en-US" u="sng"/>
              <a:t>Lots of DNA substitution models to choose from</a:t>
            </a:r>
            <a:r>
              <a:rPr lang="en-US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08587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Perform hierarchical likelihood ratio test to choose among substitution models</a:t>
            </a:r>
            <a:endParaRPr lang="en-US" sz="3200" baseline="-2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u="sng" dirty="0" err="1"/>
              <a:t>Akaike</a:t>
            </a:r>
            <a:r>
              <a:rPr lang="en-US" sz="2800" u="sng" dirty="0"/>
              <a:t> Information Criterion (AIC)</a:t>
            </a:r>
          </a:p>
          <a:p>
            <a:pPr marL="0" indent="0">
              <a:buNone/>
            </a:pPr>
            <a:endParaRPr lang="en-US" sz="2800" b="1" u="sng" dirty="0"/>
          </a:p>
          <a:p>
            <a:r>
              <a:rPr lang="en-US" sz="2400" dirty="0"/>
              <a:t>Measure of relative quality of statistical models for given data.</a:t>
            </a:r>
          </a:p>
          <a:p>
            <a:endParaRPr lang="en-US" sz="2400" dirty="0"/>
          </a:p>
          <a:p>
            <a:r>
              <a:rPr lang="en-US" sz="2400" dirty="0"/>
              <a:t>Tradeoff between goodness-of-fit (likelihood) and complexity of the model (degrees of freedom).</a:t>
            </a:r>
          </a:p>
          <a:p>
            <a:endParaRPr lang="en-US" sz="2400" dirty="0"/>
          </a:p>
          <a:p>
            <a:r>
              <a:rPr lang="en-US" sz="2400" dirty="0"/>
              <a:t>Adding parameters to a model usually improves fit, but also adds complexity. A simpler model may be preferable.</a:t>
            </a:r>
          </a:p>
          <a:p>
            <a:endParaRPr lang="en-US" sz="2400" dirty="0"/>
          </a:p>
          <a:p>
            <a:r>
              <a:rPr lang="en-US" sz="2400" dirty="0"/>
              <a:t>AIC = 2k – 2ln(L), where k = # free parameters</a:t>
            </a:r>
          </a:p>
          <a:p>
            <a:endParaRPr lang="en-US" sz="2400" dirty="0"/>
          </a:p>
          <a:p>
            <a:r>
              <a:rPr lang="en-US" sz="2400" dirty="0" err="1"/>
              <a:t>AICc</a:t>
            </a:r>
            <a:r>
              <a:rPr lang="en-US" sz="2400" dirty="0"/>
              <a:t> is corrected for sample size.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163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/>
              <a:t>Nothing we discussed so far today describes how we efficiently search through ~10</a:t>
            </a:r>
            <a:r>
              <a:rPr lang="en-US" sz="3200" baseline="30000" dirty="0"/>
              <a:t>180 </a:t>
            </a:r>
            <a:r>
              <a:rPr lang="en-US" sz="3200" dirty="0"/>
              <a:t>possible trees.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Exhaustive Search Algorithm </a:t>
            </a:r>
            <a:r>
              <a:rPr lang="en-US" sz="2400" dirty="0"/>
              <a:t>– search all possible trees, useful for up to ~10 taxa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Heuristic Search Algorithm </a:t>
            </a:r>
            <a:r>
              <a:rPr lang="en-US" sz="2400" dirty="0"/>
              <a:t>– search a subset of trees, use algorithm to find global optimum (usually involves random # seed to build tree followed by breaking branches in tree and reevaluating –</a:t>
            </a:r>
            <a:r>
              <a:rPr lang="en-US" sz="2400" dirty="0" err="1"/>
              <a:t>lnL</a:t>
            </a:r>
            <a:r>
              <a:rPr lang="en-US" sz="2400" dirty="0"/>
              <a:t> using </a:t>
            </a:r>
            <a:r>
              <a:rPr lang="en-US" sz="2400" u="sng" dirty="0"/>
              <a:t>Markov Chain Monte Carlo </a:t>
            </a:r>
            <a:r>
              <a:rPr lang="en-US" sz="2400" dirty="0"/>
              <a:t>(MCMC; # chains and heating help algorithm run faster).</a:t>
            </a:r>
          </a:p>
        </p:txBody>
      </p:sp>
      <p:pic>
        <p:nvPicPr>
          <p:cNvPr id="4" name="Picture 3" descr="Fitness-landscap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0" y="4978200"/>
            <a:ext cx="3112851" cy="1371600"/>
          </a:xfrm>
          <a:prstGeom prst="rect">
            <a:avLst/>
          </a:prstGeom>
        </p:spPr>
      </p:pic>
      <p:pic>
        <p:nvPicPr>
          <p:cNvPr id="6" name="Picture 5" descr="F2.mediu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80" y="4978200"/>
            <a:ext cx="287382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37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5D994-8063-A744-ACCF-3138FCBD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11250"/>
            <a:ext cx="8534400" cy="4635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D0390B-4679-BC44-81C8-56B8547F035E}"/>
              </a:ext>
            </a:extLst>
          </p:cNvPr>
          <p:cNvSpPr txBox="1"/>
          <p:nvPr/>
        </p:nvSpPr>
        <p:spPr>
          <a:xfrm>
            <a:off x="546186" y="343667"/>
            <a:ext cx="4420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analogy for Markov Chain Monte Carlo</a:t>
            </a:r>
          </a:p>
        </p:txBody>
      </p:sp>
    </p:spTree>
    <p:extLst>
      <p:ext uri="{BB962C8B-B14F-4D97-AF65-F5344CB8AC3E}">
        <p14:creationId xmlns:p14="http://schemas.microsoft.com/office/powerpoint/2010/main" val="4111070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199" y="274638"/>
            <a:ext cx="8307363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Some of the tools people are using to analyze large genomic datasets:</a:t>
            </a:r>
          </a:p>
          <a:p>
            <a:pPr algn="l"/>
            <a:endParaRPr lang="en-US" sz="3200" baseline="-25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265310" y="1819945"/>
            <a:ext cx="8586021" cy="3440856"/>
            <a:chOff x="627155" y="1812850"/>
            <a:chExt cx="8586021" cy="3440856"/>
          </a:xfrm>
        </p:grpSpPr>
        <p:grpSp>
          <p:nvGrpSpPr>
            <p:cNvPr id="11" name="Group 10"/>
            <p:cNvGrpSpPr/>
            <p:nvPr/>
          </p:nvGrpSpPr>
          <p:grpSpPr>
            <a:xfrm>
              <a:off x="627155" y="1812850"/>
              <a:ext cx="5655624" cy="3440856"/>
              <a:chOff x="2867542" y="1656013"/>
              <a:chExt cx="5655624" cy="3440856"/>
            </a:xfrm>
          </p:grpSpPr>
          <p:pic>
            <p:nvPicPr>
              <p:cNvPr id="4" name="Picture 3" descr="srep24863-f3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7597" y="1656013"/>
                <a:ext cx="1591607" cy="2743200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4793240" y="4573649"/>
                <a:ext cx="13644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/>
                  <a:t>Cong et al. 2016</a:t>
                </a:r>
              </a:p>
              <a:p>
                <a:pPr algn="ctr"/>
                <a:r>
                  <a:rPr lang="en-US" sz="1400" b="1" dirty="0"/>
                  <a:t>RAXML</a:t>
                </a:r>
              </a:p>
            </p:txBody>
          </p:sp>
          <p:pic>
            <p:nvPicPr>
              <p:cNvPr id="6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4826" y="1656013"/>
                <a:ext cx="1371600" cy="2743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2867542" y="4573649"/>
                <a:ext cx="1569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 err="1"/>
                  <a:t>Mondol</a:t>
                </a:r>
                <a:r>
                  <a:rPr lang="en-US" sz="1400" dirty="0"/>
                  <a:t> et al. 2013</a:t>
                </a:r>
              </a:p>
              <a:p>
                <a:pPr algn="ctr"/>
                <a:r>
                  <a:rPr lang="en-US" sz="1400" b="1" dirty="0" err="1"/>
                  <a:t>TempNet</a:t>
                </a:r>
                <a:endParaRPr lang="en-US" sz="1400" b="1" dirty="0"/>
              </a:p>
            </p:txBody>
          </p:sp>
          <p:pic>
            <p:nvPicPr>
              <p:cNvPr id="8" name="Picture 7" descr="Beiko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6237630" y="2113677"/>
                <a:ext cx="2743200" cy="1827872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6780217" y="4546136"/>
                <a:ext cx="166619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/>
                  <a:t>Morrison et al. 2013</a:t>
                </a:r>
              </a:p>
              <a:p>
                <a:pPr algn="ctr"/>
                <a:r>
                  <a:rPr lang="en-US" sz="1400" b="1" dirty="0" err="1"/>
                  <a:t>SplitsTree</a:t>
                </a:r>
                <a:endParaRPr lang="en-US" sz="1400" b="1" dirty="0"/>
              </a:p>
            </p:txBody>
          </p:sp>
        </p:grpSp>
        <p:pic>
          <p:nvPicPr>
            <p:cNvPr id="10" name="Picture 9" descr="tree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6176" y="1812850"/>
              <a:ext cx="2667000" cy="27432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166864" y="4701235"/>
              <a:ext cx="16801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Lavretsky et al. 2015</a:t>
              </a:r>
            </a:p>
            <a:p>
              <a:pPr algn="ctr"/>
              <a:r>
                <a:rPr lang="en-US" sz="1400" b="1" dirty="0"/>
                <a:t>SNAPP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119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-1-Mitochondrial-DNA-genealogy-A-nuclear-allele-networks-B-and-multilocu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713" y="1237124"/>
            <a:ext cx="4572000" cy="40717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296" y="5616815"/>
            <a:ext cx="8001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Leaché</a:t>
            </a:r>
            <a:r>
              <a:rPr lang="en-US" sz="1200" dirty="0"/>
              <a:t>, A. D., Koo, M. S., Spencer, C. L., </a:t>
            </a:r>
            <a:r>
              <a:rPr lang="en-US" sz="1200" dirty="0" err="1"/>
              <a:t>Papenfuss</a:t>
            </a:r>
            <a:r>
              <a:rPr lang="en-US" sz="1200" dirty="0"/>
              <a:t>, T. J., Fisher, R. N., &amp; McGuire, J. A. (2009). Quantifying ecological, morphological, and genetic variation to delimit species in the coast horned lizard species complex (</a:t>
            </a:r>
            <a:r>
              <a:rPr lang="en-US" sz="1200" dirty="0" err="1"/>
              <a:t>Phrynosoma</a:t>
            </a:r>
            <a:r>
              <a:rPr lang="en-US" sz="1200" dirty="0"/>
              <a:t>). </a:t>
            </a:r>
            <a:r>
              <a:rPr lang="en-US" sz="1200" i="1" dirty="0"/>
              <a:t>Proceedings of the National Academy of Sciences</a:t>
            </a:r>
            <a:r>
              <a:rPr lang="en-US" sz="1200" dirty="0"/>
              <a:t>, </a:t>
            </a:r>
            <a:r>
              <a:rPr lang="en-US" sz="1200" i="1" dirty="0"/>
              <a:t>106</a:t>
            </a:r>
            <a:r>
              <a:rPr lang="en-US" sz="1200" dirty="0"/>
              <a:t>(30), 12418-12423.</a:t>
            </a:r>
          </a:p>
          <a:p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088565" y="375060"/>
            <a:ext cx="2943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Trees vs. Networks</a:t>
            </a:r>
          </a:p>
        </p:txBody>
      </p:sp>
    </p:spTree>
    <p:extLst>
      <p:ext uri="{BB962C8B-B14F-4D97-AF65-F5344CB8AC3E}">
        <p14:creationId xmlns:p14="http://schemas.microsoft.com/office/powerpoint/2010/main" val="1688822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841" y="1056286"/>
            <a:ext cx="1088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Networks</a:t>
            </a:r>
          </a:p>
        </p:txBody>
      </p:sp>
      <p:pic>
        <p:nvPicPr>
          <p:cNvPr id="3" name="Picture 2" descr="Figure-1-A-phylogenetic-tree-a-and-a-phylogenetic-network-obtained-from-it-by-adding-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33" y="1813830"/>
            <a:ext cx="3642857" cy="144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8831" y="3759875"/>
            <a:ext cx="7109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Created a </a:t>
            </a:r>
            <a:r>
              <a:rPr lang="en-US" u="sng" dirty="0"/>
              <a:t>reticulation</a:t>
            </a:r>
            <a:r>
              <a:rPr lang="en-US" dirty="0"/>
              <a:t>, reflects uncertainty, typical of what we encounter from </a:t>
            </a:r>
            <a:r>
              <a:rPr lang="en-US" dirty="0" err="1"/>
              <a:t>homplasy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800341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208" y="1360566"/>
            <a:ext cx="5987392" cy="391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20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ture13408-f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50" y="470155"/>
            <a:ext cx="7905750" cy="48637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6150" y="5867400"/>
            <a:ext cx="744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Huerta-Sánchez (2014) Altitude adaptation in Tibetans caused by introgression of </a:t>
            </a:r>
            <a:r>
              <a:rPr lang="en-US" dirty="0" err="1"/>
              <a:t>Denisovan</a:t>
            </a:r>
            <a:r>
              <a:rPr lang="en-US" dirty="0"/>
              <a:t>-like DNA. </a:t>
            </a:r>
            <a:r>
              <a:rPr lang="en-US" i="1" dirty="0"/>
              <a:t>Nature</a:t>
            </a:r>
            <a:r>
              <a:rPr lang="en-US" dirty="0"/>
              <a:t> 512: 194-197.</a:t>
            </a:r>
          </a:p>
        </p:txBody>
      </p:sp>
    </p:spTree>
    <p:extLst>
      <p:ext uri="{BB962C8B-B14F-4D97-AF65-F5344CB8AC3E}">
        <p14:creationId xmlns:p14="http://schemas.microsoft.com/office/powerpoint/2010/main" val="1339937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156" y="1155034"/>
            <a:ext cx="6047232" cy="37307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8392" y="5925292"/>
            <a:ext cx="8848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Peters, J. L., K. Winker, K. C. </a:t>
            </a:r>
            <a:r>
              <a:rPr lang="en-US" sz="1200" dirty="0" err="1"/>
              <a:t>Millam</a:t>
            </a:r>
            <a:r>
              <a:rPr lang="en-US" sz="1200" dirty="0"/>
              <a:t>, P. Lavretsky, I. Kulikova, R. E. Wilson, Y. N. Zhuravlev, and K. G. McCracken (2014) Mito-nuclear discord in six congeneric lineages of Holarctic ducks (genus Anas).  Molecular Ecology 23:2961-2974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456" y="350075"/>
            <a:ext cx="2926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SplitsTree4 - Software</a:t>
            </a:r>
          </a:p>
        </p:txBody>
      </p:sp>
    </p:spTree>
    <p:extLst>
      <p:ext uri="{BB962C8B-B14F-4D97-AF65-F5344CB8AC3E}">
        <p14:creationId xmlns:p14="http://schemas.microsoft.com/office/powerpoint/2010/main" val="11039762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FB989D2-8291-46F6-76C7-37DD69AB85BE}"/>
              </a:ext>
            </a:extLst>
          </p:cNvPr>
          <p:cNvSpPr txBox="1"/>
          <p:nvPr/>
        </p:nvSpPr>
        <p:spPr>
          <a:xfrm>
            <a:off x="3221596" y="5074648"/>
            <a:ext cx="6007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Animation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https://</a:t>
            </a:r>
            <a:r>
              <a:rPr lang="en-US" dirty="0" err="1"/>
              <a:t>nextstrain.org</a:t>
            </a:r>
            <a:r>
              <a:rPr lang="en-US" dirty="0"/>
              <a:t>/</a:t>
            </a:r>
            <a:r>
              <a:rPr lang="en-US" dirty="0" err="1"/>
              <a:t>ncov</a:t>
            </a:r>
            <a:r>
              <a:rPr lang="en-US" dirty="0"/>
              <a:t>/</a:t>
            </a:r>
            <a:r>
              <a:rPr lang="en-US" dirty="0" err="1"/>
              <a:t>gisaid</a:t>
            </a:r>
            <a:r>
              <a:rPr lang="en-US" dirty="0"/>
              <a:t>/global/6m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A05053-2EA5-56E7-CA11-899046382A3C}"/>
              </a:ext>
            </a:extLst>
          </p:cNvPr>
          <p:cNvSpPr txBox="1"/>
          <p:nvPr/>
        </p:nvSpPr>
        <p:spPr>
          <a:xfrm>
            <a:off x="205892" y="280073"/>
            <a:ext cx="1799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COVID Phylogeny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49AA83-785B-4514-90F7-B46C0C223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35" y="887753"/>
            <a:ext cx="8566791" cy="403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463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6" descr="Sort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89" y="3725189"/>
            <a:ext cx="3635375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228600" y="250825"/>
            <a:ext cx="8534400" cy="390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en-US" sz="3200" b="1" dirty="0"/>
              <a:t>Incomplete Lineage Sorting</a:t>
            </a:r>
          </a:p>
          <a:p>
            <a:endParaRPr lang="en-US" dirty="0"/>
          </a:p>
          <a:p>
            <a:pPr marL="457200" indent="-457200">
              <a:buFontTx/>
              <a:buChar char="•"/>
            </a:pPr>
            <a:r>
              <a:rPr lang="en-US" u="sng" dirty="0"/>
              <a:t>Gene trees vs. species trees</a:t>
            </a:r>
            <a:r>
              <a:rPr lang="en-US" dirty="0"/>
              <a:t>: 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r>
              <a:rPr lang="en-US" dirty="0"/>
              <a:t>	A gene tree does not necessarily reflect the species tree.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Common ancestor or two gene lineages can predate species split because of </a:t>
            </a:r>
            <a:r>
              <a:rPr lang="en-US" u="sng" dirty="0"/>
              <a:t>ancestral polymorphism</a:t>
            </a:r>
            <a:r>
              <a:rPr lang="en-US" dirty="0"/>
              <a:t>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Leading to incomplete lineage sorting, i.e., trees derived from different genes </a:t>
            </a:r>
          </a:p>
          <a:p>
            <a:pPr marL="457200" indent="-457200"/>
            <a:r>
              <a:rPr lang="en-US" dirty="0"/>
              <a:t>	or linkage groups may conflict and/or show different patterns.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178613" y="4849456"/>
            <a:ext cx="2749471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Species tree = straight lines</a:t>
            </a:r>
          </a:p>
          <a:p>
            <a:r>
              <a:rPr lang="en-US" dirty="0"/>
              <a:t>(A, B), C</a:t>
            </a:r>
          </a:p>
          <a:p>
            <a:endParaRPr lang="en-US" sz="900" dirty="0"/>
          </a:p>
          <a:p>
            <a:r>
              <a:rPr lang="en-US" dirty="0"/>
              <a:t>Gene tree = curvy lines</a:t>
            </a:r>
          </a:p>
          <a:p>
            <a:r>
              <a:rPr lang="en-US" dirty="0"/>
              <a:t>(B,C), A</a:t>
            </a:r>
          </a:p>
        </p:txBody>
      </p:sp>
    </p:spTree>
    <p:extLst>
      <p:ext uri="{BB962C8B-B14F-4D97-AF65-F5344CB8AC3E}">
        <p14:creationId xmlns:p14="http://schemas.microsoft.com/office/powerpoint/2010/main" val="3090106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kuloth\2014\April\02-04-2014\nrg_aop\slides_img\nrg3707-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11350"/>
            <a:ext cx="64008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2106" y="6299490"/>
            <a:ext cx="295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Nature Reviews Genetics (2014) 15:347-359</a:t>
            </a:r>
          </a:p>
        </p:txBody>
      </p:sp>
    </p:spTree>
    <p:extLst>
      <p:ext uri="{BB962C8B-B14F-4D97-AF65-F5344CB8AC3E}">
        <p14:creationId xmlns:p14="http://schemas.microsoft.com/office/powerpoint/2010/main" val="1332324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176" y="549556"/>
            <a:ext cx="42045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(Human, Chimp), Gorilla</a:t>
            </a:r>
          </a:p>
        </p:txBody>
      </p:sp>
      <p:pic>
        <p:nvPicPr>
          <p:cNvPr id="3" name="Picture 2" descr="hcg-genetre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42" y="1999225"/>
            <a:ext cx="6076355" cy="1635942"/>
          </a:xfrm>
          <a:prstGeom prst="rect">
            <a:avLst/>
          </a:prstGeom>
        </p:spPr>
      </p:pic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42" y="4046546"/>
            <a:ext cx="2715049" cy="17740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7481" y="6100178"/>
            <a:ext cx="63176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12713" indent="-112713"/>
            <a:r>
              <a:rPr lang="en-US" sz="1400" dirty="0">
                <a:latin typeface="Symbol" charset="2"/>
                <a:cs typeface="Symbol" charset="2"/>
              </a:rPr>
              <a:t>***</a:t>
            </a:r>
            <a:r>
              <a:rPr lang="en-US" sz="1400" dirty="0"/>
              <a:t>Effects of ancestral polymorphism and ILS are pervasive across the genome</a:t>
            </a:r>
            <a:r>
              <a:rPr lang="en-US" sz="1400" dirty="0">
                <a:latin typeface="Symbol" charset="2"/>
                <a:cs typeface="Symbol" charset="2"/>
              </a:rPr>
              <a:t>***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6740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1675905" y="1688489"/>
            <a:ext cx="5634961" cy="1957770"/>
            <a:chOff x="916749" y="2202926"/>
            <a:chExt cx="5634961" cy="1957770"/>
          </a:xfrm>
        </p:grpSpPr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916749" y="2202926"/>
              <a:ext cx="1516062" cy="1938338"/>
              <a:chOff x="768197" y="4305610"/>
              <a:chExt cx="1516073" cy="1937679"/>
            </a:xfrm>
          </p:grpSpPr>
          <p:grpSp>
            <p:nvGrpSpPr>
              <p:cNvPr id="3" name="Group 1"/>
              <p:cNvGrpSpPr>
                <a:grpSpLocks/>
              </p:cNvGrpSpPr>
              <p:nvPr/>
            </p:nvGrpSpPr>
            <p:grpSpPr bwMode="auto">
              <a:xfrm flipH="1">
                <a:off x="910682" y="4620438"/>
                <a:ext cx="1226984" cy="1622851"/>
                <a:chOff x="910682" y="4620438"/>
                <a:chExt cx="1226984" cy="1622851"/>
              </a:xfrm>
            </p:grpSpPr>
            <p:sp>
              <p:nvSpPr>
                <p:cNvPr id="7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106692" y="4620438"/>
                  <a:ext cx="0" cy="5349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480634" y="5155425"/>
                  <a:ext cx="657032" cy="51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510369" y="4622025"/>
                  <a:ext cx="0" cy="5334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811144" y="5161775"/>
                  <a:ext cx="0" cy="5334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910682" y="5698116"/>
                  <a:ext cx="927140" cy="1395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" name="Line 13"/>
                <p:cNvSpPr>
                  <a:spLocks noChangeShapeType="1"/>
                </p:cNvSpPr>
                <p:nvPr/>
              </p:nvSpPr>
              <p:spPr bwMode="auto">
                <a:xfrm>
                  <a:off x="935463" y="4627756"/>
                  <a:ext cx="2478" cy="108275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1366993" y="5708301"/>
                  <a:ext cx="0" cy="5349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" name="TextBox 2"/>
              <p:cNvSpPr txBox="1">
                <a:spLocks noChangeArrowheads="1"/>
              </p:cNvSpPr>
              <p:nvPr/>
            </p:nvSpPr>
            <p:spPr bwMode="auto">
              <a:xfrm>
                <a:off x="768197" y="4305610"/>
                <a:ext cx="3439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A</a:t>
                </a:r>
              </a:p>
            </p:txBody>
          </p:sp>
          <p:sp>
            <p:nvSpPr>
              <p:cNvPr id="5" name="TextBox 17"/>
              <p:cNvSpPr txBox="1">
                <a:spLocks noChangeArrowheads="1"/>
              </p:cNvSpPr>
              <p:nvPr/>
            </p:nvSpPr>
            <p:spPr bwMode="auto">
              <a:xfrm>
                <a:off x="1366646" y="4315522"/>
                <a:ext cx="3439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B</a:t>
                </a:r>
              </a:p>
            </p:txBody>
          </p:sp>
          <p:sp>
            <p:nvSpPr>
              <p:cNvPr id="6" name="TextBox 18"/>
              <p:cNvSpPr txBox="1">
                <a:spLocks noChangeArrowheads="1"/>
              </p:cNvSpPr>
              <p:nvPr/>
            </p:nvSpPr>
            <p:spPr bwMode="auto">
              <a:xfrm>
                <a:off x="1940306" y="4313044"/>
                <a:ext cx="3439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C</a:t>
                </a:r>
              </a:p>
            </p:txBody>
          </p:sp>
        </p:grpSp>
        <p:grpSp>
          <p:nvGrpSpPr>
            <p:cNvPr id="14" name="Group 21"/>
            <p:cNvGrpSpPr>
              <a:grpSpLocks/>
            </p:cNvGrpSpPr>
            <p:nvPr/>
          </p:nvGrpSpPr>
          <p:grpSpPr bwMode="auto">
            <a:xfrm>
              <a:off x="2977324" y="2214039"/>
              <a:ext cx="1516062" cy="1936750"/>
              <a:chOff x="768197" y="4305610"/>
              <a:chExt cx="1516075" cy="1937679"/>
            </a:xfrm>
          </p:grpSpPr>
          <p:grpSp>
            <p:nvGrpSpPr>
              <p:cNvPr id="15" name="Group 22"/>
              <p:cNvGrpSpPr>
                <a:grpSpLocks/>
              </p:cNvGrpSpPr>
              <p:nvPr/>
            </p:nvGrpSpPr>
            <p:grpSpPr bwMode="auto">
              <a:xfrm flipH="1">
                <a:off x="910682" y="4620438"/>
                <a:ext cx="1226984" cy="1622851"/>
                <a:chOff x="910682" y="4620438"/>
                <a:chExt cx="1226984" cy="1622851"/>
              </a:xfrm>
            </p:grpSpPr>
            <p:sp>
              <p:nvSpPr>
                <p:cNvPr id="19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106692" y="4620438"/>
                  <a:ext cx="0" cy="5349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480634" y="5155425"/>
                  <a:ext cx="657032" cy="51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510369" y="4622025"/>
                  <a:ext cx="0" cy="5334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811144" y="5161775"/>
                  <a:ext cx="0" cy="5334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910682" y="5698116"/>
                  <a:ext cx="927140" cy="1395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Line 13"/>
                <p:cNvSpPr>
                  <a:spLocks noChangeShapeType="1"/>
                </p:cNvSpPr>
                <p:nvPr/>
              </p:nvSpPr>
              <p:spPr bwMode="auto">
                <a:xfrm>
                  <a:off x="935463" y="4627756"/>
                  <a:ext cx="2478" cy="108275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1366993" y="5708301"/>
                  <a:ext cx="0" cy="5349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TextBox 23"/>
              <p:cNvSpPr txBox="1">
                <a:spLocks noChangeArrowheads="1"/>
              </p:cNvSpPr>
              <p:nvPr/>
            </p:nvSpPr>
            <p:spPr bwMode="auto">
              <a:xfrm>
                <a:off x="768197" y="4305610"/>
                <a:ext cx="340961" cy="338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B</a:t>
                </a:r>
              </a:p>
            </p:txBody>
          </p:sp>
          <p:sp>
            <p:nvSpPr>
              <p:cNvPr id="17" name="TextBox 24"/>
              <p:cNvSpPr txBox="1">
                <a:spLocks noChangeArrowheads="1"/>
              </p:cNvSpPr>
              <p:nvPr/>
            </p:nvSpPr>
            <p:spPr bwMode="auto">
              <a:xfrm>
                <a:off x="1366646" y="4315522"/>
                <a:ext cx="3439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C</a:t>
                </a:r>
              </a:p>
            </p:txBody>
          </p:sp>
          <p:sp>
            <p:nvSpPr>
              <p:cNvPr id="18" name="TextBox 25"/>
              <p:cNvSpPr txBox="1">
                <a:spLocks noChangeArrowheads="1"/>
              </p:cNvSpPr>
              <p:nvPr/>
            </p:nvSpPr>
            <p:spPr bwMode="auto">
              <a:xfrm>
                <a:off x="1940306" y="4313044"/>
                <a:ext cx="343966" cy="338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A</a:t>
                </a:r>
              </a:p>
            </p:txBody>
          </p:sp>
        </p:grpSp>
        <p:sp>
          <p:nvSpPr>
            <p:cNvPr id="26" name="TextBox 5"/>
            <p:cNvSpPr txBox="1">
              <a:spLocks noChangeArrowheads="1"/>
            </p:cNvSpPr>
            <p:nvPr/>
          </p:nvSpPr>
          <p:spPr bwMode="auto">
            <a:xfrm>
              <a:off x="2506504" y="3088751"/>
              <a:ext cx="4286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dirty="0"/>
                <a:t>or</a:t>
              </a:r>
            </a:p>
          </p:txBody>
        </p:sp>
        <p:grpSp>
          <p:nvGrpSpPr>
            <p:cNvPr id="27" name="Group 21"/>
            <p:cNvGrpSpPr>
              <a:grpSpLocks/>
            </p:cNvGrpSpPr>
            <p:nvPr/>
          </p:nvGrpSpPr>
          <p:grpSpPr bwMode="auto">
            <a:xfrm>
              <a:off x="5035648" y="2223946"/>
              <a:ext cx="1516062" cy="1936750"/>
              <a:chOff x="768197" y="4305610"/>
              <a:chExt cx="1516075" cy="1937679"/>
            </a:xfrm>
          </p:grpSpPr>
          <p:grpSp>
            <p:nvGrpSpPr>
              <p:cNvPr id="28" name="Group 22"/>
              <p:cNvGrpSpPr>
                <a:grpSpLocks/>
              </p:cNvGrpSpPr>
              <p:nvPr/>
            </p:nvGrpSpPr>
            <p:grpSpPr bwMode="auto">
              <a:xfrm flipH="1">
                <a:off x="910682" y="4620438"/>
                <a:ext cx="1226984" cy="1622851"/>
                <a:chOff x="910682" y="4620438"/>
                <a:chExt cx="1226984" cy="1622851"/>
              </a:xfrm>
            </p:grpSpPr>
            <p:sp>
              <p:nvSpPr>
                <p:cNvPr id="3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106692" y="4620438"/>
                  <a:ext cx="0" cy="5349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1480634" y="5155425"/>
                  <a:ext cx="657032" cy="511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510369" y="4622025"/>
                  <a:ext cx="0" cy="5334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811144" y="5161775"/>
                  <a:ext cx="0" cy="5334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910682" y="5698116"/>
                  <a:ext cx="927140" cy="1395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Line 13"/>
                <p:cNvSpPr>
                  <a:spLocks noChangeShapeType="1"/>
                </p:cNvSpPr>
                <p:nvPr/>
              </p:nvSpPr>
              <p:spPr bwMode="auto">
                <a:xfrm>
                  <a:off x="935463" y="4627756"/>
                  <a:ext cx="2478" cy="108275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1366993" y="5708301"/>
                  <a:ext cx="0" cy="53498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9" name="TextBox 23"/>
              <p:cNvSpPr txBox="1">
                <a:spLocks noChangeArrowheads="1"/>
              </p:cNvSpPr>
              <p:nvPr/>
            </p:nvSpPr>
            <p:spPr bwMode="auto">
              <a:xfrm>
                <a:off x="768197" y="4305610"/>
                <a:ext cx="340961" cy="338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 dirty="0"/>
                  <a:t>A</a:t>
                </a:r>
              </a:p>
            </p:txBody>
          </p:sp>
          <p:sp>
            <p:nvSpPr>
              <p:cNvPr id="30" name="TextBox 24"/>
              <p:cNvSpPr txBox="1">
                <a:spLocks noChangeArrowheads="1"/>
              </p:cNvSpPr>
              <p:nvPr/>
            </p:nvSpPr>
            <p:spPr bwMode="auto">
              <a:xfrm>
                <a:off x="1366646" y="4315522"/>
                <a:ext cx="3439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/>
                  <a:t>C</a:t>
                </a:r>
              </a:p>
            </p:txBody>
          </p:sp>
          <p:sp>
            <p:nvSpPr>
              <p:cNvPr id="31" name="TextBox 25"/>
              <p:cNvSpPr txBox="1">
                <a:spLocks noChangeArrowheads="1"/>
              </p:cNvSpPr>
              <p:nvPr/>
            </p:nvSpPr>
            <p:spPr bwMode="auto">
              <a:xfrm>
                <a:off x="1940306" y="4313044"/>
                <a:ext cx="343966" cy="3387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2pPr>
                <a:lvl3pPr marL="11430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3pPr>
                <a:lvl4pPr marL="16002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4pPr>
                <a:lvl5pPr marL="2057400" indent="-228600"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chemeClr val="tx1"/>
                    </a:solidFill>
                    <a:latin typeface="Verdana" charset="0"/>
                    <a:ea typeface="ＭＳ Ｐゴシック" charset="0"/>
                  </a:defRPr>
                </a:lvl9pPr>
              </a:lstStyle>
              <a:p>
                <a:r>
                  <a:rPr lang="en-US" dirty="0"/>
                  <a:t>B</a:t>
                </a:r>
              </a:p>
            </p:txBody>
          </p:sp>
        </p:grpSp>
        <p:sp>
          <p:nvSpPr>
            <p:cNvPr id="39" name="TextBox 5"/>
            <p:cNvSpPr txBox="1">
              <a:spLocks noChangeArrowheads="1"/>
            </p:cNvSpPr>
            <p:nvPr/>
          </p:nvSpPr>
          <p:spPr bwMode="auto">
            <a:xfrm>
              <a:off x="4564828" y="3098658"/>
              <a:ext cx="4286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 dirty="0"/>
                <a:t>or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460613" y="303076"/>
            <a:ext cx="8172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Worst case scenario is three-way tie with equal frequencies of different gene trees </a:t>
            </a:r>
          </a:p>
        </p:txBody>
      </p:sp>
      <p:sp>
        <p:nvSpPr>
          <p:cNvPr id="42" name="Striped Right Arrow 41"/>
          <p:cNvSpPr/>
          <p:nvPr/>
        </p:nvSpPr>
        <p:spPr>
          <a:xfrm rot="5400000">
            <a:off x="4240768" y="3796657"/>
            <a:ext cx="817729" cy="901459"/>
          </a:xfrm>
          <a:prstGeom prst="stripedRightArrow">
            <a:avLst>
              <a:gd name="adj1" fmla="val 37956"/>
              <a:gd name="adj2" fmla="val 242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Line 10"/>
          <p:cNvSpPr>
            <a:spLocks noChangeShapeType="1"/>
          </p:cNvSpPr>
          <p:nvPr/>
        </p:nvSpPr>
        <p:spPr bwMode="auto">
          <a:xfrm>
            <a:off x="4649630" y="6145714"/>
            <a:ext cx="0" cy="35399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13"/>
          <p:cNvSpPr>
            <a:spLocks noChangeShapeType="1"/>
          </p:cNvSpPr>
          <p:nvPr/>
        </p:nvSpPr>
        <p:spPr bwMode="auto">
          <a:xfrm flipH="1">
            <a:off x="4647152" y="5063481"/>
            <a:ext cx="2478" cy="108223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H="1">
            <a:off x="4920320" y="5037161"/>
            <a:ext cx="2478" cy="108223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scene3d>
            <a:camera prst="orthographicFront">
              <a:rot lat="0" lon="0" rev="19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3"/>
          <p:cNvSpPr>
            <a:spLocks noChangeShapeType="1"/>
          </p:cNvSpPr>
          <p:nvPr/>
        </p:nvSpPr>
        <p:spPr bwMode="auto">
          <a:xfrm flipH="1">
            <a:off x="4374894" y="5030581"/>
            <a:ext cx="2478" cy="108223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scene3d>
            <a:camera prst="orthographicFront">
              <a:rot lat="0" lon="0" rev="18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121779" y="5782962"/>
            <a:ext cx="169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3-way polytomy</a:t>
            </a:r>
          </a:p>
        </p:txBody>
      </p:sp>
    </p:spTree>
    <p:extLst>
      <p:ext uri="{BB962C8B-B14F-4D97-AF65-F5344CB8AC3E}">
        <p14:creationId xmlns:p14="http://schemas.microsoft.com/office/powerpoint/2010/main" val="3657618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1026" descr="ld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1770063"/>
            <a:ext cx="8948738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6" name="Text Box 1027"/>
          <p:cNvSpPr txBox="1">
            <a:spLocks noChangeArrowheads="1"/>
          </p:cNvSpPr>
          <p:nvPr/>
        </p:nvSpPr>
        <p:spPr bwMode="auto">
          <a:xfrm>
            <a:off x="5784851" y="5067300"/>
            <a:ext cx="325633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200" b="0" dirty="0"/>
              <a:t>Peters, J. L., K. Winker, K. C. </a:t>
            </a:r>
            <a:r>
              <a:rPr lang="en-US" sz="1200" b="0" dirty="0" err="1"/>
              <a:t>Millam</a:t>
            </a:r>
            <a:r>
              <a:rPr lang="en-US" sz="1200" b="0" dirty="0"/>
              <a:t>, P. Lavretsky, I. Kulikova, R. E. Wilson, Y. N. Zhuravlev, and K. G. McCracken (2014)  Mito-nuclear discord in six congeneric lineages of Holarctic ducks (genus </a:t>
            </a:r>
            <a:r>
              <a:rPr lang="en-US" sz="1200" b="0" i="1" dirty="0"/>
              <a:t>Anas</a:t>
            </a:r>
            <a:r>
              <a:rPr lang="en-US" sz="1200" b="0" dirty="0"/>
              <a:t>).  Molecular Ecology 23:2961-2974.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401581" y="5382436"/>
            <a:ext cx="0" cy="4079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304501" y="5382436"/>
            <a:ext cx="0" cy="4079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98390" y="5861923"/>
            <a:ext cx="806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7330" y="5888450"/>
            <a:ext cx="120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Sorted</a:t>
            </a:r>
          </a:p>
        </p:txBody>
      </p:sp>
    </p:spTree>
    <p:extLst>
      <p:ext uri="{BB962C8B-B14F-4D97-AF65-F5344CB8AC3E}">
        <p14:creationId xmlns:p14="http://schemas.microsoft.com/office/powerpoint/2010/main" val="3321411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2-20loci-b&amp;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59" y="405670"/>
            <a:ext cx="8686800" cy="5089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460" y="5724596"/>
            <a:ext cx="8637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Peters, J. L., T. E. Roberts, K. Winker, and K. G. McCracken (2012) Heterogeneity in genetic diversity among non-coding loci fails to fit neutral coalescent models of population history. </a:t>
            </a:r>
            <a:r>
              <a:rPr lang="en-US" sz="1400" dirty="0" err="1"/>
              <a:t>PLoS</a:t>
            </a:r>
            <a:r>
              <a:rPr lang="en-US" sz="1400" dirty="0"/>
              <a:t> ONE 7:e31972.</a:t>
            </a:r>
          </a:p>
        </p:txBody>
      </p:sp>
    </p:spTree>
    <p:extLst>
      <p:ext uri="{BB962C8B-B14F-4D97-AF65-F5344CB8AC3E}">
        <p14:creationId xmlns:p14="http://schemas.microsoft.com/office/powerpoint/2010/main" val="1255518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75" y="98700"/>
            <a:ext cx="3028552" cy="6627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87597" y="1052799"/>
            <a:ext cx="4849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1) Not sorted (alleles shared), clades not monophyletic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87597" y="2962058"/>
            <a:ext cx="5393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2) Sorted (alleles not shared), clades not monophyletic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87597" y="4759457"/>
            <a:ext cx="5393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3) Sorted (alleles not shared), clades monophyletic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87597" y="361900"/>
            <a:ext cx="3747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/>
              <a:t>Stages of intermediate polyphyly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87597" y="5606156"/>
            <a:ext cx="43889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Omland, K.E., Baker, J.M. and Peters, J.L. (2006) Genetic signatures of intermediate divergence: population history of Old and New World Holarctic ravens (</a:t>
            </a:r>
            <a:r>
              <a:rPr lang="en-US" sz="1400" dirty="0" err="1"/>
              <a:t>Corvus</a:t>
            </a:r>
            <a:r>
              <a:rPr lang="en-US" sz="1400" dirty="0"/>
              <a:t> </a:t>
            </a:r>
            <a:r>
              <a:rPr lang="en-US" sz="1400" dirty="0" err="1"/>
              <a:t>corax</a:t>
            </a:r>
            <a:r>
              <a:rPr lang="en-US" sz="1400" dirty="0"/>
              <a:t>). </a:t>
            </a:r>
            <a:r>
              <a:rPr lang="en-US" sz="1400" i="1" dirty="0"/>
              <a:t>Molecular Ecology</a:t>
            </a:r>
            <a:r>
              <a:rPr lang="en-US" sz="1400" dirty="0"/>
              <a:t>, </a:t>
            </a:r>
            <a:r>
              <a:rPr lang="en-US" sz="1400" i="1" dirty="0"/>
              <a:t>15</a:t>
            </a:r>
            <a:r>
              <a:rPr lang="en-US" sz="1400" dirty="0"/>
              <a:t>(3), pp.795-808.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00835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4"/>
          <p:cNvGrpSpPr>
            <a:grpSpLocks/>
          </p:cNvGrpSpPr>
          <p:nvPr/>
        </p:nvGrpSpPr>
        <p:grpSpPr bwMode="auto">
          <a:xfrm>
            <a:off x="425450" y="1888646"/>
            <a:ext cx="5638800" cy="4545013"/>
            <a:chOff x="1682595" y="1524000"/>
            <a:chExt cx="5638800" cy="4545013"/>
          </a:xfrm>
        </p:grpSpPr>
        <p:pic>
          <p:nvPicPr>
            <p:cNvPr id="85020" name="Picture 3" descr="Hybri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595" y="1524000"/>
              <a:ext cx="5638800" cy="4545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021" name="Line 4"/>
            <p:cNvSpPr>
              <a:spLocks noChangeShapeType="1"/>
            </p:cNvSpPr>
            <p:nvPr/>
          </p:nvSpPr>
          <p:spPr bwMode="auto">
            <a:xfrm flipH="1" flipV="1">
              <a:off x="2032000" y="2311400"/>
              <a:ext cx="3708400" cy="3733800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2" name="Line 5"/>
            <p:cNvSpPr>
              <a:spLocks noChangeShapeType="1"/>
            </p:cNvSpPr>
            <p:nvPr/>
          </p:nvSpPr>
          <p:spPr bwMode="auto">
            <a:xfrm flipV="1">
              <a:off x="3492500" y="2324100"/>
              <a:ext cx="1460500" cy="1460500"/>
            </a:xfrm>
            <a:prstGeom prst="line">
              <a:avLst/>
            </a:prstGeom>
            <a:noFill/>
            <a:ln w="76200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3" name="Line 6"/>
            <p:cNvSpPr>
              <a:spLocks noChangeShapeType="1"/>
            </p:cNvSpPr>
            <p:nvPr/>
          </p:nvSpPr>
          <p:spPr bwMode="auto">
            <a:xfrm flipV="1">
              <a:off x="4419600" y="2349500"/>
              <a:ext cx="2324100" cy="237490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4" name="Freeform 8"/>
            <p:cNvSpPr>
              <a:spLocks/>
            </p:cNvSpPr>
            <p:nvPr/>
          </p:nvSpPr>
          <p:spPr bwMode="auto">
            <a:xfrm>
              <a:off x="2724150" y="2349500"/>
              <a:ext cx="4019550" cy="625475"/>
            </a:xfrm>
            <a:custGeom>
              <a:avLst/>
              <a:gdLst>
                <a:gd name="T0" fmla="*/ 0 w 2532"/>
                <a:gd name="T1" fmla="*/ 2147483647 h 394"/>
                <a:gd name="T2" fmla="*/ 2147483647 w 2532"/>
                <a:gd name="T3" fmla="*/ 2147483647 h 394"/>
                <a:gd name="T4" fmla="*/ 2147483647 w 2532"/>
                <a:gd name="T5" fmla="*/ 2147483647 h 394"/>
                <a:gd name="T6" fmla="*/ 2147483647 w 2532"/>
                <a:gd name="T7" fmla="*/ 2147483647 h 394"/>
                <a:gd name="T8" fmla="*/ 2147483647 w 2532"/>
                <a:gd name="T9" fmla="*/ 2147483647 h 394"/>
                <a:gd name="T10" fmla="*/ 2147483647 w 2532"/>
                <a:gd name="T11" fmla="*/ 2147483647 h 394"/>
                <a:gd name="T12" fmla="*/ 2147483647 w 2532"/>
                <a:gd name="T13" fmla="*/ 2147483647 h 394"/>
                <a:gd name="T14" fmla="*/ 2147483647 w 2532"/>
                <a:gd name="T15" fmla="*/ 2147483647 h 394"/>
                <a:gd name="T16" fmla="*/ 2147483647 w 2532"/>
                <a:gd name="T17" fmla="*/ 2147483647 h 394"/>
                <a:gd name="T18" fmla="*/ 2147483647 w 2532"/>
                <a:gd name="T19" fmla="*/ 2147483647 h 394"/>
                <a:gd name="T20" fmla="*/ 2147483647 w 2532"/>
                <a:gd name="T21" fmla="*/ 2147483647 h 394"/>
                <a:gd name="T22" fmla="*/ 2147483647 w 2532"/>
                <a:gd name="T23" fmla="*/ 2147483647 h 394"/>
                <a:gd name="T24" fmla="*/ 2147483647 w 2532"/>
                <a:gd name="T25" fmla="*/ 2147483647 h 394"/>
                <a:gd name="T26" fmla="*/ 2147483647 w 2532"/>
                <a:gd name="T27" fmla="*/ 2147483647 h 394"/>
                <a:gd name="T28" fmla="*/ 2147483647 w 2532"/>
                <a:gd name="T29" fmla="*/ 2147483647 h 394"/>
                <a:gd name="T30" fmla="*/ 2147483647 w 2532"/>
                <a:gd name="T31" fmla="*/ 2147483647 h 394"/>
                <a:gd name="T32" fmla="*/ 2147483647 w 2532"/>
                <a:gd name="T33" fmla="*/ 2147483647 h 394"/>
                <a:gd name="T34" fmla="*/ 2147483647 w 2532"/>
                <a:gd name="T35" fmla="*/ 2147483647 h 394"/>
                <a:gd name="T36" fmla="*/ 2147483647 w 2532"/>
                <a:gd name="T37" fmla="*/ 2147483647 h 394"/>
                <a:gd name="T38" fmla="*/ 2147483647 w 2532"/>
                <a:gd name="T39" fmla="*/ 2147483647 h 394"/>
                <a:gd name="T40" fmla="*/ 2147483647 w 2532"/>
                <a:gd name="T41" fmla="*/ 2147483647 h 394"/>
                <a:gd name="T42" fmla="*/ 2147483647 w 2532"/>
                <a:gd name="T43" fmla="*/ 2147483647 h 394"/>
                <a:gd name="T44" fmla="*/ 2147483647 w 2532"/>
                <a:gd name="T45" fmla="*/ 2147483647 h 394"/>
                <a:gd name="T46" fmla="*/ 2147483647 w 2532"/>
                <a:gd name="T47" fmla="*/ 2147483647 h 394"/>
                <a:gd name="T48" fmla="*/ 2147483647 w 2532"/>
                <a:gd name="T49" fmla="*/ 2147483647 h 394"/>
                <a:gd name="T50" fmla="*/ 2147483647 w 2532"/>
                <a:gd name="T51" fmla="*/ 2147483647 h 394"/>
                <a:gd name="T52" fmla="*/ 2147483647 w 2532"/>
                <a:gd name="T53" fmla="*/ 2147483647 h 394"/>
                <a:gd name="T54" fmla="*/ 2147483647 w 2532"/>
                <a:gd name="T55" fmla="*/ 2147483647 h 394"/>
                <a:gd name="T56" fmla="*/ 2147483647 w 2532"/>
                <a:gd name="T57" fmla="*/ 2147483647 h 394"/>
                <a:gd name="T58" fmla="*/ 2147483647 w 2532"/>
                <a:gd name="T59" fmla="*/ 2147483647 h 394"/>
                <a:gd name="T60" fmla="*/ 2147483647 w 2532"/>
                <a:gd name="T61" fmla="*/ 2147483647 h 394"/>
                <a:gd name="T62" fmla="*/ 2147483647 w 2532"/>
                <a:gd name="T63" fmla="*/ 2147483647 h 394"/>
                <a:gd name="T64" fmla="*/ 2147483647 w 2532"/>
                <a:gd name="T65" fmla="*/ 2147483647 h 394"/>
                <a:gd name="T66" fmla="*/ 2147483647 w 2532"/>
                <a:gd name="T67" fmla="*/ 2147483647 h 394"/>
                <a:gd name="T68" fmla="*/ 2147483647 w 2532"/>
                <a:gd name="T69" fmla="*/ 2147483647 h 394"/>
                <a:gd name="T70" fmla="*/ 2147483647 w 2532"/>
                <a:gd name="T71" fmla="*/ 2147483647 h 394"/>
                <a:gd name="T72" fmla="*/ 2147483647 w 2532"/>
                <a:gd name="T73" fmla="*/ 2147483647 h 394"/>
                <a:gd name="T74" fmla="*/ 2147483647 w 2532"/>
                <a:gd name="T75" fmla="*/ 2147483647 h 394"/>
                <a:gd name="T76" fmla="*/ 2147483647 w 2532"/>
                <a:gd name="T77" fmla="*/ 2147483647 h 394"/>
                <a:gd name="T78" fmla="*/ 2147483647 w 2532"/>
                <a:gd name="T79" fmla="*/ 2147483647 h 394"/>
                <a:gd name="T80" fmla="*/ 2147483647 w 2532"/>
                <a:gd name="T81" fmla="*/ 2147483647 h 394"/>
                <a:gd name="T82" fmla="*/ 2147483647 w 2532"/>
                <a:gd name="T83" fmla="*/ 2147483647 h 394"/>
                <a:gd name="T84" fmla="*/ 2147483647 w 2532"/>
                <a:gd name="T85" fmla="*/ 2147483647 h 394"/>
                <a:gd name="T86" fmla="*/ 2147483647 w 2532"/>
                <a:gd name="T87" fmla="*/ 0 h 39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532"/>
                <a:gd name="T133" fmla="*/ 0 h 394"/>
                <a:gd name="T134" fmla="*/ 2532 w 2532"/>
                <a:gd name="T135" fmla="*/ 394 h 39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532" h="394">
                  <a:moveTo>
                    <a:pt x="0" y="364"/>
                  </a:moveTo>
                  <a:cubicBezTo>
                    <a:pt x="4" y="362"/>
                    <a:pt x="8" y="362"/>
                    <a:pt x="12" y="360"/>
                  </a:cubicBezTo>
                  <a:cubicBezTo>
                    <a:pt x="15" y="356"/>
                    <a:pt x="15" y="350"/>
                    <a:pt x="20" y="348"/>
                  </a:cubicBezTo>
                  <a:cubicBezTo>
                    <a:pt x="27" y="343"/>
                    <a:pt x="44" y="340"/>
                    <a:pt x="44" y="340"/>
                  </a:cubicBezTo>
                  <a:cubicBezTo>
                    <a:pt x="53" y="311"/>
                    <a:pt x="38" y="344"/>
                    <a:pt x="64" y="324"/>
                  </a:cubicBezTo>
                  <a:cubicBezTo>
                    <a:pt x="67" y="321"/>
                    <a:pt x="65" y="315"/>
                    <a:pt x="68" y="312"/>
                  </a:cubicBezTo>
                  <a:cubicBezTo>
                    <a:pt x="71" y="308"/>
                    <a:pt x="76" y="306"/>
                    <a:pt x="80" y="304"/>
                  </a:cubicBezTo>
                  <a:cubicBezTo>
                    <a:pt x="90" y="271"/>
                    <a:pt x="112" y="261"/>
                    <a:pt x="140" y="248"/>
                  </a:cubicBezTo>
                  <a:cubicBezTo>
                    <a:pt x="144" y="245"/>
                    <a:pt x="148" y="243"/>
                    <a:pt x="152" y="240"/>
                  </a:cubicBezTo>
                  <a:cubicBezTo>
                    <a:pt x="156" y="236"/>
                    <a:pt x="159" y="230"/>
                    <a:pt x="164" y="228"/>
                  </a:cubicBezTo>
                  <a:cubicBezTo>
                    <a:pt x="174" y="222"/>
                    <a:pt x="199" y="212"/>
                    <a:pt x="212" y="208"/>
                  </a:cubicBezTo>
                  <a:cubicBezTo>
                    <a:pt x="214" y="204"/>
                    <a:pt x="215" y="198"/>
                    <a:pt x="220" y="196"/>
                  </a:cubicBezTo>
                  <a:cubicBezTo>
                    <a:pt x="227" y="191"/>
                    <a:pt x="244" y="188"/>
                    <a:pt x="244" y="188"/>
                  </a:cubicBezTo>
                  <a:cubicBezTo>
                    <a:pt x="264" y="157"/>
                    <a:pt x="321" y="148"/>
                    <a:pt x="356" y="140"/>
                  </a:cubicBezTo>
                  <a:cubicBezTo>
                    <a:pt x="381" y="122"/>
                    <a:pt x="405" y="116"/>
                    <a:pt x="436" y="112"/>
                  </a:cubicBezTo>
                  <a:cubicBezTo>
                    <a:pt x="472" y="99"/>
                    <a:pt x="505" y="85"/>
                    <a:pt x="544" y="80"/>
                  </a:cubicBezTo>
                  <a:cubicBezTo>
                    <a:pt x="711" y="83"/>
                    <a:pt x="838" y="88"/>
                    <a:pt x="992" y="100"/>
                  </a:cubicBezTo>
                  <a:cubicBezTo>
                    <a:pt x="1051" y="114"/>
                    <a:pt x="1111" y="127"/>
                    <a:pt x="1172" y="140"/>
                  </a:cubicBezTo>
                  <a:cubicBezTo>
                    <a:pt x="1192" y="153"/>
                    <a:pt x="1210" y="170"/>
                    <a:pt x="1232" y="180"/>
                  </a:cubicBezTo>
                  <a:cubicBezTo>
                    <a:pt x="1239" y="183"/>
                    <a:pt x="1248" y="185"/>
                    <a:pt x="1256" y="188"/>
                  </a:cubicBezTo>
                  <a:cubicBezTo>
                    <a:pt x="1260" y="189"/>
                    <a:pt x="1268" y="192"/>
                    <a:pt x="1268" y="192"/>
                  </a:cubicBezTo>
                  <a:cubicBezTo>
                    <a:pt x="1282" y="206"/>
                    <a:pt x="1298" y="210"/>
                    <a:pt x="1316" y="220"/>
                  </a:cubicBezTo>
                  <a:cubicBezTo>
                    <a:pt x="1330" y="227"/>
                    <a:pt x="1341" y="240"/>
                    <a:pt x="1356" y="248"/>
                  </a:cubicBezTo>
                  <a:cubicBezTo>
                    <a:pt x="1386" y="263"/>
                    <a:pt x="1423" y="270"/>
                    <a:pt x="1456" y="280"/>
                  </a:cubicBezTo>
                  <a:cubicBezTo>
                    <a:pt x="1473" y="284"/>
                    <a:pt x="1491" y="286"/>
                    <a:pt x="1508" y="292"/>
                  </a:cubicBezTo>
                  <a:cubicBezTo>
                    <a:pt x="1516" y="294"/>
                    <a:pt x="1524" y="297"/>
                    <a:pt x="1532" y="300"/>
                  </a:cubicBezTo>
                  <a:cubicBezTo>
                    <a:pt x="1536" y="301"/>
                    <a:pt x="1544" y="304"/>
                    <a:pt x="1544" y="304"/>
                  </a:cubicBezTo>
                  <a:cubicBezTo>
                    <a:pt x="1542" y="308"/>
                    <a:pt x="1537" y="313"/>
                    <a:pt x="1540" y="316"/>
                  </a:cubicBezTo>
                  <a:cubicBezTo>
                    <a:pt x="1542" y="318"/>
                    <a:pt x="1547" y="312"/>
                    <a:pt x="1552" y="312"/>
                  </a:cubicBezTo>
                  <a:cubicBezTo>
                    <a:pt x="1560" y="312"/>
                    <a:pt x="1568" y="314"/>
                    <a:pt x="1576" y="316"/>
                  </a:cubicBezTo>
                  <a:cubicBezTo>
                    <a:pt x="1606" y="322"/>
                    <a:pt x="1624" y="339"/>
                    <a:pt x="1656" y="344"/>
                  </a:cubicBezTo>
                  <a:cubicBezTo>
                    <a:pt x="1729" y="373"/>
                    <a:pt x="1800" y="369"/>
                    <a:pt x="1880" y="372"/>
                  </a:cubicBezTo>
                  <a:cubicBezTo>
                    <a:pt x="1921" y="371"/>
                    <a:pt x="2122" y="394"/>
                    <a:pt x="2192" y="348"/>
                  </a:cubicBezTo>
                  <a:cubicBezTo>
                    <a:pt x="2201" y="334"/>
                    <a:pt x="2210" y="325"/>
                    <a:pt x="2224" y="316"/>
                  </a:cubicBezTo>
                  <a:cubicBezTo>
                    <a:pt x="2235" y="298"/>
                    <a:pt x="2247" y="282"/>
                    <a:pt x="2268" y="276"/>
                  </a:cubicBezTo>
                  <a:cubicBezTo>
                    <a:pt x="2275" y="268"/>
                    <a:pt x="2286" y="264"/>
                    <a:pt x="2292" y="256"/>
                  </a:cubicBezTo>
                  <a:cubicBezTo>
                    <a:pt x="2296" y="248"/>
                    <a:pt x="2292" y="236"/>
                    <a:pt x="2300" y="232"/>
                  </a:cubicBezTo>
                  <a:cubicBezTo>
                    <a:pt x="2328" y="212"/>
                    <a:pt x="2315" y="220"/>
                    <a:pt x="2340" y="208"/>
                  </a:cubicBezTo>
                  <a:cubicBezTo>
                    <a:pt x="2349" y="193"/>
                    <a:pt x="2355" y="185"/>
                    <a:pt x="2372" y="180"/>
                  </a:cubicBezTo>
                  <a:cubicBezTo>
                    <a:pt x="2393" y="148"/>
                    <a:pt x="2365" y="186"/>
                    <a:pt x="2392" y="160"/>
                  </a:cubicBezTo>
                  <a:cubicBezTo>
                    <a:pt x="2407" y="144"/>
                    <a:pt x="2404" y="125"/>
                    <a:pt x="2424" y="112"/>
                  </a:cubicBezTo>
                  <a:cubicBezTo>
                    <a:pt x="2433" y="97"/>
                    <a:pt x="2449" y="81"/>
                    <a:pt x="2464" y="72"/>
                  </a:cubicBezTo>
                  <a:cubicBezTo>
                    <a:pt x="2473" y="57"/>
                    <a:pt x="2488" y="41"/>
                    <a:pt x="2504" y="36"/>
                  </a:cubicBezTo>
                  <a:cubicBezTo>
                    <a:pt x="2506" y="32"/>
                    <a:pt x="2521" y="0"/>
                    <a:pt x="2532" y="0"/>
                  </a:cubicBezTo>
                </a:path>
              </a:pathLst>
            </a:custGeom>
            <a:noFill/>
            <a:ln w="762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25" name="Freeform 9"/>
            <p:cNvSpPr>
              <a:spLocks/>
            </p:cNvSpPr>
            <p:nvPr/>
          </p:nvSpPr>
          <p:spPr bwMode="auto">
            <a:xfrm>
              <a:off x="6454775" y="2532063"/>
              <a:ext cx="100013" cy="109537"/>
            </a:xfrm>
            <a:custGeom>
              <a:avLst/>
              <a:gdLst>
                <a:gd name="T0" fmla="*/ 2147483647 w 63"/>
                <a:gd name="T1" fmla="*/ 2147483647 h 69"/>
                <a:gd name="T2" fmla="*/ 2147483647 w 63"/>
                <a:gd name="T3" fmla="*/ 2147483647 h 69"/>
                <a:gd name="T4" fmla="*/ 2147483647 w 63"/>
                <a:gd name="T5" fmla="*/ 2147483647 h 69"/>
                <a:gd name="T6" fmla="*/ 2147483647 w 63"/>
                <a:gd name="T7" fmla="*/ 2147483647 h 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"/>
                <a:gd name="T13" fmla="*/ 0 h 69"/>
                <a:gd name="T14" fmla="*/ 63 w 63"/>
                <a:gd name="T15" fmla="*/ 69 h 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" h="69">
                  <a:moveTo>
                    <a:pt x="56" y="11"/>
                  </a:moveTo>
                  <a:cubicBezTo>
                    <a:pt x="0" y="47"/>
                    <a:pt x="63" y="0"/>
                    <a:pt x="30" y="43"/>
                  </a:cubicBezTo>
                  <a:cubicBezTo>
                    <a:pt x="25" y="49"/>
                    <a:pt x="16" y="50"/>
                    <a:pt x="11" y="56"/>
                  </a:cubicBezTo>
                  <a:cubicBezTo>
                    <a:pt x="7" y="59"/>
                    <a:pt x="6" y="64"/>
                    <a:pt x="4" y="69"/>
                  </a:cubicBezTo>
                </a:path>
              </a:pathLst>
            </a:custGeom>
            <a:noFill/>
            <a:ln w="762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995" name="Group 3"/>
          <p:cNvGrpSpPr>
            <a:grpSpLocks/>
          </p:cNvGrpSpPr>
          <p:nvPr/>
        </p:nvGrpSpPr>
        <p:grpSpPr bwMode="auto">
          <a:xfrm>
            <a:off x="5340350" y="4676775"/>
            <a:ext cx="1516063" cy="1938338"/>
            <a:chOff x="768197" y="4305610"/>
            <a:chExt cx="1516073" cy="1937679"/>
          </a:xfrm>
        </p:grpSpPr>
        <p:grpSp>
          <p:nvGrpSpPr>
            <p:cNvPr id="85009" name="Group 1"/>
            <p:cNvGrpSpPr>
              <a:grpSpLocks/>
            </p:cNvGrpSpPr>
            <p:nvPr/>
          </p:nvGrpSpPr>
          <p:grpSpPr bwMode="auto">
            <a:xfrm flipH="1">
              <a:off x="910682" y="4620438"/>
              <a:ext cx="1226984" cy="1622851"/>
              <a:chOff x="910682" y="4620438"/>
              <a:chExt cx="1226984" cy="1622851"/>
            </a:xfrm>
          </p:grpSpPr>
          <p:sp>
            <p:nvSpPr>
              <p:cNvPr id="85013" name="Line 10"/>
              <p:cNvSpPr>
                <a:spLocks noChangeShapeType="1"/>
              </p:cNvSpPr>
              <p:nvPr/>
            </p:nvSpPr>
            <p:spPr bwMode="auto">
              <a:xfrm flipH="1">
                <a:off x="2106692" y="4620438"/>
                <a:ext cx="0" cy="5349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4" name="Line 11"/>
              <p:cNvSpPr>
                <a:spLocks noChangeShapeType="1"/>
              </p:cNvSpPr>
              <p:nvPr/>
            </p:nvSpPr>
            <p:spPr bwMode="auto">
              <a:xfrm flipH="1">
                <a:off x="1480634" y="5155425"/>
                <a:ext cx="657032" cy="511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5" name="Line 13"/>
              <p:cNvSpPr>
                <a:spLocks noChangeShapeType="1"/>
              </p:cNvSpPr>
              <p:nvPr/>
            </p:nvSpPr>
            <p:spPr bwMode="auto">
              <a:xfrm flipH="1">
                <a:off x="1510369" y="4622025"/>
                <a:ext cx="0" cy="5334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6" name="Line 14"/>
              <p:cNvSpPr>
                <a:spLocks noChangeShapeType="1"/>
              </p:cNvSpPr>
              <p:nvPr/>
            </p:nvSpPr>
            <p:spPr bwMode="auto">
              <a:xfrm flipH="1">
                <a:off x="1811144" y="5161775"/>
                <a:ext cx="0" cy="5334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7" name="Line 11"/>
              <p:cNvSpPr>
                <a:spLocks noChangeShapeType="1"/>
              </p:cNvSpPr>
              <p:nvPr/>
            </p:nvSpPr>
            <p:spPr bwMode="auto">
              <a:xfrm flipH="1">
                <a:off x="910682" y="5698116"/>
                <a:ext cx="927140" cy="139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8" name="Line 13"/>
              <p:cNvSpPr>
                <a:spLocks noChangeShapeType="1"/>
              </p:cNvSpPr>
              <p:nvPr/>
            </p:nvSpPr>
            <p:spPr bwMode="auto">
              <a:xfrm>
                <a:off x="935463" y="4627756"/>
                <a:ext cx="2478" cy="108275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9" name="Line 10"/>
              <p:cNvSpPr>
                <a:spLocks noChangeShapeType="1"/>
              </p:cNvSpPr>
              <p:nvPr/>
            </p:nvSpPr>
            <p:spPr bwMode="auto">
              <a:xfrm flipH="1">
                <a:off x="1366993" y="5708301"/>
                <a:ext cx="0" cy="5349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5010" name="TextBox 2"/>
            <p:cNvSpPr txBox="1">
              <a:spLocks noChangeArrowheads="1"/>
            </p:cNvSpPr>
            <p:nvPr/>
          </p:nvSpPr>
          <p:spPr bwMode="auto">
            <a:xfrm>
              <a:off x="768197" y="4305610"/>
              <a:ext cx="34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/>
                <a:t>A</a:t>
              </a:r>
            </a:p>
          </p:txBody>
        </p:sp>
        <p:sp>
          <p:nvSpPr>
            <p:cNvPr id="85011" name="TextBox 17"/>
            <p:cNvSpPr txBox="1">
              <a:spLocks noChangeArrowheads="1"/>
            </p:cNvSpPr>
            <p:nvPr/>
          </p:nvSpPr>
          <p:spPr bwMode="auto">
            <a:xfrm>
              <a:off x="1366646" y="4315522"/>
              <a:ext cx="34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/>
                <a:t>B</a:t>
              </a:r>
            </a:p>
          </p:txBody>
        </p:sp>
        <p:sp>
          <p:nvSpPr>
            <p:cNvPr id="85012" name="TextBox 18"/>
            <p:cNvSpPr txBox="1">
              <a:spLocks noChangeArrowheads="1"/>
            </p:cNvSpPr>
            <p:nvPr/>
          </p:nvSpPr>
          <p:spPr bwMode="auto">
            <a:xfrm>
              <a:off x="1940306" y="4313044"/>
              <a:ext cx="34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/>
                <a:t>C</a:t>
              </a:r>
            </a:p>
          </p:txBody>
        </p:sp>
      </p:grpSp>
      <p:grpSp>
        <p:nvGrpSpPr>
          <p:cNvPr id="84996" name="Group 21"/>
          <p:cNvGrpSpPr>
            <a:grpSpLocks/>
          </p:cNvGrpSpPr>
          <p:nvPr/>
        </p:nvGrpSpPr>
        <p:grpSpPr bwMode="auto">
          <a:xfrm>
            <a:off x="7400925" y="4687888"/>
            <a:ext cx="1516063" cy="1936750"/>
            <a:chOff x="768197" y="4305610"/>
            <a:chExt cx="1516073" cy="1937679"/>
          </a:xfrm>
        </p:grpSpPr>
        <p:grpSp>
          <p:nvGrpSpPr>
            <p:cNvPr id="84998" name="Group 22"/>
            <p:cNvGrpSpPr>
              <a:grpSpLocks/>
            </p:cNvGrpSpPr>
            <p:nvPr/>
          </p:nvGrpSpPr>
          <p:grpSpPr bwMode="auto">
            <a:xfrm flipH="1">
              <a:off x="910682" y="4620438"/>
              <a:ext cx="1226984" cy="1622851"/>
              <a:chOff x="910682" y="4620438"/>
              <a:chExt cx="1226984" cy="1622851"/>
            </a:xfrm>
          </p:grpSpPr>
          <p:sp>
            <p:nvSpPr>
              <p:cNvPr id="85002" name="Line 10"/>
              <p:cNvSpPr>
                <a:spLocks noChangeShapeType="1"/>
              </p:cNvSpPr>
              <p:nvPr/>
            </p:nvSpPr>
            <p:spPr bwMode="auto">
              <a:xfrm flipH="1">
                <a:off x="2106692" y="4620438"/>
                <a:ext cx="0" cy="5349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03" name="Line 11"/>
              <p:cNvSpPr>
                <a:spLocks noChangeShapeType="1"/>
              </p:cNvSpPr>
              <p:nvPr/>
            </p:nvSpPr>
            <p:spPr bwMode="auto">
              <a:xfrm flipH="1">
                <a:off x="1480634" y="5155425"/>
                <a:ext cx="657032" cy="511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04" name="Line 13"/>
              <p:cNvSpPr>
                <a:spLocks noChangeShapeType="1"/>
              </p:cNvSpPr>
              <p:nvPr/>
            </p:nvSpPr>
            <p:spPr bwMode="auto">
              <a:xfrm flipH="1">
                <a:off x="1510369" y="4622025"/>
                <a:ext cx="0" cy="5334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05" name="Line 14"/>
              <p:cNvSpPr>
                <a:spLocks noChangeShapeType="1"/>
              </p:cNvSpPr>
              <p:nvPr/>
            </p:nvSpPr>
            <p:spPr bwMode="auto">
              <a:xfrm flipH="1">
                <a:off x="1811144" y="5161775"/>
                <a:ext cx="0" cy="53340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06" name="Line 11"/>
              <p:cNvSpPr>
                <a:spLocks noChangeShapeType="1"/>
              </p:cNvSpPr>
              <p:nvPr/>
            </p:nvSpPr>
            <p:spPr bwMode="auto">
              <a:xfrm flipH="1">
                <a:off x="910682" y="5698116"/>
                <a:ext cx="927140" cy="139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07" name="Line 13"/>
              <p:cNvSpPr>
                <a:spLocks noChangeShapeType="1"/>
              </p:cNvSpPr>
              <p:nvPr/>
            </p:nvSpPr>
            <p:spPr bwMode="auto">
              <a:xfrm>
                <a:off x="935463" y="4627756"/>
                <a:ext cx="2478" cy="108275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08" name="Line 10"/>
              <p:cNvSpPr>
                <a:spLocks noChangeShapeType="1"/>
              </p:cNvSpPr>
              <p:nvPr/>
            </p:nvSpPr>
            <p:spPr bwMode="auto">
              <a:xfrm flipH="1">
                <a:off x="1366993" y="5708301"/>
                <a:ext cx="0" cy="53498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4999" name="TextBox 23"/>
            <p:cNvSpPr txBox="1">
              <a:spLocks noChangeArrowheads="1"/>
            </p:cNvSpPr>
            <p:nvPr/>
          </p:nvSpPr>
          <p:spPr bwMode="auto">
            <a:xfrm>
              <a:off x="768197" y="4305610"/>
              <a:ext cx="34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/>
                <a:t>A</a:t>
              </a:r>
            </a:p>
          </p:txBody>
        </p:sp>
        <p:sp>
          <p:nvSpPr>
            <p:cNvPr id="85000" name="TextBox 24"/>
            <p:cNvSpPr txBox="1">
              <a:spLocks noChangeArrowheads="1"/>
            </p:cNvSpPr>
            <p:nvPr/>
          </p:nvSpPr>
          <p:spPr bwMode="auto">
            <a:xfrm>
              <a:off x="1366646" y="4315522"/>
              <a:ext cx="34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/>
                <a:t>C</a:t>
              </a:r>
            </a:p>
          </p:txBody>
        </p:sp>
        <p:sp>
          <p:nvSpPr>
            <p:cNvPr id="85001" name="TextBox 25"/>
            <p:cNvSpPr txBox="1">
              <a:spLocks noChangeArrowheads="1"/>
            </p:cNvSpPr>
            <p:nvPr/>
          </p:nvSpPr>
          <p:spPr bwMode="auto">
            <a:xfrm>
              <a:off x="1940306" y="4313044"/>
              <a:ext cx="34396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en-US"/>
                <a:t>B</a:t>
              </a:r>
            </a:p>
          </p:txBody>
        </p:sp>
      </p:grpSp>
      <p:sp>
        <p:nvSpPr>
          <p:cNvPr id="84997" name="TextBox 5"/>
          <p:cNvSpPr txBox="1">
            <a:spLocks noChangeArrowheads="1"/>
          </p:cNvSpPr>
          <p:nvPr/>
        </p:nvSpPr>
        <p:spPr bwMode="auto">
          <a:xfrm>
            <a:off x="6956425" y="5562600"/>
            <a:ext cx="4286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/>
              <a:t>or</a:t>
            </a:r>
          </a:p>
        </p:txBody>
      </p:sp>
      <p:sp>
        <p:nvSpPr>
          <p:cNvPr id="84993" name="Rectangle 2"/>
          <p:cNvSpPr>
            <a:spLocks noChangeArrowheads="1"/>
          </p:cNvSpPr>
          <p:nvPr/>
        </p:nvSpPr>
        <p:spPr bwMode="auto">
          <a:xfrm>
            <a:off x="228600" y="250825"/>
            <a:ext cx="8534400" cy="646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/>
            <a:r>
              <a:rPr lang="en-US" u="sng" dirty="0"/>
              <a:t>Hybridization - Gene Flow - Introgression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Gene flow between species or populations also may obscure the true species tree and give you a different tree resembling trees generated by patterns of incomplete lineage sorting: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r>
              <a:rPr lang="en-US" dirty="0"/>
              <a:t>See Lecture #13</a:t>
            </a:r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  <a:p>
            <a:pPr marL="457200" indent="-457200"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0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4E0FC-943C-0296-92A0-AC53423EA39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/>
              <a:t>Introgression can be neutral, deleterious, or adaptive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19203-9E6C-8EEA-9133-268BA60D28FD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Adaptive introgression = beneficial gene flow between the same or different species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Increases genetic diversity, and introduces genetic variants leading to </a:t>
            </a:r>
            <a:r>
              <a:rPr lang="en-US" sz="2800" u="sng" dirty="0"/>
              <a:t>fitness increase</a:t>
            </a:r>
            <a:r>
              <a:rPr lang="en-US" sz="2800" dirty="0"/>
              <a:t> in the recipient population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Surprisingly common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Can lead to faster evolution (than waiting for mutation)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Will great a visible signature of IBD (low diversity) at site of </a:t>
            </a:r>
            <a:r>
              <a:rPr lang="en-US" sz="2800" dirty="0" err="1"/>
              <a:t>introgressed</a:t>
            </a:r>
            <a:r>
              <a:rPr lang="en-US" sz="2800" dirty="0"/>
              <a:t> alleles.</a:t>
            </a:r>
          </a:p>
        </p:txBody>
      </p:sp>
    </p:spTree>
    <p:extLst>
      <p:ext uri="{BB962C8B-B14F-4D97-AF65-F5344CB8AC3E}">
        <p14:creationId xmlns:p14="http://schemas.microsoft.com/office/powerpoint/2010/main" val="36118273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7"/>
          <a:stretch/>
        </p:blipFill>
        <p:spPr>
          <a:xfrm>
            <a:off x="4331502" y="1293625"/>
            <a:ext cx="4433070" cy="43205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848737-8483-AD46-8FAC-7C4572956EF0}"/>
              </a:ext>
            </a:extLst>
          </p:cNvPr>
          <p:cNvSpPr txBox="1"/>
          <p:nvPr/>
        </p:nvSpPr>
        <p:spPr>
          <a:xfrm>
            <a:off x="350597" y="1082053"/>
            <a:ext cx="515230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Adaptive introgression from archaic hominids</a:t>
            </a:r>
          </a:p>
        </p:txBody>
      </p:sp>
      <p:sp>
        <p:nvSpPr>
          <p:cNvPr id="5" name="Rectangle 4"/>
          <p:cNvSpPr/>
          <p:nvPr/>
        </p:nvSpPr>
        <p:spPr>
          <a:xfrm>
            <a:off x="431074" y="5604369"/>
            <a:ext cx="56725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https://www.quantamagazine.org/how-neanderthal-dna-helps-humanity-20160526/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50597" y="1847289"/>
            <a:ext cx="4282285" cy="802838"/>
            <a:chOff x="467462" y="1320052"/>
            <a:chExt cx="5709713" cy="10704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153"/>
            <a:stretch/>
          </p:blipFill>
          <p:spPr>
            <a:xfrm>
              <a:off x="467462" y="1320052"/>
              <a:ext cx="5709713" cy="101819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624251" y="2103119"/>
              <a:ext cx="1320901" cy="2873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91626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2652</TotalTime>
  <Words>2355</Words>
  <Application>Microsoft Macintosh PowerPoint</Application>
  <PresentationFormat>On-screen Show (4:3)</PresentationFormat>
  <Paragraphs>382</Paragraphs>
  <Slides>43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Courier</vt:lpstr>
      <vt:lpstr>Courier New</vt:lpstr>
      <vt:lpstr>Symbol</vt:lpstr>
      <vt:lpstr>Times</vt:lpstr>
      <vt:lpstr>Verdana</vt:lpstr>
      <vt:lpstr>Office Theme</vt:lpstr>
      <vt:lpstr>Phylogeny &amp; Systematics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Perform hierarchical likelihood ratio test to choose among substitution models</vt:lpstr>
      <vt:lpstr>Nothing we discussed so far today describes how we efficiently search through ~10180 possible trees.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Alaska Fairbanks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Giants of Population Genetics</dc:title>
  <dc:creator>Kevin McCracken</dc:creator>
  <cp:lastModifiedBy>Kevin McCracken</cp:lastModifiedBy>
  <cp:revision>339</cp:revision>
  <dcterms:created xsi:type="dcterms:W3CDTF">2017-01-09T21:19:33Z</dcterms:created>
  <dcterms:modified xsi:type="dcterms:W3CDTF">2026-10-20T13:37:39Z</dcterms:modified>
</cp:coreProperties>
</file>