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92" r:id="rId3"/>
    <p:sldId id="293" r:id="rId4"/>
    <p:sldId id="257" r:id="rId5"/>
    <p:sldId id="258" r:id="rId6"/>
    <p:sldId id="294" r:id="rId7"/>
    <p:sldId id="295" r:id="rId8"/>
    <p:sldId id="259" r:id="rId9"/>
    <p:sldId id="304" r:id="rId10"/>
    <p:sldId id="260" r:id="rId11"/>
    <p:sldId id="261" r:id="rId12"/>
    <p:sldId id="296" r:id="rId13"/>
    <p:sldId id="301" r:id="rId14"/>
    <p:sldId id="297" r:id="rId15"/>
    <p:sldId id="262" r:id="rId16"/>
    <p:sldId id="303" r:id="rId17"/>
    <p:sldId id="302" r:id="rId18"/>
    <p:sldId id="298" r:id="rId19"/>
    <p:sldId id="263" r:id="rId20"/>
    <p:sldId id="264" r:id="rId21"/>
    <p:sldId id="265" r:id="rId22"/>
    <p:sldId id="267" r:id="rId23"/>
    <p:sldId id="269" r:id="rId24"/>
    <p:sldId id="268" r:id="rId25"/>
    <p:sldId id="331" r:id="rId26"/>
    <p:sldId id="270" r:id="rId27"/>
    <p:sldId id="278" r:id="rId28"/>
    <p:sldId id="299" r:id="rId29"/>
    <p:sldId id="305" r:id="rId30"/>
    <p:sldId id="306" r:id="rId31"/>
    <p:sldId id="289" r:id="rId32"/>
    <p:sldId id="288" r:id="rId33"/>
    <p:sldId id="330" r:id="rId34"/>
    <p:sldId id="319" r:id="rId35"/>
    <p:sldId id="279" r:id="rId36"/>
    <p:sldId id="277" r:id="rId37"/>
    <p:sldId id="287" r:id="rId38"/>
    <p:sldId id="290" r:id="rId39"/>
    <p:sldId id="280" r:id="rId40"/>
    <p:sldId id="281" r:id="rId41"/>
    <p:sldId id="291" r:id="rId42"/>
    <p:sldId id="286" r:id="rId43"/>
    <p:sldId id="300"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80" autoAdjust="0"/>
    <p:restoredTop sz="94655"/>
  </p:normalViewPr>
  <p:slideViewPr>
    <p:cSldViewPr snapToGrid="0" snapToObjects="1">
      <p:cViewPr varScale="1">
        <p:scale>
          <a:sx n="201" d="100"/>
          <a:sy n="201" d="100"/>
        </p:scale>
        <p:origin x="130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3/23/26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Verdana" charset="0"/>
                <a:ea typeface="MS PGothic" charset="0"/>
                <a:cs typeface="MS PGothic" charset="0"/>
              </a:defRPr>
            </a:lvl1pPr>
            <a:lvl2pPr marL="742950" indent="-285750">
              <a:defRPr sz="1600" b="1">
                <a:solidFill>
                  <a:schemeClr val="tx1"/>
                </a:solidFill>
                <a:latin typeface="Verdana" charset="0"/>
                <a:ea typeface="MS PGothic" charset="0"/>
                <a:cs typeface="MS PGothic" charset="0"/>
              </a:defRPr>
            </a:lvl2pPr>
            <a:lvl3pPr marL="1143000" indent="-228600">
              <a:defRPr sz="1600" b="1">
                <a:solidFill>
                  <a:schemeClr val="tx1"/>
                </a:solidFill>
                <a:latin typeface="Verdana" charset="0"/>
                <a:ea typeface="MS PGothic" charset="0"/>
                <a:cs typeface="MS PGothic" charset="0"/>
              </a:defRPr>
            </a:lvl3pPr>
            <a:lvl4pPr marL="1600200" indent="-228600">
              <a:defRPr sz="1600" b="1">
                <a:solidFill>
                  <a:schemeClr val="tx1"/>
                </a:solidFill>
                <a:latin typeface="Verdana" charset="0"/>
                <a:ea typeface="MS PGothic" charset="0"/>
                <a:cs typeface="MS PGothic" charset="0"/>
              </a:defRPr>
            </a:lvl4pPr>
            <a:lvl5pPr marL="2057400" indent="-228600">
              <a:defRPr sz="1600" b="1">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Verdana" charset="0"/>
                <a:ea typeface="MS PGothic" charset="0"/>
                <a:cs typeface="MS PGothic" charset="0"/>
              </a:defRPr>
            </a:lvl9pPr>
          </a:lstStyle>
          <a:p>
            <a:fld id="{3F34A93B-85BD-8449-AF3F-A92455FB5E28}" type="slidenum">
              <a:rPr lang="en-US" sz="1200"/>
              <a:pPr/>
              <a:t>5</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6E469-A527-8A45-AE36-F77C5323F621}" type="slidenum">
              <a:rPr lang="en-US" smtClean="0"/>
              <a:t>12</a:t>
            </a:fld>
            <a:endParaRPr lang="en-US"/>
          </a:p>
        </p:txBody>
      </p:sp>
    </p:spTree>
    <p:extLst>
      <p:ext uri="{BB962C8B-B14F-4D97-AF65-F5344CB8AC3E}">
        <p14:creationId xmlns:p14="http://schemas.microsoft.com/office/powerpoint/2010/main" val="401242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6E469-A527-8A45-AE36-F77C5323F621}" type="slidenum">
              <a:rPr lang="en-US" smtClean="0"/>
              <a:t>20</a:t>
            </a:fld>
            <a:endParaRPr lang="en-US"/>
          </a:p>
        </p:txBody>
      </p:sp>
    </p:spTree>
    <p:extLst>
      <p:ext uri="{BB962C8B-B14F-4D97-AF65-F5344CB8AC3E}">
        <p14:creationId xmlns:p14="http://schemas.microsoft.com/office/powerpoint/2010/main" val="242108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8216640"/>
          </a:xfrm>
          <a:prstGeom prst="rect">
            <a:avLst/>
          </a:prstGeom>
        </p:spPr>
        <p:txBody>
          <a:bodyPr lIns="0" tIns="0" rIns="0" bIns="0"/>
          <a:lstStyle/>
          <a:p>
            <a:r>
              <a:rPr lang="en-US" sz="2000" b="0" strike="noStrike" spc="-1">
                <a:latin typeface="Arial"/>
              </a:rPr>
              <a:t>Experimental setup for the common garden reciprocal transplant. Seeds and root‐associated microbes (RAMs) were collected from three transects in the Alps at both high and low elevation, and from 10 plants per populations (1). RAMs and plant ecotypes were then fully crossed at both high‐ and low‐elevation common garden sites (2). Each plant was grown in 1 L plastic pots filled with standardized and sterile growing medium inoculated with 75 ml of soil + RAMs from either elevation. All plants were covered with nylon netting to prevent natural herbivory</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CBE example bout</a:t>
            </a:r>
            <a:r>
              <a:rPr lang="en-US" baseline="0" dirty="0"/>
              <a:t> lemming </a:t>
            </a:r>
            <a:r>
              <a:rPr lang="en-US" baseline="0"/>
              <a:t>committing suicide</a:t>
            </a:r>
            <a:endParaRPr lang="en-US" dirty="0"/>
          </a:p>
        </p:txBody>
      </p:sp>
      <p:sp>
        <p:nvSpPr>
          <p:cNvPr id="4" name="Slide Number Placeholder 3"/>
          <p:cNvSpPr>
            <a:spLocks noGrp="1"/>
          </p:cNvSpPr>
          <p:nvPr>
            <p:ph type="sldNum" sz="quarter" idx="10"/>
          </p:nvPr>
        </p:nvSpPr>
        <p:spPr/>
        <p:txBody>
          <a:bodyPr/>
          <a:lstStyle/>
          <a:p>
            <a:fld id="{D8C0A103-CA56-0B4E-A37B-081E7E10BB34}" type="slidenum">
              <a:rPr lang="en-US" smtClean="0"/>
              <a:t>34</a:t>
            </a:fld>
            <a:endParaRPr lang="en-US"/>
          </a:p>
        </p:txBody>
      </p:sp>
    </p:spTree>
    <p:extLst>
      <p:ext uri="{BB962C8B-B14F-4D97-AF65-F5344CB8AC3E}">
        <p14:creationId xmlns:p14="http://schemas.microsoft.com/office/powerpoint/2010/main" val="717225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6E469-A527-8A45-AE36-F77C5323F621}" type="slidenum">
              <a:rPr lang="en-US" smtClean="0"/>
              <a:t>43</a:t>
            </a:fld>
            <a:endParaRPr lang="en-US"/>
          </a:p>
        </p:txBody>
      </p:sp>
    </p:spTree>
    <p:extLst>
      <p:ext uri="{BB962C8B-B14F-4D97-AF65-F5344CB8AC3E}">
        <p14:creationId xmlns:p14="http://schemas.microsoft.com/office/powerpoint/2010/main" val="2019324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52623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3/23/26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3/23/26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3/23/26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3/23/26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a:t>Interactions </a:t>
            </a:r>
            <a:r>
              <a:rPr lang="en-US" dirty="0"/>
              <a:t>&amp; Conflict</a:t>
            </a:r>
          </a:p>
        </p:txBody>
      </p:sp>
      <p:sp>
        <p:nvSpPr>
          <p:cNvPr id="3" name="Subtitle 2"/>
          <p:cNvSpPr>
            <a:spLocks noGrp="1"/>
          </p:cNvSpPr>
          <p:nvPr>
            <p:ph type="subTitle" idx="1"/>
          </p:nvPr>
        </p:nvSpPr>
        <p:spPr>
          <a:xfrm>
            <a:off x="1371600" y="2792072"/>
            <a:ext cx="6400800" cy="1752600"/>
          </a:xfrm>
        </p:spPr>
        <p:txBody>
          <a:bodyPr/>
          <a:lstStyle/>
          <a:p>
            <a:r>
              <a:rPr lang="en-US" dirty="0"/>
              <a:t>University of Miami</a:t>
            </a:r>
          </a:p>
          <a:p>
            <a:r>
              <a:rPr lang="en-US" dirty="0"/>
              <a:t>Spring 2026</a:t>
            </a:r>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645978"/>
            <a:ext cx="8229600" cy="548018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We can also see examples of epistasis within the same protein coded by the same gene(s).</a:t>
            </a:r>
          </a:p>
          <a:p>
            <a:endParaRPr lang="en-US" sz="1400" dirty="0"/>
          </a:p>
          <a:p>
            <a:endParaRPr lang="en-US" dirty="0"/>
          </a:p>
        </p:txBody>
      </p:sp>
      <p:sp>
        <p:nvSpPr>
          <p:cNvPr id="3" name="Rectangle 2"/>
          <p:cNvSpPr/>
          <p:nvPr/>
        </p:nvSpPr>
        <p:spPr>
          <a:xfrm>
            <a:off x="550567" y="6058721"/>
            <a:ext cx="8136233" cy="523220"/>
          </a:xfrm>
          <a:prstGeom prst="rect">
            <a:avLst/>
          </a:prstGeom>
        </p:spPr>
        <p:txBody>
          <a:bodyPr wrap="square">
            <a:spAutoFit/>
          </a:bodyPr>
          <a:lstStyle/>
          <a:p>
            <a:r>
              <a:rPr lang="en-US" sz="1400" dirty="0" err="1"/>
              <a:t>Natarajan</a:t>
            </a:r>
            <a:r>
              <a:rPr lang="en-US" sz="1400" dirty="0"/>
              <a:t>, C., </a:t>
            </a:r>
            <a:r>
              <a:rPr lang="en-US" sz="1400" dirty="0" err="1"/>
              <a:t>Inoguchi</a:t>
            </a:r>
            <a:r>
              <a:rPr lang="en-US" sz="1400" dirty="0"/>
              <a:t>, N., Weber, R. E., </a:t>
            </a:r>
            <a:r>
              <a:rPr lang="en-US" sz="1400" dirty="0" err="1"/>
              <a:t>Fago</a:t>
            </a:r>
            <a:r>
              <a:rPr lang="en-US" sz="1400" dirty="0"/>
              <a:t>, A., Moriyama, H., &amp; Storz, J. F. (2013). Epistasis among adaptive mutations in deer mouse hemoglobin. Science, 340(6138), 1324-1327.</a:t>
            </a:r>
          </a:p>
        </p:txBody>
      </p:sp>
      <p:pic>
        <p:nvPicPr>
          <p:cNvPr id="4" name="Picture 3"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567" y="2232364"/>
            <a:ext cx="3901440" cy="2919984"/>
          </a:xfrm>
          <a:prstGeom prst="rect">
            <a:avLst/>
          </a:prstGeom>
        </p:spPr>
      </p:pic>
      <p:pic>
        <p:nvPicPr>
          <p:cNvPr id="5" name="Picture 4" descr="F2.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198" y="3026437"/>
            <a:ext cx="3767990" cy="2926080"/>
          </a:xfrm>
          <a:prstGeom prst="rect">
            <a:avLst/>
          </a:prstGeom>
        </p:spPr>
      </p:pic>
      <p:pic>
        <p:nvPicPr>
          <p:cNvPr id="7" name="Picture 6" descr="6a00d8341bf67c53ef014e5f897ad2970c-800w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694" y="1336019"/>
            <a:ext cx="2350563" cy="1692405"/>
          </a:xfrm>
          <a:prstGeom prst="rect">
            <a:avLst/>
          </a:prstGeom>
        </p:spPr>
      </p:pic>
    </p:spTree>
    <p:extLst>
      <p:ext uri="{BB962C8B-B14F-4D97-AF65-F5344CB8AC3E}">
        <p14:creationId xmlns:p14="http://schemas.microsoft.com/office/powerpoint/2010/main" val="3843150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409" y="5622935"/>
            <a:ext cx="8368617" cy="954107"/>
          </a:xfrm>
          <a:prstGeom prst="rect">
            <a:avLst/>
          </a:prstGeom>
          <a:noFill/>
        </p:spPr>
        <p:txBody>
          <a:bodyPr wrap="square" rtlCol="0">
            <a:spAutoFit/>
          </a:bodyPr>
          <a:lstStyle/>
          <a:p>
            <a:r>
              <a:rPr lang="en-US" sz="1400" dirty="0"/>
              <a:t>Tufts, D.M., </a:t>
            </a:r>
            <a:r>
              <a:rPr lang="en-US" sz="1400" dirty="0" err="1"/>
              <a:t>Natarajan</a:t>
            </a:r>
            <a:r>
              <a:rPr lang="en-US" sz="1400" dirty="0"/>
              <a:t>, C., </a:t>
            </a:r>
            <a:r>
              <a:rPr lang="en-US" sz="1400" dirty="0" err="1"/>
              <a:t>Revsbech</a:t>
            </a:r>
            <a:r>
              <a:rPr lang="en-US" sz="1400" dirty="0"/>
              <a:t>, I.G., </a:t>
            </a:r>
            <a:r>
              <a:rPr lang="en-US" sz="1400" dirty="0" err="1"/>
              <a:t>Projecto</a:t>
            </a:r>
            <a:r>
              <a:rPr lang="en-US" sz="1400" dirty="0"/>
              <a:t>-Garcia, J., Hoffmann, F.G., Weber, R.E., </a:t>
            </a:r>
            <a:r>
              <a:rPr lang="en-US" sz="1400" dirty="0" err="1"/>
              <a:t>Fago</a:t>
            </a:r>
            <a:r>
              <a:rPr lang="en-US" sz="1400" dirty="0"/>
              <a:t>, A., Moriyama, H. and Storz, J.F., (2015) Epistasis constrains mutational pathways of hemoglobin adaptation in high-altitude </a:t>
            </a:r>
            <a:r>
              <a:rPr lang="en-US" sz="1400" dirty="0" err="1"/>
              <a:t>pikas</a:t>
            </a:r>
            <a:r>
              <a:rPr lang="en-US" sz="1400" dirty="0"/>
              <a:t>. </a:t>
            </a:r>
            <a:r>
              <a:rPr lang="en-US" sz="1400" i="1" dirty="0"/>
              <a:t>Molecular Biology and Evolution</a:t>
            </a:r>
            <a:r>
              <a:rPr lang="en-US" sz="1400" dirty="0"/>
              <a:t>, 32:287-298.</a:t>
            </a:r>
          </a:p>
          <a:p>
            <a:endParaRPr lang="en-US" sz="1400" dirty="0"/>
          </a:p>
        </p:txBody>
      </p:sp>
      <p:pic>
        <p:nvPicPr>
          <p:cNvPr id="5" name="Picture 4"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22" y="495156"/>
            <a:ext cx="6126480" cy="2337736"/>
          </a:xfrm>
          <a:prstGeom prst="rect">
            <a:avLst/>
          </a:prstGeom>
        </p:spPr>
      </p:pic>
      <p:pic>
        <p:nvPicPr>
          <p:cNvPr id="6" name="Picture 5"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452" y="3159130"/>
            <a:ext cx="6400800" cy="2236635"/>
          </a:xfrm>
          <a:prstGeom prst="rect">
            <a:avLst/>
          </a:prstGeom>
        </p:spPr>
      </p:pic>
      <p:pic>
        <p:nvPicPr>
          <p:cNvPr id="7" name="Picture 6" descr="enhanced-buzz-20589-1362937779-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9118" y="286285"/>
            <a:ext cx="2202268" cy="1377739"/>
          </a:xfrm>
          <a:prstGeom prst="rect">
            <a:avLst/>
          </a:prstGeom>
        </p:spPr>
      </p:pic>
      <p:sp>
        <p:nvSpPr>
          <p:cNvPr id="3" name="TextBox 2">
            <a:extLst>
              <a:ext uri="{FF2B5EF4-FFF2-40B4-BE49-F238E27FC236}">
                <a16:creationId xmlns:a16="http://schemas.microsoft.com/office/drawing/2014/main" id="{0340CFBB-2869-254F-92E9-430B20A51C3D}"/>
              </a:ext>
            </a:extLst>
          </p:cNvPr>
          <p:cNvSpPr txBox="1"/>
          <p:nvPr/>
        </p:nvSpPr>
        <p:spPr>
          <a:xfrm>
            <a:off x="6162610" y="1990262"/>
            <a:ext cx="2912496" cy="923330"/>
          </a:xfrm>
          <a:prstGeom prst="rect">
            <a:avLst/>
          </a:prstGeom>
          <a:noFill/>
        </p:spPr>
        <p:txBody>
          <a:bodyPr wrap="square" rtlCol="0">
            <a:spAutoFit/>
          </a:bodyPr>
          <a:lstStyle/>
          <a:p>
            <a:r>
              <a:rPr lang="en-US" dirty="0"/>
              <a:t>Not all mutational pathways have the same effect on phenotype.</a:t>
            </a:r>
          </a:p>
        </p:txBody>
      </p:sp>
    </p:spTree>
    <p:extLst>
      <p:ext uri="{BB962C8B-B14F-4D97-AF65-F5344CB8AC3E}">
        <p14:creationId xmlns:p14="http://schemas.microsoft.com/office/powerpoint/2010/main" val="3283182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B4A5A7-73C4-954D-B800-A5AECD9CB66E}"/>
              </a:ext>
            </a:extLst>
          </p:cNvPr>
          <p:cNvSpPr txBox="1"/>
          <p:nvPr/>
        </p:nvSpPr>
        <p:spPr>
          <a:xfrm>
            <a:off x="649817" y="1269403"/>
            <a:ext cx="7854103" cy="2862322"/>
          </a:xfrm>
          <a:prstGeom prst="rect">
            <a:avLst/>
          </a:prstGeom>
          <a:noFill/>
        </p:spPr>
        <p:txBody>
          <a:bodyPr wrap="square" rtlCol="0">
            <a:spAutoFit/>
          </a:bodyPr>
          <a:lstStyle/>
          <a:p>
            <a:pPr algn="ctr"/>
            <a:r>
              <a:rPr lang="en-US" sz="3600" dirty="0"/>
              <a:t>The point of the previous slide…</a:t>
            </a:r>
          </a:p>
          <a:p>
            <a:pPr algn="ctr"/>
            <a:r>
              <a:rPr lang="en-US" sz="3600" dirty="0"/>
              <a:t>There are more evolutionary dead ends, than viable paths to change the </a:t>
            </a:r>
            <a:r>
              <a:rPr lang="en-US" sz="3600" dirty="0" err="1"/>
              <a:t>pika’s</a:t>
            </a:r>
            <a:r>
              <a:rPr lang="en-US" sz="3600" dirty="0"/>
              <a:t> Hb-O</a:t>
            </a:r>
            <a:r>
              <a:rPr lang="en-US" sz="3600" baseline="-25000" dirty="0"/>
              <a:t>2</a:t>
            </a:r>
            <a:r>
              <a:rPr lang="en-US" sz="3600" dirty="0"/>
              <a:t> affinity at high altitude.</a:t>
            </a:r>
          </a:p>
          <a:p>
            <a:pPr algn="ctr"/>
            <a:r>
              <a:rPr lang="en-US" sz="3600" dirty="0"/>
              <a:t> </a:t>
            </a:r>
          </a:p>
        </p:txBody>
      </p:sp>
    </p:spTree>
    <p:extLst>
      <p:ext uri="{BB962C8B-B14F-4D97-AF65-F5344CB8AC3E}">
        <p14:creationId xmlns:p14="http://schemas.microsoft.com/office/powerpoint/2010/main" val="727194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6C1107-8DED-B943-A2FA-574F97DCA625}"/>
              </a:ext>
            </a:extLst>
          </p:cNvPr>
          <p:cNvPicPr>
            <a:picLocks noChangeAspect="1"/>
          </p:cNvPicPr>
          <p:nvPr/>
        </p:nvPicPr>
        <p:blipFill>
          <a:blip r:embed="rId2"/>
          <a:stretch>
            <a:fillRect/>
          </a:stretch>
        </p:blipFill>
        <p:spPr>
          <a:xfrm>
            <a:off x="1181100" y="1206500"/>
            <a:ext cx="6781800" cy="4445000"/>
          </a:xfrm>
          <a:prstGeom prst="rect">
            <a:avLst/>
          </a:prstGeom>
        </p:spPr>
      </p:pic>
    </p:spTree>
    <p:extLst>
      <p:ext uri="{BB962C8B-B14F-4D97-AF65-F5344CB8AC3E}">
        <p14:creationId xmlns:p14="http://schemas.microsoft.com/office/powerpoint/2010/main" val="3479794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F1EC1-1172-E847-9E13-CB71BC03F675}"/>
              </a:ext>
            </a:extLst>
          </p:cNvPr>
          <p:cNvSpPr txBox="1"/>
          <p:nvPr/>
        </p:nvSpPr>
        <p:spPr>
          <a:xfrm>
            <a:off x="644948" y="286110"/>
            <a:ext cx="7854103" cy="5632311"/>
          </a:xfrm>
          <a:prstGeom prst="rect">
            <a:avLst/>
          </a:prstGeom>
          <a:noFill/>
        </p:spPr>
        <p:txBody>
          <a:bodyPr wrap="square" rtlCol="0">
            <a:spAutoFit/>
          </a:bodyPr>
          <a:lstStyle/>
          <a:p>
            <a:r>
              <a:rPr lang="en-US" sz="3600" dirty="0"/>
              <a:t>Convergent phenotypes are predictable!</a:t>
            </a:r>
          </a:p>
          <a:p>
            <a:endParaRPr lang="en-US" sz="3600" dirty="0"/>
          </a:p>
          <a:p>
            <a:pPr marL="571500" indent="-571500">
              <a:buFont typeface="Wingdings" pitchFamily="2" charset="2"/>
              <a:buChar char="ü"/>
            </a:pPr>
            <a:r>
              <a:rPr lang="en-US" sz="3200" dirty="0"/>
              <a:t>For example, most high-altitude birds and mammals have high-affinity </a:t>
            </a:r>
            <a:r>
              <a:rPr lang="en-US" sz="3200" dirty="0" err="1"/>
              <a:t>hemoglobins</a:t>
            </a:r>
            <a:r>
              <a:rPr lang="en-US" sz="3200" dirty="0"/>
              <a:t> [PHENOTYPE IS SAME].</a:t>
            </a:r>
          </a:p>
          <a:p>
            <a:pPr marL="571500" indent="-571500">
              <a:buFont typeface="Wingdings" pitchFamily="2" charset="2"/>
              <a:buChar char="ü"/>
            </a:pPr>
            <a:endParaRPr lang="en-US" sz="3200" dirty="0"/>
          </a:p>
          <a:p>
            <a:pPr marL="571500" indent="-571500">
              <a:buFont typeface="Wingdings" pitchFamily="2" charset="2"/>
              <a:buChar char="ü"/>
            </a:pPr>
            <a:r>
              <a:rPr lang="en-US" sz="3200" dirty="0"/>
              <a:t>But DNA substitutions can be idiosyncratic and less predictable [GENOTYPES DIFFER].</a:t>
            </a:r>
          </a:p>
          <a:p>
            <a:pPr marL="571500" indent="-571500">
              <a:buFont typeface="Wingdings" pitchFamily="2" charset="2"/>
              <a:buChar char="ü"/>
            </a:pPr>
            <a:endParaRPr lang="en-US" sz="3200" dirty="0"/>
          </a:p>
          <a:p>
            <a:pPr marL="571500" indent="-571500">
              <a:buFont typeface="Wingdings" pitchFamily="2" charset="2"/>
              <a:buChar char="ü"/>
            </a:pPr>
            <a:r>
              <a:rPr lang="en-US" sz="3200" dirty="0"/>
              <a:t>The specific amino acid changes observed are usually different.</a:t>
            </a:r>
          </a:p>
        </p:txBody>
      </p:sp>
    </p:spTree>
    <p:extLst>
      <p:ext uri="{BB962C8B-B14F-4D97-AF65-F5344CB8AC3E}">
        <p14:creationId xmlns:p14="http://schemas.microsoft.com/office/powerpoint/2010/main" val="1852708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100" dirty="0"/>
              <a:t>How does epistasis influence recombination rate?</a:t>
            </a:r>
          </a:p>
        </p:txBody>
      </p:sp>
      <p:sp>
        <p:nvSpPr>
          <p:cNvPr id="3" name="Content Placeholder 2"/>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8788" lvl="1" indent="-457200">
              <a:buFont typeface="Arial"/>
              <a:buChar char="•"/>
            </a:pPr>
            <a:r>
              <a:rPr lang="en-US" dirty="0"/>
              <a:t>If interactions between two genes are favorable (we call this positive epistasis), then recombination rate may be selected against, and decrease.</a:t>
            </a:r>
          </a:p>
          <a:p>
            <a:pPr marL="458788" lvl="1" indent="-457200">
              <a:buFont typeface="Arial"/>
              <a:buChar char="•"/>
            </a:pPr>
            <a:endParaRPr lang="en-US" sz="1400" dirty="0"/>
          </a:p>
          <a:p>
            <a:pPr marL="458788" lvl="1" indent="-457200">
              <a:buFont typeface="Arial"/>
              <a:buChar char="•"/>
            </a:pPr>
            <a:r>
              <a:rPr lang="en-US" dirty="0"/>
              <a:t>If the interactions are deleterious (negative epistasis), then recombination rate may be favored, and increase.</a:t>
            </a:r>
          </a:p>
          <a:p>
            <a:pPr marL="458788" lvl="1" indent="-457200">
              <a:buFont typeface="Arial"/>
              <a:buChar char="•"/>
            </a:pPr>
            <a:endParaRPr lang="en-US" sz="1400" dirty="0"/>
          </a:p>
          <a:p>
            <a:pPr marL="458788" lvl="1" indent="-457200">
              <a:buFont typeface="Arial"/>
              <a:buChar char="•"/>
            </a:pPr>
            <a:r>
              <a:rPr lang="en-US" dirty="0"/>
              <a:t>Recombination rates (like everything else) are subject to selection and evolve up or down.</a:t>
            </a:r>
            <a:endParaRPr lang="en-US" u="sng" dirty="0"/>
          </a:p>
          <a:p>
            <a:pPr marL="458788" lvl="1" indent="-457200">
              <a:buFont typeface="Arial"/>
              <a:buChar char="•"/>
            </a:pPr>
            <a:endParaRPr lang="en-US" dirty="0"/>
          </a:p>
          <a:p>
            <a:pPr marL="458788" lvl="1" indent="-457200">
              <a:buFont typeface="Arial"/>
              <a:buChar char="•"/>
            </a:pPr>
            <a:endParaRPr lang="en-US" dirty="0"/>
          </a:p>
          <a:p>
            <a:pPr marL="457200" lvl="1" indent="0">
              <a:buNone/>
            </a:pPr>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3541692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F0F24E8-E445-AE47-9AFE-BB3716C5A15F}"/>
              </a:ext>
            </a:extLst>
          </p:cNvPr>
          <p:cNvCxnSpPr/>
          <p:nvPr/>
        </p:nvCxnSpPr>
        <p:spPr>
          <a:xfrm>
            <a:off x="5155325" y="2264977"/>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2F2E2D4E-89FA-1E43-8E18-AD98410FC04E}"/>
              </a:ext>
            </a:extLst>
          </p:cNvPr>
          <p:cNvCxnSpPr/>
          <p:nvPr/>
        </p:nvCxnSpPr>
        <p:spPr>
          <a:xfrm>
            <a:off x="578070" y="2233447"/>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03E72043-7B88-C64F-915B-EE8896B2B8AD}"/>
              </a:ext>
            </a:extLst>
          </p:cNvPr>
          <p:cNvSpPr/>
          <p:nvPr/>
        </p:nvSpPr>
        <p:spPr>
          <a:xfrm>
            <a:off x="2737945" y="1981198"/>
            <a:ext cx="541282" cy="536028"/>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AB35BCF-E3DC-A54C-86D2-EEF176819A14}"/>
              </a:ext>
            </a:extLst>
          </p:cNvPr>
          <p:cNvSpPr/>
          <p:nvPr/>
        </p:nvSpPr>
        <p:spPr>
          <a:xfrm>
            <a:off x="1085194" y="1965433"/>
            <a:ext cx="541282" cy="53602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6" name="TextBox 5">
            <a:extLst>
              <a:ext uri="{FF2B5EF4-FFF2-40B4-BE49-F238E27FC236}">
                <a16:creationId xmlns:a16="http://schemas.microsoft.com/office/drawing/2014/main" id="{3B27F49D-7423-5E40-9E8A-84EBC1E7A845}"/>
              </a:ext>
            </a:extLst>
          </p:cNvPr>
          <p:cNvSpPr txBox="1"/>
          <p:nvPr/>
        </p:nvSpPr>
        <p:spPr>
          <a:xfrm>
            <a:off x="454573" y="265862"/>
            <a:ext cx="8212349" cy="584775"/>
          </a:xfrm>
          <a:prstGeom prst="rect">
            <a:avLst/>
          </a:prstGeom>
          <a:noFill/>
        </p:spPr>
        <p:txBody>
          <a:bodyPr wrap="square" rtlCol="0">
            <a:spAutoFit/>
          </a:bodyPr>
          <a:lstStyle/>
          <a:p>
            <a:r>
              <a:rPr lang="en-US" sz="3200" dirty="0"/>
              <a:t>Brief primer on recombination…</a:t>
            </a:r>
          </a:p>
        </p:txBody>
      </p:sp>
      <p:sp>
        <p:nvSpPr>
          <p:cNvPr id="7" name="Oval 6">
            <a:extLst>
              <a:ext uri="{FF2B5EF4-FFF2-40B4-BE49-F238E27FC236}">
                <a16:creationId xmlns:a16="http://schemas.microsoft.com/office/drawing/2014/main" id="{8FA22694-831E-8F44-8DC0-B28D27978823}"/>
              </a:ext>
            </a:extLst>
          </p:cNvPr>
          <p:cNvSpPr/>
          <p:nvPr/>
        </p:nvSpPr>
        <p:spPr>
          <a:xfrm>
            <a:off x="7294179" y="1996963"/>
            <a:ext cx="541282" cy="536028"/>
          </a:xfrm>
          <a:prstGeom prst="ellipse">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5CF556-A928-DB40-B997-0D9D44516E29}"/>
              </a:ext>
            </a:extLst>
          </p:cNvPr>
          <p:cNvSpPr/>
          <p:nvPr/>
        </p:nvSpPr>
        <p:spPr>
          <a:xfrm>
            <a:off x="5641428" y="1981198"/>
            <a:ext cx="541282" cy="53602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ED0EF21-D3BD-574C-82F4-7AECBF5804C7}"/>
              </a:ext>
            </a:extLst>
          </p:cNvPr>
          <p:cNvCxnSpPr/>
          <p:nvPr/>
        </p:nvCxnSpPr>
        <p:spPr>
          <a:xfrm>
            <a:off x="578070" y="2914470"/>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6E56C6E0-81CF-0F41-9EBD-D7B4365371B3}"/>
              </a:ext>
            </a:extLst>
          </p:cNvPr>
          <p:cNvSpPr/>
          <p:nvPr/>
        </p:nvSpPr>
        <p:spPr>
          <a:xfrm>
            <a:off x="2737945" y="2662221"/>
            <a:ext cx="541282" cy="536028"/>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6804C3-3941-974E-8416-DA2588FFE8BD}"/>
              </a:ext>
            </a:extLst>
          </p:cNvPr>
          <p:cNvSpPr/>
          <p:nvPr/>
        </p:nvSpPr>
        <p:spPr>
          <a:xfrm>
            <a:off x="1085194" y="2646456"/>
            <a:ext cx="541282" cy="53602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cxnSp>
        <p:nvCxnSpPr>
          <p:cNvPr id="12" name="Straight Connector 11">
            <a:extLst>
              <a:ext uri="{FF2B5EF4-FFF2-40B4-BE49-F238E27FC236}">
                <a16:creationId xmlns:a16="http://schemas.microsoft.com/office/drawing/2014/main" id="{AE2EC88E-8477-A349-975B-7A4F5B875D1D}"/>
              </a:ext>
            </a:extLst>
          </p:cNvPr>
          <p:cNvCxnSpPr/>
          <p:nvPr/>
        </p:nvCxnSpPr>
        <p:spPr>
          <a:xfrm>
            <a:off x="5155325" y="2930235"/>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8AFFCC95-D945-BD44-949C-3E4F91B79145}"/>
              </a:ext>
            </a:extLst>
          </p:cNvPr>
          <p:cNvSpPr/>
          <p:nvPr/>
        </p:nvSpPr>
        <p:spPr>
          <a:xfrm>
            <a:off x="7294179" y="2662221"/>
            <a:ext cx="541282" cy="536028"/>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823DB5-BB15-EA42-A363-DF7A0650FE9C}"/>
              </a:ext>
            </a:extLst>
          </p:cNvPr>
          <p:cNvSpPr/>
          <p:nvPr/>
        </p:nvSpPr>
        <p:spPr>
          <a:xfrm>
            <a:off x="5641428" y="2646456"/>
            <a:ext cx="541282" cy="536028"/>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B09A039-DDEF-DD44-B148-B01CA5E9860C}"/>
              </a:ext>
            </a:extLst>
          </p:cNvPr>
          <p:cNvCxnSpPr/>
          <p:nvPr/>
        </p:nvCxnSpPr>
        <p:spPr>
          <a:xfrm>
            <a:off x="578070" y="3847167"/>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03556BFB-81E2-0A43-8595-0228B1802A0D}"/>
              </a:ext>
            </a:extLst>
          </p:cNvPr>
          <p:cNvSpPr/>
          <p:nvPr/>
        </p:nvSpPr>
        <p:spPr>
          <a:xfrm>
            <a:off x="2737945" y="3594918"/>
            <a:ext cx="541282" cy="536028"/>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B4A055-193C-F644-9BD0-566380DE7EAB}"/>
              </a:ext>
            </a:extLst>
          </p:cNvPr>
          <p:cNvSpPr/>
          <p:nvPr/>
        </p:nvSpPr>
        <p:spPr>
          <a:xfrm>
            <a:off x="1085194" y="3579153"/>
            <a:ext cx="541282" cy="53602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cxnSp>
        <p:nvCxnSpPr>
          <p:cNvPr id="18" name="Straight Connector 17">
            <a:extLst>
              <a:ext uri="{FF2B5EF4-FFF2-40B4-BE49-F238E27FC236}">
                <a16:creationId xmlns:a16="http://schemas.microsoft.com/office/drawing/2014/main" id="{71F9DF2D-D564-2440-BB71-87443DEEAF63}"/>
              </a:ext>
            </a:extLst>
          </p:cNvPr>
          <p:cNvCxnSpPr/>
          <p:nvPr/>
        </p:nvCxnSpPr>
        <p:spPr>
          <a:xfrm>
            <a:off x="578070" y="4528190"/>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6BB6D40C-F627-614A-A76B-87FBF3198FB7}"/>
              </a:ext>
            </a:extLst>
          </p:cNvPr>
          <p:cNvSpPr/>
          <p:nvPr/>
        </p:nvSpPr>
        <p:spPr>
          <a:xfrm>
            <a:off x="2737945" y="4275941"/>
            <a:ext cx="541282" cy="536028"/>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4B61DDF-E227-724B-93AF-759831CA0B9E}"/>
              </a:ext>
            </a:extLst>
          </p:cNvPr>
          <p:cNvSpPr/>
          <p:nvPr/>
        </p:nvSpPr>
        <p:spPr>
          <a:xfrm>
            <a:off x="1085194" y="4260176"/>
            <a:ext cx="541282" cy="53602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cxnSp>
        <p:nvCxnSpPr>
          <p:cNvPr id="21" name="Straight Connector 20">
            <a:extLst>
              <a:ext uri="{FF2B5EF4-FFF2-40B4-BE49-F238E27FC236}">
                <a16:creationId xmlns:a16="http://schemas.microsoft.com/office/drawing/2014/main" id="{0516425B-A6EA-7343-8966-815B13476169}"/>
              </a:ext>
            </a:extLst>
          </p:cNvPr>
          <p:cNvCxnSpPr/>
          <p:nvPr/>
        </p:nvCxnSpPr>
        <p:spPr>
          <a:xfrm>
            <a:off x="5155325" y="3878697"/>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78435A9E-F484-2E41-A87A-51C24BFBF886}"/>
              </a:ext>
            </a:extLst>
          </p:cNvPr>
          <p:cNvSpPr/>
          <p:nvPr/>
        </p:nvSpPr>
        <p:spPr>
          <a:xfrm>
            <a:off x="7294179" y="3610683"/>
            <a:ext cx="541282" cy="536028"/>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24500C7-3DA1-AA4D-BA90-12799610E2F5}"/>
              </a:ext>
            </a:extLst>
          </p:cNvPr>
          <p:cNvSpPr/>
          <p:nvPr/>
        </p:nvSpPr>
        <p:spPr>
          <a:xfrm>
            <a:off x="5641428" y="3594918"/>
            <a:ext cx="541282" cy="53602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A2ACF7A-D0BB-E34D-8349-9FF36B7C7FA4}"/>
              </a:ext>
            </a:extLst>
          </p:cNvPr>
          <p:cNvCxnSpPr/>
          <p:nvPr/>
        </p:nvCxnSpPr>
        <p:spPr>
          <a:xfrm>
            <a:off x="5155325" y="4543955"/>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2259EE4E-E896-1E48-845A-DE4324DA2C14}"/>
              </a:ext>
            </a:extLst>
          </p:cNvPr>
          <p:cNvSpPr/>
          <p:nvPr/>
        </p:nvSpPr>
        <p:spPr>
          <a:xfrm>
            <a:off x="7294179" y="4275941"/>
            <a:ext cx="541282" cy="536028"/>
          </a:xfrm>
          <a:prstGeom prst="ellipse">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3E4CA2F-BE1D-5944-BBA2-3694053993DB}"/>
              </a:ext>
            </a:extLst>
          </p:cNvPr>
          <p:cNvSpPr/>
          <p:nvPr/>
        </p:nvSpPr>
        <p:spPr>
          <a:xfrm>
            <a:off x="5641428" y="4260176"/>
            <a:ext cx="541282" cy="536028"/>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2806EEE5-3CF3-B648-ACFC-DDD2877377F9}"/>
              </a:ext>
            </a:extLst>
          </p:cNvPr>
          <p:cNvSpPr/>
          <p:nvPr/>
        </p:nvSpPr>
        <p:spPr>
          <a:xfrm>
            <a:off x="2012732" y="3114170"/>
            <a:ext cx="336331" cy="514521"/>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Down Arrow 30">
            <a:extLst>
              <a:ext uri="{FF2B5EF4-FFF2-40B4-BE49-F238E27FC236}">
                <a16:creationId xmlns:a16="http://schemas.microsoft.com/office/drawing/2014/main" id="{8786EA0D-1FBC-8448-8B43-F74DFFF2DEA7}"/>
              </a:ext>
            </a:extLst>
          </p:cNvPr>
          <p:cNvSpPr/>
          <p:nvPr/>
        </p:nvSpPr>
        <p:spPr>
          <a:xfrm>
            <a:off x="6626773" y="3114170"/>
            <a:ext cx="336331" cy="514521"/>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4CCED3F-2C0A-7D43-A082-E834826887CB}"/>
              </a:ext>
            </a:extLst>
          </p:cNvPr>
          <p:cNvSpPr txBox="1"/>
          <p:nvPr/>
        </p:nvSpPr>
        <p:spPr>
          <a:xfrm>
            <a:off x="6591898" y="3821056"/>
            <a:ext cx="463588" cy="738664"/>
          </a:xfrm>
          <a:prstGeom prst="rect">
            <a:avLst/>
          </a:prstGeom>
          <a:noFill/>
        </p:spPr>
        <p:txBody>
          <a:bodyPr wrap="none" rtlCol="0">
            <a:spAutoFit/>
          </a:bodyPr>
          <a:lstStyle/>
          <a:p>
            <a:r>
              <a:rPr lang="en-US" sz="4200" dirty="0"/>
              <a:t>X</a:t>
            </a:r>
          </a:p>
        </p:txBody>
      </p:sp>
      <p:sp>
        <p:nvSpPr>
          <p:cNvPr id="36" name="TextBox 35">
            <a:extLst>
              <a:ext uri="{FF2B5EF4-FFF2-40B4-BE49-F238E27FC236}">
                <a16:creationId xmlns:a16="http://schemas.microsoft.com/office/drawing/2014/main" id="{24B5B640-89FD-F74C-B41B-10BC6696E4F2}"/>
              </a:ext>
            </a:extLst>
          </p:cNvPr>
          <p:cNvSpPr txBox="1"/>
          <p:nvPr/>
        </p:nvSpPr>
        <p:spPr>
          <a:xfrm>
            <a:off x="1949103" y="3828390"/>
            <a:ext cx="463588" cy="738664"/>
          </a:xfrm>
          <a:prstGeom prst="rect">
            <a:avLst/>
          </a:prstGeom>
          <a:noFill/>
        </p:spPr>
        <p:txBody>
          <a:bodyPr wrap="none" rtlCol="0">
            <a:spAutoFit/>
          </a:bodyPr>
          <a:lstStyle/>
          <a:p>
            <a:r>
              <a:rPr lang="en-US" sz="4200" dirty="0">
                <a:solidFill>
                  <a:schemeClr val="bg1">
                    <a:lumMod val="50000"/>
                  </a:schemeClr>
                </a:solidFill>
              </a:rPr>
              <a:t>X</a:t>
            </a:r>
          </a:p>
        </p:txBody>
      </p:sp>
      <p:sp>
        <p:nvSpPr>
          <p:cNvPr id="37" name="TextBox 36">
            <a:extLst>
              <a:ext uri="{FF2B5EF4-FFF2-40B4-BE49-F238E27FC236}">
                <a16:creationId xmlns:a16="http://schemas.microsoft.com/office/drawing/2014/main" id="{E1B75E55-D3CA-2740-97D8-10D20044AF7E}"/>
              </a:ext>
            </a:extLst>
          </p:cNvPr>
          <p:cNvSpPr txBox="1"/>
          <p:nvPr/>
        </p:nvSpPr>
        <p:spPr>
          <a:xfrm>
            <a:off x="877014" y="5063642"/>
            <a:ext cx="2607765" cy="369332"/>
          </a:xfrm>
          <a:prstGeom prst="rect">
            <a:avLst/>
          </a:prstGeom>
          <a:noFill/>
        </p:spPr>
        <p:txBody>
          <a:bodyPr wrap="none" rtlCol="0">
            <a:spAutoFit/>
          </a:bodyPr>
          <a:lstStyle/>
          <a:p>
            <a:r>
              <a:rPr lang="en-US" dirty="0"/>
              <a:t>Did recombination occur?</a:t>
            </a:r>
          </a:p>
        </p:txBody>
      </p:sp>
      <p:sp>
        <p:nvSpPr>
          <p:cNvPr id="38" name="TextBox 37">
            <a:extLst>
              <a:ext uri="{FF2B5EF4-FFF2-40B4-BE49-F238E27FC236}">
                <a16:creationId xmlns:a16="http://schemas.microsoft.com/office/drawing/2014/main" id="{680F3113-754D-A740-93F7-BC7774CAFA30}"/>
              </a:ext>
            </a:extLst>
          </p:cNvPr>
          <p:cNvSpPr txBox="1"/>
          <p:nvPr/>
        </p:nvSpPr>
        <p:spPr>
          <a:xfrm>
            <a:off x="5520872" y="5063642"/>
            <a:ext cx="2607765" cy="646331"/>
          </a:xfrm>
          <a:prstGeom prst="rect">
            <a:avLst/>
          </a:prstGeom>
          <a:noFill/>
        </p:spPr>
        <p:txBody>
          <a:bodyPr wrap="square" rtlCol="0">
            <a:spAutoFit/>
          </a:bodyPr>
          <a:lstStyle/>
          <a:p>
            <a:pPr algn="ctr"/>
            <a:r>
              <a:rPr lang="en-US" dirty="0"/>
              <a:t>Heterozygosity is required to detect recombination</a:t>
            </a:r>
          </a:p>
        </p:txBody>
      </p:sp>
    </p:spTree>
    <p:extLst>
      <p:ext uri="{BB962C8B-B14F-4D97-AF65-F5344CB8AC3E}">
        <p14:creationId xmlns:p14="http://schemas.microsoft.com/office/powerpoint/2010/main" val="497982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663E9959-0109-5D4D-9A6A-42B1B02AED49}"/>
              </a:ext>
            </a:extLst>
          </p:cNvPr>
          <p:cNvCxnSpPr/>
          <p:nvPr/>
        </p:nvCxnSpPr>
        <p:spPr>
          <a:xfrm>
            <a:off x="5155325" y="2264977"/>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4959F86-36C4-8243-8DFB-9660346AE6E8}"/>
              </a:ext>
            </a:extLst>
          </p:cNvPr>
          <p:cNvCxnSpPr/>
          <p:nvPr/>
        </p:nvCxnSpPr>
        <p:spPr>
          <a:xfrm>
            <a:off x="578070" y="2233447"/>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55E8B960-13A0-0643-AC45-FB90A527C4D3}"/>
              </a:ext>
            </a:extLst>
          </p:cNvPr>
          <p:cNvSpPr/>
          <p:nvPr/>
        </p:nvSpPr>
        <p:spPr>
          <a:xfrm>
            <a:off x="2737945" y="1981198"/>
            <a:ext cx="541282" cy="536028"/>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01B5FC8-A1B4-8743-977B-3C2366C5D50B}"/>
              </a:ext>
            </a:extLst>
          </p:cNvPr>
          <p:cNvSpPr/>
          <p:nvPr/>
        </p:nvSpPr>
        <p:spPr>
          <a:xfrm>
            <a:off x="1085194" y="1965433"/>
            <a:ext cx="541282" cy="53602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7" name="TextBox 6">
            <a:extLst>
              <a:ext uri="{FF2B5EF4-FFF2-40B4-BE49-F238E27FC236}">
                <a16:creationId xmlns:a16="http://schemas.microsoft.com/office/drawing/2014/main" id="{DCA47F6C-08B5-8D47-9246-CE4A028CFA29}"/>
              </a:ext>
            </a:extLst>
          </p:cNvPr>
          <p:cNvSpPr txBox="1"/>
          <p:nvPr/>
        </p:nvSpPr>
        <p:spPr>
          <a:xfrm>
            <a:off x="454573" y="265862"/>
            <a:ext cx="8212349" cy="1077218"/>
          </a:xfrm>
          <a:prstGeom prst="rect">
            <a:avLst/>
          </a:prstGeom>
          <a:noFill/>
        </p:spPr>
        <p:txBody>
          <a:bodyPr wrap="square" rtlCol="0">
            <a:spAutoFit/>
          </a:bodyPr>
          <a:lstStyle/>
          <a:p>
            <a:r>
              <a:rPr lang="en-US" sz="3200" dirty="0"/>
              <a:t>For two linked loci interacting in pathway to produce the same phenotype…</a:t>
            </a:r>
          </a:p>
        </p:txBody>
      </p:sp>
      <p:sp>
        <p:nvSpPr>
          <p:cNvPr id="8" name="Oval 7">
            <a:extLst>
              <a:ext uri="{FF2B5EF4-FFF2-40B4-BE49-F238E27FC236}">
                <a16:creationId xmlns:a16="http://schemas.microsoft.com/office/drawing/2014/main" id="{652F13FF-95CD-3147-9377-9649E80F5817}"/>
              </a:ext>
            </a:extLst>
          </p:cNvPr>
          <p:cNvSpPr/>
          <p:nvPr/>
        </p:nvSpPr>
        <p:spPr>
          <a:xfrm>
            <a:off x="7294179" y="1996963"/>
            <a:ext cx="541282" cy="536028"/>
          </a:xfrm>
          <a:prstGeom prst="ellipse">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403525A-C236-8C4E-BA42-025AB4DC7AFA}"/>
              </a:ext>
            </a:extLst>
          </p:cNvPr>
          <p:cNvSpPr/>
          <p:nvPr/>
        </p:nvSpPr>
        <p:spPr>
          <a:xfrm>
            <a:off x="5641428" y="1981198"/>
            <a:ext cx="541282" cy="53602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1AD741B-0819-A640-BFA7-5B1F48954BA7}"/>
              </a:ext>
            </a:extLst>
          </p:cNvPr>
          <p:cNvCxnSpPr/>
          <p:nvPr/>
        </p:nvCxnSpPr>
        <p:spPr>
          <a:xfrm>
            <a:off x="578070" y="2914470"/>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84F3C6D6-5F37-DF45-90CD-00A0CE6C26F8}"/>
              </a:ext>
            </a:extLst>
          </p:cNvPr>
          <p:cNvSpPr/>
          <p:nvPr/>
        </p:nvSpPr>
        <p:spPr>
          <a:xfrm>
            <a:off x="2737945" y="2662221"/>
            <a:ext cx="541282" cy="536028"/>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2B4386E-1422-A343-80FB-05E3E0CCF695}"/>
              </a:ext>
            </a:extLst>
          </p:cNvPr>
          <p:cNvSpPr/>
          <p:nvPr/>
        </p:nvSpPr>
        <p:spPr>
          <a:xfrm>
            <a:off x="1085194" y="2646456"/>
            <a:ext cx="541282" cy="536028"/>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cxnSp>
        <p:nvCxnSpPr>
          <p:cNvPr id="16" name="Straight Connector 15">
            <a:extLst>
              <a:ext uri="{FF2B5EF4-FFF2-40B4-BE49-F238E27FC236}">
                <a16:creationId xmlns:a16="http://schemas.microsoft.com/office/drawing/2014/main" id="{BC2D0438-0A6B-914F-AFA4-AB8E29BE27DB}"/>
              </a:ext>
            </a:extLst>
          </p:cNvPr>
          <p:cNvCxnSpPr/>
          <p:nvPr/>
        </p:nvCxnSpPr>
        <p:spPr>
          <a:xfrm>
            <a:off x="5155325" y="2930235"/>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E10442B6-B033-2D48-9D9E-96274C918FD9}"/>
              </a:ext>
            </a:extLst>
          </p:cNvPr>
          <p:cNvSpPr/>
          <p:nvPr/>
        </p:nvSpPr>
        <p:spPr>
          <a:xfrm>
            <a:off x="7294179" y="2662221"/>
            <a:ext cx="541282" cy="536028"/>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39D482-F5BE-DB4A-9DCD-D6138429EC7F}"/>
              </a:ext>
            </a:extLst>
          </p:cNvPr>
          <p:cNvSpPr/>
          <p:nvPr/>
        </p:nvSpPr>
        <p:spPr>
          <a:xfrm>
            <a:off x="5641428" y="2646456"/>
            <a:ext cx="541282" cy="536028"/>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2F72AC1-F504-1047-8673-51768639388A}"/>
              </a:ext>
            </a:extLst>
          </p:cNvPr>
          <p:cNvCxnSpPr/>
          <p:nvPr/>
        </p:nvCxnSpPr>
        <p:spPr>
          <a:xfrm>
            <a:off x="578070" y="5444356"/>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A8ADD1AE-2223-A242-840E-6E96CCD064CB}"/>
              </a:ext>
            </a:extLst>
          </p:cNvPr>
          <p:cNvSpPr/>
          <p:nvPr/>
        </p:nvSpPr>
        <p:spPr>
          <a:xfrm>
            <a:off x="2737945" y="5192107"/>
            <a:ext cx="541282" cy="536028"/>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780C43-4535-4945-A483-14CD806D7902}"/>
              </a:ext>
            </a:extLst>
          </p:cNvPr>
          <p:cNvSpPr/>
          <p:nvPr/>
        </p:nvSpPr>
        <p:spPr>
          <a:xfrm>
            <a:off x="1085194" y="5176342"/>
            <a:ext cx="541282" cy="53602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cxnSp>
        <p:nvCxnSpPr>
          <p:cNvPr id="22" name="Straight Connector 21">
            <a:extLst>
              <a:ext uri="{FF2B5EF4-FFF2-40B4-BE49-F238E27FC236}">
                <a16:creationId xmlns:a16="http://schemas.microsoft.com/office/drawing/2014/main" id="{5EC6D185-DCD7-F245-8FF8-BA7DB510412A}"/>
              </a:ext>
            </a:extLst>
          </p:cNvPr>
          <p:cNvCxnSpPr/>
          <p:nvPr/>
        </p:nvCxnSpPr>
        <p:spPr>
          <a:xfrm>
            <a:off x="578070" y="6125379"/>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C2664E40-30B7-B645-B04B-CC161EF83126}"/>
              </a:ext>
            </a:extLst>
          </p:cNvPr>
          <p:cNvSpPr/>
          <p:nvPr/>
        </p:nvSpPr>
        <p:spPr>
          <a:xfrm>
            <a:off x="2737945" y="5873130"/>
            <a:ext cx="541282" cy="536028"/>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0A4883B-7E28-9942-AC73-DF805565B356}"/>
              </a:ext>
            </a:extLst>
          </p:cNvPr>
          <p:cNvSpPr/>
          <p:nvPr/>
        </p:nvSpPr>
        <p:spPr>
          <a:xfrm>
            <a:off x="1085194" y="5857365"/>
            <a:ext cx="541282" cy="536028"/>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cxnSp>
        <p:nvCxnSpPr>
          <p:cNvPr id="25" name="Straight Connector 24">
            <a:extLst>
              <a:ext uri="{FF2B5EF4-FFF2-40B4-BE49-F238E27FC236}">
                <a16:creationId xmlns:a16="http://schemas.microsoft.com/office/drawing/2014/main" id="{D02BD5B3-FA08-2E43-A24D-483A3F7F81CC}"/>
              </a:ext>
            </a:extLst>
          </p:cNvPr>
          <p:cNvCxnSpPr/>
          <p:nvPr/>
        </p:nvCxnSpPr>
        <p:spPr>
          <a:xfrm>
            <a:off x="5161059" y="5460121"/>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0B54CAFA-E305-1247-9DFE-5056AECEF4FB}"/>
              </a:ext>
            </a:extLst>
          </p:cNvPr>
          <p:cNvSpPr/>
          <p:nvPr/>
        </p:nvSpPr>
        <p:spPr>
          <a:xfrm>
            <a:off x="7299913" y="5192107"/>
            <a:ext cx="541282" cy="536028"/>
          </a:xfrm>
          <a:prstGeom prst="ellipse">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68BD884-4F46-4C4B-A5E6-C78B27507009}"/>
              </a:ext>
            </a:extLst>
          </p:cNvPr>
          <p:cNvSpPr/>
          <p:nvPr/>
        </p:nvSpPr>
        <p:spPr>
          <a:xfrm>
            <a:off x="5647162" y="5176342"/>
            <a:ext cx="541282" cy="53602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6F3FE7AC-C442-BB4E-8660-6C7313EFD034}"/>
              </a:ext>
            </a:extLst>
          </p:cNvPr>
          <p:cNvCxnSpPr/>
          <p:nvPr/>
        </p:nvCxnSpPr>
        <p:spPr>
          <a:xfrm>
            <a:off x="5161059" y="6125379"/>
            <a:ext cx="3205656"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5B887ADD-24C9-1845-B682-B91B15C4E0EE}"/>
              </a:ext>
            </a:extLst>
          </p:cNvPr>
          <p:cNvSpPr/>
          <p:nvPr/>
        </p:nvSpPr>
        <p:spPr>
          <a:xfrm>
            <a:off x="7299913" y="5857365"/>
            <a:ext cx="541282" cy="536028"/>
          </a:xfrm>
          <a:prstGeom prst="ellipse">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D62EBEF-8B9B-0642-90FF-8AED1CB7229E}"/>
              </a:ext>
            </a:extLst>
          </p:cNvPr>
          <p:cNvSpPr/>
          <p:nvPr/>
        </p:nvSpPr>
        <p:spPr>
          <a:xfrm>
            <a:off x="5647162" y="5841600"/>
            <a:ext cx="541282" cy="536028"/>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Down Arrow 32">
            <a:extLst>
              <a:ext uri="{FF2B5EF4-FFF2-40B4-BE49-F238E27FC236}">
                <a16:creationId xmlns:a16="http://schemas.microsoft.com/office/drawing/2014/main" id="{C2C6441B-8E73-F144-8BFD-238D24364508}"/>
              </a:ext>
            </a:extLst>
          </p:cNvPr>
          <p:cNvSpPr/>
          <p:nvPr/>
        </p:nvSpPr>
        <p:spPr>
          <a:xfrm>
            <a:off x="2012732" y="3114170"/>
            <a:ext cx="336331" cy="514521"/>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a:extLst>
              <a:ext uri="{FF2B5EF4-FFF2-40B4-BE49-F238E27FC236}">
                <a16:creationId xmlns:a16="http://schemas.microsoft.com/office/drawing/2014/main" id="{89B3016F-C25C-C046-AAE7-9667C460AEA3}"/>
              </a:ext>
            </a:extLst>
          </p:cNvPr>
          <p:cNvSpPr/>
          <p:nvPr/>
        </p:nvSpPr>
        <p:spPr>
          <a:xfrm>
            <a:off x="2012731" y="4121025"/>
            <a:ext cx="336331" cy="514521"/>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A7D1EF0-EBA4-6C4C-8C9A-EAFDE5001605}"/>
              </a:ext>
            </a:extLst>
          </p:cNvPr>
          <p:cNvSpPr txBox="1"/>
          <p:nvPr/>
        </p:nvSpPr>
        <p:spPr>
          <a:xfrm>
            <a:off x="908907" y="3668921"/>
            <a:ext cx="2564998" cy="369332"/>
          </a:xfrm>
          <a:prstGeom prst="rect">
            <a:avLst/>
          </a:prstGeom>
          <a:noFill/>
        </p:spPr>
        <p:txBody>
          <a:bodyPr wrap="none" rtlCol="0">
            <a:spAutoFit/>
          </a:bodyPr>
          <a:lstStyle/>
          <a:p>
            <a:r>
              <a:rPr lang="en-US" dirty="0"/>
              <a:t>linkage pattern favorable</a:t>
            </a:r>
          </a:p>
        </p:txBody>
      </p:sp>
      <p:sp>
        <p:nvSpPr>
          <p:cNvPr id="36" name="TextBox 35">
            <a:extLst>
              <a:ext uri="{FF2B5EF4-FFF2-40B4-BE49-F238E27FC236}">
                <a16:creationId xmlns:a16="http://schemas.microsoft.com/office/drawing/2014/main" id="{9AED56C0-5F5D-0247-8A32-8B02DD26DF1C}"/>
              </a:ext>
            </a:extLst>
          </p:cNvPr>
          <p:cNvSpPr txBox="1"/>
          <p:nvPr/>
        </p:nvSpPr>
        <p:spPr>
          <a:xfrm>
            <a:off x="840661" y="4687462"/>
            <a:ext cx="2675284" cy="369332"/>
          </a:xfrm>
          <a:prstGeom prst="rect">
            <a:avLst/>
          </a:prstGeom>
          <a:noFill/>
        </p:spPr>
        <p:txBody>
          <a:bodyPr wrap="none" rtlCol="0">
            <a:spAutoFit/>
          </a:bodyPr>
          <a:lstStyle/>
          <a:p>
            <a:r>
              <a:rPr lang="en-US" dirty="0"/>
              <a:t>recombination suppressed</a:t>
            </a:r>
          </a:p>
        </p:txBody>
      </p:sp>
      <p:sp>
        <p:nvSpPr>
          <p:cNvPr id="37" name="Down Arrow 36">
            <a:extLst>
              <a:ext uri="{FF2B5EF4-FFF2-40B4-BE49-F238E27FC236}">
                <a16:creationId xmlns:a16="http://schemas.microsoft.com/office/drawing/2014/main" id="{9FE67059-25CC-FA4A-AF7A-6ECEB2746D31}"/>
              </a:ext>
            </a:extLst>
          </p:cNvPr>
          <p:cNvSpPr/>
          <p:nvPr/>
        </p:nvSpPr>
        <p:spPr>
          <a:xfrm>
            <a:off x="6597633" y="3098090"/>
            <a:ext cx="336331" cy="514521"/>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Down Arrow 37">
            <a:extLst>
              <a:ext uri="{FF2B5EF4-FFF2-40B4-BE49-F238E27FC236}">
                <a16:creationId xmlns:a16="http://schemas.microsoft.com/office/drawing/2014/main" id="{D07077B0-B4AC-AD4B-B667-552BD6145092}"/>
              </a:ext>
            </a:extLst>
          </p:cNvPr>
          <p:cNvSpPr/>
          <p:nvPr/>
        </p:nvSpPr>
        <p:spPr>
          <a:xfrm>
            <a:off x="6597632" y="4104945"/>
            <a:ext cx="336331" cy="514521"/>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7DD038A-7172-294F-A081-351FA96DCC45}"/>
              </a:ext>
            </a:extLst>
          </p:cNvPr>
          <p:cNvSpPr txBox="1"/>
          <p:nvPr/>
        </p:nvSpPr>
        <p:spPr>
          <a:xfrm>
            <a:off x="5493808" y="3652841"/>
            <a:ext cx="2762423" cy="369332"/>
          </a:xfrm>
          <a:prstGeom prst="rect">
            <a:avLst/>
          </a:prstGeom>
          <a:noFill/>
        </p:spPr>
        <p:txBody>
          <a:bodyPr wrap="none" rtlCol="0">
            <a:spAutoFit/>
          </a:bodyPr>
          <a:lstStyle/>
          <a:p>
            <a:r>
              <a:rPr lang="en-US" dirty="0"/>
              <a:t>linkage pattern unfavorable</a:t>
            </a:r>
          </a:p>
        </p:txBody>
      </p:sp>
      <p:sp>
        <p:nvSpPr>
          <p:cNvPr id="40" name="TextBox 39">
            <a:extLst>
              <a:ext uri="{FF2B5EF4-FFF2-40B4-BE49-F238E27FC236}">
                <a16:creationId xmlns:a16="http://schemas.microsoft.com/office/drawing/2014/main" id="{C741CE04-FC1B-8C4C-9439-7E7EC408EDD0}"/>
              </a:ext>
            </a:extLst>
          </p:cNvPr>
          <p:cNvSpPr txBox="1"/>
          <p:nvPr/>
        </p:nvSpPr>
        <p:spPr>
          <a:xfrm>
            <a:off x="5614748" y="4671382"/>
            <a:ext cx="2321789" cy="369332"/>
          </a:xfrm>
          <a:prstGeom prst="rect">
            <a:avLst/>
          </a:prstGeom>
          <a:noFill/>
        </p:spPr>
        <p:txBody>
          <a:bodyPr wrap="none" rtlCol="0">
            <a:spAutoFit/>
          </a:bodyPr>
          <a:lstStyle/>
          <a:p>
            <a:r>
              <a:rPr lang="en-US" dirty="0"/>
              <a:t>recombination favored</a:t>
            </a:r>
          </a:p>
        </p:txBody>
      </p:sp>
      <p:sp>
        <p:nvSpPr>
          <p:cNvPr id="42" name="TextBox 41">
            <a:extLst>
              <a:ext uri="{FF2B5EF4-FFF2-40B4-BE49-F238E27FC236}">
                <a16:creationId xmlns:a16="http://schemas.microsoft.com/office/drawing/2014/main" id="{BCBAA4C7-81DA-0C45-B574-BC913E5C21DA}"/>
              </a:ext>
            </a:extLst>
          </p:cNvPr>
          <p:cNvSpPr txBox="1"/>
          <p:nvPr/>
        </p:nvSpPr>
        <p:spPr>
          <a:xfrm>
            <a:off x="6597632" y="5402480"/>
            <a:ext cx="463588" cy="738664"/>
          </a:xfrm>
          <a:prstGeom prst="rect">
            <a:avLst/>
          </a:prstGeom>
          <a:noFill/>
        </p:spPr>
        <p:txBody>
          <a:bodyPr wrap="none" rtlCol="0">
            <a:spAutoFit/>
          </a:bodyPr>
          <a:lstStyle/>
          <a:p>
            <a:r>
              <a:rPr lang="en-US" sz="4200" dirty="0"/>
              <a:t>X</a:t>
            </a:r>
          </a:p>
        </p:txBody>
      </p:sp>
    </p:spTree>
    <p:extLst>
      <p:ext uri="{BB962C8B-B14F-4D97-AF65-F5344CB8AC3E}">
        <p14:creationId xmlns:p14="http://schemas.microsoft.com/office/powerpoint/2010/main" val="163988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FBAAAEA-519B-C94F-9DAC-EF3C43757C0F}"/>
              </a:ext>
            </a:extLst>
          </p:cNvPr>
          <p:cNvSpPr txBox="1">
            <a:spLocks/>
          </p:cNvSpPr>
          <p:nvPr/>
        </p:nvSpPr>
        <p:spPr>
          <a:xfrm>
            <a:off x="457200" y="64516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lvl="1" indent="0">
              <a:buNone/>
            </a:pPr>
            <a:endParaRPr lang="en-US" sz="1400" dirty="0"/>
          </a:p>
          <a:p>
            <a:pPr marL="1588" lvl="1" indent="0">
              <a:buNone/>
            </a:pPr>
            <a:r>
              <a:rPr lang="en-US" dirty="0"/>
              <a:t>Recombination rates (like everything else) are subject to selection and evolve up or down…</a:t>
            </a:r>
          </a:p>
          <a:p>
            <a:pPr marL="1588" lvl="1" indent="0">
              <a:buNone/>
            </a:pPr>
            <a:endParaRPr lang="en-US" u="sng" dirty="0"/>
          </a:p>
          <a:p>
            <a:pPr marL="1588" lvl="1" indent="0">
              <a:buNone/>
            </a:pPr>
            <a:r>
              <a:rPr lang="en-US" dirty="0"/>
              <a:t>… and this varies across the genome.</a:t>
            </a:r>
          </a:p>
          <a:p>
            <a:pPr marL="458788" lvl="1" indent="-457200">
              <a:buFont typeface="Arial"/>
              <a:buChar char="•"/>
            </a:pPr>
            <a:endParaRPr lang="en-US" dirty="0"/>
          </a:p>
          <a:p>
            <a:pPr marL="458788" lvl="1" indent="-457200">
              <a:buFont typeface="Arial"/>
              <a:buChar char="•"/>
            </a:pPr>
            <a:endParaRPr lang="en-US" dirty="0"/>
          </a:p>
          <a:p>
            <a:pPr marL="457200" lvl="1" indent="0">
              <a:buNone/>
            </a:pPr>
            <a:endParaRPr lang="en-US" dirty="0"/>
          </a:p>
          <a:p>
            <a:pPr marL="457200" lvl="1" indent="0">
              <a:buNone/>
            </a:pPr>
            <a:endParaRPr lang="en-US" dirty="0"/>
          </a:p>
          <a:p>
            <a:endParaRPr lang="en-US" dirty="0"/>
          </a:p>
        </p:txBody>
      </p:sp>
      <p:pic>
        <p:nvPicPr>
          <p:cNvPr id="4" name="Picture 3">
            <a:extLst>
              <a:ext uri="{FF2B5EF4-FFF2-40B4-BE49-F238E27FC236}">
                <a16:creationId xmlns:a16="http://schemas.microsoft.com/office/drawing/2014/main" id="{CB33B9BF-B44E-AF49-965C-6E03BFE478CD}"/>
              </a:ext>
            </a:extLst>
          </p:cNvPr>
          <p:cNvPicPr>
            <a:picLocks noChangeAspect="1"/>
          </p:cNvPicPr>
          <p:nvPr/>
        </p:nvPicPr>
        <p:blipFill>
          <a:blip r:embed="rId2"/>
          <a:stretch>
            <a:fillRect/>
          </a:stretch>
        </p:blipFill>
        <p:spPr>
          <a:xfrm>
            <a:off x="1475740" y="3479483"/>
            <a:ext cx="3672800" cy="2626360"/>
          </a:xfrm>
          <a:prstGeom prst="rect">
            <a:avLst/>
          </a:prstGeom>
        </p:spPr>
      </p:pic>
    </p:spTree>
    <p:extLst>
      <p:ext uri="{BB962C8B-B14F-4D97-AF65-F5344CB8AC3E}">
        <p14:creationId xmlns:p14="http://schemas.microsoft.com/office/powerpoint/2010/main" val="2783740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517526" y="409575"/>
            <a:ext cx="8181432"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1600" b="1">
                <a:solidFill>
                  <a:schemeClr val="tx1"/>
                </a:solidFill>
                <a:latin typeface="Verdana" charset="0"/>
                <a:ea typeface="ＭＳ Ｐゴシック" charset="0"/>
                <a:cs typeface="ＭＳ Ｐゴシック" charset="0"/>
              </a:defRPr>
            </a:lvl1pPr>
            <a:lvl2pPr marL="914400" indent="-457200">
              <a:defRPr sz="1600" b="1">
                <a:solidFill>
                  <a:schemeClr val="tx1"/>
                </a:solidFill>
                <a:latin typeface="Verdana" charset="0"/>
                <a:ea typeface="ＭＳ Ｐゴシック" charset="0"/>
              </a:defRPr>
            </a:lvl2pPr>
            <a:lvl3pPr marL="1143000" indent="-228600">
              <a:defRPr sz="1600" b="1">
                <a:solidFill>
                  <a:schemeClr val="tx1"/>
                </a:solidFill>
                <a:latin typeface="Verdana" charset="0"/>
                <a:ea typeface="ＭＳ Ｐゴシック" charset="0"/>
              </a:defRPr>
            </a:lvl3pPr>
            <a:lvl4pPr marL="1600200" indent="-228600">
              <a:defRPr sz="1600" b="1">
                <a:solidFill>
                  <a:schemeClr val="tx1"/>
                </a:solidFill>
                <a:latin typeface="Verdana" charset="0"/>
                <a:ea typeface="ＭＳ Ｐゴシック" charset="0"/>
              </a:defRPr>
            </a:lvl4pPr>
            <a:lvl5pPr marL="2057400" indent="-228600">
              <a:defRPr sz="1600" b="1">
                <a:solidFill>
                  <a:schemeClr val="tx1"/>
                </a:solidFill>
                <a:latin typeface="Verdana" charset="0"/>
                <a:ea typeface="ＭＳ Ｐゴシック" charset="0"/>
              </a:defRPr>
            </a:lvl5pPr>
            <a:lvl6pPr marL="2514600" indent="-228600" eaLnBrk="0" fontAlgn="base" hangingPunct="0">
              <a:spcBef>
                <a:spcPct val="0"/>
              </a:spcBef>
              <a:spcAft>
                <a:spcPct val="0"/>
              </a:spcAft>
              <a:defRPr sz="1600" b="1">
                <a:solidFill>
                  <a:schemeClr val="tx1"/>
                </a:solidFill>
                <a:latin typeface="Verdana" charset="0"/>
                <a:ea typeface="ＭＳ Ｐゴシック" charset="0"/>
              </a:defRPr>
            </a:lvl6pPr>
            <a:lvl7pPr marL="2971800" indent="-228600" eaLnBrk="0" fontAlgn="base" hangingPunct="0">
              <a:spcBef>
                <a:spcPct val="0"/>
              </a:spcBef>
              <a:spcAft>
                <a:spcPct val="0"/>
              </a:spcAft>
              <a:defRPr sz="1600" b="1">
                <a:solidFill>
                  <a:schemeClr val="tx1"/>
                </a:solidFill>
                <a:latin typeface="Verdana" charset="0"/>
                <a:ea typeface="ＭＳ Ｐゴシック" charset="0"/>
              </a:defRPr>
            </a:lvl7pPr>
            <a:lvl8pPr marL="3429000" indent="-228600" eaLnBrk="0" fontAlgn="base" hangingPunct="0">
              <a:spcBef>
                <a:spcPct val="0"/>
              </a:spcBef>
              <a:spcAft>
                <a:spcPct val="0"/>
              </a:spcAft>
              <a:defRPr sz="1600" b="1">
                <a:solidFill>
                  <a:schemeClr val="tx1"/>
                </a:solidFill>
                <a:latin typeface="Verdana" charset="0"/>
                <a:ea typeface="ＭＳ Ｐゴシック" charset="0"/>
              </a:defRPr>
            </a:lvl8pPr>
            <a:lvl9pPr marL="3886200" indent="-228600" eaLnBrk="0" fontAlgn="base" hangingPunct="0">
              <a:spcBef>
                <a:spcPct val="0"/>
              </a:spcBef>
              <a:spcAft>
                <a:spcPct val="0"/>
              </a:spcAft>
              <a:defRPr sz="1600" b="1">
                <a:solidFill>
                  <a:schemeClr val="tx1"/>
                </a:solidFill>
                <a:latin typeface="Verdana" charset="0"/>
                <a:ea typeface="ＭＳ Ｐゴシック" charset="0"/>
              </a:defRPr>
            </a:lvl9pPr>
          </a:lstStyle>
          <a:p>
            <a:r>
              <a:rPr lang="en-US" sz="3200" b="0" dirty="0"/>
              <a:t>Why is recombination beneficial?</a:t>
            </a:r>
          </a:p>
          <a:p>
            <a:endParaRPr lang="en-US" dirty="0"/>
          </a:p>
          <a:p>
            <a:endParaRPr lang="en-US" b="0" dirty="0"/>
          </a:p>
          <a:p>
            <a:pPr>
              <a:buFont typeface="Times" charset="0"/>
              <a:buAutoNum type="arabicPeriod"/>
            </a:pPr>
            <a:r>
              <a:rPr lang="en-US" b="0" dirty="0"/>
              <a:t>Recombination is not always beneficial.  It can be costly (</a:t>
            </a:r>
            <a:r>
              <a:rPr lang="en-US" b="0" u="sng" dirty="0"/>
              <a:t>recombination load</a:t>
            </a:r>
            <a:r>
              <a:rPr lang="en-US" b="0" dirty="0"/>
              <a:t>) because it reshuffles beneficial combinations of alleles that are well suited to the environment.</a:t>
            </a:r>
          </a:p>
          <a:p>
            <a:pPr>
              <a:buFont typeface="Times" charset="0"/>
              <a:buAutoNum type="arabicPeriod"/>
            </a:pPr>
            <a:endParaRPr lang="en-US" b="0" dirty="0"/>
          </a:p>
          <a:p>
            <a:pPr>
              <a:buFont typeface="Times" charset="0"/>
              <a:buAutoNum type="arabicPeriod"/>
            </a:pPr>
            <a:r>
              <a:rPr lang="en-US" b="0" dirty="0"/>
              <a:t>But environments are variable and changing, so allelic combinations that are well suited to one environment may not be well suited to future environments.</a:t>
            </a:r>
          </a:p>
          <a:p>
            <a:pPr>
              <a:buFont typeface="Times" charset="0"/>
              <a:buAutoNum type="arabicPeriod"/>
            </a:pPr>
            <a:endParaRPr lang="en-US" b="0" dirty="0"/>
          </a:p>
          <a:p>
            <a:pPr>
              <a:buFont typeface="Times" charset="0"/>
              <a:buAutoNum type="arabicPeriod"/>
            </a:pPr>
            <a:r>
              <a:rPr lang="en-US" b="0" dirty="0"/>
              <a:t>A theory for the evolution of sexual reproduction!</a:t>
            </a:r>
          </a:p>
          <a:p>
            <a:pPr marL="457200" lvl="1" indent="0"/>
            <a:endParaRPr lang="en-US" b="0" dirty="0"/>
          </a:p>
        </p:txBody>
      </p:sp>
      <p:pic>
        <p:nvPicPr>
          <p:cNvPr id="3" name="Picture 2" descr="OTTO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8255" y="4581708"/>
            <a:ext cx="1219200" cy="1828800"/>
          </a:xfrm>
          <a:prstGeom prst="rect">
            <a:avLst/>
          </a:prstGeom>
        </p:spPr>
      </p:pic>
      <p:sp>
        <p:nvSpPr>
          <p:cNvPr id="2" name="TextBox 1"/>
          <p:cNvSpPr txBox="1"/>
          <p:nvPr/>
        </p:nvSpPr>
        <p:spPr>
          <a:xfrm>
            <a:off x="6535320" y="6410508"/>
            <a:ext cx="1342886" cy="307777"/>
          </a:xfrm>
          <a:prstGeom prst="rect">
            <a:avLst/>
          </a:prstGeom>
          <a:noFill/>
        </p:spPr>
        <p:txBody>
          <a:bodyPr wrap="none" rtlCol="0">
            <a:spAutoFit/>
          </a:bodyPr>
          <a:lstStyle/>
          <a:p>
            <a:r>
              <a:rPr lang="en-US" sz="1400" dirty="0"/>
              <a:t>Sally Otto (UBC)</a:t>
            </a:r>
          </a:p>
        </p:txBody>
      </p:sp>
      <p:sp>
        <p:nvSpPr>
          <p:cNvPr id="4" name="TextBox 3"/>
          <p:cNvSpPr txBox="1"/>
          <p:nvPr/>
        </p:nvSpPr>
        <p:spPr>
          <a:xfrm>
            <a:off x="1101135" y="5116434"/>
            <a:ext cx="5197352" cy="923330"/>
          </a:xfrm>
          <a:prstGeom prst="rect">
            <a:avLst/>
          </a:prstGeom>
          <a:noFill/>
        </p:spPr>
        <p:txBody>
          <a:bodyPr wrap="square" rtlCol="0">
            <a:spAutoFit/>
          </a:bodyPr>
          <a:lstStyle/>
          <a:p>
            <a:pPr lvl="1"/>
            <a:r>
              <a:rPr lang="en-US" dirty="0"/>
              <a:t>Otto, S. P., &amp; </a:t>
            </a:r>
            <a:r>
              <a:rPr lang="en-US" dirty="0" err="1"/>
              <a:t>Lenormand</a:t>
            </a:r>
            <a:r>
              <a:rPr lang="en-US" dirty="0"/>
              <a:t>, T. (2002). Resolving the paradox of sex and recombination. </a:t>
            </a:r>
            <a:r>
              <a:rPr lang="en-US" i="1" dirty="0"/>
              <a:t>Nature Reviews Genetics, 3, </a:t>
            </a:r>
            <a:r>
              <a:rPr lang="en-US" dirty="0"/>
              <a:t>252-261.</a:t>
            </a:r>
          </a:p>
        </p:txBody>
      </p:sp>
    </p:spTree>
    <p:extLst>
      <p:ext uri="{BB962C8B-B14F-4D97-AF65-F5344CB8AC3E}">
        <p14:creationId xmlns:p14="http://schemas.microsoft.com/office/powerpoint/2010/main" val="3753049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02A12-36F0-3345-9606-FD43CFA5B84D}"/>
              </a:ext>
            </a:extLst>
          </p:cNvPr>
          <p:cNvSpPr>
            <a:spLocks noGrp="1"/>
          </p:cNvSpPr>
          <p:nvPr>
            <p:ph type="title"/>
          </p:nvPr>
        </p:nvSpPr>
        <p:spPr/>
        <p:txBody>
          <a:bodyPr/>
          <a:lstStyle/>
          <a:p>
            <a:r>
              <a:rPr lang="en-US" dirty="0"/>
              <a:t>Gene Interactions</a:t>
            </a:r>
          </a:p>
        </p:txBody>
      </p:sp>
      <p:sp>
        <p:nvSpPr>
          <p:cNvPr id="3" name="Content Placeholder 2">
            <a:extLst>
              <a:ext uri="{FF2B5EF4-FFF2-40B4-BE49-F238E27FC236}">
                <a16:creationId xmlns:a16="http://schemas.microsoft.com/office/drawing/2014/main" id="{D5ED4515-3345-E248-910C-78C0E7EBF801}"/>
              </a:ext>
            </a:extLst>
          </p:cNvPr>
          <p:cNvSpPr>
            <a:spLocks noGrp="1"/>
          </p:cNvSpPr>
          <p:nvPr>
            <p:ph idx="1"/>
          </p:nvPr>
        </p:nvSpPr>
        <p:spPr/>
        <p:txBody>
          <a:bodyPr>
            <a:normAutofit/>
          </a:bodyPr>
          <a:lstStyle/>
          <a:p>
            <a:pPr marL="0" indent="0" algn="ctr">
              <a:buNone/>
            </a:pPr>
            <a:r>
              <a:rPr lang="en-US" dirty="0"/>
              <a:t>Different genes can interact in a positive or negative way to produce specific trait(s), e.g., quantitative traits.</a:t>
            </a:r>
          </a:p>
          <a:p>
            <a:pPr marL="0" indent="0" algn="ctr">
              <a:buNone/>
            </a:pPr>
            <a:endParaRPr lang="en-US" dirty="0"/>
          </a:p>
          <a:p>
            <a:pPr marL="0" indent="0" algn="ctr">
              <a:buNone/>
            </a:pPr>
            <a:r>
              <a:rPr lang="en-US" dirty="0"/>
              <a:t>Gene x environment (G x E) interactions also contribute to phenotype. </a:t>
            </a:r>
          </a:p>
        </p:txBody>
      </p:sp>
    </p:spTree>
    <p:extLst>
      <p:ext uri="{BB962C8B-B14F-4D97-AF65-F5344CB8AC3E}">
        <p14:creationId xmlns:p14="http://schemas.microsoft.com/office/powerpoint/2010/main" val="432866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067" y="440248"/>
            <a:ext cx="6374593" cy="4572000"/>
          </a:xfrm>
          <a:prstGeom prst="rect">
            <a:avLst/>
          </a:prstGeom>
        </p:spPr>
      </p:pic>
      <p:sp>
        <p:nvSpPr>
          <p:cNvPr id="3" name="TextBox 2"/>
          <p:cNvSpPr txBox="1"/>
          <p:nvPr/>
        </p:nvSpPr>
        <p:spPr>
          <a:xfrm>
            <a:off x="459353" y="5476123"/>
            <a:ext cx="8234582" cy="1077218"/>
          </a:xfrm>
          <a:prstGeom prst="rect">
            <a:avLst/>
          </a:prstGeom>
          <a:noFill/>
        </p:spPr>
        <p:txBody>
          <a:bodyPr wrap="square" rtlCol="0">
            <a:spAutoFit/>
          </a:bodyPr>
          <a:lstStyle/>
          <a:p>
            <a:r>
              <a:rPr lang="en-US" dirty="0"/>
              <a:t>Recombination is favored when selection is strong and epistasis is weak and negative.</a:t>
            </a:r>
          </a:p>
          <a:p>
            <a:endParaRPr lang="en-US" dirty="0"/>
          </a:p>
          <a:p>
            <a:r>
              <a:rPr lang="en-US" sz="1400" dirty="0"/>
              <a:t>Otto, S. P., &amp; Gerstein, A. C. (2006). Why have sex? The population genetics of sex and recombination. Biochemical Society Transactions 34:519-522.</a:t>
            </a:r>
          </a:p>
        </p:txBody>
      </p:sp>
    </p:spTree>
    <p:extLst>
      <p:ext uri="{BB962C8B-B14F-4D97-AF65-F5344CB8AC3E}">
        <p14:creationId xmlns:p14="http://schemas.microsoft.com/office/powerpoint/2010/main" val="1064304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896" y="2192421"/>
            <a:ext cx="8228262" cy="1200329"/>
          </a:xfrm>
          <a:prstGeom prst="rect">
            <a:avLst/>
          </a:prstGeom>
          <a:noFill/>
        </p:spPr>
        <p:txBody>
          <a:bodyPr wrap="square" rtlCol="0">
            <a:spAutoFit/>
          </a:bodyPr>
          <a:lstStyle/>
          <a:p>
            <a:pPr algn="ctr"/>
            <a:r>
              <a:rPr lang="en-US" sz="3600" dirty="0"/>
              <a:t>Some other concepts of selection that are not explicitly genetic.</a:t>
            </a:r>
          </a:p>
        </p:txBody>
      </p:sp>
    </p:spTree>
    <p:extLst>
      <p:ext uri="{BB962C8B-B14F-4D97-AF65-F5344CB8AC3E}">
        <p14:creationId xmlns:p14="http://schemas.microsoft.com/office/powerpoint/2010/main" val="272921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17526" y="409575"/>
            <a:ext cx="8181432" cy="273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1600" b="1">
                <a:solidFill>
                  <a:schemeClr val="tx1"/>
                </a:solidFill>
                <a:latin typeface="Verdana" charset="0"/>
                <a:ea typeface="ＭＳ Ｐゴシック" charset="0"/>
                <a:cs typeface="ＭＳ Ｐゴシック" charset="0"/>
              </a:defRPr>
            </a:lvl1pPr>
            <a:lvl2pPr marL="914400" indent="-457200">
              <a:defRPr sz="1600" b="1">
                <a:solidFill>
                  <a:schemeClr val="tx1"/>
                </a:solidFill>
                <a:latin typeface="Verdana" charset="0"/>
                <a:ea typeface="ＭＳ Ｐゴシック" charset="0"/>
              </a:defRPr>
            </a:lvl2pPr>
            <a:lvl3pPr marL="1143000" indent="-228600">
              <a:defRPr sz="1600" b="1">
                <a:solidFill>
                  <a:schemeClr val="tx1"/>
                </a:solidFill>
                <a:latin typeface="Verdana" charset="0"/>
                <a:ea typeface="ＭＳ Ｐゴシック" charset="0"/>
              </a:defRPr>
            </a:lvl3pPr>
            <a:lvl4pPr marL="1600200" indent="-228600">
              <a:defRPr sz="1600" b="1">
                <a:solidFill>
                  <a:schemeClr val="tx1"/>
                </a:solidFill>
                <a:latin typeface="Verdana" charset="0"/>
                <a:ea typeface="ＭＳ Ｐゴシック" charset="0"/>
              </a:defRPr>
            </a:lvl4pPr>
            <a:lvl5pPr marL="2057400" indent="-228600">
              <a:defRPr sz="1600" b="1">
                <a:solidFill>
                  <a:schemeClr val="tx1"/>
                </a:solidFill>
                <a:latin typeface="Verdana" charset="0"/>
                <a:ea typeface="ＭＳ Ｐゴシック" charset="0"/>
              </a:defRPr>
            </a:lvl5pPr>
            <a:lvl6pPr marL="2514600" indent="-228600" eaLnBrk="0" fontAlgn="base" hangingPunct="0">
              <a:spcBef>
                <a:spcPct val="0"/>
              </a:spcBef>
              <a:spcAft>
                <a:spcPct val="0"/>
              </a:spcAft>
              <a:defRPr sz="1600" b="1">
                <a:solidFill>
                  <a:schemeClr val="tx1"/>
                </a:solidFill>
                <a:latin typeface="Verdana" charset="0"/>
                <a:ea typeface="ＭＳ Ｐゴシック" charset="0"/>
              </a:defRPr>
            </a:lvl6pPr>
            <a:lvl7pPr marL="2971800" indent="-228600" eaLnBrk="0" fontAlgn="base" hangingPunct="0">
              <a:spcBef>
                <a:spcPct val="0"/>
              </a:spcBef>
              <a:spcAft>
                <a:spcPct val="0"/>
              </a:spcAft>
              <a:defRPr sz="1600" b="1">
                <a:solidFill>
                  <a:schemeClr val="tx1"/>
                </a:solidFill>
                <a:latin typeface="Verdana" charset="0"/>
                <a:ea typeface="ＭＳ Ｐゴシック" charset="0"/>
              </a:defRPr>
            </a:lvl7pPr>
            <a:lvl8pPr marL="3429000" indent="-228600" eaLnBrk="0" fontAlgn="base" hangingPunct="0">
              <a:spcBef>
                <a:spcPct val="0"/>
              </a:spcBef>
              <a:spcAft>
                <a:spcPct val="0"/>
              </a:spcAft>
              <a:defRPr sz="1600" b="1">
                <a:solidFill>
                  <a:schemeClr val="tx1"/>
                </a:solidFill>
                <a:latin typeface="Verdana" charset="0"/>
                <a:ea typeface="ＭＳ Ｐゴシック" charset="0"/>
              </a:defRPr>
            </a:lvl8pPr>
            <a:lvl9pPr marL="3886200" indent="-228600" eaLnBrk="0" fontAlgn="base" hangingPunct="0">
              <a:spcBef>
                <a:spcPct val="0"/>
              </a:spcBef>
              <a:spcAft>
                <a:spcPct val="0"/>
              </a:spcAft>
              <a:defRPr sz="1600" b="1">
                <a:solidFill>
                  <a:schemeClr val="tx1"/>
                </a:solidFill>
                <a:latin typeface="Verdana" charset="0"/>
                <a:ea typeface="ＭＳ Ｐゴシック" charset="0"/>
              </a:defRPr>
            </a:lvl9pPr>
          </a:lstStyle>
          <a:p>
            <a:r>
              <a:rPr lang="en-US" sz="3200" b="0" dirty="0"/>
              <a:t>Selection in Niche Space</a:t>
            </a:r>
          </a:p>
          <a:p>
            <a:endParaRPr lang="en-US" sz="2400" b="0" dirty="0"/>
          </a:p>
          <a:p>
            <a:pPr marL="0" indent="0"/>
            <a:endParaRPr lang="en-US" sz="1200" b="0" dirty="0"/>
          </a:p>
          <a:p>
            <a:pPr marL="0" indent="0"/>
            <a:r>
              <a:rPr lang="en-US" sz="2400" b="0" dirty="0">
                <a:latin typeface="Calibri"/>
                <a:cs typeface="Calibri"/>
              </a:rPr>
              <a:t>Species live in heterogeneous environments and each environment has different fitness optima, therefore selection coefficients differ in different environments.</a:t>
            </a:r>
          </a:p>
          <a:p>
            <a:pPr marL="457200" lvl="1" indent="0"/>
            <a:endParaRPr lang="en-US" b="0" dirty="0"/>
          </a:p>
          <a:p>
            <a:pPr marL="457200" lvl="1" indent="0"/>
            <a:endParaRPr lang="en-US" b="0" dirty="0"/>
          </a:p>
        </p:txBody>
      </p:sp>
      <p:pic>
        <p:nvPicPr>
          <p:cNvPr id="3" name="Picture 2" descr="fig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59" y="2870368"/>
            <a:ext cx="3534551" cy="3429000"/>
          </a:xfrm>
          <a:prstGeom prst="rect">
            <a:avLst/>
          </a:prstGeom>
        </p:spPr>
      </p:pic>
      <p:sp>
        <p:nvSpPr>
          <p:cNvPr id="4" name="Rectangle 3"/>
          <p:cNvSpPr/>
          <p:nvPr/>
        </p:nvSpPr>
        <p:spPr>
          <a:xfrm>
            <a:off x="651659" y="6381094"/>
            <a:ext cx="5541211" cy="276999"/>
          </a:xfrm>
          <a:prstGeom prst="rect">
            <a:avLst/>
          </a:prstGeom>
        </p:spPr>
        <p:txBody>
          <a:bodyPr wrap="square">
            <a:spAutoFit/>
          </a:bodyPr>
          <a:lstStyle/>
          <a:p>
            <a:r>
              <a:rPr lang="en-US" sz="1200" dirty="0"/>
              <a:t>http://</a:t>
            </a:r>
            <a:r>
              <a:rPr lang="en-US" sz="1200" dirty="0" err="1"/>
              <a:t>www.zo.utexas.edu</a:t>
            </a:r>
            <a:r>
              <a:rPr lang="en-US" sz="1200" dirty="0"/>
              <a:t>/courses/bio301/chapters/Chapter13/Chapter13.html</a:t>
            </a:r>
          </a:p>
        </p:txBody>
      </p:sp>
      <p:pic>
        <p:nvPicPr>
          <p:cNvPr id="5" name="Picture 4" descr="g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828" y="3346962"/>
            <a:ext cx="3791164" cy="2697480"/>
          </a:xfrm>
          <a:prstGeom prst="rect">
            <a:avLst/>
          </a:prstGeom>
        </p:spPr>
      </p:pic>
    </p:spTree>
    <p:extLst>
      <p:ext uri="{BB962C8B-B14F-4D97-AF65-F5344CB8AC3E}">
        <p14:creationId xmlns:p14="http://schemas.microsoft.com/office/powerpoint/2010/main" val="1338590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17526" y="409575"/>
            <a:ext cx="8181432"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1600" b="1">
                <a:solidFill>
                  <a:schemeClr val="tx1"/>
                </a:solidFill>
                <a:latin typeface="Verdana" charset="0"/>
                <a:ea typeface="ＭＳ Ｐゴシック" charset="0"/>
                <a:cs typeface="ＭＳ Ｐゴシック" charset="0"/>
              </a:defRPr>
            </a:lvl1pPr>
            <a:lvl2pPr marL="914400" indent="-457200">
              <a:defRPr sz="1600" b="1">
                <a:solidFill>
                  <a:schemeClr val="tx1"/>
                </a:solidFill>
                <a:latin typeface="Verdana" charset="0"/>
                <a:ea typeface="ＭＳ Ｐゴシック" charset="0"/>
              </a:defRPr>
            </a:lvl2pPr>
            <a:lvl3pPr marL="1143000" indent="-228600">
              <a:defRPr sz="1600" b="1">
                <a:solidFill>
                  <a:schemeClr val="tx1"/>
                </a:solidFill>
                <a:latin typeface="Verdana" charset="0"/>
                <a:ea typeface="ＭＳ Ｐゴシック" charset="0"/>
              </a:defRPr>
            </a:lvl3pPr>
            <a:lvl4pPr marL="1600200" indent="-228600">
              <a:defRPr sz="1600" b="1">
                <a:solidFill>
                  <a:schemeClr val="tx1"/>
                </a:solidFill>
                <a:latin typeface="Verdana" charset="0"/>
                <a:ea typeface="ＭＳ Ｐゴシック" charset="0"/>
              </a:defRPr>
            </a:lvl4pPr>
            <a:lvl5pPr marL="2057400" indent="-228600">
              <a:defRPr sz="1600" b="1">
                <a:solidFill>
                  <a:schemeClr val="tx1"/>
                </a:solidFill>
                <a:latin typeface="Verdana" charset="0"/>
                <a:ea typeface="ＭＳ Ｐゴシック" charset="0"/>
              </a:defRPr>
            </a:lvl5pPr>
            <a:lvl6pPr marL="2514600" indent="-228600" eaLnBrk="0" fontAlgn="base" hangingPunct="0">
              <a:spcBef>
                <a:spcPct val="0"/>
              </a:spcBef>
              <a:spcAft>
                <a:spcPct val="0"/>
              </a:spcAft>
              <a:defRPr sz="1600" b="1">
                <a:solidFill>
                  <a:schemeClr val="tx1"/>
                </a:solidFill>
                <a:latin typeface="Verdana" charset="0"/>
                <a:ea typeface="ＭＳ Ｐゴシック" charset="0"/>
              </a:defRPr>
            </a:lvl6pPr>
            <a:lvl7pPr marL="2971800" indent="-228600" eaLnBrk="0" fontAlgn="base" hangingPunct="0">
              <a:spcBef>
                <a:spcPct val="0"/>
              </a:spcBef>
              <a:spcAft>
                <a:spcPct val="0"/>
              </a:spcAft>
              <a:defRPr sz="1600" b="1">
                <a:solidFill>
                  <a:schemeClr val="tx1"/>
                </a:solidFill>
                <a:latin typeface="Verdana" charset="0"/>
                <a:ea typeface="ＭＳ Ｐゴシック" charset="0"/>
              </a:defRPr>
            </a:lvl7pPr>
            <a:lvl8pPr marL="3429000" indent="-228600" eaLnBrk="0" fontAlgn="base" hangingPunct="0">
              <a:spcBef>
                <a:spcPct val="0"/>
              </a:spcBef>
              <a:spcAft>
                <a:spcPct val="0"/>
              </a:spcAft>
              <a:defRPr sz="1600" b="1">
                <a:solidFill>
                  <a:schemeClr val="tx1"/>
                </a:solidFill>
                <a:latin typeface="Verdana" charset="0"/>
                <a:ea typeface="ＭＳ Ｐゴシック" charset="0"/>
              </a:defRPr>
            </a:lvl8pPr>
            <a:lvl9pPr marL="3886200" indent="-228600" eaLnBrk="0" fontAlgn="base" hangingPunct="0">
              <a:spcBef>
                <a:spcPct val="0"/>
              </a:spcBef>
              <a:spcAft>
                <a:spcPct val="0"/>
              </a:spcAft>
              <a:defRPr sz="1600" b="1">
                <a:solidFill>
                  <a:schemeClr val="tx1"/>
                </a:solidFill>
                <a:latin typeface="Verdana" charset="0"/>
                <a:ea typeface="ＭＳ Ｐゴシック" charset="0"/>
              </a:defRPr>
            </a:lvl9pPr>
          </a:lstStyle>
          <a:p>
            <a:r>
              <a:rPr lang="en-US" sz="3200" b="0" dirty="0"/>
              <a:t>Coarse-grained vs. Fine-grained Environmental Selection</a:t>
            </a:r>
            <a:endParaRPr lang="en-US" b="0" dirty="0"/>
          </a:p>
          <a:p>
            <a:pPr marL="457200" lvl="1" indent="0"/>
            <a:endParaRPr lang="en-US" b="0" dirty="0"/>
          </a:p>
        </p:txBody>
      </p:sp>
      <p:pic>
        <p:nvPicPr>
          <p:cNvPr id="3" name="Picture 2" descr="ics084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564" y="1733014"/>
            <a:ext cx="4291446" cy="4572000"/>
          </a:xfrm>
          <a:prstGeom prst="rect">
            <a:avLst/>
          </a:prstGeom>
        </p:spPr>
      </p:pic>
      <p:sp>
        <p:nvSpPr>
          <p:cNvPr id="4" name="TextBox 3"/>
          <p:cNvSpPr txBox="1"/>
          <p:nvPr/>
        </p:nvSpPr>
        <p:spPr>
          <a:xfrm>
            <a:off x="5498729" y="4539351"/>
            <a:ext cx="3485680" cy="1169551"/>
          </a:xfrm>
          <a:prstGeom prst="rect">
            <a:avLst/>
          </a:prstGeom>
          <a:noFill/>
        </p:spPr>
        <p:txBody>
          <a:bodyPr wrap="square" rtlCol="0">
            <a:spAutoFit/>
          </a:bodyPr>
          <a:lstStyle/>
          <a:p>
            <a:r>
              <a:rPr lang="en-US" sz="1400" dirty="0" err="1"/>
              <a:t>Sotka</a:t>
            </a:r>
            <a:r>
              <a:rPr lang="en-US" sz="1400" dirty="0"/>
              <a:t>, E. E. (2012). Natural selection, larval dispersal, and the geography of phenotype in the sea. </a:t>
            </a:r>
            <a:r>
              <a:rPr lang="en-US" sz="1400" i="1" dirty="0"/>
              <a:t>Integrative and Comparative Biology</a:t>
            </a:r>
            <a:r>
              <a:rPr lang="en-US" sz="1400" dirty="0"/>
              <a:t>, 52, 538-545.</a:t>
            </a:r>
          </a:p>
          <a:p>
            <a:endParaRPr lang="en-US" sz="1400" dirty="0"/>
          </a:p>
        </p:txBody>
      </p:sp>
    </p:spTree>
    <p:extLst>
      <p:ext uri="{BB962C8B-B14F-4D97-AF65-F5344CB8AC3E}">
        <p14:creationId xmlns:p14="http://schemas.microsoft.com/office/powerpoint/2010/main" val="3624579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17526" y="409575"/>
            <a:ext cx="8181432" cy="353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1600" b="1">
                <a:solidFill>
                  <a:schemeClr val="tx1"/>
                </a:solidFill>
                <a:latin typeface="Verdana" charset="0"/>
                <a:ea typeface="ＭＳ Ｐゴシック" charset="0"/>
                <a:cs typeface="ＭＳ Ｐゴシック" charset="0"/>
              </a:defRPr>
            </a:lvl1pPr>
            <a:lvl2pPr marL="914400" indent="-457200">
              <a:defRPr sz="1600" b="1">
                <a:solidFill>
                  <a:schemeClr val="tx1"/>
                </a:solidFill>
                <a:latin typeface="Verdana" charset="0"/>
                <a:ea typeface="ＭＳ Ｐゴシック" charset="0"/>
              </a:defRPr>
            </a:lvl2pPr>
            <a:lvl3pPr marL="1143000" indent="-228600">
              <a:defRPr sz="1600" b="1">
                <a:solidFill>
                  <a:schemeClr val="tx1"/>
                </a:solidFill>
                <a:latin typeface="Verdana" charset="0"/>
                <a:ea typeface="ＭＳ Ｐゴシック" charset="0"/>
              </a:defRPr>
            </a:lvl3pPr>
            <a:lvl4pPr marL="1600200" indent="-228600">
              <a:defRPr sz="1600" b="1">
                <a:solidFill>
                  <a:schemeClr val="tx1"/>
                </a:solidFill>
                <a:latin typeface="Verdana" charset="0"/>
                <a:ea typeface="ＭＳ Ｐゴシック" charset="0"/>
              </a:defRPr>
            </a:lvl4pPr>
            <a:lvl5pPr marL="2057400" indent="-228600">
              <a:defRPr sz="1600" b="1">
                <a:solidFill>
                  <a:schemeClr val="tx1"/>
                </a:solidFill>
                <a:latin typeface="Verdana" charset="0"/>
                <a:ea typeface="ＭＳ Ｐゴシック" charset="0"/>
              </a:defRPr>
            </a:lvl5pPr>
            <a:lvl6pPr marL="2514600" indent="-228600" eaLnBrk="0" fontAlgn="base" hangingPunct="0">
              <a:spcBef>
                <a:spcPct val="0"/>
              </a:spcBef>
              <a:spcAft>
                <a:spcPct val="0"/>
              </a:spcAft>
              <a:defRPr sz="1600" b="1">
                <a:solidFill>
                  <a:schemeClr val="tx1"/>
                </a:solidFill>
                <a:latin typeface="Verdana" charset="0"/>
                <a:ea typeface="ＭＳ Ｐゴシック" charset="0"/>
              </a:defRPr>
            </a:lvl6pPr>
            <a:lvl7pPr marL="2971800" indent="-228600" eaLnBrk="0" fontAlgn="base" hangingPunct="0">
              <a:spcBef>
                <a:spcPct val="0"/>
              </a:spcBef>
              <a:spcAft>
                <a:spcPct val="0"/>
              </a:spcAft>
              <a:defRPr sz="1600" b="1">
                <a:solidFill>
                  <a:schemeClr val="tx1"/>
                </a:solidFill>
                <a:latin typeface="Verdana" charset="0"/>
                <a:ea typeface="ＭＳ Ｐゴシック" charset="0"/>
              </a:defRPr>
            </a:lvl7pPr>
            <a:lvl8pPr marL="3429000" indent="-228600" eaLnBrk="0" fontAlgn="base" hangingPunct="0">
              <a:spcBef>
                <a:spcPct val="0"/>
              </a:spcBef>
              <a:spcAft>
                <a:spcPct val="0"/>
              </a:spcAft>
              <a:defRPr sz="1600" b="1">
                <a:solidFill>
                  <a:schemeClr val="tx1"/>
                </a:solidFill>
                <a:latin typeface="Verdana" charset="0"/>
                <a:ea typeface="ＭＳ Ｐゴシック" charset="0"/>
              </a:defRPr>
            </a:lvl8pPr>
            <a:lvl9pPr marL="3886200" indent="-228600" eaLnBrk="0" fontAlgn="base" hangingPunct="0">
              <a:spcBef>
                <a:spcPct val="0"/>
              </a:spcBef>
              <a:spcAft>
                <a:spcPct val="0"/>
              </a:spcAft>
              <a:defRPr sz="1600" b="1">
                <a:solidFill>
                  <a:schemeClr val="tx1"/>
                </a:solidFill>
                <a:latin typeface="Verdana" charset="0"/>
                <a:ea typeface="ＭＳ Ｐゴシック" charset="0"/>
              </a:defRPr>
            </a:lvl9pPr>
          </a:lstStyle>
          <a:p>
            <a:r>
              <a:rPr lang="en-US" sz="3200" b="0" dirty="0">
                <a:latin typeface="Calibri"/>
                <a:cs typeface="Calibri"/>
              </a:rPr>
              <a:t>Reaction Norm</a:t>
            </a:r>
          </a:p>
          <a:p>
            <a:endParaRPr lang="en-US" sz="3200" dirty="0"/>
          </a:p>
          <a:p>
            <a:pPr marL="0" indent="0"/>
            <a:r>
              <a:rPr lang="en-US" sz="2400" b="0" dirty="0">
                <a:latin typeface="Calibri"/>
                <a:cs typeface="Calibri"/>
              </a:rPr>
              <a:t>Describes the pattern of phenotypic expression of a genotype across a range of environments, usually describing how different species or populations respond to varying environments.</a:t>
            </a:r>
          </a:p>
          <a:p>
            <a:pPr marL="0" indent="0"/>
            <a:endParaRPr lang="en-US" sz="2400" b="0" dirty="0">
              <a:latin typeface="Calibri"/>
              <a:cs typeface="Calibri"/>
            </a:endParaRPr>
          </a:p>
          <a:p>
            <a:pPr marL="0" indent="0"/>
            <a:r>
              <a:rPr lang="en-US" sz="2400" b="0" dirty="0">
                <a:latin typeface="Calibri"/>
                <a:cs typeface="Calibri"/>
              </a:rPr>
              <a:t>Can be used to determine whether </a:t>
            </a:r>
            <a:r>
              <a:rPr lang="en-US" sz="2400" b="0">
                <a:latin typeface="Calibri"/>
                <a:cs typeface="Calibri"/>
              </a:rPr>
              <a:t>species exhibit plasticity</a:t>
            </a:r>
            <a:r>
              <a:rPr lang="en-US" sz="2400" b="0" dirty="0">
                <a:latin typeface="Calibri"/>
                <a:cs typeface="Calibri"/>
              </a:rPr>
              <a:t>, genetic variation, and gene x environment interactions.   </a:t>
            </a:r>
          </a:p>
          <a:p>
            <a:pPr marL="457200" lvl="1" indent="0"/>
            <a:endParaRPr lang="en-US" b="0" dirty="0"/>
          </a:p>
        </p:txBody>
      </p:sp>
      <p:pic>
        <p:nvPicPr>
          <p:cNvPr id="3" name="Picture 2" descr="Trait-scale-line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352" y="4141679"/>
            <a:ext cx="3973513" cy="1969685"/>
          </a:xfrm>
          <a:prstGeom prst="rect">
            <a:avLst/>
          </a:prstGeom>
        </p:spPr>
      </p:pic>
    </p:spTree>
    <p:extLst>
      <p:ext uri="{BB962C8B-B14F-4D97-AF65-F5344CB8AC3E}">
        <p14:creationId xmlns:p14="http://schemas.microsoft.com/office/powerpoint/2010/main" val="2437999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446730" y="152280"/>
            <a:ext cx="8243560" cy="685338"/>
          </a:xfrm>
          <a:prstGeom prst="rect">
            <a:avLst/>
          </a:prstGeom>
          <a:noFill/>
          <a:ln>
            <a:noFill/>
          </a:ln>
        </p:spPr>
        <p:txBody>
          <a:bodyPr lIns="90000" tIns="46800" rIns="90000" bIns="46800"/>
          <a:lstStyle/>
          <a:p>
            <a:r>
              <a:rPr lang="en-US" sz="2000" b="1" u="sng" strike="noStrike" spc="-1" dirty="0">
                <a:solidFill>
                  <a:srgbClr val="000000"/>
                </a:solidFill>
                <a:latin typeface="Arial"/>
              </a:rPr>
              <a:t>Common garden experiments </a:t>
            </a:r>
            <a:r>
              <a:rPr lang="en-US" sz="2000" b="1" strike="noStrike" spc="-1" dirty="0">
                <a:solidFill>
                  <a:srgbClr val="000000"/>
                </a:solidFill>
                <a:latin typeface="Arial"/>
              </a:rPr>
              <a:t>with </a:t>
            </a:r>
            <a:r>
              <a:rPr lang="en-US" sz="2000" b="1" u="sng" strike="noStrike" spc="-1" dirty="0">
                <a:solidFill>
                  <a:srgbClr val="000000"/>
                </a:solidFill>
                <a:latin typeface="Arial"/>
              </a:rPr>
              <a:t>reci</a:t>
            </a:r>
            <a:r>
              <a:rPr lang="en-US" sz="2000" b="1" u="sng" spc="-1" dirty="0">
                <a:solidFill>
                  <a:srgbClr val="000000"/>
                </a:solidFill>
                <a:latin typeface="Arial"/>
              </a:rPr>
              <a:t>procal transplants</a:t>
            </a:r>
            <a:r>
              <a:rPr lang="en-US" sz="2000" b="1" spc="-1" dirty="0">
                <a:solidFill>
                  <a:srgbClr val="000000"/>
                </a:solidFill>
                <a:latin typeface="Arial"/>
              </a:rPr>
              <a:t> are powerful research tools</a:t>
            </a:r>
            <a:endParaRPr lang="en-US" sz="2000" b="1" strike="noStrike" spc="-1" dirty="0">
              <a:solidFill>
                <a:srgbClr val="000000"/>
              </a:solidFill>
              <a:latin typeface="Arial"/>
            </a:endParaRPr>
          </a:p>
        </p:txBody>
      </p:sp>
      <p:sp>
        <p:nvSpPr>
          <p:cNvPr id="45" name="TextShape 2"/>
          <p:cNvSpPr txBox="1"/>
          <p:nvPr/>
        </p:nvSpPr>
        <p:spPr>
          <a:xfrm>
            <a:off x="446730" y="5940000"/>
            <a:ext cx="8243560" cy="451800"/>
          </a:xfrm>
          <a:prstGeom prst="rect">
            <a:avLst/>
          </a:prstGeom>
          <a:noFill/>
          <a:ln>
            <a:noFill/>
          </a:ln>
        </p:spPr>
        <p:txBody>
          <a:bodyPr lIns="90000" tIns="45000" rIns="90000" bIns="45000"/>
          <a:lstStyle/>
          <a:p>
            <a:pPr algn="ctr"/>
            <a:r>
              <a:rPr lang="en-US" sz="1200" dirty="0" err="1"/>
              <a:t>Formenti</a:t>
            </a:r>
            <a:r>
              <a:rPr lang="en-US" sz="1200" dirty="0"/>
              <a:t>, L., </a:t>
            </a:r>
            <a:r>
              <a:rPr lang="en-US" sz="1200" dirty="0" err="1"/>
              <a:t>Caggìa</a:t>
            </a:r>
            <a:r>
              <a:rPr lang="en-US" sz="1200" dirty="0"/>
              <a:t>, V., Puissant, J., Goodall, T., </a:t>
            </a:r>
            <a:r>
              <a:rPr lang="en-US" sz="1200" dirty="0" err="1"/>
              <a:t>Glauser</a:t>
            </a:r>
            <a:r>
              <a:rPr lang="en-US" sz="1200" dirty="0"/>
              <a:t>, G., Griffiths, R., &amp; </a:t>
            </a:r>
            <a:r>
              <a:rPr lang="en-US" sz="1200" dirty="0" err="1"/>
              <a:t>Rasmann</a:t>
            </a:r>
            <a:r>
              <a:rPr lang="en-US" sz="1200" dirty="0"/>
              <a:t>, S. (2021). The effect of root‐associated microbes on plant growth and chemical </a:t>
            </a:r>
            <a:r>
              <a:rPr lang="en-US" sz="1200" dirty="0" err="1"/>
              <a:t>defence</a:t>
            </a:r>
            <a:r>
              <a:rPr lang="en-US" sz="1200" dirty="0"/>
              <a:t> traits across two contrasted elevations. </a:t>
            </a:r>
            <a:r>
              <a:rPr lang="en-US" sz="1200" i="1" dirty="0"/>
              <a:t>Journal of Ecology</a:t>
            </a:r>
            <a:r>
              <a:rPr lang="en-US" sz="1200" dirty="0"/>
              <a:t>, </a:t>
            </a:r>
            <a:r>
              <a:rPr lang="en-US" sz="1200" i="1" dirty="0"/>
              <a:t>109</a:t>
            </a:r>
            <a:r>
              <a:rPr lang="en-US" sz="1200" dirty="0"/>
              <a:t>(1), 38-50.</a:t>
            </a:r>
            <a:endParaRPr lang="en-US" sz="1200" b="0" strike="noStrike" spc="-1" dirty="0">
              <a:solidFill>
                <a:srgbClr val="000000"/>
              </a:solidFill>
              <a:latin typeface="Arial"/>
            </a:endParaRPr>
          </a:p>
        </p:txBody>
      </p:sp>
      <p:pic>
        <p:nvPicPr>
          <p:cNvPr id="46" name="Main graphic"/>
          <p:cNvPicPr/>
          <p:nvPr/>
        </p:nvPicPr>
        <p:blipFill>
          <a:blip r:embed="rId3"/>
          <a:stretch/>
        </p:blipFill>
        <p:spPr>
          <a:xfrm>
            <a:off x="788756" y="891319"/>
            <a:ext cx="7740990" cy="4874286"/>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enotypic-plasticity-and-reaction-norms-In-panel-a-phenotype-does-not-vary-with-t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710" y="2169757"/>
            <a:ext cx="7315200" cy="1770260"/>
          </a:xfrm>
          <a:prstGeom prst="rect">
            <a:avLst/>
          </a:prstGeom>
        </p:spPr>
      </p:pic>
      <p:cxnSp>
        <p:nvCxnSpPr>
          <p:cNvPr id="4" name="Straight Connector 3"/>
          <p:cNvCxnSpPr/>
          <p:nvPr/>
        </p:nvCxnSpPr>
        <p:spPr>
          <a:xfrm>
            <a:off x="918710" y="594439"/>
            <a:ext cx="884927" cy="0"/>
          </a:xfrm>
          <a:prstGeom prst="line">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918710" y="969754"/>
            <a:ext cx="884927"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033314" y="375226"/>
            <a:ext cx="663914" cy="369332"/>
          </a:xfrm>
          <a:prstGeom prst="rect">
            <a:avLst/>
          </a:prstGeom>
          <a:noFill/>
        </p:spPr>
        <p:txBody>
          <a:bodyPr wrap="none" rtlCol="0">
            <a:spAutoFit/>
          </a:bodyPr>
          <a:lstStyle/>
          <a:p>
            <a:r>
              <a:rPr lang="en-US" dirty="0"/>
              <a:t>Pop1</a:t>
            </a:r>
          </a:p>
        </p:txBody>
      </p:sp>
      <p:sp>
        <p:nvSpPr>
          <p:cNvPr id="7" name="TextBox 6"/>
          <p:cNvSpPr txBox="1"/>
          <p:nvPr/>
        </p:nvSpPr>
        <p:spPr>
          <a:xfrm>
            <a:off x="2033314" y="758068"/>
            <a:ext cx="663914" cy="369332"/>
          </a:xfrm>
          <a:prstGeom prst="rect">
            <a:avLst/>
          </a:prstGeom>
          <a:noFill/>
        </p:spPr>
        <p:txBody>
          <a:bodyPr wrap="none" rtlCol="0">
            <a:spAutoFit/>
          </a:bodyPr>
          <a:lstStyle/>
          <a:p>
            <a:r>
              <a:rPr lang="en-US" dirty="0"/>
              <a:t>Pop2</a:t>
            </a:r>
          </a:p>
        </p:txBody>
      </p:sp>
      <p:sp>
        <p:nvSpPr>
          <p:cNvPr id="8" name="Rectangle 7"/>
          <p:cNvSpPr/>
          <p:nvPr/>
        </p:nvSpPr>
        <p:spPr>
          <a:xfrm>
            <a:off x="1157882" y="5591626"/>
            <a:ext cx="7076028" cy="461665"/>
          </a:xfrm>
          <a:prstGeom prst="rect">
            <a:avLst/>
          </a:prstGeom>
        </p:spPr>
        <p:txBody>
          <a:bodyPr wrap="square">
            <a:spAutoFit/>
          </a:bodyPr>
          <a:lstStyle/>
          <a:p>
            <a:r>
              <a:rPr lang="en-US" sz="1200" dirty="0"/>
              <a:t>https://</a:t>
            </a:r>
            <a:r>
              <a:rPr lang="en-US" sz="1200" dirty="0" err="1"/>
              <a:t>www.researchgate.net</a:t>
            </a:r>
            <a:r>
              <a:rPr lang="en-US" sz="1200" dirty="0"/>
              <a:t>/figure/261255912_fig3_Phenotypic-plasticity-and-reaction-norms-In-panel-a-phenotype-does-not-vary-with-the</a:t>
            </a:r>
          </a:p>
        </p:txBody>
      </p:sp>
    </p:spTree>
    <p:extLst>
      <p:ext uri="{BB962C8B-B14F-4D97-AF65-F5344CB8AC3E}">
        <p14:creationId xmlns:p14="http://schemas.microsoft.com/office/powerpoint/2010/main" val="3583968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8600" y="381000"/>
            <a:ext cx="8534400" cy="535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buFont typeface="Times" charset="0"/>
              <a:buNone/>
            </a:pPr>
            <a:r>
              <a:rPr lang="en-US" sz="3600" u="sng" dirty="0"/>
              <a:t>Hamilton’s Rule for Kin Selection</a:t>
            </a:r>
          </a:p>
          <a:p>
            <a:endParaRPr lang="en-US" dirty="0"/>
          </a:p>
          <a:p>
            <a:r>
              <a:rPr lang="en-US" dirty="0"/>
              <a:t>Kin selection favors the reproductive success of relatives.</a:t>
            </a:r>
          </a:p>
          <a:p>
            <a:pPr marL="457200" indent="-457200">
              <a:buFont typeface="Wingdings" charset="0"/>
              <a:buChar char="ü"/>
            </a:pPr>
            <a:endParaRPr lang="en-US" dirty="0"/>
          </a:p>
          <a:p>
            <a:r>
              <a:rPr lang="en-US" dirty="0"/>
              <a:t>Can occur even at cost to own survival or reproduction.</a:t>
            </a:r>
          </a:p>
          <a:p>
            <a:pPr marL="457200" indent="-457200">
              <a:buFont typeface="Wingdings" charset="0"/>
              <a:buChar char="ü"/>
            </a:pPr>
            <a:endParaRPr lang="en-US" dirty="0"/>
          </a:p>
          <a:p>
            <a:r>
              <a:rPr lang="en-US" dirty="0"/>
              <a:t>Altruism = act costly to yourself that benefits others.</a:t>
            </a:r>
          </a:p>
          <a:p>
            <a:pPr marL="457200" indent="-457200">
              <a:buFont typeface="Wingdings" charset="0"/>
              <a:buChar char="ü"/>
            </a:pPr>
            <a:endParaRPr lang="en-US" dirty="0"/>
          </a:p>
          <a:p>
            <a:r>
              <a:rPr lang="en-US" dirty="0"/>
              <a:t>Involves inclusive fitness, which includes fitness contribution of kin. </a:t>
            </a:r>
          </a:p>
          <a:p>
            <a:endParaRPr lang="en-US" dirty="0"/>
          </a:p>
          <a:p>
            <a:r>
              <a:rPr lang="en-US" dirty="0"/>
              <a:t>Costly actions should be performed if:</a:t>
            </a:r>
          </a:p>
          <a:p>
            <a:endParaRPr lang="en-US" dirty="0"/>
          </a:p>
          <a:p>
            <a:r>
              <a:rPr lang="en-US" dirty="0"/>
              <a:t>C &lt; r x B </a:t>
            </a:r>
          </a:p>
          <a:p>
            <a:endParaRPr lang="en-US" dirty="0"/>
          </a:p>
          <a:p>
            <a:r>
              <a:rPr lang="en-US" dirty="0"/>
              <a:t>C =  cost to the actor</a:t>
            </a:r>
          </a:p>
          <a:p>
            <a:r>
              <a:rPr lang="en-US" dirty="0"/>
              <a:t>r = relatedness</a:t>
            </a:r>
          </a:p>
          <a:p>
            <a:r>
              <a:rPr lang="en-US" dirty="0"/>
              <a:t>B = benefit to the recipient </a:t>
            </a:r>
          </a:p>
          <a:p>
            <a:pPr marL="457200" indent="-457200">
              <a:buFont typeface="Wingdings" charset="0"/>
              <a:buChar char="ü"/>
            </a:pPr>
            <a:endParaRPr lang="en-US" dirty="0"/>
          </a:p>
        </p:txBody>
      </p:sp>
      <p:pic>
        <p:nvPicPr>
          <p:cNvPr id="5" name="Picture 4" descr="200px-W_D_Hamilt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3887" y="233968"/>
            <a:ext cx="1800000" cy="2286000"/>
          </a:xfrm>
          <a:prstGeom prst="rect">
            <a:avLst/>
          </a:prstGeom>
        </p:spPr>
      </p:pic>
      <p:sp>
        <p:nvSpPr>
          <p:cNvPr id="3" name="TextBox 2"/>
          <p:cNvSpPr txBox="1"/>
          <p:nvPr/>
        </p:nvSpPr>
        <p:spPr>
          <a:xfrm>
            <a:off x="7249113" y="2554122"/>
            <a:ext cx="1618014" cy="369332"/>
          </a:xfrm>
          <a:prstGeom prst="rect">
            <a:avLst/>
          </a:prstGeom>
          <a:noFill/>
        </p:spPr>
        <p:txBody>
          <a:bodyPr wrap="none" rtlCol="0">
            <a:spAutoFit/>
          </a:bodyPr>
          <a:lstStyle/>
          <a:p>
            <a:r>
              <a:rPr lang="en-US" dirty="0"/>
              <a:t>W. D. Hamilton</a:t>
            </a:r>
          </a:p>
        </p:txBody>
      </p:sp>
      <p:pic>
        <p:nvPicPr>
          <p:cNvPr id="4" name="Picture 3" descr="1200px-Todd_Huffman_-_Lattice_(b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167" y="4087172"/>
            <a:ext cx="3622558" cy="2409001"/>
          </a:xfrm>
          <a:prstGeom prst="rect">
            <a:avLst/>
          </a:prstGeom>
        </p:spPr>
      </p:pic>
    </p:spTree>
    <p:extLst>
      <p:ext uri="{BB962C8B-B14F-4D97-AF65-F5344CB8AC3E}">
        <p14:creationId xmlns:p14="http://schemas.microsoft.com/office/powerpoint/2010/main" val="1768354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559FE5-5F52-394D-B944-C008DF8E5CEB}"/>
              </a:ext>
            </a:extLst>
          </p:cNvPr>
          <p:cNvPicPr>
            <a:picLocks noChangeAspect="1"/>
          </p:cNvPicPr>
          <p:nvPr/>
        </p:nvPicPr>
        <p:blipFill>
          <a:blip r:embed="rId2"/>
          <a:stretch>
            <a:fillRect/>
          </a:stretch>
        </p:blipFill>
        <p:spPr>
          <a:xfrm>
            <a:off x="1728470" y="1047658"/>
            <a:ext cx="5788660" cy="4346032"/>
          </a:xfrm>
          <a:prstGeom prst="rect">
            <a:avLst/>
          </a:prstGeom>
        </p:spPr>
      </p:pic>
      <p:sp>
        <p:nvSpPr>
          <p:cNvPr id="6" name="Rectangle 5">
            <a:extLst>
              <a:ext uri="{FF2B5EF4-FFF2-40B4-BE49-F238E27FC236}">
                <a16:creationId xmlns:a16="http://schemas.microsoft.com/office/drawing/2014/main" id="{82308C54-B18A-A744-AE17-9FBDD0429A11}"/>
              </a:ext>
            </a:extLst>
          </p:cNvPr>
          <p:cNvSpPr/>
          <p:nvPr/>
        </p:nvSpPr>
        <p:spPr>
          <a:xfrm>
            <a:off x="1677670" y="5393690"/>
            <a:ext cx="5913120" cy="307777"/>
          </a:xfrm>
          <a:prstGeom prst="rect">
            <a:avLst/>
          </a:prstGeom>
        </p:spPr>
        <p:txBody>
          <a:bodyPr wrap="square">
            <a:spAutoFit/>
          </a:bodyPr>
          <a:lstStyle/>
          <a:p>
            <a:pPr algn="ctr"/>
            <a:r>
              <a:rPr lang="en-US" sz="1400" dirty="0"/>
              <a:t>https://</a:t>
            </a:r>
            <a:r>
              <a:rPr lang="en-US" sz="1400" dirty="0" err="1"/>
              <a:t>www.slideshare.net</a:t>
            </a:r>
            <a:r>
              <a:rPr lang="en-US" sz="1400" dirty="0"/>
              <a:t>/KASHMEERA-N-A/ethology-</a:t>
            </a:r>
            <a:r>
              <a:rPr lang="en-US" sz="1400" dirty="0" err="1"/>
              <a:t>seminarkashmeera</a:t>
            </a:r>
            <a:endParaRPr lang="en-US" sz="1400" dirty="0"/>
          </a:p>
        </p:txBody>
      </p:sp>
    </p:spTree>
    <p:extLst>
      <p:ext uri="{BB962C8B-B14F-4D97-AF65-F5344CB8AC3E}">
        <p14:creationId xmlns:p14="http://schemas.microsoft.com/office/powerpoint/2010/main" val="1521781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Individuals often help relatives</a:t>
            </a:r>
          </a:p>
        </p:txBody>
      </p:sp>
      <p:pic>
        <p:nvPicPr>
          <p:cNvPr id="4" name="Picture 3" descr="Table 16.02_fmt.jpeg"/>
          <p:cNvPicPr>
            <a:picLocks noChangeAspect="1"/>
          </p:cNvPicPr>
          <p:nvPr/>
        </p:nvPicPr>
        <p:blipFill rotWithShape="1">
          <a:blip r:embed="rId2">
            <a:extLst>
              <a:ext uri="{28A0092B-C50C-407E-A947-70E740481C1C}">
                <a14:useLocalDpi xmlns:a14="http://schemas.microsoft.com/office/drawing/2010/main" val="0"/>
              </a:ext>
            </a:extLst>
          </a:blip>
          <a:srcRect l="7669" r="7333"/>
          <a:stretch/>
        </p:blipFill>
        <p:spPr>
          <a:xfrm>
            <a:off x="0" y="1540935"/>
            <a:ext cx="9008533" cy="3362288"/>
          </a:xfrm>
          <a:prstGeom prst="rect">
            <a:avLst/>
          </a:prstGeom>
        </p:spPr>
      </p:pic>
      <p:sp>
        <p:nvSpPr>
          <p:cNvPr id="3" name="TextBox 2"/>
          <p:cNvSpPr txBox="1"/>
          <p:nvPr/>
        </p:nvSpPr>
        <p:spPr>
          <a:xfrm>
            <a:off x="457199" y="5469467"/>
            <a:ext cx="8009467" cy="954107"/>
          </a:xfrm>
          <a:prstGeom prst="rect">
            <a:avLst/>
          </a:prstGeom>
          <a:noFill/>
        </p:spPr>
        <p:txBody>
          <a:bodyPr wrap="square" rtlCol="0">
            <a:spAutoFit/>
          </a:bodyPr>
          <a:lstStyle/>
          <a:p>
            <a:r>
              <a:rPr lang="en-US" sz="2800" dirty="0"/>
              <a:t>Haldane famously joking that he would willingly die for two brothers or eight cousins.</a:t>
            </a:r>
          </a:p>
        </p:txBody>
      </p:sp>
      <p:sp>
        <p:nvSpPr>
          <p:cNvPr id="6" name="TextBox 5">
            <a:extLst>
              <a:ext uri="{FF2B5EF4-FFF2-40B4-BE49-F238E27FC236}">
                <a16:creationId xmlns:a16="http://schemas.microsoft.com/office/drawing/2014/main" id="{F2C2B5AF-7E85-3D01-E04D-F5AE8483195F}"/>
              </a:ext>
            </a:extLst>
          </p:cNvPr>
          <p:cNvSpPr txBox="1"/>
          <p:nvPr/>
        </p:nvSpPr>
        <p:spPr>
          <a:xfrm>
            <a:off x="8430151" y="6581001"/>
            <a:ext cx="737702" cy="276999"/>
          </a:xfrm>
          <a:prstGeom prst="rect">
            <a:avLst/>
          </a:prstGeom>
          <a:noFill/>
        </p:spPr>
        <p:txBody>
          <a:bodyPr wrap="none" rtlCol="0">
            <a:spAutoFit/>
          </a:bodyPr>
          <a:lstStyle/>
          <a:p>
            <a:r>
              <a:rPr lang="en-US" sz="1200" dirty="0"/>
              <a:t>H. Lanier</a:t>
            </a:r>
          </a:p>
        </p:txBody>
      </p:sp>
    </p:spTree>
    <p:extLst>
      <p:ext uri="{BB962C8B-B14F-4D97-AF65-F5344CB8AC3E}">
        <p14:creationId xmlns:p14="http://schemas.microsoft.com/office/powerpoint/2010/main" val="2730986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E0A778-55D2-224E-AED3-C861E9C33C35}"/>
              </a:ext>
            </a:extLst>
          </p:cNvPr>
          <p:cNvPicPr>
            <a:picLocks noChangeAspect="1"/>
          </p:cNvPicPr>
          <p:nvPr/>
        </p:nvPicPr>
        <p:blipFill>
          <a:blip r:embed="rId2"/>
          <a:stretch>
            <a:fillRect/>
          </a:stretch>
        </p:blipFill>
        <p:spPr>
          <a:xfrm>
            <a:off x="1212350" y="333910"/>
            <a:ext cx="6719299" cy="5039475"/>
          </a:xfrm>
          <a:prstGeom prst="rect">
            <a:avLst/>
          </a:prstGeom>
        </p:spPr>
      </p:pic>
      <p:sp>
        <p:nvSpPr>
          <p:cNvPr id="6" name="Rectangle 5">
            <a:extLst>
              <a:ext uri="{FF2B5EF4-FFF2-40B4-BE49-F238E27FC236}">
                <a16:creationId xmlns:a16="http://schemas.microsoft.com/office/drawing/2014/main" id="{3290D28B-0946-7346-B217-4EEB4B145481}"/>
              </a:ext>
            </a:extLst>
          </p:cNvPr>
          <p:cNvSpPr/>
          <p:nvPr/>
        </p:nvSpPr>
        <p:spPr>
          <a:xfrm>
            <a:off x="1212350" y="5499713"/>
            <a:ext cx="6441897" cy="1107996"/>
          </a:xfrm>
          <a:prstGeom prst="rect">
            <a:avLst/>
          </a:prstGeom>
        </p:spPr>
        <p:txBody>
          <a:bodyPr wrap="square">
            <a:spAutoFit/>
          </a:bodyPr>
          <a:lstStyle/>
          <a:p>
            <a:r>
              <a:rPr lang="en-US" b="1" dirty="0">
                <a:solidFill>
                  <a:srgbClr val="111111"/>
                </a:solidFill>
                <a:latin typeface="Roboto"/>
              </a:rPr>
              <a:t>Overview of the hypoxia inducible factor (HIF) pathway.</a:t>
            </a:r>
          </a:p>
          <a:p>
            <a:r>
              <a:rPr lang="en-US" sz="1600" dirty="0">
                <a:solidFill>
                  <a:srgbClr val="111111"/>
                </a:solidFill>
                <a:latin typeface="Roboto"/>
              </a:rPr>
              <a:t>https://</a:t>
            </a:r>
            <a:r>
              <a:rPr lang="en-US" sz="1600" dirty="0" err="1">
                <a:solidFill>
                  <a:srgbClr val="111111"/>
                </a:solidFill>
                <a:latin typeface="Roboto"/>
              </a:rPr>
              <a:t>www.researchgate.net</a:t>
            </a:r>
            <a:r>
              <a:rPr lang="en-US" sz="1600" dirty="0">
                <a:solidFill>
                  <a:srgbClr val="111111"/>
                </a:solidFill>
                <a:latin typeface="Roboto"/>
              </a:rPr>
              <a:t>/figure/Overview-of-the-hypoxia-inducible-factor-HIF-pathway-In-normoxic-conditions-HIF-1a_fig1_222009574 </a:t>
            </a:r>
            <a:endParaRPr lang="en-US" sz="1600" b="0" i="0" u="none" strike="noStrike" dirty="0">
              <a:solidFill>
                <a:srgbClr val="111111"/>
              </a:solidFill>
              <a:effectLst/>
              <a:latin typeface="Roboto"/>
            </a:endParaRPr>
          </a:p>
        </p:txBody>
      </p:sp>
    </p:spTree>
    <p:extLst>
      <p:ext uri="{BB962C8B-B14F-4D97-AF65-F5344CB8AC3E}">
        <p14:creationId xmlns:p14="http://schemas.microsoft.com/office/powerpoint/2010/main" val="1145302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2D959-24A4-0A4E-B9E6-817FB38430DF}"/>
              </a:ext>
            </a:extLst>
          </p:cNvPr>
          <p:cNvPicPr>
            <a:picLocks noChangeAspect="1"/>
          </p:cNvPicPr>
          <p:nvPr/>
        </p:nvPicPr>
        <p:blipFill>
          <a:blip r:embed="rId2"/>
          <a:stretch>
            <a:fillRect/>
          </a:stretch>
        </p:blipFill>
        <p:spPr>
          <a:xfrm>
            <a:off x="3700911" y="245993"/>
            <a:ext cx="4954934" cy="6366013"/>
          </a:xfrm>
          <a:prstGeom prst="rect">
            <a:avLst/>
          </a:prstGeom>
        </p:spPr>
      </p:pic>
      <p:sp>
        <p:nvSpPr>
          <p:cNvPr id="7" name="TextBox 6">
            <a:extLst>
              <a:ext uri="{FF2B5EF4-FFF2-40B4-BE49-F238E27FC236}">
                <a16:creationId xmlns:a16="http://schemas.microsoft.com/office/drawing/2014/main" id="{992AADF4-CCF3-2346-9100-95F4B61A6DD6}"/>
              </a:ext>
            </a:extLst>
          </p:cNvPr>
          <p:cNvSpPr txBox="1"/>
          <p:nvPr/>
        </p:nvSpPr>
        <p:spPr>
          <a:xfrm>
            <a:off x="148281" y="245993"/>
            <a:ext cx="3412024" cy="830997"/>
          </a:xfrm>
          <a:prstGeom prst="rect">
            <a:avLst/>
          </a:prstGeom>
          <a:noFill/>
        </p:spPr>
        <p:txBody>
          <a:bodyPr wrap="none" rtlCol="0">
            <a:spAutoFit/>
          </a:bodyPr>
          <a:lstStyle/>
          <a:p>
            <a:r>
              <a:rPr lang="en-US" sz="2400" dirty="0"/>
              <a:t>Coefficient of relationship</a:t>
            </a:r>
          </a:p>
          <a:p>
            <a:r>
              <a:rPr lang="en-US" sz="2400" dirty="0"/>
              <a:t>---Wikipedia</a:t>
            </a:r>
          </a:p>
        </p:txBody>
      </p:sp>
      <p:sp>
        <p:nvSpPr>
          <p:cNvPr id="2" name="Oval 1">
            <a:extLst>
              <a:ext uri="{FF2B5EF4-FFF2-40B4-BE49-F238E27FC236}">
                <a16:creationId xmlns:a16="http://schemas.microsoft.com/office/drawing/2014/main" id="{F361F0F1-D2A9-46A1-547A-29E163973583}"/>
              </a:ext>
            </a:extLst>
          </p:cNvPr>
          <p:cNvSpPr/>
          <p:nvPr/>
        </p:nvSpPr>
        <p:spPr>
          <a:xfrm>
            <a:off x="3463871" y="1495587"/>
            <a:ext cx="5339166" cy="325464"/>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BD67C48-C705-7C53-3DED-A16ED84DAD65}"/>
              </a:ext>
            </a:extLst>
          </p:cNvPr>
          <p:cNvSpPr/>
          <p:nvPr/>
        </p:nvSpPr>
        <p:spPr>
          <a:xfrm>
            <a:off x="3463871" y="3662767"/>
            <a:ext cx="5339166" cy="325464"/>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302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ctic-ground-squirrel-call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406" y="421006"/>
            <a:ext cx="6191250" cy="4210050"/>
          </a:xfrm>
          <a:prstGeom prst="rect">
            <a:avLst/>
          </a:prstGeom>
        </p:spPr>
      </p:pic>
      <p:sp>
        <p:nvSpPr>
          <p:cNvPr id="3" name="TextBox 2"/>
          <p:cNvSpPr txBox="1"/>
          <p:nvPr/>
        </p:nvSpPr>
        <p:spPr>
          <a:xfrm>
            <a:off x="1501252" y="4874534"/>
            <a:ext cx="6124881" cy="1200329"/>
          </a:xfrm>
          <a:prstGeom prst="rect">
            <a:avLst/>
          </a:prstGeom>
          <a:noFill/>
        </p:spPr>
        <p:txBody>
          <a:bodyPr wrap="none" rtlCol="0">
            <a:spAutoFit/>
          </a:bodyPr>
          <a:lstStyle/>
          <a:p>
            <a:r>
              <a:rPr lang="en-US" u="sng" dirty="0"/>
              <a:t>Example of Kin Selection:</a:t>
            </a:r>
          </a:p>
          <a:p>
            <a:r>
              <a:rPr lang="en-US" dirty="0"/>
              <a:t>Arctic Ground Squirrel gives an alarm call that puts itself at risk.</a:t>
            </a:r>
          </a:p>
          <a:p>
            <a:r>
              <a:rPr lang="en-US" dirty="0"/>
              <a:t>However, most nearby squirrels are likely closely related.</a:t>
            </a:r>
          </a:p>
          <a:p>
            <a:r>
              <a:rPr lang="en-US" dirty="0"/>
              <a:t>Some squirrels alter the call if no relatives are nearby.</a:t>
            </a:r>
          </a:p>
        </p:txBody>
      </p:sp>
    </p:spTree>
    <p:extLst>
      <p:ext uri="{BB962C8B-B14F-4D97-AF65-F5344CB8AC3E}">
        <p14:creationId xmlns:p14="http://schemas.microsoft.com/office/powerpoint/2010/main" val="2040493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28600" y="381000"/>
            <a:ext cx="8534400" cy="5570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buFont typeface="Times" charset="0"/>
              <a:buNone/>
            </a:pPr>
            <a:r>
              <a:rPr lang="en-US" sz="3600" u="sng" dirty="0"/>
              <a:t>Group Selection</a:t>
            </a:r>
          </a:p>
          <a:p>
            <a:pPr marL="457200" indent="-457200">
              <a:buFont typeface="Times" charset="0"/>
              <a:buNone/>
            </a:pPr>
            <a:endParaRPr lang="en-US" sz="1200" u="sng" dirty="0"/>
          </a:p>
          <a:p>
            <a:pPr marL="457200" indent="-457200">
              <a:buFont typeface="Times" charset="0"/>
              <a:buNone/>
            </a:pPr>
            <a:r>
              <a:rPr lang="en-US" sz="2000" dirty="0"/>
              <a:t>Selection that acts at the level of the group, not the individual or kin.</a:t>
            </a:r>
          </a:p>
          <a:p>
            <a:pPr marL="457200" indent="-457200">
              <a:buFont typeface="Times" charset="0"/>
              <a:buNone/>
            </a:pPr>
            <a:endParaRPr lang="en-US" sz="1200" dirty="0"/>
          </a:p>
          <a:p>
            <a:pPr marL="457200" indent="-457200">
              <a:buFont typeface="Times" charset="0"/>
              <a:buNone/>
            </a:pPr>
            <a:r>
              <a:rPr lang="en-US" sz="2000" dirty="0"/>
              <a:t>First advocated by V.C. Wynne-Edwards &amp; </a:t>
            </a:r>
            <a:r>
              <a:rPr lang="en-US" sz="2000" dirty="0" err="1"/>
              <a:t>Konrad</a:t>
            </a:r>
            <a:r>
              <a:rPr lang="en-US" sz="2000" dirty="0"/>
              <a:t> Lorenz.</a:t>
            </a:r>
          </a:p>
          <a:p>
            <a:pPr marL="457200" indent="-457200">
              <a:buFont typeface="Times" charset="0"/>
              <a:buNone/>
            </a:pPr>
            <a:endParaRPr lang="en-US" sz="1200" dirty="0"/>
          </a:p>
          <a:p>
            <a:pPr>
              <a:buFont typeface="Times" charset="0"/>
              <a:buNone/>
            </a:pPr>
            <a:r>
              <a:rPr lang="en-US" sz="2000" dirty="0"/>
              <a:t>John Maynard Smith and G. C. Williams cast strong doubt beginning in the 1960s. Renewed interest by David Sloan Wilson, Elliott Sober, and E. O. Wilson in 1990s---arguing that multi-level selection may accommodate aspects of group selection.</a:t>
            </a:r>
          </a:p>
          <a:p>
            <a:pPr>
              <a:buFont typeface="Times" charset="0"/>
              <a:buNone/>
            </a:pPr>
            <a:endParaRPr lang="en-US" sz="1200" dirty="0"/>
          </a:p>
          <a:p>
            <a:pPr>
              <a:buFont typeface="Times" charset="0"/>
              <a:buNone/>
            </a:pPr>
            <a:r>
              <a:rPr lang="en-US" sz="2000" dirty="0"/>
              <a:t>Requires that non-altruistic behavior receive a social penalty. </a:t>
            </a:r>
          </a:p>
          <a:p>
            <a:pPr marL="457200" indent="-457200">
              <a:buFont typeface="Times" charset="0"/>
              <a:buNone/>
            </a:pPr>
            <a:endParaRPr lang="en-US" sz="2200" dirty="0"/>
          </a:p>
          <a:p>
            <a:pPr marL="457200" indent="-457200">
              <a:buFont typeface="Times" charset="0"/>
              <a:buNone/>
            </a:pPr>
            <a:endParaRPr lang="en-US" sz="2200" dirty="0"/>
          </a:p>
          <a:p>
            <a:pPr marL="457200" indent="-457200">
              <a:buFont typeface="Times" charset="0"/>
              <a:buNone/>
            </a:pPr>
            <a:endParaRPr lang="en-US" sz="2200" dirty="0"/>
          </a:p>
          <a:p>
            <a:pPr marL="457200" indent="-457200">
              <a:buFont typeface="Times" charset="0"/>
              <a:buNone/>
            </a:pPr>
            <a:endParaRPr lang="en-US" sz="2200" dirty="0"/>
          </a:p>
          <a:p>
            <a:endParaRPr lang="en-US" dirty="0"/>
          </a:p>
          <a:p>
            <a:endParaRPr lang="en-US" dirty="0"/>
          </a:p>
        </p:txBody>
      </p:sp>
      <p:pic>
        <p:nvPicPr>
          <p:cNvPr id="7" name="Picture 6" descr="Wilson's_Matryoshka_Doll_Multilevel_Selection_Mod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17" y="4065767"/>
            <a:ext cx="2885790" cy="2298918"/>
          </a:xfrm>
          <a:prstGeom prst="rect">
            <a:avLst/>
          </a:prstGeom>
        </p:spPr>
      </p:pic>
      <p:grpSp>
        <p:nvGrpSpPr>
          <p:cNvPr id="15" name="Group 14"/>
          <p:cNvGrpSpPr/>
          <p:nvPr/>
        </p:nvGrpSpPr>
        <p:grpSpPr>
          <a:xfrm>
            <a:off x="4168791" y="4232871"/>
            <a:ext cx="3225420" cy="1908215"/>
            <a:chOff x="3696331" y="4644766"/>
            <a:chExt cx="3225420" cy="1908215"/>
          </a:xfrm>
        </p:grpSpPr>
        <p:sp>
          <p:nvSpPr>
            <p:cNvPr id="8" name="Rectangle 7"/>
            <p:cNvSpPr/>
            <p:nvPr/>
          </p:nvSpPr>
          <p:spPr>
            <a:xfrm>
              <a:off x="3696331" y="4644766"/>
              <a:ext cx="3192100" cy="1908215"/>
            </a:xfrm>
            <a:prstGeom prst="rect">
              <a:avLst/>
            </a:prstGeom>
          </p:spPr>
          <p:txBody>
            <a:bodyPr wrap="none">
              <a:spAutoFit/>
            </a:bodyPr>
            <a:lstStyle/>
            <a:p>
              <a:r>
                <a:rPr lang="en-US" sz="2400" dirty="0"/>
                <a:t>Hamilton’s Rule Revised</a:t>
              </a:r>
            </a:p>
            <a:p>
              <a:r>
                <a:rPr lang="en-US" sz="2400" dirty="0"/>
                <a:t>C &lt; </a:t>
              </a:r>
              <a:r>
                <a:rPr lang="en-US" sz="2400" dirty="0" err="1"/>
                <a:t>rB</a:t>
              </a:r>
              <a:r>
                <a:rPr lang="en-US" sz="2400" baseline="-25000" dirty="0" err="1"/>
                <a:t>k</a:t>
              </a:r>
              <a:r>
                <a:rPr lang="en-US" sz="2400" dirty="0"/>
                <a:t> + B</a:t>
              </a:r>
              <a:r>
                <a:rPr lang="en-US" sz="2400" baseline="-25000" dirty="0"/>
                <a:t>e</a:t>
              </a:r>
            </a:p>
            <a:p>
              <a:endParaRPr lang="en-US" sz="2400" baseline="-25000" dirty="0"/>
            </a:p>
            <a:p>
              <a:endParaRPr lang="en-US" sz="2400" baseline="-25000" dirty="0"/>
            </a:p>
            <a:p>
              <a:endParaRPr lang="en-US" sz="1400" dirty="0"/>
            </a:p>
            <a:p>
              <a:r>
                <a:rPr lang="en-US" sz="1400" dirty="0"/>
                <a:t>---but it is not this simple</a:t>
              </a:r>
              <a:r>
                <a:rPr lang="en-US" sz="2400" dirty="0"/>
                <a:t> </a:t>
              </a:r>
            </a:p>
          </p:txBody>
        </p:sp>
        <p:cxnSp>
          <p:nvCxnSpPr>
            <p:cNvPr id="10" name="Straight Arrow Connector 9"/>
            <p:cNvCxnSpPr/>
            <p:nvPr/>
          </p:nvCxnSpPr>
          <p:spPr>
            <a:xfrm flipH="1" flipV="1">
              <a:off x="4503352" y="5519351"/>
              <a:ext cx="528594" cy="373564"/>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5239264" y="5519351"/>
              <a:ext cx="308919" cy="219676"/>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548183" y="5585138"/>
              <a:ext cx="1373568" cy="307777"/>
            </a:xfrm>
            <a:prstGeom prst="rect">
              <a:avLst/>
            </a:prstGeom>
            <a:noFill/>
          </p:spPr>
          <p:txBody>
            <a:bodyPr wrap="none" rtlCol="0">
              <a:spAutoFit/>
            </a:bodyPr>
            <a:lstStyle/>
            <a:p>
              <a:r>
                <a:rPr lang="en-US" sz="1400" dirty="0"/>
                <a:t>benefit to group</a:t>
              </a:r>
            </a:p>
          </p:txBody>
        </p:sp>
        <p:sp>
          <p:nvSpPr>
            <p:cNvPr id="13" name="TextBox 12"/>
            <p:cNvSpPr txBox="1"/>
            <p:nvPr/>
          </p:nvSpPr>
          <p:spPr>
            <a:xfrm>
              <a:off x="4465069" y="5898291"/>
              <a:ext cx="2166228" cy="307777"/>
            </a:xfrm>
            <a:prstGeom prst="rect">
              <a:avLst/>
            </a:prstGeom>
            <a:noFill/>
          </p:spPr>
          <p:txBody>
            <a:bodyPr wrap="none" rtlCol="0">
              <a:spAutoFit/>
            </a:bodyPr>
            <a:lstStyle/>
            <a:p>
              <a:r>
                <a:rPr lang="en-US" sz="1400" dirty="0"/>
                <a:t>benefit to kin x relatedness</a:t>
              </a:r>
            </a:p>
          </p:txBody>
        </p:sp>
      </p:grpSp>
    </p:spTree>
    <p:extLst>
      <p:ext uri="{BB962C8B-B14F-4D97-AF65-F5344CB8AC3E}">
        <p14:creationId xmlns:p14="http://schemas.microsoft.com/office/powerpoint/2010/main" val="1926468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21571" y="2933699"/>
            <a:ext cx="4870029" cy="3043768"/>
          </a:xfrm>
          <a:prstGeom prst="rect">
            <a:avLst/>
          </a:prstGeom>
        </p:spPr>
      </p:pic>
      <p:pic>
        <p:nvPicPr>
          <p:cNvPr id="6" name="Picture 5"/>
          <p:cNvPicPr>
            <a:picLocks noChangeAspect="1"/>
          </p:cNvPicPr>
          <p:nvPr/>
        </p:nvPicPr>
        <p:blipFill>
          <a:blip r:embed="rId3"/>
          <a:stretch>
            <a:fillRect/>
          </a:stretch>
        </p:blipFill>
        <p:spPr>
          <a:xfrm>
            <a:off x="173567" y="3064932"/>
            <a:ext cx="3887803" cy="2912535"/>
          </a:xfrm>
          <a:prstGeom prst="rect">
            <a:avLst/>
          </a:prstGeom>
        </p:spPr>
      </p:pic>
      <p:sp>
        <p:nvSpPr>
          <p:cNvPr id="7" name="TextBox 6"/>
          <p:cNvSpPr txBox="1"/>
          <p:nvPr/>
        </p:nvSpPr>
        <p:spPr>
          <a:xfrm>
            <a:off x="173567" y="256043"/>
            <a:ext cx="8818033" cy="2677656"/>
          </a:xfrm>
          <a:prstGeom prst="rect">
            <a:avLst/>
          </a:prstGeom>
          <a:noFill/>
        </p:spPr>
        <p:txBody>
          <a:bodyPr wrap="square" rtlCol="0">
            <a:spAutoFit/>
          </a:bodyPr>
          <a:lstStyle/>
          <a:p>
            <a:r>
              <a:rPr lang="en-US" sz="2800" dirty="0"/>
              <a:t>In Disney’s 1958 classic, White Wilderness, lemmings were portrayed as undergoing a mass migration when ends when they leap into the Arctic Ocean. While this footage was staged, under what conditions might genes evolve to reduce population size for the good of a species (i.e., “suicide genes”)?  </a:t>
            </a:r>
          </a:p>
        </p:txBody>
      </p:sp>
    </p:spTree>
    <p:extLst>
      <p:ext uri="{BB962C8B-B14F-4D97-AF65-F5344CB8AC3E}">
        <p14:creationId xmlns:p14="http://schemas.microsoft.com/office/powerpoint/2010/main" val="533520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376954"/>
            <a:ext cx="4587615" cy="5481045"/>
          </a:xfrm>
          <a:prstGeom prst="rect">
            <a:avLst/>
          </a:prstGeom>
        </p:spPr>
      </p:pic>
      <p:sp>
        <p:nvSpPr>
          <p:cNvPr id="5" name="TextBox 4"/>
          <p:cNvSpPr txBox="1"/>
          <p:nvPr/>
        </p:nvSpPr>
        <p:spPr>
          <a:xfrm>
            <a:off x="5232793" y="4574550"/>
            <a:ext cx="2801819" cy="646331"/>
          </a:xfrm>
          <a:prstGeom prst="rect">
            <a:avLst/>
          </a:prstGeom>
          <a:noFill/>
        </p:spPr>
        <p:txBody>
          <a:bodyPr wrap="none" rtlCol="0">
            <a:spAutoFit/>
          </a:bodyPr>
          <a:lstStyle/>
          <a:p>
            <a:r>
              <a:rPr lang="en-US" sz="3600" dirty="0"/>
              <a:t>“Selfish gene”</a:t>
            </a:r>
          </a:p>
        </p:txBody>
      </p:sp>
      <p:cxnSp>
        <p:nvCxnSpPr>
          <p:cNvPr id="7" name="Straight Arrow Connector 6"/>
          <p:cNvCxnSpPr>
            <a:stCxn id="5" idx="1"/>
          </p:cNvCxnSpPr>
          <p:nvPr/>
        </p:nvCxnSpPr>
        <p:spPr>
          <a:xfrm flipH="1" flipV="1">
            <a:off x="4039349" y="3534184"/>
            <a:ext cx="1193444" cy="13635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951646" y="2595376"/>
            <a:ext cx="4192354" cy="1077218"/>
          </a:xfrm>
          <a:prstGeom prst="rect">
            <a:avLst/>
          </a:prstGeom>
          <a:noFill/>
        </p:spPr>
        <p:txBody>
          <a:bodyPr wrap="square" rtlCol="0">
            <a:spAutoFit/>
          </a:bodyPr>
          <a:lstStyle/>
          <a:p>
            <a:r>
              <a:rPr lang="en-US" sz="3200" dirty="0"/>
              <a:t>Imagine two genes in the population:</a:t>
            </a:r>
          </a:p>
        </p:txBody>
      </p:sp>
      <p:sp>
        <p:nvSpPr>
          <p:cNvPr id="9" name="TextBox 8"/>
          <p:cNvSpPr txBox="1"/>
          <p:nvPr/>
        </p:nvSpPr>
        <p:spPr>
          <a:xfrm>
            <a:off x="5232183" y="3897621"/>
            <a:ext cx="2928732" cy="646331"/>
          </a:xfrm>
          <a:prstGeom prst="rect">
            <a:avLst/>
          </a:prstGeom>
          <a:noFill/>
        </p:spPr>
        <p:txBody>
          <a:bodyPr wrap="none" rtlCol="0">
            <a:spAutoFit/>
          </a:bodyPr>
          <a:lstStyle/>
          <a:p>
            <a:r>
              <a:rPr lang="en-US" sz="3600" dirty="0"/>
              <a:t>“Suicide gene”</a:t>
            </a:r>
          </a:p>
        </p:txBody>
      </p:sp>
      <p:sp>
        <p:nvSpPr>
          <p:cNvPr id="10" name="TextBox 9"/>
          <p:cNvSpPr txBox="1"/>
          <p:nvPr/>
        </p:nvSpPr>
        <p:spPr>
          <a:xfrm>
            <a:off x="204620" y="168294"/>
            <a:ext cx="8685007" cy="1077218"/>
          </a:xfrm>
          <a:prstGeom prst="rect">
            <a:avLst/>
          </a:prstGeom>
          <a:noFill/>
        </p:spPr>
        <p:txBody>
          <a:bodyPr wrap="square" rtlCol="0">
            <a:spAutoFit/>
          </a:bodyPr>
          <a:lstStyle/>
          <a:p>
            <a:r>
              <a:rPr lang="en-US" sz="3200" dirty="0"/>
              <a:t>Suicide can not be an adaptation because suicide genes would be removed from population </a:t>
            </a:r>
          </a:p>
        </p:txBody>
      </p:sp>
    </p:spTree>
    <p:extLst>
      <p:ext uri="{BB962C8B-B14F-4D97-AF65-F5344CB8AC3E}">
        <p14:creationId xmlns:p14="http://schemas.microsoft.com/office/powerpoint/2010/main" val="98209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8600" y="381000"/>
            <a:ext cx="8534400" cy="5970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buFont typeface="Times" charset="0"/>
              <a:buNone/>
            </a:pPr>
            <a:r>
              <a:rPr lang="en-US" sz="3600" u="sng" dirty="0"/>
              <a:t>Antagonistic </a:t>
            </a:r>
            <a:r>
              <a:rPr lang="en-US" sz="3600" u="sng" dirty="0" err="1"/>
              <a:t>Pleiotropy</a:t>
            </a:r>
            <a:endParaRPr lang="en-US" sz="3600" u="sng" dirty="0"/>
          </a:p>
          <a:p>
            <a:endParaRPr lang="en-US" dirty="0"/>
          </a:p>
          <a:p>
            <a:r>
              <a:rPr lang="en-US" sz="2200" dirty="0"/>
              <a:t>One gene controls more than one trait, and at least one trait is beneficial to fitness and one is detrimental to fitness.</a:t>
            </a:r>
          </a:p>
          <a:p>
            <a:endParaRPr lang="en-US" sz="2200" dirty="0"/>
          </a:p>
          <a:p>
            <a:r>
              <a:rPr lang="en-US" sz="2200" dirty="0"/>
              <a:t>First proposed by G. C. Williams in 1957 as explanation for senescence.</a:t>
            </a:r>
          </a:p>
          <a:p>
            <a:endParaRPr lang="en-US" sz="2200" dirty="0"/>
          </a:p>
          <a:p>
            <a:r>
              <a:rPr lang="en-US" sz="2200" dirty="0"/>
              <a:t>Example of fitness trade-off, preventing organisms from reaching perfection.</a:t>
            </a:r>
          </a:p>
          <a:p>
            <a:endParaRPr lang="en-US" sz="2200" dirty="0"/>
          </a:p>
          <a:p>
            <a:r>
              <a:rPr lang="en-US" sz="2200" dirty="0"/>
              <a:t>Example---high annual mortality in rodents prevents cancer, but the opposite is true in primates.</a:t>
            </a:r>
          </a:p>
          <a:p>
            <a:pPr marL="457200" indent="-457200">
              <a:buFont typeface="Wingdings" charset="0"/>
              <a:buChar char="ü"/>
            </a:pPr>
            <a:endParaRPr lang="en-US" dirty="0"/>
          </a:p>
          <a:p>
            <a:endParaRPr lang="en-US" dirty="0"/>
          </a:p>
          <a:p>
            <a:pPr marL="457200" indent="-457200">
              <a:buFont typeface="Wingdings" charset="0"/>
              <a:buChar char="ü"/>
            </a:pPr>
            <a:endParaRPr lang="en-US" dirty="0"/>
          </a:p>
          <a:p>
            <a:pPr marL="457200" indent="-457200">
              <a:buFont typeface="Wingdings" charset="0"/>
              <a:buChar char="ü"/>
            </a:pPr>
            <a:endParaRPr lang="en-US" dirty="0"/>
          </a:p>
          <a:p>
            <a:pPr marL="457200" indent="-457200">
              <a:buFont typeface="Wingdings" charset="0"/>
              <a:buChar char="ü"/>
            </a:pPr>
            <a:endParaRPr lang="en-US" dirty="0"/>
          </a:p>
          <a:p>
            <a:endParaRPr lang="en-US" dirty="0"/>
          </a:p>
        </p:txBody>
      </p:sp>
      <p:pic>
        <p:nvPicPr>
          <p:cNvPr id="3" name="Picture 2" descr="George_C._Willia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5459" y="4728021"/>
            <a:ext cx="1341120" cy="1828800"/>
          </a:xfrm>
          <a:prstGeom prst="rect">
            <a:avLst/>
          </a:prstGeom>
        </p:spPr>
      </p:pic>
      <p:pic>
        <p:nvPicPr>
          <p:cNvPr id="4" name="Picture 3" descr="Cell-div-illustr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326" y="4836986"/>
            <a:ext cx="3657600" cy="1675846"/>
          </a:xfrm>
          <a:prstGeom prst="rect">
            <a:avLst/>
          </a:prstGeom>
        </p:spPr>
      </p:pic>
    </p:spTree>
    <p:extLst>
      <p:ext uri="{BB962C8B-B14F-4D97-AF65-F5344CB8AC3E}">
        <p14:creationId xmlns:p14="http://schemas.microsoft.com/office/powerpoint/2010/main" val="4007885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400" dirty="0"/>
              <a:t>Resolving Conflicts</a:t>
            </a:r>
          </a:p>
        </p:txBody>
      </p:sp>
      <p:sp>
        <p:nvSpPr>
          <p:cNvPr id="3" name="Content Placeholder 2"/>
          <p:cNvSpPr>
            <a:spLocks noGrp="1"/>
          </p:cNvSpPr>
          <p:nvPr>
            <p:ph idx="1"/>
          </p:nvPr>
        </p:nvSpPr>
        <p:spPr/>
        <p:txBody>
          <a:bodyPr/>
          <a:lstStyle/>
          <a:p>
            <a:r>
              <a:rPr lang="en-US" sz="2200" dirty="0"/>
              <a:t>Conflict is ubiquitous in evolution, whether for mates of resources.</a:t>
            </a:r>
          </a:p>
          <a:p>
            <a:endParaRPr lang="en-US" sz="2200" dirty="0"/>
          </a:p>
          <a:p>
            <a:r>
              <a:rPr lang="en-US" sz="2200" dirty="0"/>
              <a:t>It can be within the same species or among species.</a:t>
            </a:r>
          </a:p>
          <a:p>
            <a:endParaRPr lang="en-US" dirty="0"/>
          </a:p>
        </p:txBody>
      </p:sp>
      <p:pic>
        <p:nvPicPr>
          <p:cNvPr id="4" name="Picture 3" descr="prisoner's-dilemm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435" y="3250510"/>
            <a:ext cx="4304270" cy="3228203"/>
          </a:xfrm>
          <a:prstGeom prst="rect">
            <a:avLst/>
          </a:prstGeom>
        </p:spPr>
      </p:pic>
      <p:sp>
        <p:nvSpPr>
          <p:cNvPr id="5" name="TextBox 4"/>
          <p:cNvSpPr txBox="1"/>
          <p:nvPr/>
        </p:nvSpPr>
        <p:spPr>
          <a:xfrm>
            <a:off x="549190" y="3257375"/>
            <a:ext cx="3391246" cy="3323986"/>
          </a:xfrm>
          <a:prstGeom prst="rect">
            <a:avLst/>
          </a:prstGeom>
          <a:noFill/>
        </p:spPr>
        <p:txBody>
          <a:bodyPr wrap="square" rtlCol="0">
            <a:spAutoFit/>
          </a:bodyPr>
          <a:lstStyle/>
          <a:p>
            <a:r>
              <a:rPr lang="en-US" sz="2400" dirty="0"/>
              <a:t>Game Theory Example</a:t>
            </a:r>
          </a:p>
          <a:p>
            <a:endParaRPr lang="en-US" sz="1200" dirty="0"/>
          </a:p>
          <a:p>
            <a:pPr marL="228600" indent="-228600">
              <a:buAutoNum type="arabicPeriod"/>
            </a:pPr>
            <a:r>
              <a:rPr lang="en-US" sz="1200" dirty="0"/>
              <a:t>If the prisoners always cooperate (p = 0) they are always better off (d).</a:t>
            </a:r>
          </a:p>
          <a:p>
            <a:pPr marL="228600" indent="-228600">
              <a:buAutoNum type="arabicPeriod"/>
            </a:pPr>
            <a:endParaRPr lang="en-US" sz="600" dirty="0"/>
          </a:p>
          <a:p>
            <a:pPr marL="228600" indent="-228600">
              <a:buAutoNum type="arabicPeriod"/>
            </a:pPr>
            <a:r>
              <a:rPr lang="en-US" sz="1200" dirty="0"/>
              <a:t>A mutation that causes prisoners to always betray would increase in frequency, however if every prisoner betrays (p = 1) it would be evolutionary unstable.</a:t>
            </a:r>
          </a:p>
          <a:p>
            <a:pPr marL="228600" indent="-228600">
              <a:buAutoNum type="arabicPeriod"/>
            </a:pPr>
            <a:endParaRPr lang="en-US" sz="600" dirty="0"/>
          </a:p>
          <a:p>
            <a:pPr marL="228600" indent="-228600">
              <a:buAutoNum type="arabicPeriod"/>
            </a:pPr>
            <a:r>
              <a:rPr lang="en-US" sz="1200" dirty="0"/>
              <a:t>To find the ESS of p, in which every individual betrays with probability p, and cooperates with 1 – p.</a:t>
            </a:r>
          </a:p>
          <a:p>
            <a:pPr marL="228600" indent="-228600">
              <a:buAutoNum type="arabicPeriod"/>
            </a:pPr>
            <a:endParaRPr lang="en-US" sz="1200" dirty="0"/>
          </a:p>
          <a:p>
            <a:pPr algn="ctr"/>
            <a:r>
              <a:rPr lang="en-US" sz="1200" dirty="0"/>
              <a:t>G (gain) = p</a:t>
            </a:r>
            <a:r>
              <a:rPr lang="en-US" sz="1200" baseline="30000" dirty="0"/>
              <a:t>2</a:t>
            </a:r>
            <a:r>
              <a:rPr lang="en-US" sz="1200" dirty="0"/>
              <a:t>(–b) + p(1 – p)c + (1 – p)p(0) + (1 – p)</a:t>
            </a:r>
            <a:r>
              <a:rPr lang="en-US" sz="1200" baseline="30000" dirty="0"/>
              <a:t>2</a:t>
            </a:r>
            <a:r>
              <a:rPr lang="en-US" sz="1200" dirty="0"/>
              <a:t>d</a:t>
            </a:r>
          </a:p>
          <a:p>
            <a:pPr algn="ctr"/>
            <a:endParaRPr lang="en-US" sz="1200" dirty="0"/>
          </a:p>
          <a:p>
            <a:pPr algn="ctr"/>
            <a:r>
              <a:rPr lang="en-US" sz="1200" dirty="0"/>
              <a:t>p = c – d / c – d + b</a:t>
            </a:r>
          </a:p>
        </p:txBody>
      </p:sp>
      <p:sp>
        <p:nvSpPr>
          <p:cNvPr id="6" name="TextBox 5"/>
          <p:cNvSpPr txBox="1"/>
          <p:nvPr/>
        </p:nvSpPr>
        <p:spPr>
          <a:xfrm>
            <a:off x="5704703" y="4689388"/>
            <a:ext cx="292468" cy="338554"/>
          </a:xfrm>
          <a:prstGeom prst="rect">
            <a:avLst/>
          </a:prstGeom>
          <a:noFill/>
        </p:spPr>
        <p:txBody>
          <a:bodyPr wrap="none" rtlCol="0">
            <a:spAutoFit/>
          </a:bodyPr>
          <a:lstStyle/>
          <a:p>
            <a:r>
              <a:rPr lang="en-US" sz="1600" dirty="0"/>
              <a:t>d</a:t>
            </a:r>
          </a:p>
        </p:txBody>
      </p:sp>
      <p:sp>
        <p:nvSpPr>
          <p:cNvPr id="8" name="TextBox 7"/>
          <p:cNvSpPr txBox="1"/>
          <p:nvPr/>
        </p:nvSpPr>
        <p:spPr>
          <a:xfrm>
            <a:off x="7065318" y="5631248"/>
            <a:ext cx="355286" cy="338554"/>
          </a:xfrm>
          <a:prstGeom prst="rect">
            <a:avLst/>
          </a:prstGeom>
          <a:noFill/>
        </p:spPr>
        <p:txBody>
          <a:bodyPr wrap="none" rtlCol="0">
            <a:spAutoFit/>
          </a:bodyPr>
          <a:lstStyle/>
          <a:p>
            <a:r>
              <a:rPr lang="en-US" sz="1600" dirty="0"/>
              <a:t>-b</a:t>
            </a:r>
          </a:p>
        </p:txBody>
      </p:sp>
      <p:sp>
        <p:nvSpPr>
          <p:cNvPr id="9" name="TextBox 8"/>
          <p:cNvSpPr txBox="1"/>
          <p:nvPr/>
        </p:nvSpPr>
        <p:spPr>
          <a:xfrm>
            <a:off x="7107880" y="4692820"/>
            <a:ext cx="288661" cy="338554"/>
          </a:xfrm>
          <a:prstGeom prst="rect">
            <a:avLst/>
          </a:prstGeom>
          <a:noFill/>
        </p:spPr>
        <p:txBody>
          <a:bodyPr wrap="none" rtlCol="0">
            <a:spAutoFit/>
          </a:bodyPr>
          <a:lstStyle/>
          <a:p>
            <a:r>
              <a:rPr lang="en-US" sz="1600" dirty="0"/>
              <a:t>0</a:t>
            </a:r>
          </a:p>
        </p:txBody>
      </p:sp>
      <p:sp>
        <p:nvSpPr>
          <p:cNvPr id="10" name="TextBox 9"/>
          <p:cNvSpPr txBox="1"/>
          <p:nvPr/>
        </p:nvSpPr>
        <p:spPr>
          <a:xfrm>
            <a:off x="5718433" y="5631248"/>
            <a:ext cx="274434" cy="338554"/>
          </a:xfrm>
          <a:prstGeom prst="rect">
            <a:avLst/>
          </a:prstGeom>
          <a:noFill/>
        </p:spPr>
        <p:txBody>
          <a:bodyPr wrap="none" rtlCol="0">
            <a:spAutoFit/>
          </a:bodyPr>
          <a:lstStyle/>
          <a:p>
            <a:r>
              <a:rPr lang="en-US" sz="1600" dirty="0"/>
              <a:t>c</a:t>
            </a:r>
          </a:p>
        </p:txBody>
      </p:sp>
    </p:spTree>
    <p:extLst>
      <p:ext uri="{BB962C8B-B14F-4D97-AF65-F5344CB8AC3E}">
        <p14:creationId xmlns:p14="http://schemas.microsoft.com/office/powerpoint/2010/main" val="1055185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28600" y="381000"/>
            <a:ext cx="8534400" cy="6155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buFont typeface="Times" charset="0"/>
              <a:buNone/>
            </a:pPr>
            <a:r>
              <a:rPr lang="en-US" sz="3600" u="sng" dirty="0"/>
              <a:t>Selfish Genetic Elements</a:t>
            </a:r>
          </a:p>
          <a:p>
            <a:pPr marL="457200" indent="-457200">
              <a:buFont typeface="Times" charset="0"/>
              <a:buNone/>
            </a:pPr>
            <a:endParaRPr lang="en-US" sz="3600" u="sng" dirty="0"/>
          </a:p>
          <a:p>
            <a:r>
              <a:rPr lang="en-US" sz="2200" dirty="0"/>
              <a:t>Some genes cause heterozygotes to produce an excess of games through meiotic drive---Mendel’s Laws do not apply.</a:t>
            </a:r>
          </a:p>
          <a:p>
            <a:pPr>
              <a:buFont typeface="Times" charset="0"/>
              <a:buNone/>
            </a:pPr>
            <a:endParaRPr lang="en-US" sz="2200" dirty="0"/>
          </a:p>
          <a:p>
            <a:pPr>
              <a:buFont typeface="Times" charset="0"/>
              <a:buNone/>
            </a:pPr>
            <a:r>
              <a:rPr lang="en-US" sz="2200" dirty="0"/>
              <a:t>Sperm carrying the normal haplotype become inactivated.</a:t>
            </a:r>
          </a:p>
          <a:p>
            <a:pPr>
              <a:buFont typeface="Times" charset="0"/>
              <a:buNone/>
            </a:pPr>
            <a:endParaRPr lang="en-US" sz="2200" dirty="0"/>
          </a:p>
          <a:p>
            <a:pPr>
              <a:buFont typeface="Times" charset="0"/>
              <a:buNone/>
            </a:pPr>
            <a:r>
              <a:rPr lang="en-US" sz="2200" dirty="0"/>
              <a:t>Can lead to rapid fixation. However, may not become fixed if males homozygous for the driving allele are sterile (e.g., t-haplotype on chromosome 17 in </a:t>
            </a:r>
            <a:r>
              <a:rPr lang="en-US" sz="2200" i="1" dirty="0"/>
              <a:t>Drosophila</a:t>
            </a:r>
            <a:r>
              <a:rPr lang="en-US" sz="2200" dirty="0"/>
              <a:t>).</a:t>
            </a:r>
          </a:p>
          <a:p>
            <a:pPr>
              <a:buFont typeface="Times" charset="0"/>
              <a:buNone/>
            </a:pPr>
            <a:endParaRPr lang="en-US" sz="2200" dirty="0"/>
          </a:p>
          <a:p>
            <a:pPr>
              <a:buFont typeface="Times" charset="0"/>
              <a:buNone/>
            </a:pPr>
            <a:r>
              <a:rPr lang="en-US" sz="2200" dirty="0"/>
              <a:t>Fixation rate depends on strength (r) of the meiotic drive.</a:t>
            </a:r>
          </a:p>
          <a:p>
            <a:pPr>
              <a:buFont typeface="Times" charset="0"/>
              <a:buNone/>
            </a:pPr>
            <a:endParaRPr lang="en-US" sz="2200" dirty="0"/>
          </a:p>
          <a:p>
            <a:pPr>
              <a:buFont typeface="Times" charset="0"/>
              <a:buNone/>
            </a:pPr>
            <a:r>
              <a:rPr lang="en-US" sz="2200" dirty="0"/>
              <a:t>Involves two loci.</a:t>
            </a:r>
          </a:p>
          <a:p>
            <a:pPr>
              <a:buFont typeface="Times" charset="0"/>
              <a:buNone/>
            </a:pPr>
            <a:endParaRPr lang="en-US" sz="2200" dirty="0"/>
          </a:p>
          <a:p>
            <a:endParaRPr lang="en-US" dirty="0"/>
          </a:p>
          <a:p>
            <a:endParaRPr lang="en-US" dirty="0"/>
          </a:p>
        </p:txBody>
      </p:sp>
    </p:spTree>
    <p:extLst>
      <p:ext uri="{BB962C8B-B14F-4D97-AF65-F5344CB8AC3E}">
        <p14:creationId xmlns:p14="http://schemas.microsoft.com/office/powerpoint/2010/main" val="2789831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ioticDriv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51" y="1691653"/>
            <a:ext cx="8229600" cy="2878228"/>
          </a:xfrm>
          <a:prstGeom prst="rect">
            <a:avLst/>
          </a:prstGeom>
        </p:spPr>
      </p:pic>
      <p:cxnSp>
        <p:nvCxnSpPr>
          <p:cNvPr id="6" name="Straight Arrow Connector 5"/>
          <p:cNvCxnSpPr/>
          <p:nvPr/>
        </p:nvCxnSpPr>
        <p:spPr>
          <a:xfrm flipH="1">
            <a:off x="791950" y="1041632"/>
            <a:ext cx="7135" cy="1476833"/>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4787" y="599295"/>
            <a:ext cx="1428596" cy="369332"/>
          </a:xfrm>
          <a:prstGeom prst="rect">
            <a:avLst/>
          </a:prstGeom>
          <a:noFill/>
        </p:spPr>
        <p:txBody>
          <a:bodyPr wrap="none" rtlCol="0">
            <a:spAutoFit/>
          </a:bodyPr>
          <a:lstStyle/>
          <a:p>
            <a:r>
              <a:rPr lang="en-US" dirty="0"/>
              <a:t>Driving Locus</a:t>
            </a:r>
          </a:p>
        </p:txBody>
      </p:sp>
      <p:cxnSp>
        <p:nvCxnSpPr>
          <p:cNvPr id="8" name="Straight Arrow Connector 7"/>
          <p:cNvCxnSpPr/>
          <p:nvPr/>
        </p:nvCxnSpPr>
        <p:spPr>
          <a:xfrm flipH="1">
            <a:off x="2164384" y="1369816"/>
            <a:ext cx="568204" cy="1148649"/>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049400" y="715935"/>
            <a:ext cx="1864613" cy="646331"/>
          </a:xfrm>
          <a:prstGeom prst="rect">
            <a:avLst/>
          </a:prstGeom>
          <a:noFill/>
        </p:spPr>
        <p:txBody>
          <a:bodyPr wrap="none" rtlCol="0">
            <a:spAutoFit/>
          </a:bodyPr>
          <a:lstStyle/>
          <a:p>
            <a:pPr algn="ctr"/>
            <a:r>
              <a:rPr lang="en-US" dirty="0"/>
              <a:t>Responding Locus</a:t>
            </a:r>
          </a:p>
          <a:p>
            <a:pPr algn="ctr"/>
            <a:r>
              <a:rPr lang="en-US" dirty="0"/>
              <a:t>Sensitive</a:t>
            </a:r>
          </a:p>
        </p:txBody>
      </p:sp>
      <p:cxnSp>
        <p:nvCxnSpPr>
          <p:cNvPr id="11" name="Straight Arrow Connector 10"/>
          <p:cNvCxnSpPr/>
          <p:nvPr/>
        </p:nvCxnSpPr>
        <p:spPr>
          <a:xfrm flipV="1">
            <a:off x="526223" y="3524425"/>
            <a:ext cx="272862" cy="1045456"/>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4041" y="5480096"/>
            <a:ext cx="6648224" cy="707886"/>
          </a:xfrm>
          <a:prstGeom prst="rect">
            <a:avLst/>
          </a:prstGeom>
          <a:noFill/>
        </p:spPr>
        <p:txBody>
          <a:bodyPr wrap="none" rtlCol="0">
            <a:spAutoFit/>
          </a:bodyPr>
          <a:lstStyle/>
          <a:p>
            <a:r>
              <a:rPr lang="en-US" sz="2600" dirty="0"/>
              <a:t>Segregation Disorder (SD) System in </a:t>
            </a:r>
            <a:r>
              <a:rPr lang="en-US" sz="2600" i="1" dirty="0"/>
              <a:t>Drosophila</a:t>
            </a:r>
          </a:p>
          <a:p>
            <a:r>
              <a:rPr lang="en-US" sz="1400" dirty="0"/>
              <a:t>http://</a:t>
            </a:r>
            <a:r>
              <a:rPr lang="en-US" sz="1400" dirty="0" err="1"/>
              <a:t>johnmm.bol.ucla.edu</a:t>
            </a:r>
            <a:r>
              <a:rPr lang="en-US" sz="1400" dirty="0"/>
              <a:t>/</a:t>
            </a:r>
            <a:r>
              <a:rPr lang="en-US" sz="1400" dirty="0" err="1"/>
              <a:t>geneDrive.htm</a:t>
            </a:r>
            <a:endParaRPr lang="en-US" sz="1400" dirty="0"/>
          </a:p>
        </p:txBody>
      </p:sp>
      <p:sp>
        <p:nvSpPr>
          <p:cNvPr id="10" name="TextBox 9"/>
          <p:cNvSpPr txBox="1"/>
          <p:nvPr/>
        </p:nvSpPr>
        <p:spPr>
          <a:xfrm>
            <a:off x="84787" y="4580293"/>
            <a:ext cx="1864613" cy="646331"/>
          </a:xfrm>
          <a:prstGeom prst="rect">
            <a:avLst/>
          </a:prstGeom>
          <a:noFill/>
        </p:spPr>
        <p:txBody>
          <a:bodyPr wrap="none" rtlCol="0">
            <a:spAutoFit/>
          </a:bodyPr>
          <a:lstStyle/>
          <a:p>
            <a:pPr algn="ctr"/>
            <a:r>
              <a:rPr lang="en-US" dirty="0"/>
              <a:t>Responding Locus</a:t>
            </a:r>
          </a:p>
          <a:p>
            <a:pPr algn="ctr"/>
            <a:r>
              <a:rPr lang="en-US" dirty="0"/>
              <a:t>Insensitive</a:t>
            </a:r>
          </a:p>
        </p:txBody>
      </p:sp>
    </p:spTree>
    <p:extLst>
      <p:ext uri="{BB962C8B-B14F-4D97-AF65-F5344CB8AC3E}">
        <p14:creationId xmlns:p14="http://schemas.microsoft.com/office/powerpoint/2010/main" val="3676388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8600" y="381000"/>
            <a:ext cx="8534400" cy="5970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buFont typeface="Times" charset="0"/>
              <a:buNone/>
            </a:pPr>
            <a:r>
              <a:rPr lang="en-US" sz="3600" u="sng" dirty="0"/>
              <a:t>Evolution of Sex Ratio</a:t>
            </a:r>
          </a:p>
          <a:p>
            <a:endParaRPr lang="en-US" dirty="0"/>
          </a:p>
          <a:p>
            <a:r>
              <a:rPr lang="en-US" sz="2200" dirty="0"/>
              <a:t>First explained by Fisher’s Principle - </a:t>
            </a:r>
            <a:r>
              <a:rPr lang="en-US" sz="2200" i="1" dirty="0" err="1"/>
              <a:t>Genetical</a:t>
            </a:r>
            <a:r>
              <a:rPr lang="en-US" sz="2200" i="1" dirty="0"/>
              <a:t> Theory of Natural Selection </a:t>
            </a:r>
            <a:r>
              <a:rPr lang="en-US" sz="2200" dirty="0"/>
              <a:t>(1930)</a:t>
            </a:r>
            <a:endParaRPr lang="en-US" sz="2200" i="1" dirty="0"/>
          </a:p>
          <a:p>
            <a:endParaRPr lang="en-US" sz="1200" i="1" dirty="0"/>
          </a:p>
          <a:p>
            <a:r>
              <a:rPr lang="en-US" sz="2200" dirty="0"/>
              <a:t>Most species are 1:1, but many </a:t>
            </a:r>
            <a:r>
              <a:rPr lang="en-US" sz="2200" dirty="0" err="1"/>
              <a:t>eusocial</a:t>
            </a:r>
            <a:r>
              <a:rPr lang="en-US" sz="2200" dirty="0"/>
              <a:t> insects are not.</a:t>
            </a:r>
          </a:p>
          <a:p>
            <a:pPr marL="685800" indent="-225425"/>
            <a:endParaRPr lang="en-US" sz="1200" dirty="0"/>
          </a:p>
          <a:p>
            <a:pPr marL="685800" indent="-225425">
              <a:buFont typeface="+mj-lt"/>
              <a:buAutoNum type="arabicPeriod"/>
            </a:pPr>
            <a:r>
              <a:rPr lang="en-US" dirty="0"/>
              <a:t>Suppose male births are less common than female.</a:t>
            </a:r>
          </a:p>
          <a:p>
            <a:pPr marL="685800" indent="-225425">
              <a:buFont typeface="+mj-lt"/>
              <a:buAutoNum type="arabicPeriod"/>
            </a:pPr>
            <a:r>
              <a:rPr lang="en-US" dirty="0"/>
              <a:t>A newborn male then has better mating prospects than a newborn female, and therefore can expect to have more offspring.</a:t>
            </a:r>
          </a:p>
          <a:p>
            <a:pPr marL="685800" indent="-225425">
              <a:buFont typeface="+mj-lt"/>
              <a:buAutoNum type="arabicPeriod"/>
            </a:pPr>
            <a:r>
              <a:rPr lang="en-US" dirty="0"/>
              <a:t>Therefore parents genetically disposed to produce males tend to have more than average numbers of grandchildren born to them.</a:t>
            </a:r>
          </a:p>
          <a:p>
            <a:pPr marL="685800" indent="-225425">
              <a:buFont typeface="+mj-lt"/>
              <a:buAutoNum type="arabicPeriod"/>
            </a:pPr>
            <a:r>
              <a:rPr lang="en-US" dirty="0"/>
              <a:t>Therefore the genes for male-producing tendencies spread, and male births become more common.</a:t>
            </a:r>
          </a:p>
          <a:p>
            <a:pPr marL="685800" indent="-225425">
              <a:buFont typeface="+mj-lt"/>
              <a:buAutoNum type="arabicPeriod"/>
            </a:pPr>
            <a:r>
              <a:rPr lang="en-US" dirty="0"/>
              <a:t>As the 1:1 sex ratio is approached, the advantage associated with producing males dies away.</a:t>
            </a:r>
          </a:p>
          <a:p>
            <a:pPr marL="685800" indent="-225425">
              <a:buFont typeface="+mj-lt"/>
              <a:buAutoNum type="arabicPeriod"/>
            </a:pPr>
            <a:r>
              <a:rPr lang="en-US" dirty="0"/>
              <a:t>The same reasoning holds if females are substituted for males throughout. Therefore 1:1 is the equilibrium ratio.</a:t>
            </a:r>
          </a:p>
          <a:p>
            <a:endParaRPr lang="en-US" sz="1200" dirty="0"/>
          </a:p>
          <a:p>
            <a:r>
              <a:rPr lang="en-US" sz="2200" dirty="0"/>
              <a:t>1:1 is an evolutionary stable strategy (ESS)</a:t>
            </a:r>
            <a:endParaRPr lang="en-US" dirty="0"/>
          </a:p>
        </p:txBody>
      </p:sp>
    </p:spTree>
    <p:extLst>
      <p:ext uri="{BB962C8B-B14F-4D97-AF65-F5344CB8AC3E}">
        <p14:creationId xmlns:p14="http://schemas.microsoft.com/office/powerpoint/2010/main" val="2427223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Epistasis</a:t>
            </a:r>
          </a:p>
        </p:txBody>
      </p:sp>
      <p:sp>
        <p:nvSpPr>
          <p:cNvPr id="3" name="Content Placeholder 2"/>
          <p:cNvSpPr>
            <a:spLocks noGrp="1"/>
          </p:cNvSpPr>
          <p:nvPr>
            <p:ph idx="1"/>
          </p:nvPr>
        </p:nvSpPr>
        <p:spPr/>
        <p:txBody>
          <a:bodyPr/>
          <a:lstStyle/>
          <a:p>
            <a:r>
              <a:rPr lang="en-US" sz="2800" dirty="0"/>
              <a:t>Epistasis = a form of gene interaction requiring two or more loci, whereby effect of one gene is dependent on another.</a:t>
            </a:r>
          </a:p>
          <a:p>
            <a:endParaRPr lang="en-US" sz="1400" dirty="0"/>
          </a:p>
          <a:p>
            <a:r>
              <a:rPr lang="en-US" sz="2800" dirty="0"/>
              <a:t>Sometimes you hear the term one gene “masked” by the other, but this is a narrow definition.</a:t>
            </a:r>
          </a:p>
          <a:p>
            <a:endParaRPr lang="en-US" sz="1400" dirty="0"/>
          </a:p>
          <a:p>
            <a:r>
              <a:rPr lang="en-US" sz="2800" dirty="0"/>
              <a:t>One classic example includes the genes controlling mammalian pelage color.</a:t>
            </a:r>
          </a:p>
          <a:p>
            <a:endParaRPr lang="en-US" dirty="0"/>
          </a:p>
        </p:txBody>
      </p:sp>
    </p:spTree>
    <p:extLst>
      <p:ext uri="{BB962C8B-B14F-4D97-AF65-F5344CB8AC3E}">
        <p14:creationId xmlns:p14="http://schemas.microsoft.com/office/powerpoint/2010/main" val="923587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8600" y="381000"/>
            <a:ext cx="8534400" cy="390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buFont typeface="Times" charset="0"/>
              <a:buNone/>
            </a:pPr>
            <a:r>
              <a:rPr lang="en-US" sz="3600" u="sng" dirty="0"/>
              <a:t>Evolution of Sex Ratio</a:t>
            </a:r>
          </a:p>
          <a:p>
            <a:endParaRPr lang="en-US" dirty="0"/>
          </a:p>
          <a:p>
            <a:r>
              <a:rPr lang="en-US" sz="2200" dirty="0"/>
              <a:t>In undivided populations, equal proportions generally are favored.</a:t>
            </a:r>
          </a:p>
          <a:p>
            <a:endParaRPr lang="en-US" sz="2200" dirty="0"/>
          </a:p>
          <a:p>
            <a:r>
              <a:rPr lang="en-US" sz="2200" dirty="0"/>
              <a:t>In highly divided populations, female-biased sex rations are often preferred because more offspring can be produced if one male can mate with many females. </a:t>
            </a:r>
          </a:p>
          <a:p>
            <a:endParaRPr lang="en-US" sz="2200" dirty="0"/>
          </a:p>
          <a:p>
            <a:r>
              <a:rPr lang="en-US" sz="2200" dirty="0"/>
              <a:t>If fewer females produce offspring in these divided populations, there is more competition among males and more equal sex ratios evolve.</a:t>
            </a:r>
          </a:p>
          <a:p>
            <a:endParaRPr lang="en-US" dirty="0"/>
          </a:p>
        </p:txBody>
      </p:sp>
      <p:pic>
        <p:nvPicPr>
          <p:cNvPr id="3" name="Picture 2" descr="malefemalebalan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972" y="4289762"/>
            <a:ext cx="3185297" cy="2269397"/>
          </a:xfrm>
          <a:prstGeom prst="rect">
            <a:avLst/>
          </a:prstGeom>
        </p:spPr>
      </p:pic>
      <p:sp>
        <p:nvSpPr>
          <p:cNvPr id="4" name="Rectangle 3"/>
          <p:cNvSpPr/>
          <p:nvPr/>
        </p:nvSpPr>
        <p:spPr>
          <a:xfrm>
            <a:off x="5240707" y="6354884"/>
            <a:ext cx="3698999" cy="276999"/>
          </a:xfrm>
          <a:prstGeom prst="rect">
            <a:avLst/>
          </a:prstGeom>
        </p:spPr>
        <p:txBody>
          <a:bodyPr wrap="none">
            <a:spAutoFit/>
          </a:bodyPr>
          <a:lstStyle/>
          <a:p>
            <a:r>
              <a:rPr lang="en-US" sz="1200" dirty="0"/>
              <a:t>Allison Neal: http://</a:t>
            </a:r>
            <a:r>
              <a:rPr lang="en-US" sz="1200" dirty="0" err="1"/>
              <a:t>www.uvm.edu</a:t>
            </a:r>
            <a:r>
              <a:rPr lang="en-US" sz="1200" dirty="0"/>
              <a:t>/~</a:t>
            </a:r>
            <a:r>
              <a:rPr lang="en-US" sz="1200" dirty="0" err="1"/>
              <a:t>aneal</a:t>
            </a:r>
            <a:r>
              <a:rPr lang="en-US" sz="1200" dirty="0"/>
              <a:t>/</a:t>
            </a:r>
            <a:r>
              <a:rPr lang="en-US" sz="1200" dirty="0" err="1"/>
              <a:t>sexratio.html</a:t>
            </a:r>
            <a:endParaRPr lang="en-US" sz="1200" dirty="0"/>
          </a:p>
        </p:txBody>
      </p:sp>
      <p:pic>
        <p:nvPicPr>
          <p:cNvPr id="5" name="Picture 4" descr="elephant_seal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704" y="4114373"/>
            <a:ext cx="2899185" cy="1920239"/>
          </a:xfrm>
          <a:prstGeom prst="rect">
            <a:avLst/>
          </a:prstGeom>
        </p:spPr>
      </p:pic>
    </p:spTree>
    <p:extLst>
      <p:ext uri="{BB962C8B-B14F-4D97-AF65-F5344CB8AC3E}">
        <p14:creationId xmlns:p14="http://schemas.microsoft.com/office/powerpoint/2010/main" val="43186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413" y="489303"/>
            <a:ext cx="5341248" cy="5940087"/>
          </a:xfrm>
          <a:prstGeom prst="rect">
            <a:avLst/>
          </a:prstGeom>
          <a:noFill/>
        </p:spPr>
        <p:txBody>
          <a:bodyPr wrap="square" rtlCol="0">
            <a:spAutoFit/>
          </a:bodyPr>
          <a:lstStyle/>
          <a:p>
            <a:r>
              <a:rPr lang="en-US" sz="3600" dirty="0"/>
              <a:t>Red Queen Hypothesis for Evolution of Sex</a:t>
            </a:r>
          </a:p>
          <a:p>
            <a:endParaRPr lang="en-US" sz="2200" dirty="0"/>
          </a:p>
          <a:p>
            <a:pPr marL="342900" indent="-342900">
              <a:buFont typeface="Arial"/>
              <a:buChar char="•"/>
            </a:pPr>
            <a:r>
              <a:rPr lang="en-US" sz="2200" dirty="0"/>
              <a:t>First proposed by Leigh Van </a:t>
            </a:r>
            <a:r>
              <a:rPr lang="en-US" sz="2200" dirty="0" err="1"/>
              <a:t>Valen</a:t>
            </a:r>
            <a:r>
              <a:rPr lang="en-US" sz="2200" dirty="0"/>
              <a:t> to explain “Law of Extinction”, then by W. D. Hamilton and others to explain the evolution of sex.</a:t>
            </a:r>
          </a:p>
          <a:p>
            <a:pPr marL="342900" indent="-342900">
              <a:buFont typeface="Arial"/>
              <a:buChar char="•"/>
            </a:pPr>
            <a:endParaRPr lang="en-US" sz="2200" dirty="0"/>
          </a:p>
          <a:p>
            <a:pPr marL="342900" indent="-342900">
              <a:buFont typeface="Arial"/>
              <a:buChar char="•"/>
            </a:pPr>
            <a:r>
              <a:rPr lang="en-US" sz="2200" dirty="0"/>
              <a:t>Sex results in a faster generational response to selection by making offspring unique, more easily adapting to changing conditions.</a:t>
            </a:r>
          </a:p>
          <a:p>
            <a:pPr marL="342900" indent="-342900">
              <a:buFont typeface="Arial"/>
              <a:buChar char="•"/>
            </a:pPr>
            <a:endParaRPr lang="en-US" sz="2200" dirty="0"/>
          </a:p>
          <a:p>
            <a:pPr marL="342900" indent="-342900">
              <a:buFont typeface="Arial"/>
              <a:buChar char="•"/>
            </a:pPr>
            <a:r>
              <a:rPr lang="en-US" sz="2200" dirty="0"/>
              <a:t>Hosts and parasites can coevolve quickly in antagonistic way influencing which become dominant or rare.</a:t>
            </a:r>
          </a:p>
        </p:txBody>
      </p:sp>
      <p:pic>
        <p:nvPicPr>
          <p:cNvPr id="4" name="Picture 3"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955" y="868508"/>
            <a:ext cx="2971800" cy="2228850"/>
          </a:xfrm>
          <a:prstGeom prst="rect">
            <a:avLst/>
          </a:prstGeom>
        </p:spPr>
      </p:pic>
      <p:pic>
        <p:nvPicPr>
          <p:cNvPr id="5" name="Picture 4" descr="host-parasite-co-evolu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955" y="3573370"/>
            <a:ext cx="2971800" cy="1905448"/>
          </a:xfrm>
          <a:prstGeom prst="rect">
            <a:avLst/>
          </a:prstGeom>
        </p:spPr>
      </p:pic>
    </p:spTree>
    <p:extLst>
      <p:ext uri="{BB962C8B-B14F-4D97-AF65-F5344CB8AC3E}">
        <p14:creationId xmlns:p14="http://schemas.microsoft.com/office/powerpoint/2010/main" val="77411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600" y="381000"/>
            <a:ext cx="85344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buFont typeface="Times" charset="0"/>
              <a:buNone/>
            </a:pPr>
            <a:r>
              <a:rPr lang="en-US" sz="3600" u="sng" dirty="0"/>
              <a:t>Sexual Selection</a:t>
            </a:r>
          </a:p>
          <a:p>
            <a:pPr>
              <a:buFont typeface="Times" charset="0"/>
              <a:buNone/>
            </a:pPr>
            <a:endParaRPr lang="en-US" sz="2200" dirty="0"/>
          </a:p>
          <a:p>
            <a:pPr>
              <a:buFont typeface="Times" charset="0"/>
              <a:buNone/>
            </a:pPr>
            <a:r>
              <a:rPr lang="en-US" sz="2200" dirty="0"/>
              <a:t>One sex chooses mates of the other sex on the basis of phenotypic characteristics and/or perceived genetic information.  </a:t>
            </a:r>
          </a:p>
          <a:p>
            <a:pPr>
              <a:buFont typeface="Times" charset="0"/>
              <a:buNone/>
            </a:pPr>
            <a:endParaRPr lang="en-US" sz="2200" dirty="0"/>
          </a:p>
          <a:p>
            <a:pPr>
              <a:buFont typeface="Times" charset="0"/>
              <a:buNone/>
            </a:pPr>
            <a:r>
              <a:rPr lang="en-US" sz="2200" dirty="0"/>
              <a:t>Some individuals have better reproductive success than others.</a:t>
            </a:r>
          </a:p>
          <a:p>
            <a:pPr>
              <a:buFont typeface="Times" charset="0"/>
              <a:buNone/>
            </a:pPr>
            <a:endParaRPr lang="en-US" sz="2200" dirty="0"/>
          </a:p>
          <a:p>
            <a:pPr>
              <a:buFont typeface="Times" charset="0"/>
              <a:buNone/>
            </a:pPr>
            <a:r>
              <a:rPr lang="en-US" sz="2200" dirty="0"/>
              <a:t>First articulated by Darwin &amp; Wallace and then by Fisher.</a:t>
            </a:r>
          </a:p>
          <a:p>
            <a:pPr>
              <a:buFont typeface="Times" charset="0"/>
              <a:buNone/>
            </a:pPr>
            <a:endParaRPr lang="en-US" sz="2200" dirty="0"/>
          </a:p>
          <a:p>
            <a:pPr>
              <a:buFont typeface="Times" charset="0"/>
              <a:buNone/>
            </a:pPr>
            <a:r>
              <a:rPr lang="en-US" sz="2200" dirty="0"/>
              <a:t>Do these ornaments signal fitness or are they just attractive?</a:t>
            </a:r>
          </a:p>
          <a:p>
            <a:endParaRPr lang="en-US" dirty="0"/>
          </a:p>
        </p:txBody>
      </p:sp>
      <p:pic>
        <p:nvPicPr>
          <p:cNvPr id="3" name="Picture 2" descr="07be2da83a48d8fdb0be4d9263b6a47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61" y="4451511"/>
            <a:ext cx="1293295" cy="1828800"/>
          </a:xfrm>
          <a:prstGeom prst="rect">
            <a:avLst/>
          </a:prstGeom>
        </p:spPr>
      </p:pic>
      <p:pic>
        <p:nvPicPr>
          <p:cNvPr id="4" name="Picture 3" descr="wilsons-bird-of-paradi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246" y="4451511"/>
            <a:ext cx="2741154" cy="1828800"/>
          </a:xfrm>
          <a:prstGeom prst="rect">
            <a:avLst/>
          </a:prstGeom>
        </p:spPr>
      </p:pic>
      <p:pic>
        <p:nvPicPr>
          <p:cNvPr id="5" name="Picture 4" descr="e3b84f79b6dbc6b5e0a96b43c9d9daa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513" y="4451511"/>
            <a:ext cx="3251200" cy="1828800"/>
          </a:xfrm>
          <a:prstGeom prst="rect">
            <a:avLst/>
          </a:prstGeom>
        </p:spPr>
      </p:pic>
    </p:spTree>
    <p:extLst>
      <p:ext uri="{BB962C8B-B14F-4D97-AF65-F5344CB8AC3E}">
        <p14:creationId xmlns:p14="http://schemas.microsoft.com/office/powerpoint/2010/main" val="3281715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E7432C-0785-0F44-B90A-ECBD41F4DA62}"/>
              </a:ext>
            </a:extLst>
          </p:cNvPr>
          <p:cNvPicPr>
            <a:picLocks noChangeAspect="1"/>
          </p:cNvPicPr>
          <p:nvPr/>
        </p:nvPicPr>
        <p:blipFill>
          <a:blip r:embed="rId3"/>
          <a:stretch>
            <a:fillRect/>
          </a:stretch>
        </p:blipFill>
        <p:spPr>
          <a:xfrm>
            <a:off x="2684145" y="413764"/>
            <a:ext cx="3775710" cy="5726685"/>
          </a:xfrm>
          <a:prstGeom prst="rect">
            <a:avLst/>
          </a:prstGeom>
        </p:spPr>
      </p:pic>
    </p:spTree>
    <p:extLst>
      <p:ext uri="{BB962C8B-B14F-4D97-AF65-F5344CB8AC3E}">
        <p14:creationId xmlns:p14="http://schemas.microsoft.com/office/powerpoint/2010/main" val="2281908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228600" y="381000"/>
            <a:ext cx="8534400" cy="5078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u="sng" dirty="0">
                <a:ea typeface="ＭＳ Ｐゴシック" charset="0"/>
                <a:cs typeface="ＭＳ Ｐゴシック" charset="0"/>
              </a:rPr>
              <a:t>Epistasis</a:t>
            </a:r>
            <a:endParaRPr lang="en-US" dirty="0">
              <a:ea typeface="ＭＳ Ｐゴシック" charset="0"/>
              <a:cs typeface="ＭＳ Ｐゴシック" charset="0"/>
            </a:endParaRPr>
          </a:p>
          <a:p>
            <a:pPr marL="457200" indent="-457200">
              <a:buFont typeface="Times" charset="0"/>
              <a:buAutoNum type="arabicPeriod" startAt="2"/>
              <a:defRPr/>
            </a:pPr>
            <a:endParaRPr lang="en-US" dirty="0">
              <a:ea typeface="ＭＳ Ｐゴシック" charset="0"/>
              <a:cs typeface="ＭＳ Ｐゴシック" charset="0"/>
            </a:endParaRPr>
          </a:p>
          <a:p>
            <a:pPr marL="457200" indent="-457200">
              <a:buFont typeface="Wingdings" charset="0"/>
              <a:buChar char="ü"/>
              <a:defRPr/>
            </a:pPr>
            <a:r>
              <a:rPr lang="en-US" dirty="0">
                <a:ea typeface="ＭＳ Ｐゴシック" charset="0"/>
                <a:cs typeface="ＭＳ Ｐゴシック" charset="0"/>
              </a:rPr>
              <a:t>No new phenotype is produced, but one gene (</a:t>
            </a:r>
            <a:r>
              <a:rPr lang="en-US" u="sng" dirty="0" err="1">
                <a:ea typeface="ＭＳ Ｐゴシック" charset="0"/>
                <a:cs typeface="ＭＳ Ｐゴシック" charset="0"/>
              </a:rPr>
              <a:t>epistatic</a:t>
            </a:r>
            <a:r>
              <a:rPr lang="en-US" dirty="0">
                <a:ea typeface="ＭＳ Ｐゴシック" charset="0"/>
                <a:cs typeface="ＭＳ Ｐゴシック" charset="0"/>
              </a:rPr>
              <a:t>) masks the phenotypic expression of another gene (</a:t>
            </a:r>
            <a:r>
              <a:rPr lang="en-US" u="sng" dirty="0">
                <a:ea typeface="ＭＳ Ｐゴシック" charset="0"/>
                <a:cs typeface="ＭＳ Ｐゴシック" charset="0"/>
              </a:rPr>
              <a:t>hypostatic</a:t>
            </a:r>
            <a:r>
              <a:rPr lang="en-US" dirty="0">
                <a:ea typeface="ＭＳ Ｐゴシック" charset="0"/>
                <a:cs typeface="ＭＳ Ｐゴシック" charset="0"/>
              </a:rPr>
              <a:t>).</a:t>
            </a:r>
          </a:p>
          <a:p>
            <a:pPr marL="457200" indent="-457200">
              <a:buFont typeface="Wingdings" charset="0"/>
              <a:buChar char="ü"/>
              <a:defRPr/>
            </a:pPr>
            <a:endParaRPr lang="en-US" dirty="0">
              <a:ea typeface="ＭＳ Ｐゴシック" charset="0"/>
              <a:cs typeface="ＭＳ Ｐゴシック" charset="0"/>
            </a:endParaRPr>
          </a:p>
          <a:p>
            <a:pPr marL="457200">
              <a:defRPr/>
            </a:pPr>
            <a:r>
              <a:rPr lang="en-US" u="sng" dirty="0">
                <a:ea typeface="ＭＳ Ｐゴシック" charset="0"/>
                <a:cs typeface="ＭＳ Ｐゴシック" charset="0"/>
              </a:rPr>
              <a:t>Dominant epistasis</a:t>
            </a:r>
            <a:r>
              <a:rPr lang="en-US" dirty="0">
                <a:ea typeface="ＭＳ Ｐゴシック" charset="0"/>
                <a:cs typeface="ＭＳ Ｐゴシック" charset="0"/>
              </a:rPr>
              <a:t>, A masks the effect of B.</a:t>
            </a:r>
          </a:p>
          <a:p>
            <a:pPr marL="457200" indent="-457200">
              <a:buFont typeface="Wingdings" charset="0"/>
              <a:buChar char="ü"/>
              <a:defRPr/>
            </a:pPr>
            <a:endParaRPr lang="en-US" dirty="0">
              <a:ea typeface="ＭＳ Ｐゴシック" charset="0"/>
              <a:cs typeface="ＭＳ Ｐゴシック" charset="0"/>
            </a:endParaRPr>
          </a:p>
          <a:p>
            <a:pPr marL="457200" indent="-457200">
              <a:buFont typeface="Times" charset="0"/>
              <a:buNone/>
              <a:defRPr/>
            </a:pPr>
            <a:r>
              <a:rPr lang="en-US" dirty="0">
                <a:ea typeface="ＭＳ Ｐゴシック" charset="0"/>
                <a:cs typeface="ＭＳ Ｐゴシック" charset="0"/>
              </a:rPr>
              <a:t>	</a:t>
            </a:r>
            <a:r>
              <a:rPr lang="en-US" u="sng" dirty="0">
                <a:ea typeface="ＭＳ Ｐゴシック" charset="0"/>
                <a:cs typeface="ＭＳ Ｐゴシック" charset="0"/>
              </a:rPr>
              <a:t>Recessive epistasis</a:t>
            </a:r>
            <a:r>
              <a:rPr lang="en-US" dirty="0">
                <a:ea typeface="ＭＳ Ｐゴシック" charset="0"/>
                <a:cs typeface="ＭＳ Ｐゴシック" charset="0"/>
              </a:rPr>
              <a:t>, caused by recessive alleles, </a:t>
            </a:r>
            <a:r>
              <a:rPr lang="en-US" dirty="0" err="1">
                <a:ea typeface="ＭＳ Ｐゴシック" charset="0"/>
                <a:cs typeface="ＭＳ Ｐゴシック" charset="0"/>
              </a:rPr>
              <a:t>aa</a:t>
            </a:r>
            <a:r>
              <a:rPr lang="en-US" dirty="0">
                <a:ea typeface="ＭＳ Ｐゴシック" charset="0"/>
                <a:cs typeface="ＭＳ Ｐゴシック" charset="0"/>
              </a:rPr>
              <a:t> masks the effect of B at another locus.</a:t>
            </a:r>
          </a:p>
          <a:p>
            <a:pPr marL="457200" indent="-457200">
              <a:buFont typeface="Times" charset="0"/>
              <a:buChar char="ü"/>
              <a:defRPr/>
            </a:pPr>
            <a:endParaRPr lang="en-US" dirty="0">
              <a:ea typeface="ＭＳ Ｐゴシック" charset="0"/>
              <a:cs typeface="ＭＳ Ｐゴシック" charset="0"/>
            </a:endParaRPr>
          </a:p>
          <a:p>
            <a:pPr marL="457200" indent="-457200">
              <a:buFont typeface="Times" charset="0"/>
              <a:buNone/>
              <a:defRPr/>
            </a:pPr>
            <a:r>
              <a:rPr lang="en-US" dirty="0">
                <a:ea typeface="ＭＳ Ｐゴシック" charset="0"/>
                <a:cs typeface="ＭＳ Ｐゴシック" charset="0"/>
              </a:rPr>
              <a:t>	Can occur with two genes, requiring A and B to produce a phenotype (duplicate dominant or recessive epistasis).</a:t>
            </a:r>
          </a:p>
          <a:p>
            <a:pPr marL="457200" indent="-457200">
              <a:buFont typeface="Times" charset="0"/>
              <a:buChar char="ü"/>
              <a:defRPr/>
            </a:pPr>
            <a:endParaRPr lang="en-US" dirty="0">
              <a:ea typeface="ＭＳ Ｐゴシック" charset="0"/>
              <a:cs typeface="ＭＳ Ｐゴシック" charset="0"/>
            </a:endParaRPr>
          </a:p>
          <a:p>
            <a:pPr marL="457200" indent="-457200">
              <a:buFont typeface="Times" charset="0"/>
              <a:buNone/>
              <a:defRPr/>
            </a:pPr>
            <a:r>
              <a:rPr lang="en-US" dirty="0">
                <a:ea typeface="ＭＳ Ｐゴシック" charset="0"/>
                <a:cs typeface="ＭＳ Ｐゴシック" charset="0"/>
              </a:rPr>
              <a:t>	</a:t>
            </a:r>
          </a:p>
          <a:p>
            <a:pPr marL="457200" indent="-457200">
              <a:buFont typeface="Wingdings" charset="0"/>
              <a:buChar char="ü"/>
              <a:defRPr/>
            </a:pPr>
            <a:endParaRPr lang="en-US" dirty="0">
              <a:ea typeface="ＭＳ Ｐゴシック" charset="0"/>
              <a:cs typeface="ＭＳ Ｐゴシック" charset="0"/>
            </a:endParaRPr>
          </a:p>
          <a:p>
            <a:pPr marL="457200" indent="-457200">
              <a:buFont typeface="Wingdings" charset="0"/>
              <a:buNone/>
              <a:defRPr/>
            </a:pPr>
            <a:endParaRPr lang="en-US" dirty="0">
              <a:ea typeface="ＭＳ Ｐゴシック" charset="0"/>
              <a:cs typeface="ＭＳ Ｐゴシック" charset="0"/>
            </a:endParaRPr>
          </a:p>
          <a:p>
            <a:pPr marL="457200" indent="-457200">
              <a:buFont typeface="Wingdings" charset="0"/>
              <a:buChar char="ü"/>
              <a:defRPr/>
            </a:pPr>
            <a:endParaRPr lang="en-US" dirty="0">
              <a:ea typeface="ＭＳ Ｐゴシック" charset="0"/>
              <a:cs typeface="ＭＳ Ｐゴシック" charset="0"/>
            </a:endParaRPr>
          </a:p>
          <a:p>
            <a:pPr marL="457200" indent="-457200">
              <a:buFont typeface="Wingdings" charset="0"/>
              <a:buNone/>
              <a:defRPr/>
            </a:pPr>
            <a:endParaRPr lang="en-US" dirty="0">
              <a:ea typeface="ＭＳ Ｐゴシック" charset="0"/>
              <a:cs typeface="ＭＳ Ｐゴシック" charset="0"/>
            </a:endParaRPr>
          </a:p>
        </p:txBody>
      </p:sp>
      <p:pic>
        <p:nvPicPr>
          <p:cNvPr id="44034" name="Picture 2" descr="epistasis.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86200"/>
            <a:ext cx="4127500" cy="153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810000"/>
            <a:ext cx="2832100" cy="226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4815626" y="5857837"/>
            <a:ext cx="741430" cy="3009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338469" y="6225750"/>
            <a:ext cx="3061152" cy="338554"/>
          </a:xfrm>
          <a:prstGeom prst="rect">
            <a:avLst/>
          </a:prstGeom>
          <a:noFill/>
        </p:spPr>
        <p:txBody>
          <a:bodyPr wrap="square" rtlCol="0">
            <a:spAutoFit/>
          </a:bodyPr>
          <a:lstStyle/>
          <a:p>
            <a:pPr algn="r"/>
            <a:r>
              <a:rPr lang="en-US" sz="1600" dirty="0"/>
              <a:t>The gene for baldness is </a:t>
            </a:r>
            <a:r>
              <a:rPr lang="en-US" sz="1600" dirty="0" err="1"/>
              <a:t>epistatic</a:t>
            </a:r>
            <a:endParaRPr lang="en-US" sz="1600" dirty="0"/>
          </a:p>
        </p:txBody>
      </p:sp>
    </p:spTree>
    <p:extLst>
      <p:ext uri="{BB962C8B-B14F-4D97-AF65-F5344CB8AC3E}">
        <p14:creationId xmlns:p14="http://schemas.microsoft.com/office/powerpoint/2010/main" val="2342935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F002B-2839-1046-A974-A8D8F8F22295}"/>
              </a:ext>
            </a:extLst>
          </p:cNvPr>
          <p:cNvPicPr>
            <a:picLocks noChangeAspect="1"/>
          </p:cNvPicPr>
          <p:nvPr/>
        </p:nvPicPr>
        <p:blipFill>
          <a:blip r:embed="rId2"/>
          <a:stretch>
            <a:fillRect/>
          </a:stretch>
        </p:blipFill>
        <p:spPr>
          <a:xfrm>
            <a:off x="564478" y="1524000"/>
            <a:ext cx="5842000" cy="3810000"/>
          </a:xfrm>
          <a:prstGeom prst="rect">
            <a:avLst/>
          </a:prstGeom>
        </p:spPr>
      </p:pic>
      <p:sp>
        <p:nvSpPr>
          <p:cNvPr id="4" name="TextBox 3">
            <a:extLst>
              <a:ext uri="{FF2B5EF4-FFF2-40B4-BE49-F238E27FC236}">
                <a16:creationId xmlns:a16="http://schemas.microsoft.com/office/drawing/2014/main" id="{82FD6690-D247-D94B-8870-00A2D76BBF4A}"/>
              </a:ext>
            </a:extLst>
          </p:cNvPr>
          <p:cNvSpPr txBox="1"/>
          <p:nvPr/>
        </p:nvSpPr>
        <p:spPr>
          <a:xfrm>
            <a:off x="6605196" y="1524000"/>
            <a:ext cx="2237590" cy="1200329"/>
          </a:xfrm>
          <a:prstGeom prst="rect">
            <a:avLst/>
          </a:prstGeom>
          <a:noFill/>
        </p:spPr>
        <p:txBody>
          <a:bodyPr wrap="square" rtlCol="0">
            <a:spAutoFit/>
          </a:bodyPr>
          <a:lstStyle/>
          <a:p>
            <a:r>
              <a:rPr lang="en-US" dirty="0"/>
              <a:t>For the male, one allele is sufficient to produce the ”hair loss” phenotype.</a:t>
            </a:r>
          </a:p>
        </p:txBody>
      </p:sp>
      <p:sp>
        <p:nvSpPr>
          <p:cNvPr id="5" name="TextBox 4">
            <a:extLst>
              <a:ext uri="{FF2B5EF4-FFF2-40B4-BE49-F238E27FC236}">
                <a16:creationId xmlns:a16="http://schemas.microsoft.com/office/drawing/2014/main" id="{7E86230E-C5B2-8546-BABB-E85856F90189}"/>
              </a:ext>
            </a:extLst>
          </p:cNvPr>
          <p:cNvSpPr txBox="1"/>
          <p:nvPr/>
        </p:nvSpPr>
        <p:spPr>
          <a:xfrm>
            <a:off x="6605196" y="3533507"/>
            <a:ext cx="2237590" cy="1200329"/>
          </a:xfrm>
          <a:prstGeom prst="rect">
            <a:avLst/>
          </a:prstGeom>
          <a:noFill/>
        </p:spPr>
        <p:txBody>
          <a:bodyPr wrap="square" rtlCol="0">
            <a:spAutoFit/>
          </a:bodyPr>
          <a:lstStyle/>
          <a:p>
            <a:r>
              <a:rPr lang="en-US" dirty="0"/>
              <a:t>For the female, two “hair loss” alleles are required.</a:t>
            </a:r>
          </a:p>
          <a:p>
            <a:endParaRPr lang="en-US" dirty="0"/>
          </a:p>
        </p:txBody>
      </p:sp>
    </p:spTree>
    <p:extLst>
      <p:ext uri="{BB962C8B-B14F-4D97-AF65-F5344CB8AC3E}">
        <p14:creationId xmlns:p14="http://schemas.microsoft.com/office/powerpoint/2010/main" val="812831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07EFA0-D371-434B-B042-BF2779742F5F}"/>
              </a:ext>
            </a:extLst>
          </p:cNvPr>
          <p:cNvSpPr txBox="1"/>
          <p:nvPr/>
        </p:nvSpPr>
        <p:spPr>
          <a:xfrm>
            <a:off x="474531" y="268941"/>
            <a:ext cx="8485528" cy="492443"/>
          </a:xfrm>
          <a:prstGeom prst="rect">
            <a:avLst/>
          </a:prstGeom>
          <a:noFill/>
        </p:spPr>
        <p:txBody>
          <a:bodyPr wrap="none" rtlCol="0">
            <a:spAutoFit/>
          </a:bodyPr>
          <a:lstStyle/>
          <a:p>
            <a:r>
              <a:rPr lang="en-US" sz="2600" dirty="0"/>
              <a:t>Testosterone levels have been shown to be interacting factor!</a:t>
            </a:r>
          </a:p>
        </p:txBody>
      </p:sp>
      <p:pic>
        <p:nvPicPr>
          <p:cNvPr id="4" name="Picture 3">
            <a:extLst>
              <a:ext uri="{FF2B5EF4-FFF2-40B4-BE49-F238E27FC236}">
                <a16:creationId xmlns:a16="http://schemas.microsoft.com/office/drawing/2014/main" id="{9E89D2DC-91B8-934B-BAFC-F49892A3044C}"/>
              </a:ext>
            </a:extLst>
          </p:cNvPr>
          <p:cNvPicPr>
            <a:picLocks noChangeAspect="1"/>
          </p:cNvPicPr>
          <p:nvPr/>
        </p:nvPicPr>
        <p:blipFill>
          <a:blip r:embed="rId2"/>
          <a:stretch>
            <a:fillRect/>
          </a:stretch>
        </p:blipFill>
        <p:spPr>
          <a:xfrm>
            <a:off x="387275" y="1129554"/>
            <a:ext cx="4184725" cy="2615453"/>
          </a:xfrm>
          <a:prstGeom prst="rect">
            <a:avLst/>
          </a:prstGeom>
        </p:spPr>
      </p:pic>
      <p:pic>
        <p:nvPicPr>
          <p:cNvPr id="6" name="Picture 5">
            <a:extLst>
              <a:ext uri="{FF2B5EF4-FFF2-40B4-BE49-F238E27FC236}">
                <a16:creationId xmlns:a16="http://schemas.microsoft.com/office/drawing/2014/main" id="{4F42EAB9-4ECA-924D-ACDD-B09ED10A1089}"/>
              </a:ext>
            </a:extLst>
          </p:cNvPr>
          <p:cNvPicPr>
            <a:picLocks noChangeAspect="1"/>
          </p:cNvPicPr>
          <p:nvPr/>
        </p:nvPicPr>
        <p:blipFill>
          <a:blip r:embed="rId3"/>
          <a:stretch>
            <a:fillRect/>
          </a:stretch>
        </p:blipFill>
        <p:spPr>
          <a:xfrm>
            <a:off x="6246756" y="1529079"/>
            <a:ext cx="2245753" cy="3326653"/>
          </a:xfrm>
          <a:prstGeom prst="rect">
            <a:avLst/>
          </a:prstGeom>
        </p:spPr>
      </p:pic>
      <p:pic>
        <p:nvPicPr>
          <p:cNvPr id="8" name="Picture 7">
            <a:extLst>
              <a:ext uri="{FF2B5EF4-FFF2-40B4-BE49-F238E27FC236}">
                <a16:creationId xmlns:a16="http://schemas.microsoft.com/office/drawing/2014/main" id="{5D4659AC-06F3-2A44-81E8-384F5F31A686}"/>
              </a:ext>
            </a:extLst>
          </p:cNvPr>
          <p:cNvPicPr>
            <a:picLocks noChangeAspect="1"/>
          </p:cNvPicPr>
          <p:nvPr/>
        </p:nvPicPr>
        <p:blipFill>
          <a:blip r:embed="rId4"/>
          <a:stretch>
            <a:fillRect/>
          </a:stretch>
        </p:blipFill>
        <p:spPr>
          <a:xfrm>
            <a:off x="1549101" y="4156486"/>
            <a:ext cx="4238513" cy="2422428"/>
          </a:xfrm>
          <a:prstGeom prst="rect">
            <a:avLst/>
          </a:prstGeom>
        </p:spPr>
      </p:pic>
    </p:spTree>
    <p:extLst>
      <p:ext uri="{BB962C8B-B14F-4D97-AF65-F5344CB8AC3E}">
        <p14:creationId xmlns:p14="http://schemas.microsoft.com/office/powerpoint/2010/main" val="3270752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228600" y="381000"/>
            <a:ext cx="8077200" cy="4524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buFont typeface="Times" charset="0"/>
              <a:buNone/>
            </a:pPr>
            <a:r>
              <a:rPr lang="en-US" u="sng" dirty="0"/>
              <a:t>Recessive epistasis, coat color determination in rodents:</a:t>
            </a:r>
          </a:p>
          <a:p>
            <a:pPr marL="457200" indent="-457200">
              <a:buFont typeface="Times" charset="0"/>
              <a:buNone/>
            </a:pPr>
            <a:endParaRPr lang="en-US" u="sng" dirty="0"/>
          </a:p>
          <a:p>
            <a:pPr marL="457200" indent="-457200">
              <a:buFont typeface="Times" charset="0"/>
              <a:buNone/>
            </a:pPr>
            <a:r>
              <a:rPr lang="en-US" u="sng" dirty="0"/>
              <a:t>Three loci involved (agouti = color banded hairs, ~grey)</a:t>
            </a:r>
            <a:r>
              <a:rPr lang="en-US" dirty="0"/>
              <a:t>:</a:t>
            </a:r>
          </a:p>
          <a:p>
            <a:pPr marL="457200" indent="-457200">
              <a:buFont typeface="Times" charset="0"/>
              <a:buChar char="•"/>
            </a:pPr>
            <a:endParaRPr lang="en-US" dirty="0"/>
          </a:p>
          <a:p>
            <a:pPr marL="457200" indent="-457200">
              <a:buFont typeface="Times" charset="0"/>
              <a:buAutoNum type="arabicPeriod"/>
            </a:pPr>
            <a:r>
              <a:rPr lang="en-US" dirty="0"/>
              <a:t>C allele determines pigment 			(C- = pigment, cc = albino)</a:t>
            </a:r>
          </a:p>
          <a:p>
            <a:pPr marL="457200" indent="-457200">
              <a:buFont typeface="Times" charset="0"/>
              <a:buAutoNum type="arabicPeriod"/>
            </a:pPr>
            <a:r>
              <a:rPr lang="en-US" dirty="0"/>
              <a:t>A allele determines agouti factor 		(A- = banded, </a:t>
            </a:r>
            <a:r>
              <a:rPr lang="en-US" dirty="0" err="1"/>
              <a:t>aa</a:t>
            </a:r>
            <a:r>
              <a:rPr lang="en-US" dirty="0"/>
              <a:t> = solid)</a:t>
            </a:r>
          </a:p>
          <a:p>
            <a:pPr marL="457200" indent="-457200">
              <a:buFont typeface="Times" charset="0"/>
              <a:buAutoNum type="arabicPeriod"/>
            </a:pPr>
            <a:r>
              <a:rPr lang="en-US" dirty="0"/>
              <a:t>B allele determines color			(B- = black, bb = brown)</a:t>
            </a:r>
          </a:p>
          <a:p>
            <a:pPr marL="457200" indent="-457200">
              <a:buFont typeface="Times" charset="0"/>
              <a:buAutoNum type="arabicPeriod"/>
            </a:pPr>
            <a:endParaRPr lang="en-US" dirty="0"/>
          </a:p>
          <a:p>
            <a:pPr marL="457200" indent="-457200">
              <a:buFont typeface="Times" charset="0"/>
              <a:buAutoNum type="arabicPeriod"/>
            </a:pPr>
            <a:r>
              <a:rPr lang="en-US" dirty="0"/>
              <a:t>A allele is </a:t>
            </a:r>
            <a:r>
              <a:rPr lang="en-US" dirty="0" err="1"/>
              <a:t>epistatic</a:t>
            </a:r>
            <a:r>
              <a:rPr lang="en-US" dirty="0"/>
              <a:t> over B locus, inserts bands of color between black and brown (appears grey).</a:t>
            </a:r>
          </a:p>
          <a:p>
            <a:pPr marL="457200" indent="-457200">
              <a:buFont typeface="Times" charset="0"/>
              <a:buAutoNum type="arabicPeriod"/>
            </a:pPr>
            <a:endParaRPr lang="en-US" dirty="0"/>
          </a:p>
          <a:p>
            <a:pPr marL="457200" indent="-457200">
              <a:buFont typeface="Times" charset="0"/>
              <a:buAutoNum type="arabicPeriod"/>
            </a:pPr>
            <a:r>
              <a:rPr lang="en-US" dirty="0"/>
              <a:t>C allele is </a:t>
            </a:r>
            <a:r>
              <a:rPr lang="en-US" dirty="0" err="1"/>
              <a:t>epistatic</a:t>
            </a:r>
            <a:r>
              <a:rPr lang="en-US" dirty="0"/>
              <a:t> over A and B loci, as cc is albino regardless of its genotype at the A and B loci.</a:t>
            </a:r>
          </a:p>
          <a:p>
            <a:pPr marL="457200" indent="-457200">
              <a:buFont typeface="Times" charset="0"/>
              <a:buAutoNum type="arabicPeriod"/>
            </a:pPr>
            <a:endParaRPr lang="en-US" dirty="0"/>
          </a:p>
          <a:p>
            <a:pPr marL="457200" indent="-457200">
              <a:buFont typeface="Wingdings" charset="0"/>
              <a:buChar char="ü"/>
            </a:pPr>
            <a:endParaRPr lang="en-US" dirty="0"/>
          </a:p>
          <a:p>
            <a:pPr marL="457200" indent="-457200">
              <a:buFont typeface="Wingdings" charset="0"/>
              <a:buNone/>
            </a:pPr>
            <a:endParaRPr lang="en-US" dirty="0"/>
          </a:p>
        </p:txBody>
      </p:sp>
      <p:pic>
        <p:nvPicPr>
          <p:cNvPr id="46082" name="Picture 3" descr="asset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370706"/>
            <a:ext cx="441960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676275" y="5437506"/>
            <a:ext cx="9239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charset="0"/>
                <a:ea typeface="MS PGothic" charset="0"/>
                <a:cs typeface="MS PGothic" charset="0"/>
              </a:defRPr>
            </a:lvl1pPr>
            <a:lvl2pPr marL="742950" indent="-285750">
              <a:defRPr sz="1600" b="1">
                <a:solidFill>
                  <a:schemeClr val="tx1"/>
                </a:solidFill>
                <a:latin typeface="Verdana" charset="0"/>
                <a:ea typeface="MS PGothic" charset="0"/>
                <a:cs typeface="MS PGothic" charset="0"/>
              </a:defRPr>
            </a:lvl2pPr>
            <a:lvl3pPr marL="1143000" indent="-228600">
              <a:defRPr sz="1600" b="1">
                <a:solidFill>
                  <a:schemeClr val="tx1"/>
                </a:solidFill>
                <a:latin typeface="Verdana" charset="0"/>
                <a:ea typeface="MS PGothic" charset="0"/>
                <a:cs typeface="MS PGothic" charset="0"/>
              </a:defRPr>
            </a:lvl3pPr>
            <a:lvl4pPr marL="1600200" indent="-228600">
              <a:defRPr sz="1600" b="1">
                <a:solidFill>
                  <a:schemeClr val="tx1"/>
                </a:solidFill>
                <a:latin typeface="Verdana" charset="0"/>
                <a:ea typeface="MS PGothic" charset="0"/>
                <a:cs typeface="MS PGothic" charset="0"/>
              </a:defRPr>
            </a:lvl4pPr>
            <a:lvl5pPr marL="2057400" indent="-228600">
              <a:defRPr sz="1600" b="1">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Verdana" charset="0"/>
                <a:ea typeface="MS PGothic" charset="0"/>
                <a:cs typeface="MS PGothic" charset="0"/>
              </a:defRPr>
            </a:lvl9pPr>
          </a:lstStyle>
          <a:p>
            <a:r>
              <a:rPr lang="en-US">
                <a:latin typeface="Courier" charset="0"/>
              </a:rPr>
              <a:t>----cc</a:t>
            </a:r>
          </a:p>
        </p:txBody>
      </p:sp>
      <p:sp>
        <p:nvSpPr>
          <p:cNvPr id="46084" name="TextBox 6"/>
          <p:cNvSpPr txBox="1">
            <a:spLocks noChangeArrowheads="1"/>
          </p:cNvSpPr>
          <p:nvPr/>
        </p:nvSpPr>
        <p:spPr bwMode="auto">
          <a:xfrm>
            <a:off x="2339975" y="5437506"/>
            <a:ext cx="9239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charset="0"/>
                <a:ea typeface="MS PGothic" charset="0"/>
                <a:cs typeface="MS PGothic" charset="0"/>
              </a:defRPr>
            </a:lvl1pPr>
            <a:lvl2pPr marL="742950" indent="-285750">
              <a:defRPr sz="1600" b="1">
                <a:solidFill>
                  <a:schemeClr val="tx1"/>
                </a:solidFill>
                <a:latin typeface="Verdana" charset="0"/>
                <a:ea typeface="MS PGothic" charset="0"/>
                <a:cs typeface="MS PGothic" charset="0"/>
              </a:defRPr>
            </a:lvl2pPr>
            <a:lvl3pPr marL="1143000" indent="-228600">
              <a:defRPr sz="1600" b="1">
                <a:solidFill>
                  <a:schemeClr val="tx1"/>
                </a:solidFill>
                <a:latin typeface="Verdana" charset="0"/>
                <a:ea typeface="MS PGothic" charset="0"/>
                <a:cs typeface="MS PGothic" charset="0"/>
              </a:defRPr>
            </a:lvl3pPr>
            <a:lvl4pPr marL="1600200" indent="-228600">
              <a:defRPr sz="1600" b="1">
                <a:solidFill>
                  <a:schemeClr val="tx1"/>
                </a:solidFill>
                <a:latin typeface="Verdana" charset="0"/>
                <a:ea typeface="MS PGothic" charset="0"/>
                <a:cs typeface="MS PGothic" charset="0"/>
              </a:defRPr>
            </a:lvl4pPr>
            <a:lvl5pPr marL="2057400" indent="-228600">
              <a:defRPr sz="1600" b="1">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Verdana" charset="0"/>
                <a:ea typeface="MS PGothic" charset="0"/>
                <a:cs typeface="MS PGothic" charset="0"/>
              </a:defRPr>
            </a:lvl9pPr>
          </a:lstStyle>
          <a:p>
            <a:r>
              <a:rPr lang="en-US">
                <a:latin typeface="Courier" charset="0"/>
              </a:rPr>
              <a:t>A---C-</a:t>
            </a:r>
          </a:p>
        </p:txBody>
      </p:sp>
      <p:sp>
        <p:nvSpPr>
          <p:cNvPr id="46085" name="TextBox 7"/>
          <p:cNvSpPr txBox="1">
            <a:spLocks noChangeArrowheads="1"/>
          </p:cNvSpPr>
          <p:nvPr/>
        </p:nvSpPr>
        <p:spPr bwMode="auto">
          <a:xfrm>
            <a:off x="4029075" y="5437506"/>
            <a:ext cx="9239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charset="0"/>
                <a:ea typeface="MS PGothic" charset="0"/>
                <a:cs typeface="MS PGothic" charset="0"/>
              </a:defRPr>
            </a:lvl1pPr>
            <a:lvl2pPr marL="742950" indent="-285750">
              <a:defRPr sz="1600" b="1">
                <a:solidFill>
                  <a:schemeClr val="tx1"/>
                </a:solidFill>
                <a:latin typeface="Verdana" charset="0"/>
                <a:ea typeface="MS PGothic" charset="0"/>
                <a:cs typeface="MS PGothic" charset="0"/>
              </a:defRPr>
            </a:lvl2pPr>
            <a:lvl3pPr marL="1143000" indent="-228600">
              <a:defRPr sz="1600" b="1">
                <a:solidFill>
                  <a:schemeClr val="tx1"/>
                </a:solidFill>
                <a:latin typeface="Verdana" charset="0"/>
                <a:ea typeface="MS PGothic" charset="0"/>
                <a:cs typeface="MS PGothic" charset="0"/>
              </a:defRPr>
            </a:lvl3pPr>
            <a:lvl4pPr marL="1600200" indent="-228600">
              <a:defRPr sz="1600" b="1">
                <a:solidFill>
                  <a:schemeClr val="tx1"/>
                </a:solidFill>
                <a:latin typeface="Verdana" charset="0"/>
                <a:ea typeface="MS PGothic" charset="0"/>
                <a:cs typeface="MS PGothic" charset="0"/>
              </a:defRPr>
            </a:lvl4pPr>
            <a:lvl5pPr marL="2057400" indent="-228600">
              <a:defRPr sz="1600" b="1">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1600" b="1">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1600" b="1">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1600" b="1">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1600" b="1">
                <a:solidFill>
                  <a:schemeClr val="tx1"/>
                </a:solidFill>
                <a:latin typeface="Verdana" charset="0"/>
                <a:ea typeface="MS PGothic" charset="0"/>
                <a:cs typeface="MS PGothic" charset="0"/>
              </a:defRPr>
            </a:lvl9pPr>
          </a:lstStyle>
          <a:p>
            <a:r>
              <a:rPr lang="en-US">
                <a:latin typeface="Courier" charset="0"/>
              </a:rPr>
              <a:t>aaB-C-</a:t>
            </a:r>
          </a:p>
        </p:txBody>
      </p:sp>
    </p:spTree>
    <p:extLst>
      <p:ext uri="{BB962C8B-B14F-4D97-AF65-F5344CB8AC3E}">
        <p14:creationId xmlns:p14="http://schemas.microsoft.com/office/powerpoint/2010/main" val="417329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3A616E-69D1-B64D-815C-3010DD5349D1}"/>
              </a:ext>
            </a:extLst>
          </p:cNvPr>
          <p:cNvPicPr>
            <a:picLocks noChangeAspect="1"/>
          </p:cNvPicPr>
          <p:nvPr/>
        </p:nvPicPr>
        <p:blipFill>
          <a:blip r:embed="rId2"/>
          <a:stretch>
            <a:fillRect/>
          </a:stretch>
        </p:blipFill>
        <p:spPr>
          <a:xfrm>
            <a:off x="1476554" y="505089"/>
            <a:ext cx="6190891" cy="5722045"/>
          </a:xfrm>
          <a:prstGeom prst="rect">
            <a:avLst/>
          </a:prstGeom>
        </p:spPr>
      </p:pic>
      <p:sp>
        <p:nvSpPr>
          <p:cNvPr id="6" name="Rectangle 5">
            <a:extLst>
              <a:ext uri="{FF2B5EF4-FFF2-40B4-BE49-F238E27FC236}">
                <a16:creationId xmlns:a16="http://schemas.microsoft.com/office/drawing/2014/main" id="{F8CD7207-3796-094B-8AC6-FA3C59AF2C2F}"/>
              </a:ext>
            </a:extLst>
          </p:cNvPr>
          <p:cNvSpPr/>
          <p:nvPr/>
        </p:nvSpPr>
        <p:spPr>
          <a:xfrm>
            <a:off x="2130054" y="6352911"/>
            <a:ext cx="5601185" cy="369332"/>
          </a:xfrm>
          <a:prstGeom prst="rect">
            <a:avLst/>
          </a:prstGeom>
        </p:spPr>
        <p:txBody>
          <a:bodyPr wrap="square">
            <a:spAutoFit/>
          </a:bodyPr>
          <a:lstStyle/>
          <a:p>
            <a:r>
              <a:rPr lang="en-US" dirty="0"/>
              <a:t>https://</a:t>
            </a:r>
            <a:r>
              <a:rPr lang="en-US" dirty="0" err="1"/>
              <a:t>rk.md</a:t>
            </a:r>
            <a:r>
              <a:rPr lang="en-US" dirty="0"/>
              <a:t>/2017/oxyhemoglobin-dissociation-curve/</a:t>
            </a:r>
          </a:p>
        </p:txBody>
      </p:sp>
    </p:spTree>
    <p:extLst>
      <p:ext uri="{BB962C8B-B14F-4D97-AF65-F5344CB8AC3E}">
        <p14:creationId xmlns:p14="http://schemas.microsoft.com/office/powerpoint/2010/main" val="1726604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4922</TotalTime>
  <Words>2337</Words>
  <Application>Microsoft Macintosh PowerPoint</Application>
  <PresentationFormat>On-screen Show (4:3)</PresentationFormat>
  <Paragraphs>271</Paragraphs>
  <Slides>43</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Courier</vt:lpstr>
      <vt:lpstr>Roboto</vt:lpstr>
      <vt:lpstr>Times</vt:lpstr>
      <vt:lpstr>Verdana</vt:lpstr>
      <vt:lpstr>Wingdings</vt:lpstr>
      <vt:lpstr>Office Theme</vt:lpstr>
      <vt:lpstr>Interactions &amp; Conflict</vt:lpstr>
      <vt:lpstr>Gene Interactions</vt:lpstr>
      <vt:lpstr>PowerPoint Presentation</vt:lpstr>
      <vt:lpstr>Epistasis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Individuals often help relatives</vt:lpstr>
      <vt:lpstr>PowerPoint Presentation</vt:lpstr>
      <vt:lpstr>PowerPoint Presentation</vt:lpstr>
      <vt:lpstr>PowerPoint Presentation</vt:lpstr>
      <vt:lpstr>PowerPoint Presentation</vt:lpstr>
      <vt:lpstr>PowerPoint Presentation</vt:lpstr>
      <vt:lpstr>PowerPoint Presentation</vt:lpstr>
      <vt:lpstr>Resolving Conflicts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562</cp:revision>
  <cp:lastPrinted>2017-03-20T13:31:01Z</cp:lastPrinted>
  <dcterms:created xsi:type="dcterms:W3CDTF">2017-01-09T21:19:33Z</dcterms:created>
  <dcterms:modified xsi:type="dcterms:W3CDTF">2026-03-23T15:47:46Z</dcterms:modified>
</cp:coreProperties>
</file>