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02" r:id="rId2"/>
    <p:sldId id="340" r:id="rId3"/>
    <p:sldId id="305" r:id="rId4"/>
    <p:sldId id="264" r:id="rId5"/>
    <p:sldId id="307" r:id="rId6"/>
    <p:sldId id="308" r:id="rId7"/>
    <p:sldId id="309" r:id="rId8"/>
    <p:sldId id="274" r:id="rId9"/>
    <p:sldId id="310" r:id="rId10"/>
    <p:sldId id="311" r:id="rId11"/>
    <p:sldId id="312" r:id="rId12"/>
    <p:sldId id="313" r:id="rId13"/>
    <p:sldId id="333" r:id="rId14"/>
    <p:sldId id="314" r:id="rId15"/>
    <p:sldId id="315" r:id="rId16"/>
    <p:sldId id="322" r:id="rId17"/>
    <p:sldId id="281" r:id="rId18"/>
    <p:sldId id="282" r:id="rId19"/>
    <p:sldId id="329" r:id="rId20"/>
    <p:sldId id="256" r:id="rId21"/>
    <p:sldId id="283" r:id="rId22"/>
    <p:sldId id="284" r:id="rId23"/>
    <p:sldId id="285" r:id="rId24"/>
    <p:sldId id="316" r:id="rId25"/>
    <p:sldId id="341" r:id="rId26"/>
    <p:sldId id="324" r:id="rId27"/>
    <p:sldId id="342" r:id="rId28"/>
    <p:sldId id="317" r:id="rId29"/>
    <p:sldId id="318" r:id="rId30"/>
    <p:sldId id="319" r:id="rId31"/>
    <p:sldId id="290" r:id="rId32"/>
    <p:sldId id="325" r:id="rId33"/>
    <p:sldId id="327" r:id="rId34"/>
    <p:sldId id="330" r:id="rId35"/>
    <p:sldId id="320" r:id="rId36"/>
    <p:sldId id="321" r:id="rId37"/>
    <p:sldId id="326" r:id="rId38"/>
    <p:sldId id="303" r:id="rId39"/>
    <p:sldId id="331" r:id="rId40"/>
    <p:sldId id="260" r:id="rId41"/>
    <p:sldId id="261" r:id="rId42"/>
    <p:sldId id="332" r:id="rId43"/>
    <p:sldId id="339" r:id="rId44"/>
    <p:sldId id="334" r:id="rId45"/>
    <p:sldId id="335" r:id="rId46"/>
    <p:sldId id="301" r:id="rId47"/>
    <p:sldId id="336" r:id="rId48"/>
    <p:sldId id="337" r:id="rId49"/>
    <p:sldId id="338" r:id="rId50"/>
    <p:sldId id="323" r:id="rId51"/>
    <p:sldId id="328"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236"/>
    <p:restoredTop sz="94657"/>
  </p:normalViewPr>
  <p:slideViewPr>
    <p:cSldViewPr snapToGrid="0" snapToObjects="1" showGuides="1">
      <p:cViewPr varScale="1">
        <p:scale>
          <a:sx n="189" d="100"/>
          <a:sy n="189" d="100"/>
        </p:scale>
        <p:origin x="2056"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2A906-268F-5945-B6D0-BCC0140DC4EC}" type="datetimeFigureOut">
              <a:rPr lang="en-US" smtClean="0"/>
              <a:t>10/28/25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F3FF1-5E9B-5444-AD42-FCC3AE0C4805}" type="slidenum">
              <a:rPr lang="en-US" smtClean="0"/>
              <a:t>‹#›</a:t>
            </a:fld>
            <a:endParaRPr lang="en-US"/>
          </a:p>
        </p:txBody>
      </p:sp>
    </p:spTree>
    <p:extLst>
      <p:ext uri="{BB962C8B-B14F-4D97-AF65-F5344CB8AC3E}">
        <p14:creationId xmlns:p14="http://schemas.microsoft.com/office/powerpoint/2010/main" val="1399466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7C040B5-18BF-4C43-BF02-C581AB05B1BC}" type="slidenum">
              <a:rPr lang="en-US" sz="1200">
                <a:latin typeface="Arial" charset="0"/>
              </a:rPr>
              <a:pPr eaLnBrk="1" hangingPunct="1"/>
              <a:t>3</a:t>
            </a:fld>
            <a:endParaRPr lang="en-US" sz="1200">
              <a:latin typeface="Arial"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11431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DFC4842-6BCE-9D4E-8910-2AF80576AA96}" type="slidenum">
              <a:rPr lang="en-US" sz="1200">
                <a:latin typeface="Arial" charset="0"/>
              </a:rPr>
              <a:pPr eaLnBrk="1" hangingPunct="1"/>
              <a:t>12</a:t>
            </a:fld>
            <a:endParaRPr lang="en-US" sz="120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26920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4D631D7-BEF7-3648-8021-CC635323AEF4}" type="slidenum">
              <a:rPr lang="en-US" sz="1200">
                <a:latin typeface="Arial" charset="0"/>
              </a:rPr>
              <a:pPr eaLnBrk="1" hangingPunct="1"/>
              <a:t>14</a:t>
            </a:fld>
            <a:endParaRPr lang="en-US" sz="120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0278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E5E72D1-C05E-1148-AE32-0098A1DB4601}" type="slidenum">
              <a:rPr lang="en-US" sz="1200">
                <a:latin typeface="Arial" charset="0"/>
              </a:rPr>
              <a:pPr eaLnBrk="1" hangingPunct="1"/>
              <a:t>15</a:t>
            </a:fld>
            <a:endParaRPr lang="en-US" sz="120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3803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422908D-E411-9448-A082-6F4463328771}" type="slidenum">
              <a:rPr lang="en-US" sz="1200">
                <a:latin typeface="Arial" charset="0"/>
              </a:rPr>
              <a:pPr eaLnBrk="1" hangingPunct="1"/>
              <a:t>17</a:t>
            </a:fld>
            <a:endParaRPr lang="en-US" sz="120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2096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EFABC171-C374-7A40-A6D5-7500A655963E}" type="slidenum">
              <a:rPr lang="en-US" sz="1200">
                <a:latin typeface="Arial" charset="0"/>
              </a:rPr>
              <a:pPr eaLnBrk="1" hangingPunct="1"/>
              <a:t>18</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61139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60B98C0-69F2-3447-B378-C9A0E1736B00}"/>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39F36EF2-3746-BD41-B12D-C40F448CF5CE}"/>
              </a:ext>
            </a:extLst>
          </p:cNvPr>
          <p:cNvSpPr txBox="1">
            <a:spLocks noGrp="1" noChangeArrowheads="1"/>
          </p:cNvSpPr>
          <p:nvPr>
            <p:ph type="body"/>
          </p:nvPr>
        </p:nvSpPr>
        <p:spPr bwMode="auto">
          <a:xfrm>
            <a:off x="1185863" y="4787900"/>
            <a:ext cx="5407025" cy="4975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The main fixed and polymorphic 2R paracentric inversions in the sibling species of the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 complex. Fixed rearrangements characterize 2R of </a:t>
            </a:r>
            <a:r>
              <a:rPr lang="en-GB" altLang="en-US" i="1">
                <a:latin typeface="Arial" panose="020B0604020202020204" pitchFamily="34" charset="0"/>
                <a:ea typeface="msgothic" charset="0"/>
                <a:cs typeface="msgothic" charset="0"/>
              </a:rPr>
              <a:t>A. melas </a:t>
            </a:r>
            <a:r>
              <a:rPr lang="en-GB" altLang="en-US">
                <a:latin typeface="Arial" panose="020B0604020202020204" pitchFamily="34" charset="0"/>
                <a:ea typeface="msgothic" charset="0"/>
                <a:cs typeface="msgothic" charset="0"/>
              </a:rPr>
              <a:t>(2Rm, with ↑m indicating the boundaries of the inversion) and </a:t>
            </a:r>
            <a:r>
              <a:rPr lang="en-GB" altLang="en-US" i="1">
                <a:latin typeface="Arial" panose="020B0604020202020204" pitchFamily="34" charset="0"/>
                <a:ea typeface="msgothic" charset="0"/>
                <a:cs typeface="msgothic" charset="0"/>
              </a:rPr>
              <a:t>A. merus </a:t>
            </a:r>
            <a:r>
              <a:rPr lang="en-GB" altLang="en-US">
                <a:latin typeface="Arial" panose="020B0604020202020204" pitchFamily="34" charset="0"/>
                <a:ea typeface="msgothic" charset="0"/>
                <a:cs typeface="msgothic" charset="0"/>
              </a:rPr>
              <a:t>(2Rop, with ↑o and ↑p indicating the boundaries of the overlapping o and p inversions). Brackets indicate polymorphic inversions. In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 </a:t>
            </a:r>
            <a:r>
              <a:rPr lang="en-GB" altLang="en-US" i="1">
                <a:latin typeface="Arial" panose="020B0604020202020204" pitchFamily="34" charset="0"/>
                <a:ea typeface="msgothic" charset="0"/>
                <a:cs typeface="msgothic" charset="0"/>
              </a:rPr>
              <a:t>A. arabiensis</a:t>
            </a:r>
            <a:r>
              <a:rPr lang="en-GB" altLang="en-US">
                <a:latin typeface="Arial" panose="020B0604020202020204" pitchFamily="34" charset="0"/>
                <a:ea typeface="msgothic" charset="0"/>
                <a:cs typeface="msgothic" charset="0"/>
              </a:rPr>
              <a:t>, </a:t>
            </a:r>
            <a:r>
              <a:rPr lang="en-GB" altLang="en-US" i="1">
                <a:latin typeface="Arial" panose="020B0604020202020204" pitchFamily="34" charset="0"/>
                <a:ea typeface="msgothic" charset="0"/>
                <a:cs typeface="msgothic" charset="0"/>
              </a:rPr>
              <a:t>A. bwambae</a:t>
            </a:r>
            <a:r>
              <a:rPr lang="en-GB" altLang="en-US">
                <a:latin typeface="Arial" panose="020B0604020202020204" pitchFamily="34" charset="0"/>
                <a:ea typeface="msgothic" charset="0"/>
                <a:cs typeface="msgothic" charset="0"/>
              </a:rPr>
              <a:t>, and </a:t>
            </a:r>
            <a:r>
              <a:rPr lang="en-GB" altLang="en-US" i="1">
                <a:latin typeface="Arial" panose="020B0604020202020204" pitchFamily="34" charset="0"/>
                <a:ea typeface="msgothic" charset="0"/>
                <a:cs typeface="msgothic" charset="0"/>
              </a:rPr>
              <a:t>A. quadriannulatus</a:t>
            </a:r>
            <a:r>
              <a:rPr lang="en-GB" altLang="en-US">
                <a:latin typeface="Arial" panose="020B0604020202020204" pitchFamily="34" charset="0"/>
                <a:ea typeface="msgothic" charset="0"/>
                <a:cs typeface="msgothic" charset="0"/>
              </a:rPr>
              <a:t>(species A from southern Africa) all polymorphic inversions are based on the standard 2R arrangement except for inversions 2Rf and 2Rr in </a:t>
            </a:r>
            <a:r>
              <a:rPr lang="en-GB" altLang="en-US" i="1">
                <a:latin typeface="Arial" panose="020B0604020202020204" pitchFamily="34" charset="0"/>
                <a:ea typeface="msgothic" charset="0"/>
                <a:cs typeface="msgothic" charset="0"/>
              </a:rPr>
              <a:t>A. arabiensi</a:t>
            </a:r>
            <a:r>
              <a:rPr lang="en-GB" altLang="en-US">
                <a:latin typeface="Arial" panose="020B0604020202020204" pitchFamily="34" charset="0"/>
                <a:ea typeface="msgothic" charset="0"/>
                <a:cs typeface="msgothic" charset="0"/>
              </a:rPr>
              <a:t>s and 2Rk in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 The latter three inversions are based on a preexisting 2Rb inversion and thus are designated 2Rbf, 2Rbr, and 2Rbk. Inversion 2Rc was recorded almost exclusively in combination with 2Rb and 2Ru as 2Rbc or 2Rcu, and 2Re was always found in combination with 2Rb as 2Rbe. Most of the 2R inversions occurred as groups of nonoverlapping, contiguous inversions that resulted in sets of nearly parallel inversion polymorphism (43) in these two species. The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inversion arrangements 2Rbc, 2Rcu, 2Rbcu, 2Rbcd, 2Rjd, 2Rjbcu, and 2Rjcu covered roughly the same regions of 2R as the </a:t>
            </a:r>
            <a:r>
              <a:rPr lang="en-GB" altLang="en-US" i="1">
                <a:latin typeface="Arial" panose="020B0604020202020204" pitchFamily="34" charset="0"/>
                <a:ea typeface="msgothic" charset="0"/>
                <a:cs typeface="msgothic" charset="0"/>
              </a:rPr>
              <a:t>A. arabiensis</a:t>
            </a:r>
            <a:r>
              <a:rPr lang="en-GB" altLang="en-US">
                <a:latin typeface="Arial" panose="020B0604020202020204" pitchFamily="34" charset="0"/>
                <a:ea typeface="msgothic" charset="0"/>
                <a:cs typeface="msgothic" charset="0"/>
              </a:rPr>
              <a:t> arrangements 2Rbc, 2Rbe, 2Rbcd</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2Rad</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and 2Rabe (the superscript 1 in 2Rd</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identifies an inversion that is morphologically similar but distinct from 2Rd). The 2Rb and 2Rc inversions appear cytologically identical in </a:t>
            </a:r>
            <a:r>
              <a:rPr lang="en-GB" altLang="en-US" i="1">
                <a:latin typeface="Arial" panose="020B0604020202020204" pitchFamily="34" charset="0"/>
                <a:ea typeface="msgothic" charset="0"/>
                <a:cs typeface="msgothic" charset="0"/>
              </a:rPr>
              <a:t>A. gambiae </a:t>
            </a:r>
            <a:r>
              <a:rPr lang="en-GB" altLang="en-US">
                <a:latin typeface="Arial" panose="020B0604020202020204" pitchFamily="34" charset="0"/>
                <a:ea typeface="msgothic" charset="0"/>
                <a:cs typeface="msgothic" charset="0"/>
              </a:rPr>
              <a:t>and </a:t>
            </a:r>
            <a:r>
              <a:rPr lang="en-GB" altLang="en-US" i="1">
                <a:latin typeface="Arial" panose="020B0604020202020204" pitchFamily="34" charset="0"/>
                <a:ea typeface="msgothic" charset="0"/>
                <a:cs typeface="msgothic" charset="0"/>
              </a:rPr>
              <a:t>A. arabiensis </a:t>
            </a:r>
            <a:r>
              <a:rPr lang="en-GB" altLang="en-US">
                <a:latin typeface="Arial" panose="020B0604020202020204" pitchFamily="34" charset="0"/>
                <a:ea typeface="msgothic" charset="0"/>
                <a:cs typeface="msgothic" charset="0"/>
              </a:rPr>
              <a:t>(i.e., with the same telomeric and centromeric breakpoints), so were probably transferred by introgression. Parallel 2R inversion polymorphisms are also found in allopatric populations of</a:t>
            </a:r>
            <a:r>
              <a:rPr lang="en-GB" altLang="en-US" i="1">
                <a:latin typeface="Arial" panose="020B0604020202020204" pitchFamily="34" charset="0"/>
                <a:ea typeface="msgothic" charset="0"/>
                <a:cs typeface="msgothic" charset="0"/>
              </a:rPr>
              <a:t>A. melas</a:t>
            </a:r>
            <a:r>
              <a:rPr lang="en-GB" altLang="en-US">
                <a:latin typeface="Arial" panose="020B0604020202020204" pitchFamily="34" charset="0"/>
                <a:ea typeface="msgothic" charset="0"/>
                <a:cs typeface="msgothic" charset="0"/>
              </a:rPr>
              <a:t>, where 2Rmm</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(2Rm</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in combination with the fixed 2Rm) is observed in Congo and Angola, 2Rmn</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(2Rn</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in combination with the fixed 2Rm) is present in Benin and Togo, and 2Rmn (2Rn in combination with the fixed 2Rm) is present in The Gambia, Senegal, the Casamance region of Senegal, and Guinea Bissau. Geographical barriers between these</a:t>
            </a:r>
            <a:r>
              <a:rPr lang="en-GB" altLang="en-US" i="1">
                <a:latin typeface="Arial" panose="020B0604020202020204" pitchFamily="34" charset="0"/>
                <a:ea typeface="msgothic" charset="0"/>
                <a:cs typeface="msgothic" charset="0"/>
              </a:rPr>
              <a:t>A. melas </a:t>
            </a:r>
            <a:r>
              <a:rPr lang="en-GB" altLang="en-US">
                <a:latin typeface="Arial" panose="020B0604020202020204" pitchFamily="34" charset="0"/>
                <a:ea typeface="msgothic" charset="0"/>
                <a:cs typeface="msgothic" charset="0"/>
              </a:rPr>
              <a:t>populations probably consist of sandy or rocky coastal areas without mangroves. The region spanned by 2Rbcu (yellow) is involved in virtually all nonstandard chromosome 2R rearrangements differentiating the members of the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complex.</a:t>
            </a:r>
          </a:p>
        </p:txBody>
      </p:sp>
    </p:spTree>
    <p:extLst>
      <p:ext uri="{BB962C8B-B14F-4D97-AF65-F5344CB8AC3E}">
        <p14:creationId xmlns:p14="http://schemas.microsoft.com/office/powerpoint/2010/main" val="2826587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23F0437-6D8E-1344-9E48-8C2764ACEC8C}" type="slidenum">
              <a:rPr lang="en-US" sz="1200">
                <a:latin typeface="Arial" charset="0"/>
              </a:rPr>
              <a:pPr eaLnBrk="1" hangingPunct="1"/>
              <a:t>21</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49413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01F8C25-5D9B-8441-AA48-C951D3F0B233}" type="slidenum">
              <a:rPr lang="en-US" sz="1200">
                <a:latin typeface="Arial" charset="0"/>
              </a:rPr>
              <a:pPr eaLnBrk="1" hangingPunct="1"/>
              <a:t>22</a:t>
            </a:fld>
            <a:endParaRPr lang="en-US" sz="1200">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51915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BE2478B-9465-CD43-BF19-B11A97B7D2E1}" type="slidenum">
              <a:rPr lang="en-US" sz="1200">
                <a:latin typeface="Arial" charset="0"/>
              </a:rPr>
              <a:pPr eaLnBrk="1" hangingPunct="1"/>
              <a:t>23</a:t>
            </a:fld>
            <a:endParaRPr lang="en-US" sz="120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19324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D071338-E0BC-DA4D-A66C-A62A00159E1E}" type="slidenum">
              <a:rPr lang="en-US" sz="1200">
                <a:latin typeface="Arial" charset="0"/>
              </a:rPr>
              <a:pPr eaLnBrk="1" hangingPunct="1"/>
              <a:t>24</a:t>
            </a:fld>
            <a:endParaRPr lang="en-US" sz="120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4670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B4BF2C1-EE2F-F843-B0CD-B33329F241A3}" type="slidenum">
              <a:rPr lang="en-US" sz="1200">
                <a:latin typeface="Arial" charset="0"/>
              </a:rPr>
              <a:pPr eaLnBrk="1" hangingPunct="1"/>
              <a:t>4</a:t>
            </a:fld>
            <a:endParaRPr lang="en-US" sz="120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7314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B0754ADB-0E08-DA4F-AFDC-76043068DC54}" type="slidenum">
              <a:rPr lang="en-US" sz="1200">
                <a:latin typeface="Arial" charset="0"/>
              </a:rPr>
              <a:pPr eaLnBrk="1" hangingPunct="1"/>
              <a:t>28</a:t>
            </a:fld>
            <a:endParaRPr lang="en-US" sz="1200">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93624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3225B58-0240-2C4E-A793-ED72F9ABFE77}" type="slidenum">
              <a:rPr lang="en-US" sz="1200">
                <a:latin typeface="Arial" charset="0"/>
              </a:rPr>
              <a:pPr eaLnBrk="1" hangingPunct="1"/>
              <a:t>29</a:t>
            </a:fld>
            <a:endParaRPr lang="en-US" sz="1200">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44371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BC57970-2A3D-EE49-9F87-3E3ADD9E56FF}" type="slidenum">
              <a:rPr lang="en-US" sz="1200">
                <a:latin typeface="Arial" charset="0"/>
              </a:rPr>
              <a:pPr eaLnBrk="1" hangingPunct="1"/>
              <a:t>30</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0477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80DD93B1-877D-F24B-8649-F6C7B3E6F055}" type="slidenum">
              <a:rPr lang="en-US" sz="1200">
                <a:latin typeface="Arial" charset="0"/>
              </a:rPr>
              <a:pPr eaLnBrk="1" hangingPunct="1"/>
              <a:t>31</a:t>
            </a:fld>
            <a:endParaRPr lang="en-US" sz="1200">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94230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A30D5BF-B117-9D40-8899-E168911E28B2}" type="slidenum">
              <a:rPr lang="en-US" sz="1200">
                <a:latin typeface="Arial" charset="0"/>
              </a:rPr>
              <a:pPr eaLnBrk="1" hangingPunct="1"/>
              <a:t>35</a:t>
            </a:fld>
            <a:endParaRPr lang="en-US" sz="1200">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91448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1A2C05E-A72E-DB42-9DBB-C5D4C5338704}" type="slidenum">
              <a:rPr lang="en-US" sz="1200">
                <a:latin typeface="Arial" charset="0"/>
              </a:rPr>
              <a:pPr eaLnBrk="1" hangingPunct="1"/>
              <a:t>36</a:t>
            </a:fld>
            <a:endParaRPr lang="en-US" sz="120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86460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512DF4DA-D683-6140-9C6C-562675617152}" type="slidenum">
              <a:rPr lang="en-US" sz="1200">
                <a:latin typeface="Arial" charset="0"/>
              </a:rPr>
              <a:pPr eaLnBrk="1" hangingPunct="1"/>
              <a:t>40</a:t>
            </a:fld>
            <a:endParaRPr lang="en-US" sz="1200">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18466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4B4DEAFF-6B9E-164C-B4BB-581FABE033DE}" type="slidenum">
              <a:rPr lang="en-US" sz="1200">
                <a:latin typeface="Arial" charset="0"/>
              </a:rPr>
              <a:pPr eaLnBrk="1" hangingPunct="1"/>
              <a:t>41</a:t>
            </a:fld>
            <a:endParaRPr lang="en-US" sz="120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59968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E8F9823F-881E-7348-9FB1-A2350CD72B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fld id="{06941049-C981-BE4A-AB0B-7B92C0A96A3E}" type="slidenum">
              <a:rPr lang="en-US" altLang="en-US" sz="1200"/>
              <a:pPr/>
              <a:t>46</a:t>
            </a:fld>
            <a:endParaRPr lang="en-US" altLang="en-US" sz="1200"/>
          </a:p>
        </p:txBody>
      </p:sp>
      <p:sp>
        <p:nvSpPr>
          <p:cNvPr id="46082" name="Rectangle 2">
            <a:extLst>
              <a:ext uri="{FF2B5EF4-FFF2-40B4-BE49-F238E27FC236}">
                <a16:creationId xmlns:a16="http://schemas.microsoft.com/office/drawing/2014/main" id="{D2BEDF38-7EBA-C64A-83F1-464B67D24A1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C6EB6F0-73A5-2543-9F2E-5F54B1A2F0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528436D8-113D-9E4C-87D0-73FAC5492A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fld id="{9117E206-F949-5346-A2A8-ABE9BFFE2A23}" type="slidenum">
              <a:rPr lang="en-US" altLang="en-US" sz="1200"/>
              <a:pPr/>
              <a:t>47</a:t>
            </a:fld>
            <a:endParaRPr lang="en-US" altLang="en-US" sz="1200"/>
          </a:p>
        </p:txBody>
      </p:sp>
      <p:sp>
        <p:nvSpPr>
          <p:cNvPr id="48130" name="Rectangle 2">
            <a:extLst>
              <a:ext uri="{FF2B5EF4-FFF2-40B4-BE49-F238E27FC236}">
                <a16:creationId xmlns:a16="http://schemas.microsoft.com/office/drawing/2014/main" id="{F7E2809E-19DE-0346-A430-BB31F0C2D99B}"/>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C4283620-29AB-C34E-B2A0-8FDDF27E61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EF0EC85-5940-D144-B565-415A878CBE9A}" type="slidenum">
              <a:rPr lang="en-US" sz="1200">
                <a:latin typeface="Arial" charset="0"/>
              </a:rPr>
              <a:pPr eaLnBrk="1" hangingPunct="1"/>
              <a:t>5</a:t>
            </a:fld>
            <a:endParaRPr lang="en-US" sz="1200">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63133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48B5EAB2-31A3-9B4D-9441-2D844069A56A}" type="slidenum">
              <a:rPr lang="en-US" sz="1200">
                <a:latin typeface="Arial" charset="0"/>
              </a:rPr>
              <a:pPr eaLnBrk="1" hangingPunct="1"/>
              <a:t>6</a:t>
            </a:fld>
            <a:endParaRPr lang="en-US" sz="1200">
              <a:latin typeface="Arial"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0787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E8FA0D2-09D1-DD46-93D8-7F2BBF17E4B2}" type="slidenum">
              <a:rPr lang="en-US" sz="1200">
                <a:latin typeface="Arial" charset="0"/>
              </a:rPr>
              <a:pPr eaLnBrk="1" hangingPunct="1"/>
              <a:t>7</a:t>
            </a:fld>
            <a:endParaRPr lang="en-US" sz="1200">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6708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3F629CC-3207-4D4D-80DC-D0D34A99B5AE}" type="slidenum">
              <a:rPr lang="en-US" sz="1200">
                <a:latin typeface="Arial" charset="0"/>
              </a:rPr>
              <a:pPr eaLnBrk="1" hangingPunct="1"/>
              <a:t>8</a:t>
            </a:fld>
            <a:endParaRPr lang="en-US" sz="120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69329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1238B68F-730F-A74C-B650-38E24C6702B1}" type="slidenum">
              <a:rPr lang="en-US" sz="1200">
                <a:latin typeface="Arial" charset="0"/>
              </a:rPr>
              <a:pPr eaLnBrk="1" hangingPunct="1"/>
              <a:t>9</a:t>
            </a:fld>
            <a:endParaRPr lang="en-US" sz="1200">
              <a:latin typeface="Arial"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474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EAC39A2C-A3A1-C44D-A1D1-8E5C12443FD6}" type="slidenum">
              <a:rPr lang="en-US" sz="1200">
                <a:latin typeface="Arial" charset="0"/>
              </a:rPr>
              <a:pPr eaLnBrk="1" hangingPunct="1"/>
              <a:t>10</a:t>
            </a:fld>
            <a:endParaRPr lang="en-US" sz="1200">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4103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294D55C-E432-0343-A9FE-9104EFF7711C}" type="slidenum">
              <a:rPr lang="en-US" sz="1200">
                <a:latin typeface="Arial" charset="0"/>
              </a:rPr>
              <a:pPr eaLnBrk="1" hangingPunct="1"/>
              <a:t>11</a:t>
            </a:fld>
            <a:endParaRPr lang="en-US" sz="120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4656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2121241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473052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3198921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90412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55756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330695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30487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2764378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219624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844610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10/28/25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8967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57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goodreads.com/author/show/32307.David_Quamm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gif"/><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cell.com/trends/plant-science/fulltext/S1360-1385(18)30159-6" TargetMode="External"/><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plosbiology.org/article/info:doi/10.1371/journal.pbio.1000501" TargetMode="External"/><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0569ED-BCFE-5E4F-AD5F-747549FCCA0C}"/>
              </a:ext>
            </a:extLst>
          </p:cNvPr>
          <p:cNvSpPr txBox="1"/>
          <p:nvPr/>
        </p:nvSpPr>
        <p:spPr>
          <a:xfrm>
            <a:off x="907255" y="687421"/>
            <a:ext cx="7329489" cy="2308324"/>
          </a:xfrm>
          <a:prstGeom prst="rect">
            <a:avLst/>
          </a:prstGeom>
          <a:noFill/>
        </p:spPr>
        <p:txBody>
          <a:bodyPr wrap="square" rtlCol="0">
            <a:spAutoFit/>
          </a:bodyPr>
          <a:lstStyle/>
          <a:p>
            <a:pPr algn="ctr"/>
            <a:r>
              <a:rPr lang="en-US" sz="3600" dirty="0">
                <a:latin typeface="Comic Sans MS" panose="030F0902030302020204" pitchFamily="66" charset="0"/>
              </a:rPr>
              <a:t>Speciation</a:t>
            </a:r>
          </a:p>
          <a:p>
            <a:pPr algn="ctr"/>
            <a:endParaRPr lang="en-US" sz="3600" dirty="0">
              <a:latin typeface="Comic Sans MS" panose="030F0902030302020204" pitchFamily="66" charset="0"/>
            </a:endParaRPr>
          </a:p>
          <a:p>
            <a:pPr algn="ctr"/>
            <a:r>
              <a:rPr lang="en-US" sz="3600" dirty="0">
                <a:latin typeface="Comic Sans MS" panose="030F0902030302020204" pitchFamily="66" charset="0"/>
              </a:rPr>
              <a:t>What is a species and how do they originate?</a:t>
            </a:r>
          </a:p>
        </p:txBody>
      </p:sp>
      <p:pic>
        <p:nvPicPr>
          <p:cNvPr id="4" name="Picture 3">
            <a:extLst>
              <a:ext uri="{FF2B5EF4-FFF2-40B4-BE49-F238E27FC236}">
                <a16:creationId xmlns:a16="http://schemas.microsoft.com/office/drawing/2014/main" id="{1620E6A6-61DD-5B4C-B64E-7CCF94E7C43D}"/>
              </a:ext>
            </a:extLst>
          </p:cNvPr>
          <p:cNvPicPr>
            <a:picLocks noChangeAspect="1"/>
          </p:cNvPicPr>
          <p:nvPr/>
        </p:nvPicPr>
        <p:blipFill>
          <a:blip r:embed="rId2"/>
          <a:stretch>
            <a:fillRect/>
          </a:stretch>
        </p:blipFill>
        <p:spPr>
          <a:xfrm>
            <a:off x="2280251" y="3071175"/>
            <a:ext cx="4672738" cy="3504554"/>
          </a:xfrm>
          <a:prstGeom prst="rect">
            <a:avLst/>
          </a:prstGeom>
        </p:spPr>
      </p:pic>
    </p:spTree>
    <p:extLst>
      <p:ext uri="{BB962C8B-B14F-4D97-AF65-F5344CB8AC3E}">
        <p14:creationId xmlns:p14="http://schemas.microsoft.com/office/powerpoint/2010/main" val="85540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457200" y="503238"/>
            <a:ext cx="853440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Biological Species Concept (BSC)</a:t>
            </a:r>
          </a:p>
          <a:p>
            <a:pPr eaLnBrk="1" hangingPunct="1"/>
            <a:r>
              <a:rPr lang="en-US" b="1" dirty="0"/>
              <a:t>- Ernst Mayr</a:t>
            </a:r>
          </a:p>
          <a:p>
            <a:pPr eaLnBrk="1" hangingPunct="1"/>
            <a:endParaRPr lang="en-US" dirty="0"/>
          </a:p>
          <a:p>
            <a:pPr eaLnBrk="1" hangingPunct="1"/>
            <a:endParaRPr lang="en-US" dirty="0"/>
          </a:p>
          <a:p>
            <a:pPr eaLnBrk="1" hangingPunct="1"/>
            <a:r>
              <a:rPr lang="en-US" dirty="0"/>
              <a:t>Species are groups of actually or potentially</a:t>
            </a:r>
          </a:p>
          <a:p>
            <a:pPr eaLnBrk="1" hangingPunct="1"/>
            <a:r>
              <a:rPr lang="en-US" dirty="0"/>
              <a:t>interbreeding natural populations that are </a:t>
            </a:r>
          </a:p>
          <a:p>
            <a:pPr eaLnBrk="1" hangingPunct="1"/>
            <a:r>
              <a:rPr lang="en-US" u="sng" dirty="0"/>
              <a:t>reproductively isolated</a:t>
            </a:r>
            <a:r>
              <a:rPr lang="en-US" dirty="0"/>
              <a:t> from other such groups.</a:t>
            </a:r>
          </a:p>
          <a:p>
            <a:pPr lvl="1" eaLnBrk="1" hangingPunct="1"/>
            <a:endParaRPr lang="en-US" dirty="0"/>
          </a:p>
          <a:p>
            <a:pPr lvl="1" eaLnBrk="1" hangingPunct="1"/>
            <a:r>
              <a:rPr lang="en-US" dirty="0"/>
              <a:t>Legal definition used by Endangered Species Act</a:t>
            </a:r>
          </a:p>
          <a:p>
            <a:pPr lvl="1" eaLnBrk="1" hangingPunct="1"/>
            <a:r>
              <a:rPr lang="en-US" dirty="0"/>
              <a:t>1973 – Law Signed by Richard Nixon</a:t>
            </a:r>
          </a:p>
          <a:p>
            <a:pPr eaLnBrk="1" hangingPunct="1">
              <a:buFontTx/>
              <a:buChar char="•"/>
            </a:pPr>
            <a:endParaRPr lang="en-US" dirty="0"/>
          </a:p>
          <a:p>
            <a:pPr eaLnBrk="1" hangingPunct="1"/>
            <a:r>
              <a:rPr lang="en-US" u="sng" dirty="0"/>
              <a:t>Reproductive isolation</a:t>
            </a:r>
            <a:r>
              <a:rPr lang="en-US" dirty="0"/>
              <a:t> – reduction or prevention of gene flow between populations because of genetically determined differences between them.</a:t>
            </a:r>
          </a:p>
        </p:txBody>
      </p:sp>
      <p:pic>
        <p:nvPicPr>
          <p:cNvPr id="29699" name="Picture 5" descr="browser-may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520" y="247973"/>
            <a:ext cx="1624012"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846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57200" y="503238"/>
            <a:ext cx="85344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Biological Species Concept (BSC) - Ernst Mayr</a:t>
            </a:r>
          </a:p>
          <a:p>
            <a:pPr eaLnBrk="1" hangingPunct="1"/>
            <a:endParaRPr lang="en-US" dirty="0"/>
          </a:p>
          <a:p>
            <a:pPr eaLnBrk="1" hangingPunct="1"/>
            <a:r>
              <a:rPr lang="en-US" u="sng" dirty="0"/>
              <a:t>Advantages</a:t>
            </a:r>
            <a:r>
              <a:rPr lang="en-US" dirty="0"/>
              <a:t>:</a:t>
            </a:r>
          </a:p>
          <a:p>
            <a:pPr eaLnBrk="1" hangingPunct="1"/>
            <a:endParaRPr lang="en-US" dirty="0"/>
          </a:p>
          <a:p>
            <a:pPr marL="401638" indent="-401638" eaLnBrk="1" hangingPunct="1"/>
            <a:r>
              <a:rPr lang="en-US" dirty="0"/>
              <a:t>1) Clear testable definition.</a:t>
            </a:r>
          </a:p>
          <a:p>
            <a:pPr marL="401638" indent="-401638" eaLnBrk="1" hangingPunct="1"/>
            <a:endParaRPr lang="en-US" dirty="0"/>
          </a:p>
          <a:p>
            <a:pPr marL="401638" indent="-401638"/>
            <a:r>
              <a:rPr lang="en-US" dirty="0">
                <a:ea typeface="Comic Sans MS" charset="0"/>
                <a:cs typeface="Comic Sans MS" charset="0"/>
              </a:rPr>
              <a:t>2) Leads to testable hypotheses regarding how and why species arise. Emphasizes the process of speciation and the evolution of reproductive isolation.</a:t>
            </a:r>
          </a:p>
          <a:p>
            <a:pPr marL="401638" indent="-401638"/>
            <a:endParaRPr lang="en-US" dirty="0">
              <a:ea typeface="Comic Sans MS" charset="0"/>
              <a:cs typeface="Comic Sans MS" charset="0"/>
            </a:endParaRPr>
          </a:p>
          <a:p>
            <a:pPr marL="401638" indent="-401638"/>
            <a:r>
              <a:rPr lang="en-US" dirty="0">
                <a:ea typeface="Comic Sans MS" charset="0"/>
                <a:cs typeface="Comic Sans MS" charset="0"/>
              </a:rPr>
              <a:t>3) Makes predictions about how genes evolve.</a:t>
            </a:r>
          </a:p>
          <a:p>
            <a:pPr eaLnBrk="1" hangingPunct="1"/>
            <a:endParaRPr lang="en-US" dirty="0"/>
          </a:p>
          <a:p>
            <a:pPr eaLnBrk="1" hangingPunct="1"/>
            <a:r>
              <a:rPr lang="en-US" dirty="0"/>
              <a:t>	</a:t>
            </a:r>
          </a:p>
        </p:txBody>
      </p:sp>
    </p:spTree>
    <p:extLst>
      <p:ext uri="{BB962C8B-B14F-4D97-AF65-F5344CB8AC3E}">
        <p14:creationId xmlns:p14="http://schemas.microsoft.com/office/powerpoint/2010/main" val="1256685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57200" y="304800"/>
            <a:ext cx="8534400" cy="600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Biological Species Concept (BSC) - Ernst Mayr</a:t>
            </a:r>
          </a:p>
          <a:p>
            <a:pPr eaLnBrk="1" hangingPunct="1"/>
            <a:endParaRPr lang="en-US" dirty="0"/>
          </a:p>
          <a:p>
            <a:pPr eaLnBrk="1" hangingPunct="1"/>
            <a:r>
              <a:rPr lang="en-US" u="sng" dirty="0"/>
              <a:t>Disadvantages</a:t>
            </a:r>
            <a:r>
              <a:rPr lang="en-US" dirty="0"/>
              <a:t>:</a:t>
            </a:r>
          </a:p>
          <a:p>
            <a:pPr eaLnBrk="1" hangingPunct="1"/>
            <a:r>
              <a:rPr lang="en-US" dirty="0"/>
              <a:t>1) Not useful when applied to asexual organisms.</a:t>
            </a:r>
          </a:p>
          <a:p>
            <a:pPr eaLnBrk="1" hangingPunct="1"/>
            <a:endParaRPr lang="en-US" dirty="0"/>
          </a:p>
          <a:p>
            <a:pPr marL="401638" indent="-401638"/>
            <a:r>
              <a:rPr lang="en-US" dirty="0">
                <a:ea typeface="Comic Sans MS" charset="0"/>
                <a:cs typeface="Comic Sans MS" charset="0"/>
              </a:rPr>
              <a:t>2) Does not allow for assessment of speciation 		through time. --&gt; How do we know whether a present-day species is reproductively isolated from its 			ancestor?</a:t>
            </a:r>
          </a:p>
          <a:p>
            <a:endParaRPr lang="en-US" dirty="0">
              <a:ea typeface="Comic Sans MS" charset="0"/>
              <a:cs typeface="Comic Sans MS" charset="0"/>
            </a:endParaRPr>
          </a:p>
          <a:p>
            <a:r>
              <a:rPr lang="en-US" dirty="0">
                <a:ea typeface="Comic Sans MS" charset="0"/>
                <a:cs typeface="Comic Sans MS" charset="0"/>
              </a:rPr>
              <a:t>3) The extent to which species must be 		reproductively isolated is unclear. Many species can 	hybridize.</a:t>
            </a:r>
          </a:p>
          <a:p>
            <a:endParaRPr lang="en-US" dirty="0">
              <a:ea typeface="Comic Sans MS" charset="0"/>
              <a:cs typeface="Comic Sans MS" charset="0"/>
            </a:endParaRPr>
          </a:p>
          <a:p>
            <a:r>
              <a:rPr lang="en-US" dirty="0">
                <a:ea typeface="Comic Sans MS" charset="0"/>
                <a:cs typeface="Comic Sans MS" charset="0"/>
              </a:rPr>
              <a:t>4) Difficult to implement if it is necessary to cross 	species to determine reproductive isolation?</a:t>
            </a:r>
          </a:p>
        </p:txBody>
      </p:sp>
      <p:sp>
        <p:nvSpPr>
          <p:cNvPr id="2" name="Rectangle 1"/>
          <p:cNvSpPr/>
          <p:nvPr/>
        </p:nvSpPr>
        <p:spPr>
          <a:xfrm>
            <a:off x="801328" y="2072257"/>
            <a:ext cx="8037871" cy="830997"/>
          </a:xfrm>
          <a:prstGeom prst="rect">
            <a:avLst/>
          </a:prstGeom>
        </p:spPr>
        <p:txBody>
          <a:bodyPr wrap="square">
            <a:spAutoFit/>
          </a:bodyPr>
          <a:lstStyle/>
          <a:p>
            <a:r>
              <a:rPr lang="en-US" sz="2400" dirty="0">
                <a:latin typeface="Comic Sans MS" charset="0"/>
                <a:ea typeface="Comic Sans MS" charset="0"/>
                <a:cs typeface="Comic Sans MS" charset="0"/>
              </a:rPr>
              <a:t>	</a:t>
            </a:r>
          </a:p>
          <a:p>
            <a:r>
              <a:rPr lang="en-US" sz="2400" dirty="0">
                <a:latin typeface="Comic Sans MS" charset="0"/>
                <a:ea typeface="Comic Sans MS" charset="0"/>
                <a:cs typeface="Comic Sans MS" charset="0"/>
              </a:rPr>
              <a:t>	</a:t>
            </a:r>
          </a:p>
        </p:txBody>
      </p:sp>
      <p:sp>
        <p:nvSpPr>
          <p:cNvPr id="4" name="Rectangle 3"/>
          <p:cNvSpPr/>
          <p:nvPr/>
        </p:nvSpPr>
        <p:spPr>
          <a:xfrm>
            <a:off x="358878" y="5135318"/>
            <a:ext cx="8785122" cy="830997"/>
          </a:xfrm>
          <a:prstGeom prst="rect">
            <a:avLst/>
          </a:prstGeom>
        </p:spPr>
        <p:txBody>
          <a:bodyPr wrap="square">
            <a:spAutoFit/>
          </a:bodyPr>
          <a:lstStyle/>
          <a:p>
            <a:endParaRPr lang="en-US" sz="2400" dirty="0">
              <a:latin typeface="Comic Sans MS" charset="0"/>
              <a:ea typeface="Comic Sans MS" charset="0"/>
              <a:cs typeface="Comic Sans MS" charset="0"/>
            </a:endParaRPr>
          </a:p>
          <a:p>
            <a:r>
              <a:rPr lang="en-US" sz="2400" dirty="0">
                <a:latin typeface="Comic Sans MS" charset="0"/>
                <a:ea typeface="Comic Sans MS" charset="0"/>
                <a:cs typeface="Comic Sans MS" charset="0"/>
              </a:rPr>
              <a:t>	</a:t>
            </a:r>
          </a:p>
        </p:txBody>
      </p:sp>
    </p:spTree>
    <p:extLst>
      <p:ext uri="{BB962C8B-B14F-4D97-AF65-F5344CB8AC3E}">
        <p14:creationId xmlns:p14="http://schemas.microsoft.com/office/powerpoint/2010/main" val="216854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03559F-D5E7-484C-9FA3-2D6A582D08C7}"/>
              </a:ext>
            </a:extLst>
          </p:cNvPr>
          <p:cNvSpPr/>
          <p:nvPr/>
        </p:nvSpPr>
        <p:spPr>
          <a:xfrm>
            <a:off x="321276" y="6081237"/>
            <a:ext cx="8501448" cy="369332"/>
          </a:xfrm>
          <a:prstGeom prst="rect">
            <a:avLst/>
          </a:prstGeom>
        </p:spPr>
        <p:txBody>
          <a:bodyPr wrap="square">
            <a:spAutoFit/>
          </a:bodyPr>
          <a:lstStyle/>
          <a:p>
            <a:r>
              <a:rPr lang="en-US" dirty="0" err="1"/>
              <a:t>Ottenburghs</a:t>
            </a:r>
            <a:r>
              <a:rPr lang="en-US" dirty="0"/>
              <a:t>, J., 2019. Multispecies hybridization in birds. </a:t>
            </a:r>
            <a:r>
              <a:rPr lang="en-US" i="1" dirty="0"/>
              <a:t>Avian Research</a:t>
            </a:r>
            <a:r>
              <a:rPr lang="en-US" dirty="0"/>
              <a:t>, </a:t>
            </a:r>
            <a:r>
              <a:rPr lang="en-US" i="1" dirty="0"/>
              <a:t>10</a:t>
            </a:r>
            <a:r>
              <a:rPr lang="en-US" dirty="0"/>
              <a:t>(1), pp.1-11.</a:t>
            </a:r>
          </a:p>
        </p:txBody>
      </p:sp>
      <p:pic>
        <p:nvPicPr>
          <p:cNvPr id="7" name="Picture 6">
            <a:extLst>
              <a:ext uri="{FF2B5EF4-FFF2-40B4-BE49-F238E27FC236}">
                <a16:creationId xmlns:a16="http://schemas.microsoft.com/office/drawing/2014/main" id="{A4AFE9E8-4D32-054D-A6B1-0A8FA17C4CF2}"/>
              </a:ext>
            </a:extLst>
          </p:cNvPr>
          <p:cNvPicPr>
            <a:picLocks noChangeAspect="1"/>
          </p:cNvPicPr>
          <p:nvPr/>
        </p:nvPicPr>
        <p:blipFill>
          <a:blip r:embed="rId2"/>
          <a:stretch>
            <a:fillRect/>
          </a:stretch>
        </p:blipFill>
        <p:spPr>
          <a:xfrm>
            <a:off x="0" y="2082153"/>
            <a:ext cx="9144000" cy="2693694"/>
          </a:xfrm>
          <a:prstGeom prst="rect">
            <a:avLst/>
          </a:prstGeom>
        </p:spPr>
      </p:pic>
      <p:sp>
        <p:nvSpPr>
          <p:cNvPr id="8" name="TextBox 7">
            <a:extLst>
              <a:ext uri="{FF2B5EF4-FFF2-40B4-BE49-F238E27FC236}">
                <a16:creationId xmlns:a16="http://schemas.microsoft.com/office/drawing/2014/main" id="{A6902660-08C5-924D-8B35-E1CACFDE37A3}"/>
              </a:ext>
            </a:extLst>
          </p:cNvPr>
          <p:cNvSpPr txBox="1"/>
          <p:nvPr/>
        </p:nvSpPr>
        <p:spPr>
          <a:xfrm>
            <a:off x="797010" y="1244792"/>
            <a:ext cx="1434945" cy="369332"/>
          </a:xfrm>
          <a:prstGeom prst="rect">
            <a:avLst/>
          </a:prstGeom>
          <a:noFill/>
        </p:spPr>
        <p:txBody>
          <a:bodyPr wrap="none" rtlCol="0">
            <a:spAutoFit/>
          </a:bodyPr>
          <a:lstStyle/>
          <a:p>
            <a:r>
              <a:rPr lang="en-US" dirty="0"/>
              <a:t>Anseriformes</a:t>
            </a:r>
          </a:p>
        </p:txBody>
      </p:sp>
      <p:sp>
        <p:nvSpPr>
          <p:cNvPr id="9" name="TextBox 8">
            <a:extLst>
              <a:ext uri="{FF2B5EF4-FFF2-40B4-BE49-F238E27FC236}">
                <a16:creationId xmlns:a16="http://schemas.microsoft.com/office/drawing/2014/main" id="{D1CDAB3B-DE1B-6944-9B91-A26A77B73F54}"/>
              </a:ext>
            </a:extLst>
          </p:cNvPr>
          <p:cNvSpPr txBox="1"/>
          <p:nvPr/>
        </p:nvSpPr>
        <p:spPr>
          <a:xfrm>
            <a:off x="3943494" y="1244792"/>
            <a:ext cx="1257011" cy="369332"/>
          </a:xfrm>
          <a:prstGeom prst="rect">
            <a:avLst/>
          </a:prstGeom>
          <a:noFill/>
        </p:spPr>
        <p:txBody>
          <a:bodyPr wrap="none" rtlCol="0">
            <a:spAutoFit/>
          </a:bodyPr>
          <a:lstStyle/>
          <a:p>
            <a:r>
              <a:rPr lang="en-US" dirty="0"/>
              <a:t>Galliformes</a:t>
            </a:r>
          </a:p>
        </p:txBody>
      </p:sp>
      <p:sp>
        <p:nvSpPr>
          <p:cNvPr id="10" name="TextBox 9">
            <a:extLst>
              <a:ext uri="{FF2B5EF4-FFF2-40B4-BE49-F238E27FC236}">
                <a16:creationId xmlns:a16="http://schemas.microsoft.com/office/drawing/2014/main" id="{FC450B45-065E-AA42-8FC0-1F8317A3861A}"/>
              </a:ext>
            </a:extLst>
          </p:cNvPr>
          <p:cNvSpPr txBox="1"/>
          <p:nvPr/>
        </p:nvSpPr>
        <p:spPr>
          <a:xfrm>
            <a:off x="6888526" y="1244792"/>
            <a:ext cx="1691489" cy="369332"/>
          </a:xfrm>
          <a:prstGeom prst="rect">
            <a:avLst/>
          </a:prstGeom>
          <a:noFill/>
        </p:spPr>
        <p:txBody>
          <a:bodyPr wrap="none" rtlCol="0">
            <a:spAutoFit/>
          </a:bodyPr>
          <a:lstStyle/>
          <a:p>
            <a:r>
              <a:rPr lang="en-US" dirty="0"/>
              <a:t>Charadriiformes</a:t>
            </a:r>
          </a:p>
        </p:txBody>
      </p:sp>
      <p:sp>
        <p:nvSpPr>
          <p:cNvPr id="2" name="TextBox 1">
            <a:extLst>
              <a:ext uri="{FF2B5EF4-FFF2-40B4-BE49-F238E27FC236}">
                <a16:creationId xmlns:a16="http://schemas.microsoft.com/office/drawing/2014/main" id="{A68F691A-382A-1D48-9AE3-2690FA5D2ABB}"/>
              </a:ext>
            </a:extLst>
          </p:cNvPr>
          <p:cNvSpPr txBox="1"/>
          <p:nvPr/>
        </p:nvSpPr>
        <p:spPr>
          <a:xfrm>
            <a:off x="134524" y="249031"/>
            <a:ext cx="8898398" cy="507831"/>
          </a:xfrm>
          <a:prstGeom prst="rect">
            <a:avLst/>
          </a:prstGeom>
          <a:noFill/>
        </p:spPr>
        <p:txBody>
          <a:bodyPr wrap="none" rtlCol="0">
            <a:spAutoFit/>
          </a:bodyPr>
          <a:lstStyle/>
          <a:p>
            <a:r>
              <a:rPr lang="en-US" sz="2700" dirty="0"/>
              <a:t>Tendency to hybridize varies greatly among taxonomic groups.</a:t>
            </a:r>
          </a:p>
        </p:txBody>
      </p:sp>
    </p:spTree>
    <p:extLst>
      <p:ext uri="{BB962C8B-B14F-4D97-AF65-F5344CB8AC3E}">
        <p14:creationId xmlns:p14="http://schemas.microsoft.com/office/powerpoint/2010/main" val="180290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488197" y="455909"/>
            <a:ext cx="829934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Phylogenetic Species Concept (PSC)</a:t>
            </a:r>
          </a:p>
          <a:p>
            <a:pPr eaLnBrk="1" hangingPunct="1"/>
            <a:endParaRPr lang="en-US" dirty="0"/>
          </a:p>
          <a:p>
            <a:pPr eaLnBrk="1" hangingPunct="1"/>
            <a:r>
              <a:rPr lang="en-US" dirty="0" err="1"/>
              <a:t>Cracraft</a:t>
            </a:r>
            <a:r>
              <a:rPr lang="en-US" dirty="0"/>
              <a:t>, Donahue, </a:t>
            </a:r>
            <a:r>
              <a:rPr lang="en-US" dirty="0" err="1"/>
              <a:t>deQueiroz</a:t>
            </a:r>
            <a:r>
              <a:rPr lang="en-US" dirty="0"/>
              <a:t> =&gt; based on a tree</a:t>
            </a:r>
          </a:p>
          <a:p>
            <a:pPr eaLnBrk="1" hangingPunct="1"/>
            <a:endParaRPr lang="en-US" dirty="0"/>
          </a:p>
          <a:p>
            <a:pPr eaLnBrk="1" hangingPunct="1"/>
            <a:r>
              <a:rPr lang="en-US" dirty="0"/>
              <a:t>A species is the smallest monophyletic group of common ancestry</a:t>
            </a:r>
          </a:p>
          <a:p>
            <a:pPr eaLnBrk="1" hangingPunct="1">
              <a:buFontTx/>
              <a:buChar char="•"/>
            </a:pPr>
            <a:endParaRPr lang="en-US" dirty="0"/>
          </a:p>
          <a:p>
            <a:pPr eaLnBrk="1" hangingPunct="1"/>
            <a:r>
              <a:rPr lang="en-US" dirty="0"/>
              <a:t>Monophyletic group – populations or groups of populations that contain all known descendants of single common ancestors</a:t>
            </a:r>
          </a:p>
        </p:txBody>
      </p:sp>
      <p:pic>
        <p:nvPicPr>
          <p:cNvPr id="35843" name="Picture 5" descr="FG15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815" y="4069475"/>
            <a:ext cx="2784231" cy="2527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BD016819-E326-9940-8C82-9B688E8A2083}"/>
              </a:ext>
            </a:extLst>
          </p:cNvPr>
          <p:cNvSpPr/>
          <p:nvPr/>
        </p:nvSpPr>
        <p:spPr>
          <a:xfrm flipH="1">
            <a:off x="7268308" y="5955323"/>
            <a:ext cx="832338" cy="32824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752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17525" y="503238"/>
            <a:ext cx="8474075"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Phylogenetic Species Concept (PSC)</a:t>
            </a:r>
          </a:p>
          <a:p>
            <a:pPr eaLnBrk="1" hangingPunct="1"/>
            <a:endParaRPr lang="en-US" dirty="0"/>
          </a:p>
          <a:p>
            <a:pPr eaLnBrk="1" hangingPunct="1"/>
            <a:r>
              <a:rPr lang="en-US" dirty="0"/>
              <a:t>Rationale – to be called a species, a population must have been evolutionarily independent for a sufficient time for diagnostic traits to emerge. </a:t>
            </a:r>
          </a:p>
          <a:p>
            <a:pPr eaLnBrk="1" hangingPunct="1"/>
            <a:endParaRPr lang="en-US" dirty="0"/>
          </a:p>
          <a:p>
            <a:pPr eaLnBrk="1" hangingPunct="1">
              <a:buFontTx/>
              <a:buChar char="•"/>
            </a:pPr>
            <a:r>
              <a:rPr lang="en-US" dirty="0"/>
              <a:t> Emphasizes species as the outcome of evolution</a:t>
            </a:r>
          </a:p>
        </p:txBody>
      </p:sp>
      <p:sp>
        <p:nvSpPr>
          <p:cNvPr id="2" name="Rectangle 1"/>
          <p:cNvSpPr/>
          <p:nvPr/>
        </p:nvSpPr>
        <p:spPr>
          <a:xfrm>
            <a:off x="631722" y="3429000"/>
            <a:ext cx="7880555" cy="3046988"/>
          </a:xfrm>
          <a:prstGeom prst="rect">
            <a:avLst/>
          </a:prstGeom>
        </p:spPr>
        <p:txBody>
          <a:bodyPr wrap="square">
            <a:spAutoFit/>
          </a:bodyPr>
          <a:lstStyle/>
          <a:p>
            <a:r>
              <a:rPr lang="en-US" sz="2400" u="sng" dirty="0">
                <a:latin typeface="Comic Sans MS" charset="0"/>
                <a:ea typeface="Comic Sans MS" charset="0"/>
                <a:cs typeface="Comic Sans MS" charset="0"/>
              </a:rPr>
              <a:t>Advantages</a:t>
            </a:r>
            <a:r>
              <a:rPr lang="en-US" sz="2400" dirty="0">
                <a:latin typeface="Comic Sans MS" charset="0"/>
                <a:ea typeface="Comic Sans MS" charset="0"/>
                <a:cs typeface="Comic Sans MS" charset="0"/>
              </a:rPr>
              <a:t>:</a:t>
            </a:r>
          </a:p>
          <a:p>
            <a:endParaRPr lang="en-US" sz="2400" u="sng" dirty="0">
              <a:latin typeface="Comic Sans MS" charset="0"/>
              <a:ea typeface="Comic Sans MS" charset="0"/>
              <a:cs typeface="Comic Sans MS" charset="0"/>
            </a:endParaRPr>
          </a:p>
          <a:p>
            <a:pPr marL="401638" indent="-401638"/>
            <a:r>
              <a:rPr lang="en-US" sz="2400" dirty="0">
                <a:latin typeface="Comic Sans MS" charset="0"/>
                <a:ea typeface="Comic Sans MS" charset="0"/>
                <a:cs typeface="Comic Sans MS" charset="0"/>
              </a:rPr>
              <a:t>1) Relatively easy to implement – just sequence 	DNA from individuals.</a:t>
            </a:r>
          </a:p>
          <a:p>
            <a:endParaRPr lang="en-US" sz="2400" dirty="0">
              <a:latin typeface="Comic Sans MS" charset="0"/>
              <a:ea typeface="Comic Sans MS" charset="0"/>
              <a:cs typeface="Comic Sans MS" charset="0"/>
            </a:endParaRPr>
          </a:p>
          <a:p>
            <a:r>
              <a:rPr lang="en-US" sz="2400" dirty="0">
                <a:latin typeface="Comic Sans MS" charset="0"/>
                <a:ea typeface="Comic Sans MS" charset="0"/>
                <a:cs typeface="Comic Sans MS" charset="0"/>
              </a:rPr>
              <a:t>2) Applies to all life forms (</a:t>
            </a:r>
            <a:r>
              <a:rPr lang="en-US" sz="2400" dirty="0" err="1">
                <a:latin typeface="Comic Sans MS" charset="0"/>
                <a:ea typeface="Comic Sans MS" charset="0"/>
                <a:cs typeface="Comic Sans MS" charset="0"/>
              </a:rPr>
              <a:t>asexuals</a:t>
            </a:r>
            <a:r>
              <a:rPr lang="en-US" sz="2400" dirty="0">
                <a:latin typeface="Comic Sans MS" charset="0"/>
                <a:ea typeface="Comic Sans MS" charset="0"/>
                <a:cs typeface="Comic Sans MS" charset="0"/>
              </a:rPr>
              <a:t> included.)</a:t>
            </a:r>
          </a:p>
          <a:p>
            <a:endParaRPr lang="en-US" sz="2400" dirty="0">
              <a:latin typeface="Comic Sans MS" charset="0"/>
              <a:ea typeface="Comic Sans MS" charset="0"/>
              <a:cs typeface="Comic Sans MS" charset="0"/>
            </a:endParaRPr>
          </a:p>
          <a:p>
            <a:r>
              <a:rPr lang="en-US" sz="2400" dirty="0">
                <a:latin typeface="Comic Sans MS" charset="0"/>
                <a:ea typeface="Comic Sans MS" charset="0"/>
                <a:cs typeface="Comic Sans MS" charset="0"/>
              </a:rPr>
              <a:t>3) Lots of species with this concept (birders like it).</a:t>
            </a:r>
          </a:p>
        </p:txBody>
      </p:sp>
    </p:spTree>
    <p:extLst>
      <p:ext uri="{BB962C8B-B14F-4D97-AF65-F5344CB8AC3E}">
        <p14:creationId xmlns:p14="http://schemas.microsoft.com/office/powerpoint/2010/main" val="251199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A9C71-23CF-0F45-8386-7CA9C67B5514}"/>
              </a:ext>
            </a:extLst>
          </p:cNvPr>
          <p:cNvPicPr>
            <a:picLocks noChangeAspect="1"/>
          </p:cNvPicPr>
          <p:nvPr/>
        </p:nvPicPr>
        <p:blipFill>
          <a:blip r:embed="rId2"/>
          <a:stretch>
            <a:fillRect/>
          </a:stretch>
        </p:blipFill>
        <p:spPr>
          <a:xfrm>
            <a:off x="4654061" y="300524"/>
            <a:ext cx="4114800" cy="2728913"/>
          </a:xfrm>
          <a:prstGeom prst="rect">
            <a:avLst/>
          </a:prstGeom>
        </p:spPr>
      </p:pic>
      <p:pic>
        <p:nvPicPr>
          <p:cNvPr id="5" name="Picture 4">
            <a:extLst>
              <a:ext uri="{FF2B5EF4-FFF2-40B4-BE49-F238E27FC236}">
                <a16:creationId xmlns:a16="http://schemas.microsoft.com/office/drawing/2014/main" id="{190211C5-F182-6448-8AB6-2139672F0B30}"/>
              </a:ext>
            </a:extLst>
          </p:cNvPr>
          <p:cNvPicPr>
            <a:picLocks noChangeAspect="1"/>
          </p:cNvPicPr>
          <p:nvPr/>
        </p:nvPicPr>
        <p:blipFill>
          <a:blip r:embed="rId3"/>
          <a:stretch>
            <a:fillRect/>
          </a:stretch>
        </p:blipFill>
        <p:spPr>
          <a:xfrm>
            <a:off x="6006377" y="3664852"/>
            <a:ext cx="1678100" cy="2489763"/>
          </a:xfrm>
          <a:prstGeom prst="rect">
            <a:avLst/>
          </a:prstGeom>
        </p:spPr>
      </p:pic>
      <p:pic>
        <p:nvPicPr>
          <p:cNvPr id="7" name="Picture 6">
            <a:extLst>
              <a:ext uri="{FF2B5EF4-FFF2-40B4-BE49-F238E27FC236}">
                <a16:creationId xmlns:a16="http://schemas.microsoft.com/office/drawing/2014/main" id="{42D74CB8-1467-8D42-B02E-3240331C4241}"/>
              </a:ext>
            </a:extLst>
          </p:cNvPr>
          <p:cNvPicPr>
            <a:picLocks noChangeAspect="1"/>
          </p:cNvPicPr>
          <p:nvPr/>
        </p:nvPicPr>
        <p:blipFill>
          <a:blip r:embed="rId4"/>
          <a:stretch>
            <a:fillRect/>
          </a:stretch>
        </p:blipFill>
        <p:spPr>
          <a:xfrm rot="20005616">
            <a:off x="816532" y="1835723"/>
            <a:ext cx="3943036" cy="4371218"/>
          </a:xfrm>
          <a:prstGeom prst="rect">
            <a:avLst/>
          </a:prstGeom>
        </p:spPr>
      </p:pic>
      <p:sp>
        <p:nvSpPr>
          <p:cNvPr id="2" name="TextBox 1">
            <a:extLst>
              <a:ext uri="{FF2B5EF4-FFF2-40B4-BE49-F238E27FC236}">
                <a16:creationId xmlns:a16="http://schemas.microsoft.com/office/drawing/2014/main" id="{ECEBAAF4-0225-ED46-AFEF-F0ED718A76C5}"/>
              </a:ext>
            </a:extLst>
          </p:cNvPr>
          <p:cNvSpPr txBox="1"/>
          <p:nvPr/>
        </p:nvSpPr>
        <p:spPr>
          <a:xfrm rot="-1560000">
            <a:off x="618778" y="1480314"/>
            <a:ext cx="1769074" cy="369332"/>
          </a:xfrm>
          <a:prstGeom prst="rect">
            <a:avLst/>
          </a:prstGeom>
          <a:noFill/>
        </p:spPr>
        <p:txBody>
          <a:bodyPr wrap="none" rtlCol="0">
            <a:spAutoFit/>
          </a:bodyPr>
          <a:lstStyle/>
          <a:p>
            <a:r>
              <a:rPr lang="en-US" dirty="0"/>
              <a:t>Species Checklist</a:t>
            </a:r>
          </a:p>
        </p:txBody>
      </p:sp>
      <p:sp>
        <p:nvSpPr>
          <p:cNvPr id="4" name="Rectangle 3">
            <a:extLst>
              <a:ext uri="{FF2B5EF4-FFF2-40B4-BE49-F238E27FC236}">
                <a16:creationId xmlns:a16="http://schemas.microsoft.com/office/drawing/2014/main" id="{2D551359-41B0-AF40-8076-94FFC69E0CD9}"/>
              </a:ext>
            </a:extLst>
          </p:cNvPr>
          <p:cNvSpPr/>
          <p:nvPr/>
        </p:nvSpPr>
        <p:spPr>
          <a:xfrm>
            <a:off x="216877" y="152666"/>
            <a:ext cx="4572000" cy="923330"/>
          </a:xfrm>
          <a:prstGeom prst="rect">
            <a:avLst/>
          </a:prstGeom>
        </p:spPr>
        <p:txBody>
          <a:bodyPr>
            <a:spAutoFit/>
          </a:bodyPr>
          <a:lstStyle/>
          <a:p>
            <a:r>
              <a:rPr lang="en-US" sz="2700" dirty="0"/>
              <a:t>Lumpers =&gt; fewer</a:t>
            </a:r>
          </a:p>
          <a:p>
            <a:r>
              <a:rPr lang="en-US" sz="2700" dirty="0"/>
              <a:t>Splitters =&gt; more</a:t>
            </a:r>
          </a:p>
        </p:txBody>
      </p:sp>
    </p:spTree>
    <p:extLst>
      <p:ext uri="{BB962C8B-B14F-4D97-AF65-F5344CB8AC3E}">
        <p14:creationId xmlns:p14="http://schemas.microsoft.com/office/powerpoint/2010/main" val="694264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17525" y="503238"/>
            <a:ext cx="8474075"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Phylogenetic Species Concept (PSC)</a:t>
            </a:r>
          </a:p>
          <a:p>
            <a:pPr eaLnBrk="1" hangingPunct="1"/>
            <a:endParaRPr lang="en-US" dirty="0"/>
          </a:p>
          <a:p>
            <a:pPr eaLnBrk="1" hangingPunct="1"/>
            <a:r>
              <a:rPr lang="en-US" u="sng" dirty="0"/>
              <a:t>Disadvantages:</a:t>
            </a:r>
          </a:p>
          <a:p>
            <a:pPr eaLnBrk="1" hangingPunct="1"/>
            <a:r>
              <a:rPr lang="en-US" dirty="0"/>
              <a:t>	</a:t>
            </a:r>
          </a:p>
          <a:p>
            <a:pPr marL="401638" indent="-401638" eaLnBrk="1" hangingPunct="1">
              <a:buAutoNum type="arabicParenR"/>
            </a:pPr>
            <a:r>
              <a:rPr lang="en-US" dirty="0"/>
              <a:t>Speciation occurs whenever a population undergoes a genetic fixation that distinguishes it from other populations – even if the difference is in only a single base pair.</a:t>
            </a:r>
          </a:p>
          <a:p>
            <a:pPr marL="401638" indent="-401638" eaLnBrk="1" hangingPunct="1">
              <a:buAutoNum type="arabicParenR"/>
            </a:pPr>
            <a:endParaRPr lang="en-US" dirty="0"/>
          </a:p>
          <a:p>
            <a:pPr marL="401638" indent="-401638"/>
            <a:r>
              <a:rPr lang="en-US" dirty="0">
                <a:ea typeface="Comic Sans MS" charset="0"/>
                <a:cs typeface="Comic Sans MS" charset="0"/>
              </a:rPr>
              <a:t>2) Newly arisen species are often not sufficiently diverged to be correctly classified.</a:t>
            </a:r>
          </a:p>
          <a:p>
            <a:pPr marL="401638" indent="-401638"/>
            <a:endParaRPr lang="en-US" dirty="0">
              <a:ea typeface="Comic Sans MS" charset="0"/>
              <a:cs typeface="Comic Sans MS" charset="0"/>
            </a:endParaRPr>
          </a:p>
          <a:p>
            <a:pPr marL="401638" indent="-401638"/>
            <a:r>
              <a:rPr lang="en-US" dirty="0">
                <a:ea typeface="Comic Sans MS" charset="0"/>
                <a:cs typeface="Comic Sans MS" charset="0"/>
              </a:rPr>
              <a:t>3) How many genes sequenced?</a:t>
            </a:r>
          </a:p>
          <a:p>
            <a:pPr marL="457200" indent="-457200" eaLnBrk="1" hangingPunct="1">
              <a:buAutoNum type="arabicParenR"/>
            </a:pPr>
            <a:endParaRPr lang="en-US" dirty="0"/>
          </a:p>
          <a:p>
            <a:pPr eaLnBrk="1" hangingPunct="1"/>
            <a:endParaRPr lang="en-US" dirty="0"/>
          </a:p>
        </p:txBody>
      </p:sp>
      <p:pic>
        <p:nvPicPr>
          <p:cNvPr id="39939" name="Picture 3" descr="Evolution-Fig-15-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626" y="4903788"/>
            <a:ext cx="2515571" cy="1886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Text Box 4"/>
          <p:cNvSpPr txBox="1">
            <a:spLocks noChangeArrowheads="1"/>
          </p:cNvSpPr>
          <p:nvPr/>
        </p:nvSpPr>
        <p:spPr bwMode="auto">
          <a:xfrm>
            <a:off x="6134484" y="4537075"/>
            <a:ext cx="25257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i="1" dirty="0" err="1"/>
              <a:t>Greya</a:t>
            </a:r>
            <a:r>
              <a:rPr lang="en-US" sz="1800" dirty="0"/>
              <a:t> moth phylogeny</a:t>
            </a:r>
          </a:p>
        </p:txBody>
      </p:sp>
    </p:spTree>
    <p:extLst>
      <p:ext uri="{BB962C8B-B14F-4D97-AF65-F5344CB8AC3E}">
        <p14:creationId xmlns:p14="http://schemas.microsoft.com/office/powerpoint/2010/main" val="3429822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517525" y="503238"/>
            <a:ext cx="847407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Phylogenetic Species Concept (PSC)</a:t>
            </a:r>
          </a:p>
          <a:p>
            <a:pPr eaLnBrk="1" hangingPunct="1"/>
            <a:endParaRPr lang="en-US" dirty="0"/>
          </a:p>
          <a:p>
            <a:pPr eaLnBrk="1" hangingPunct="1"/>
            <a:r>
              <a:rPr lang="en-US" u="sng" dirty="0"/>
              <a:t>Disadvantages:</a:t>
            </a:r>
          </a:p>
          <a:p>
            <a:pPr marL="458788" indent="-458788" eaLnBrk="1" hangingPunct="1"/>
            <a:r>
              <a:rPr lang="en-US" dirty="0"/>
              <a:t>4) Horizontal transfer (i.e., hybridization, which has been shown to occur quite often in plants) will result in misclassification.</a:t>
            </a:r>
          </a:p>
        </p:txBody>
      </p:sp>
      <p:pic>
        <p:nvPicPr>
          <p:cNvPr id="3" name="Picture 2">
            <a:extLst>
              <a:ext uri="{FF2B5EF4-FFF2-40B4-BE49-F238E27FC236}">
                <a16:creationId xmlns:a16="http://schemas.microsoft.com/office/drawing/2014/main" id="{C9F41AA3-119B-5D41-B1E9-CBC9D71BA782}"/>
              </a:ext>
            </a:extLst>
          </p:cNvPr>
          <p:cNvPicPr>
            <a:picLocks noChangeAspect="1"/>
          </p:cNvPicPr>
          <p:nvPr/>
        </p:nvPicPr>
        <p:blipFill>
          <a:blip r:embed="rId3"/>
          <a:stretch>
            <a:fillRect/>
          </a:stretch>
        </p:blipFill>
        <p:spPr>
          <a:xfrm>
            <a:off x="906534" y="2700996"/>
            <a:ext cx="3989023" cy="3357947"/>
          </a:xfrm>
          <a:prstGeom prst="rect">
            <a:avLst/>
          </a:prstGeom>
        </p:spPr>
      </p:pic>
      <p:sp>
        <p:nvSpPr>
          <p:cNvPr id="4" name="Rectangle 3">
            <a:extLst>
              <a:ext uri="{FF2B5EF4-FFF2-40B4-BE49-F238E27FC236}">
                <a16:creationId xmlns:a16="http://schemas.microsoft.com/office/drawing/2014/main" id="{CC26057F-72E5-C241-8A34-6C1BFD7D7E46}"/>
              </a:ext>
            </a:extLst>
          </p:cNvPr>
          <p:cNvSpPr/>
          <p:nvPr/>
        </p:nvSpPr>
        <p:spPr>
          <a:xfrm>
            <a:off x="1273124" y="5893097"/>
            <a:ext cx="3108960" cy="923330"/>
          </a:xfrm>
          <a:prstGeom prst="rect">
            <a:avLst/>
          </a:prstGeom>
        </p:spPr>
        <p:txBody>
          <a:bodyPr wrap="square">
            <a:spAutoFit/>
          </a:bodyPr>
          <a:lstStyle/>
          <a:p>
            <a:r>
              <a:rPr lang="en-US" b="1" dirty="0"/>
              <a:t>The Tangled Tree: A Radical New History of Life </a:t>
            </a:r>
          </a:p>
          <a:p>
            <a:r>
              <a:rPr lang="en-US" dirty="0"/>
              <a:t>by </a:t>
            </a:r>
            <a:r>
              <a:rPr lang="en-US" dirty="0">
                <a:hlinkClick r:id="rId4"/>
              </a:rPr>
              <a:t>David Quammen</a:t>
            </a:r>
            <a:endParaRPr lang="en-US" dirty="0"/>
          </a:p>
        </p:txBody>
      </p:sp>
    </p:spTree>
    <p:extLst>
      <p:ext uri="{BB962C8B-B14F-4D97-AF65-F5344CB8AC3E}">
        <p14:creationId xmlns:p14="http://schemas.microsoft.com/office/powerpoint/2010/main" val="3834877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0F8935-42A4-B747-9588-A2329B53447E}"/>
              </a:ext>
            </a:extLst>
          </p:cNvPr>
          <p:cNvSpPr/>
          <p:nvPr/>
        </p:nvSpPr>
        <p:spPr>
          <a:xfrm>
            <a:off x="604055" y="406743"/>
            <a:ext cx="5780750" cy="492443"/>
          </a:xfrm>
          <a:prstGeom prst="rect">
            <a:avLst/>
          </a:prstGeom>
        </p:spPr>
        <p:txBody>
          <a:bodyPr wrap="none">
            <a:spAutoFit/>
          </a:bodyPr>
          <a:lstStyle/>
          <a:p>
            <a:r>
              <a:rPr lang="en-US" sz="2600" dirty="0">
                <a:latin typeface="Comic Sans MS" panose="030F0902030302020204" pitchFamily="66" charset="0"/>
              </a:rPr>
              <a:t>Newly arisen species can be cryptic</a:t>
            </a:r>
          </a:p>
        </p:txBody>
      </p:sp>
      <p:pic>
        <p:nvPicPr>
          <p:cNvPr id="4" name="Picture 1" descr="image3.jpg">
            <a:extLst>
              <a:ext uri="{FF2B5EF4-FFF2-40B4-BE49-F238E27FC236}">
                <a16:creationId xmlns:a16="http://schemas.microsoft.com/office/drawing/2014/main" id="{924724ED-942A-FC4F-AE05-697A8AAACC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017" y="3034411"/>
            <a:ext cx="4878766" cy="35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821A4B8-C5BF-5344-ABAB-052880ED449B}"/>
              </a:ext>
            </a:extLst>
          </p:cNvPr>
          <p:cNvSpPr txBox="1"/>
          <p:nvPr/>
        </p:nvSpPr>
        <p:spPr>
          <a:xfrm>
            <a:off x="640925" y="1225105"/>
            <a:ext cx="7842347" cy="1477328"/>
          </a:xfrm>
          <a:prstGeom prst="rect">
            <a:avLst/>
          </a:prstGeom>
          <a:noFill/>
        </p:spPr>
        <p:txBody>
          <a:bodyPr wrap="square" rtlCol="0">
            <a:spAutoFit/>
          </a:bodyPr>
          <a:lstStyle/>
          <a:p>
            <a:r>
              <a:rPr lang="en-US" i="1" dirty="0">
                <a:latin typeface="Comic Sans MS" panose="030F0902030302020204" pitchFamily="66" charset="0"/>
              </a:rPr>
              <a:t>Anopheles gambiae </a:t>
            </a:r>
            <a:r>
              <a:rPr lang="en-US" dirty="0">
                <a:latin typeface="Comic Sans MS" panose="030F0902030302020204" pitchFamily="66" charset="0"/>
              </a:rPr>
              <a:t>mosquito vectors of malaria differ in their habitat and feeding preferences, and they also differ genetically (e.g., chromosome inversions), but are morphologically very similar.</a:t>
            </a:r>
          </a:p>
          <a:p>
            <a:endParaRPr lang="en-US" dirty="0">
              <a:latin typeface="Comic Sans MS" panose="030F0902030302020204" pitchFamily="66" charset="0"/>
            </a:endParaRPr>
          </a:p>
          <a:p>
            <a:r>
              <a:rPr lang="en-US" dirty="0">
                <a:latin typeface="Comic Sans MS" panose="030F0902030302020204" pitchFamily="66" charset="0"/>
              </a:rPr>
              <a:t>A classic example of incipient speciation leads to cryptic speciation.</a:t>
            </a:r>
          </a:p>
        </p:txBody>
      </p:sp>
      <p:pic>
        <p:nvPicPr>
          <p:cNvPr id="6" name="Picture 1">
            <a:extLst>
              <a:ext uri="{FF2B5EF4-FFF2-40B4-BE49-F238E27FC236}">
                <a16:creationId xmlns:a16="http://schemas.microsoft.com/office/drawing/2014/main" id="{D7C13560-553B-624A-9EBF-0402C57169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5639" y="3034411"/>
            <a:ext cx="2807633" cy="27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452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E869A2-5D15-D0BC-40DF-7254D23B05FB}"/>
              </a:ext>
            </a:extLst>
          </p:cNvPr>
          <p:cNvPicPr>
            <a:picLocks noChangeAspect="1"/>
          </p:cNvPicPr>
          <p:nvPr/>
        </p:nvPicPr>
        <p:blipFill>
          <a:blip r:embed="rId2"/>
          <a:stretch>
            <a:fillRect/>
          </a:stretch>
        </p:blipFill>
        <p:spPr>
          <a:xfrm>
            <a:off x="572984" y="1552107"/>
            <a:ext cx="7998031" cy="3732414"/>
          </a:xfrm>
          <a:prstGeom prst="rect">
            <a:avLst/>
          </a:prstGeom>
        </p:spPr>
      </p:pic>
      <p:sp>
        <p:nvSpPr>
          <p:cNvPr id="6" name="Text Box 4">
            <a:extLst>
              <a:ext uri="{FF2B5EF4-FFF2-40B4-BE49-F238E27FC236}">
                <a16:creationId xmlns:a16="http://schemas.microsoft.com/office/drawing/2014/main" id="{6EA85F68-B720-93CF-3E97-0F3174BB78B5}"/>
              </a:ext>
            </a:extLst>
          </p:cNvPr>
          <p:cNvSpPr txBox="1">
            <a:spLocks noChangeArrowheads="1"/>
          </p:cNvSpPr>
          <p:nvPr/>
        </p:nvSpPr>
        <p:spPr bwMode="auto">
          <a:xfrm>
            <a:off x="1732851" y="184230"/>
            <a:ext cx="608051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endParaRPr lang="en-US" dirty="0"/>
          </a:p>
          <a:p>
            <a:pPr eaLnBrk="1" hangingPunct="1"/>
            <a:r>
              <a:rPr lang="en-US" sz="3600" dirty="0"/>
              <a:t>How does speciation occur?</a:t>
            </a:r>
          </a:p>
        </p:txBody>
      </p:sp>
      <p:sp>
        <p:nvSpPr>
          <p:cNvPr id="7" name="Text Box 4">
            <a:extLst>
              <a:ext uri="{FF2B5EF4-FFF2-40B4-BE49-F238E27FC236}">
                <a16:creationId xmlns:a16="http://schemas.microsoft.com/office/drawing/2014/main" id="{79A0AB77-5B4E-0BF5-7A2A-7A16F9BB4437}"/>
              </a:ext>
            </a:extLst>
          </p:cNvPr>
          <p:cNvSpPr txBox="1">
            <a:spLocks noChangeArrowheads="1"/>
          </p:cNvSpPr>
          <p:nvPr/>
        </p:nvSpPr>
        <p:spPr bwMode="auto">
          <a:xfrm>
            <a:off x="1394254" y="5483060"/>
            <a:ext cx="6629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endParaRPr lang="en-US" sz="1600" dirty="0"/>
          </a:p>
          <a:p>
            <a:pPr algn="ctr" eaLnBrk="1" hangingPunct="1"/>
            <a:r>
              <a:rPr lang="en-US" sz="1600" dirty="0"/>
              <a:t>Darwin’s Finches.</a:t>
            </a:r>
          </a:p>
        </p:txBody>
      </p:sp>
    </p:spTree>
    <p:extLst>
      <p:ext uri="{BB962C8B-B14F-4D97-AF65-F5344CB8AC3E}">
        <p14:creationId xmlns:p14="http://schemas.microsoft.com/office/powerpoint/2010/main" val="53733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330FB3BC-63C3-644D-9A53-AAB721FD72F0}"/>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Figure 1 The main fixed and polymorphic 2R paracentric inversions in the sibling species of the A. gambiae complex. </a:t>
            </a:r>
          </a:p>
        </p:txBody>
      </p:sp>
      <p:pic>
        <p:nvPicPr>
          <p:cNvPr id="3074" name="Picture 2">
            <a:extLst>
              <a:ext uri="{FF2B5EF4-FFF2-40B4-BE49-F238E27FC236}">
                <a16:creationId xmlns:a16="http://schemas.microsoft.com/office/drawing/2014/main" id="{7470D0AB-4C61-A04A-BD34-584BF7056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881" y="6120361"/>
            <a:ext cx="1182240" cy="515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063182C1-2D68-6F41-A68E-5C610058C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791721"/>
            <a:ext cx="7804800" cy="326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94FE0420-A1A3-CD40-8713-89CEB6BB9B2E}"/>
              </a:ext>
            </a:extLst>
          </p:cNvPr>
          <p:cNvSpPr txBox="1">
            <a:spLocks noChangeArrowheads="1"/>
          </p:cNvSpPr>
          <p:nvPr/>
        </p:nvSpPr>
        <p:spPr bwMode="auto">
          <a:xfrm>
            <a:off x="671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Mario Coluzzi et al. Science 2002;298:1415-1418</a:t>
            </a:r>
          </a:p>
        </p:txBody>
      </p:sp>
      <p:sp>
        <p:nvSpPr>
          <p:cNvPr id="3077" name="Text Box 5">
            <a:extLst>
              <a:ext uri="{FF2B5EF4-FFF2-40B4-BE49-F238E27FC236}">
                <a16:creationId xmlns:a16="http://schemas.microsoft.com/office/drawing/2014/main" id="{0857F9FB-D78D-D945-8C0A-9619E00735D0}"/>
              </a:ext>
            </a:extLst>
          </p:cNvPr>
          <p:cNvSpPr txBox="1">
            <a:spLocks noChangeArrowheads="1"/>
          </p:cNvSpPr>
          <p:nvPr/>
        </p:nvSpPr>
        <p:spPr bwMode="auto">
          <a:xfrm>
            <a:off x="97920" y="643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©2002 by American Association for the Advancement of Science</a:t>
            </a:r>
          </a:p>
        </p:txBody>
      </p:sp>
      <p:sp>
        <p:nvSpPr>
          <p:cNvPr id="2" name="TextBox 1">
            <a:extLst>
              <a:ext uri="{FF2B5EF4-FFF2-40B4-BE49-F238E27FC236}">
                <a16:creationId xmlns:a16="http://schemas.microsoft.com/office/drawing/2014/main" id="{83ABA406-FC66-514B-8880-B829BD865B7C}"/>
              </a:ext>
            </a:extLst>
          </p:cNvPr>
          <p:cNvSpPr txBox="1"/>
          <p:nvPr/>
        </p:nvSpPr>
        <p:spPr>
          <a:xfrm>
            <a:off x="686881" y="4997995"/>
            <a:ext cx="7804800" cy="923330"/>
          </a:xfrm>
          <a:prstGeom prst="rect">
            <a:avLst/>
          </a:prstGeom>
          <a:noFill/>
        </p:spPr>
        <p:txBody>
          <a:bodyPr wrap="square" rtlCol="0">
            <a:spAutoFit/>
          </a:bodyPr>
          <a:lstStyle/>
          <a:p>
            <a:pPr marL="174625" indent="-174625"/>
            <a:r>
              <a:rPr lang="en-US" dirty="0">
                <a:solidFill>
                  <a:schemeClr val="tx1">
                    <a:lumMod val="75000"/>
                    <a:lumOff val="25000"/>
                  </a:schemeClr>
                </a:solidFill>
              </a:rPr>
              <a:t>*Jumping ahead to post-zygotic barriers </a:t>
            </a:r>
            <a:r>
              <a:rPr lang="en-US" dirty="0">
                <a:solidFill>
                  <a:schemeClr val="tx1">
                    <a:lumMod val="75000"/>
                    <a:lumOff val="25000"/>
                  </a:schemeClr>
                </a:solidFill>
                <a:sym typeface="Wingdings" pitchFamily="2" charset="2"/>
              </a:rPr>
              <a:t> </a:t>
            </a:r>
            <a:r>
              <a:rPr lang="en-US" dirty="0">
                <a:solidFill>
                  <a:schemeClr val="tx1">
                    <a:lumMod val="75000"/>
                    <a:lumOff val="25000"/>
                  </a:schemeClr>
                </a:solidFill>
              </a:rPr>
              <a:t>Chromosomal inversions create reproductive incompatibilities for individuals heterozygous for the inversion (e.g., 50% reduction in gamete viability).</a:t>
            </a:r>
          </a:p>
        </p:txBody>
      </p:sp>
    </p:spTree>
    <p:extLst>
      <p:ext uri="{BB962C8B-B14F-4D97-AF65-F5344CB8AC3E}">
        <p14:creationId xmlns:p14="http://schemas.microsoft.com/office/powerpoint/2010/main" val="3760585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Evolution-Table-15-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217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049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381000" y="533400"/>
            <a:ext cx="8321675" cy="600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Under the Phylogenetic Species Concept (PSC), species are classified based on </a:t>
            </a:r>
            <a:r>
              <a:rPr lang="en-US" u="sng" dirty="0"/>
              <a:t>pattern</a:t>
            </a:r>
            <a:r>
              <a:rPr lang="en-US" dirty="0"/>
              <a:t>.</a:t>
            </a:r>
          </a:p>
          <a:p>
            <a:pPr eaLnBrk="1" hangingPunct="1"/>
            <a:endParaRPr lang="en-US" dirty="0"/>
          </a:p>
          <a:p>
            <a:pPr eaLnBrk="1" hangingPunct="1"/>
            <a:r>
              <a:rPr lang="en-US" dirty="0"/>
              <a:t>But under the Biological Species Concept (BSC), speciation is defined by </a:t>
            </a:r>
            <a:r>
              <a:rPr lang="en-US" u="sng" dirty="0"/>
              <a:t>process</a:t>
            </a:r>
            <a:r>
              <a:rPr lang="en-US" dirty="0"/>
              <a:t>, the evolution of barriers to gene flow.</a:t>
            </a:r>
          </a:p>
          <a:p>
            <a:pPr eaLnBrk="1" hangingPunct="1"/>
            <a:endParaRPr lang="en-US" dirty="0"/>
          </a:p>
          <a:p>
            <a:pPr eaLnBrk="1" hangingPunct="1"/>
            <a:r>
              <a:rPr lang="en-US" dirty="0"/>
              <a:t>What are such isolating barriers and how do we classify them?</a:t>
            </a:r>
          </a:p>
          <a:p>
            <a:pPr eaLnBrk="1" hangingPunct="1"/>
            <a:endParaRPr lang="en-US" dirty="0"/>
          </a:p>
          <a:p>
            <a:r>
              <a:rPr lang="en-US" sz="2400" dirty="0">
                <a:latin typeface="Comic Sans MS"/>
                <a:cs typeface="Comic Sans MS"/>
              </a:rPr>
              <a:t>Prezygotic</a:t>
            </a:r>
          </a:p>
          <a:p>
            <a:r>
              <a:rPr lang="en-US" sz="2400" dirty="0">
                <a:latin typeface="Comic Sans MS"/>
                <a:cs typeface="Comic Sans MS"/>
              </a:rPr>
              <a:t>	Pre-mating </a:t>
            </a:r>
          </a:p>
          <a:p>
            <a:r>
              <a:rPr lang="en-US" sz="2400" dirty="0">
                <a:latin typeface="Comic Sans MS"/>
                <a:cs typeface="Comic Sans MS"/>
              </a:rPr>
              <a:t>	Post-mating</a:t>
            </a:r>
          </a:p>
          <a:p>
            <a:endParaRPr lang="en-US" sz="2400" dirty="0">
              <a:latin typeface="Comic Sans MS"/>
              <a:cs typeface="Comic Sans MS"/>
            </a:endParaRPr>
          </a:p>
          <a:p>
            <a:r>
              <a:rPr lang="en-US" sz="2400" dirty="0">
                <a:latin typeface="Comic Sans MS"/>
                <a:cs typeface="Comic Sans MS"/>
              </a:rPr>
              <a:t>Postzygotic</a:t>
            </a:r>
          </a:p>
          <a:p>
            <a:pPr eaLnBrk="1" hangingPunct="1"/>
            <a:endParaRPr lang="en-US" dirty="0"/>
          </a:p>
        </p:txBody>
      </p:sp>
    </p:spTree>
    <p:extLst>
      <p:ext uri="{BB962C8B-B14F-4D97-AF65-F5344CB8AC3E}">
        <p14:creationId xmlns:p14="http://schemas.microsoft.com/office/powerpoint/2010/main" val="2705250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Evolution-Table-15-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217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59C1EA4-A7EB-E24D-85B1-42BFC619C5C7}"/>
              </a:ext>
            </a:extLst>
          </p:cNvPr>
          <p:cNvSpPr/>
          <p:nvPr/>
        </p:nvSpPr>
        <p:spPr>
          <a:xfrm>
            <a:off x="393700" y="181708"/>
            <a:ext cx="4572000" cy="461665"/>
          </a:xfrm>
          <a:prstGeom prst="rect">
            <a:avLst/>
          </a:prstGeom>
        </p:spPr>
        <p:txBody>
          <a:bodyPr>
            <a:spAutoFit/>
          </a:bodyPr>
          <a:lstStyle/>
          <a:p>
            <a:r>
              <a:rPr lang="en-US" sz="2400" dirty="0">
                <a:latin typeface="Comic Sans MS"/>
                <a:cs typeface="Comic Sans MS"/>
              </a:rPr>
              <a:t>Prezygotic - Pre-mating </a:t>
            </a:r>
          </a:p>
        </p:txBody>
      </p:sp>
    </p:spTree>
    <p:extLst>
      <p:ext uri="{BB962C8B-B14F-4D97-AF65-F5344CB8AC3E}">
        <p14:creationId xmlns:p14="http://schemas.microsoft.com/office/powerpoint/2010/main" val="754127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76200" y="503238"/>
            <a:ext cx="9067800" cy="600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u="sng" dirty="0"/>
              <a:t>Temporal Isolation </a:t>
            </a:r>
            <a:r>
              <a:rPr lang="en-US" dirty="0"/>
              <a:t>in Pink Salmon (</a:t>
            </a:r>
            <a:r>
              <a:rPr lang="en-US" dirty="0" err="1"/>
              <a:t>Oncorhynchus</a:t>
            </a:r>
            <a:r>
              <a:rPr lang="en-US" dirty="0"/>
              <a:t> </a:t>
            </a:r>
            <a:r>
              <a:rPr lang="en-US" dirty="0" err="1"/>
              <a:t>gorbuscha</a:t>
            </a:r>
            <a:r>
              <a:rPr lang="en-US" dirty="0"/>
              <a:t>)</a:t>
            </a:r>
          </a:p>
          <a:p>
            <a:pPr eaLnBrk="1" hangingPunct="1"/>
            <a:endParaRPr lang="en-US" dirty="0"/>
          </a:p>
          <a:p>
            <a:pPr marL="290513" indent="-290513" eaLnBrk="1" hangingPunct="1">
              <a:buFontTx/>
              <a:buChar char="•"/>
            </a:pPr>
            <a:r>
              <a:rPr lang="en-US" dirty="0"/>
              <a:t> Two year life cycle, spawn in rivers (2 </a:t>
            </a:r>
            <a:r>
              <a:rPr lang="en-US" dirty="0" err="1"/>
              <a:t>yrs</a:t>
            </a:r>
            <a:r>
              <a:rPr lang="en-US" dirty="0"/>
              <a:t>).</a:t>
            </a:r>
          </a:p>
          <a:p>
            <a:pPr marL="290513" indent="-290513" eaLnBrk="1" hangingPunct="1">
              <a:buFontTx/>
              <a:buChar char="•"/>
            </a:pPr>
            <a:endParaRPr lang="en-US" dirty="0"/>
          </a:p>
          <a:p>
            <a:pPr marL="290513" indent="-290513" eaLnBrk="1" hangingPunct="1">
              <a:buFontTx/>
              <a:buChar char="•"/>
            </a:pPr>
            <a:r>
              <a:rPr lang="en-US" dirty="0"/>
              <a:t>Many streams have an even- and odd-year brood that are reproductively isolated.</a:t>
            </a:r>
          </a:p>
          <a:p>
            <a:pPr marL="290513" indent="-290513" eaLnBrk="1" hangingPunct="1"/>
            <a:endParaRPr lang="en-US" dirty="0"/>
          </a:p>
          <a:p>
            <a:pPr marL="290513" indent="-290513">
              <a:buFontTx/>
              <a:buChar char="•"/>
            </a:pPr>
            <a:r>
              <a:rPr lang="en-US" dirty="0">
                <a:latin typeface="Comic Sans MS"/>
                <a:cs typeface="Comic Sans MS"/>
              </a:rPr>
              <a:t>Alternate year brood lines within a single stream have more genetic divergence than do fish within a region that breed in the same year but in different streams. </a:t>
            </a:r>
          </a:p>
          <a:p>
            <a:pPr marL="290513" indent="-290513">
              <a:buFontTx/>
              <a:buChar char="•"/>
            </a:pPr>
            <a:endParaRPr lang="en-US" dirty="0">
              <a:latin typeface="Comic Sans MS"/>
              <a:cs typeface="Comic Sans MS"/>
            </a:endParaRPr>
          </a:p>
          <a:p>
            <a:pPr marL="290513" indent="-290513">
              <a:buFontTx/>
              <a:buChar char="•"/>
            </a:pPr>
            <a:r>
              <a:rPr lang="en-US" dirty="0">
                <a:latin typeface="Comic Sans MS"/>
                <a:cs typeface="Comic Sans MS"/>
              </a:rPr>
              <a:t>A low rate of gene flow results from rare 3 year breeders.</a:t>
            </a:r>
          </a:p>
          <a:p>
            <a:pPr marL="290513" indent="-290513" eaLnBrk="1" hangingPunct="1"/>
            <a:endParaRPr lang="en-US" dirty="0"/>
          </a:p>
          <a:p>
            <a:pPr eaLnBrk="1" hangingPunct="1">
              <a:buFontTx/>
              <a:buChar char="•"/>
            </a:pPr>
            <a:endParaRPr lang="en-US" dirty="0"/>
          </a:p>
          <a:p>
            <a:pPr eaLnBrk="1" hangingPunct="1">
              <a:buFontTx/>
              <a:buChar char="•"/>
            </a:pPr>
            <a:endParaRPr lang="en-US" dirty="0"/>
          </a:p>
          <a:p>
            <a:pPr eaLnBrk="1" hangingPunct="1"/>
            <a:endParaRPr lang="en-US" dirty="0"/>
          </a:p>
        </p:txBody>
      </p:sp>
      <p:pic>
        <p:nvPicPr>
          <p:cNvPr id="53251" name="Picture 5" descr="pink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569" y="5072216"/>
            <a:ext cx="2388861" cy="1672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120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1D1E6E-4F73-AF9A-2BEE-7503D092AF41}"/>
              </a:ext>
            </a:extLst>
          </p:cNvPr>
          <p:cNvSpPr txBox="1"/>
          <p:nvPr/>
        </p:nvSpPr>
        <p:spPr>
          <a:xfrm>
            <a:off x="4453247" y="507348"/>
            <a:ext cx="4572000" cy="2862322"/>
          </a:xfrm>
          <a:prstGeom prst="rect">
            <a:avLst/>
          </a:prstGeom>
          <a:noFill/>
        </p:spPr>
        <p:txBody>
          <a:bodyPr wrap="square">
            <a:spAutoFit/>
          </a:bodyPr>
          <a:lstStyle/>
          <a:p>
            <a:r>
              <a:rPr lang="en-US" b="1" dirty="0"/>
              <a:t>“Jacks” or “Jack salmon” are a term used to describe a male King salmon that returns to spawning grounds one or a few years earlier than the typical age of maturity</a:t>
            </a:r>
            <a:r>
              <a:rPr lang="en-US" dirty="0"/>
              <a:t>. Jacks are usually small, typically weighing between one and five pounds, and are distinguished by their relatively small size and early arrival.</a:t>
            </a:r>
          </a:p>
          <a:p>
            <a:endParaRPr lang="en-US" dirty="0"/>
          </a:p>
          <a:p>
            <a:r>
              <a:rPr lang="en-US" dirty="0"/>
              <a:t>https://</a:t>
            </a:r>
            <a:r>
              <a:rPr lang="en-US" dirty="0" err="1"/>
              <a:t>www.boardwalklodge.com</a:t>
            </a:r>
            <a:r>
              <a:rPr lang="en-US" dirty="0"/>
              <a:t>/</a:t>
            </a:r>
            <a:r>
              <a:rPr lang="en-US" dirty="0" err="1"/>
              <a:t>alaska</a:t>
            </a:r>
            <a:r>
              <a:rPr lang="en-US" dirty="0"/>
              <a:t>-king-salmon-fact-sheet/</a:t>
            </a:r>
          </a:p>
        </p:txBody>
      </p:sp>
      <p:pic>
        <p:nvPicPr>
          <p:cNvPr id="5" name="Picture 4">
            <a:extLst>
              <a:ext uri="{FF2B5EF4-FFF2-40B4-BE49-F238E27FC236}">
                <a16:creationId xmlns:a16="http://schemas.microsoft.com/office/drawing/2014/main" id="{B2AB3BE7-84D6-539D-2845-81C1D0E23037}"/>
              </a:ext>
            </a:extLst>
          </p:cNvPr>
          <p:cNvPicPr>
            <a:picLocks noChangeAspect="1"/>
          </p:cNvPicPr>
          <p:nvPr/>
        </p:nvPicPr>
        <p:blipFill>
          <a:blip r:embed="rId2"/>
          <a:stretch>
            <a:fillRect/>
          </a:stretch>
        </p:blipFill>
        <p:spPr>
          <a:xfrm>
            <a:off x="172191" y="572068"/>
            <a:ext cx="4100437" cy="2729272"/>
          </a:xfrm>
          <a:prstGeom prst="rect">
            <a:avLst/>
          </a:prstGeom>
        </p:spPr>
      </p:pic>
      <p:pic>
        <p:nvPicPr>
          <p:cNvPr id="7" name="Picture 6">
            <a:extLst>
              <a:ext uri="{FF2B5EF4-FFF2-40B4-BE49-F238E27FC236}">
                <a16:creationId xmlns:a16="http://schemas.microsoft.com/office/drawing/2014/main" id="{DD235DE0-579F-7A51-52D2-ECC8BDB906A0}"/>
              </a:ext>
            </a:extLst>
          </p:cNvPr>
          <p:cNvPicPr>
            <a:picLocks noChangeAspect="1"/>
          </p:cNvPicPr>
          <p:nvPr/>
        </p:nvPicPr>
        <p:blipFill>
          <a:blip r:embed="rId3"/>
          <a:stretch>
            <a:fillRect/>
          </a:stretch>
        </p:blipFill>
        <p:spPr>
          <a:xfrm>
            <a:off x="961900" y="3556661"/>
            <a:ext cx="2386995" cy="3183511"/>
          </a:xfrm>
          <a:prstGeom prst="rect">
            <a:avLst/>
          </a:prstGeom>
        </p:spPr>
      </p:pic>
      <p:sp>
        <p:nvSpPr>
          <p:cNvPr id="8" name="TextBox 7">
            <a:extLst>
              <a:ext uri="{FF2B5EF4-FFF2-40B4-BE49-F238E27FC236}">
                <a16:creationId xmlns:a16="http://schemas.microsoft.com/office/drawing/2014/main" id="{5AF6EDE9-9CC7-4007-1914-9331E34A4C19}"/>
              </a:ext>
            </a:extLst>
          </p:cNvPr>
          <p:cNvSpPr txBox="1"/>
          <p:nvPr/>
        </p:nvSpPr>
        <p:spPr>
          <a:xfrm>
            <a:off x="3506669" y="4886696"/>
            <a:ext cx="1103187" cy="369332"/>
          </a:xfrm>
          <a:prstGeom prst="rect">
            <a:avLst/>
          </a:prstGeom>
          <a:noFill/>
        </p:spPr>
        <p:txBody>
          <a:bodyPr wrap="none" rtlCol="0">
            <a:spAutoFit/>
          </a:bodyPr>
          <a:lstStyle/>
          <a:p>
            <a:r>
              <a:rPr lang="en-US" dirty="0"/>
              <a:t>56 </a:t>
            </a:r>
            <a:r>
              <a:rPr lang="en-US" dirty="0" err="1"/>
              <a:t>lb</a:t>
            </a:r>
            <a:r>
              <a:rPr lang="en-US" dirty="0"/>
              <a:t> King</a:t>
            </a:r>
          </a:p>
        </p:txBody>
      </p:sp>
    </p:spTree>
    <p:extLst>
      <p:ext uri="{BB962C8B-B14F-4D97-AF65-F5344CB8AC3E}">
        <p14:creationId xmlns:p14="http://schemas.microsoft.com/office/powerpoint/2010/main" val="1414624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8F7ADF-A641-664E-A7F2-EF44631AC727}"/>
              </a:ext>
            </a:extLst>
          </p:cNvPr>
          <p:cNvPicPr>
            <a:picLocks noChangeAspect="1"/>
          </p:cNvPicPr>
          <p:nvPr/>
        </p:nvPicPr>
        <p:blipFill>
          <a:blip r:embed="rId2"/>
          <a:stretch>
            <a:fillRect/>
          </a:stretch>
        </p:blipFill>
        <p:spPr>
          <a:xfrm>
            <a:off x="611942" y="219917"/>
            <a:ext cx="2628970" cy="2535077"/>
          </a:xfrm>
          <a:prstGeom prst="rect">
            <a:avLst/>
          </a:prstGeom>
          <a:ln w="6350">
            <a:solidFill>
              <a:schemeClr val="tx1">
                <a:lumMod val="75000"/>
                <a:lumOff val="25000"/>
              </a:schemeClr>
            </a:solidFill>
          </a:ln>
        </p:spPr>
      </p:pic>
      <p:pic>
        <p:nvPicPr>
          <p:cNvPr id="7" name="Picture 6">
            <a:extLst>
              <a:ext uri="{FF2B5EF4-FFF2-40B4-BE49-F238E27FC236}">
                <a16:creationId xmlns:a16="http://schemas.microsoft.com/office/drawing/2014/main" id="{E8701363-A36E-FF4C-AD0A-08369405B947}"/>
              </a:ext>
            </a:extLst>
          </p:cNvPr>
          <p:cNvPicPr>
            <a:picLocks noChangeAspect="1"/>
          </p:cNvPicPr>
          <p:nvPr/>
        </p:nvPicPr>
        <p:blipFill>
          <a:blip r:embed="rId3"/>
          <a:stretch>
            <a:fillRect/>
          </a:stretch>
        </p:blipFill>
        <p:spPr>
          <a:xfrm>
            <a:off x="611941" y="2875056"/>
            <a:ext cx="2628970" cy="1640249"/>
          </a:xfrm>
          <a:prstGeom prst="rect">
            <a:avLst/>
          </a:prstGeom>
        </p:spPr>
      </p:pic>
      <p:pic>
        <p:nvPicPr>
          <p:cNvPr id="9" name="Picture 8">
            <a:extLst>
              <a:ext uri="{FF2B5EF4-FFF2-40B4-BE49-F238E27FC236}">
                <a16:creationId xmlns:a16="http://schemas.microsoft.com/office/drawing/2014/main" id="{98ABC42E-4912-AD4C-98C2-EFD2BB5439E2}"/>
              </a:ext>
            </a:extLst>
          </p:cNvPr>
          <p:cNvPicPr>
            <a:picLocks noChangeAspect="1"/>
          </p:cNvPicPr>
          <p:nvPr/>
        </p:nvPicPr>
        <p:blipFill>
          <a:blip r:embed="rId4"/>
          <a:stretch>
            <a:fillRect/>
          </a:stretch>
        </p:blipFill>
        <p:spPr>
          <a:xfrm>
            <a:off x="614518" y="4765620"/>
            <a:ext cx="2626393" cy="1750928"/>
          </a:xfrm>
          <a:prstGeom prst="rect">
            <a:avLst/>
          </a:prstGeom>
        </p:spPr>
      </p:pic>
      <p:pic>
        <p:nvPicPr>
          <p:cNvPr id="11" name="Picture 10">
            <a:extLst>
              <a:ext uri="{FF2B5EF4-FFF2-40B4-BE49-F238E27FC236}">
                <a16:creationId xmlns:a16="http://schemas.microsoft.com/office/drawing/2014/main" id="{109E149E-01DB-6A45-9174-D21395546383}"/>
              </a:ext>
            </a:extLst>
          </p:cNvPr>
          <p:cNvPicPr>
            <a:picLocks noChangeAspect="1"/>
          </p:cNvPicPr>
          <p:nvPr/>
        </p:nvPicPr>
        <p:blipFill>
          <a:blip r:embed="rId5"/>
          <a:stretch>
            <a:fillRect/>
          </a:stretch>
        </p:blipFill>
        <p:spPr>
          <a:xfrm>
            <a:off x="4055640" y="219917"/>
            <a:ext cx="4594655" cy="3733157"/>
          </a:xfrm>
          <a:prstGeom prst="rect">
            <a:avLst/>
          </a:prstGeom>
        </p:spPr>
      </p:pic>
      <p:sp>
        <p:nvSpPr>
          <p:cNvPr id="12" name="TextBox 11">
            <a:extLst>
              <a:ext uri="{FF2B5EF4-FFF2-40B4-BE49-F238E27FC236}">
                <a16:creationId xmlns:a16="http://schemas.microsoft.com/office/drawing/2014/main" id="{42099B9C-BBE1-7943-9935-4384485A4CCE}"/>
              </a:ext>
            </a:extLst>
          </p:cNvPr>
          <p:cNvSpPr txBox="1"/>
          <p:nvPr/>
        </p:nvSpPr>
        <p:spPr>
          <a:xfrm>
            <a:off x="4055640" y="4699322"/>
            <a:ext cx="4594655" cy="1569660"/>
          </a:xfrm>
          <a:prstGeom prst="rect">
            <a:avLst/>
          </a:prstGeom>
          <a:noFill/>
        </p:spPr>
        <p:txBody>
          <a:bodyPr wrap="square" rtlCol="0">
            <a:spAutoFit/>
          </a:bodyPr>
          <a:lstStyle/>
          <a:p>
            <a:r>
              <a:rPr lang="en-US" sz="2400" dirty="0"/>
              <a:t>Different species of Mayflies (Ephemeroptera; ~3,000 spp.) hatch at different times on the same river.</a:t>
            </a:r>
          </a:p>
        </p:txBody>
      </p:sp>
    </p:spTree>
    <p:extLst>
      <p:ext uri="{BB962C8B-B14F-4D97-AF65-F5344CB8AC3E}">
        <p14:creationId xmlns:p14="http://schemas.microsoft.com/office/powerpoint/2010/main" val="3132251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921A9-883A-8665-C085-C7B25A372DE9}"/>
              </a:ext>
            </a:extLst>
          </p:cNvPr>
          <p:cNvPicPr>
            <a:picLocks noChangeAspect="1"/>
          </p:cNvPicPr>
          <p:nvPr/>
        </p:nvPicPr>
        <p:blipFill>
          <a:blip r:embed="rId2"/>
          <a:stretch>
            <a:fillRect/>
          </a:stretch>
        </p:blipFill>
        <p:spPr>
          <a:xfrm>
            <a:off x="2164279" y="831271"/>
            <a:ext cx="4794663" cy="4794663"/>
          </a:xfrm>
          <a:prstGeom prst="rect">
            <a:avLst/>
          </a:prstGeom>
        </p:spPr>
      </p:pic>
      <p:sp>
        <p:nvSpPr>
          <p:cNvPr id="5" name="TextBox 4">
            <a:extLst>
              <a:ext uri="{FF2B5EF4-FFF2-40B4-BE49-F238E27FC236}">
                <a16:creationId xmlns:a16="http://schemas.microsoft.com/office/drawing/2014/main" id="{5F08B555-C2A0-F507-92CC-A3045B1907DE}"/>
              </a:ext>
            </a:extLst>
          </p:cNvPr>
          <p:cNvSpPr txBox="1"/>
          <p:nvPr/>
        </p:nvSpPr>
        <p:spPr>
          <a:xfrm>
            <a:off x="2286000" y="5704597"/>
            <a:ext cx="4572000" cy="646331"/>
          </a:xfrm>
          <a:prstGeom prst="rect">
            <a:avLst/>
          </a:prstGeom>
          <a:noFill/>
        </p:spPr>
        <p:txBody>
          <a:bodyPr wrap="square">
            <a:spAutoFit/>
          </a:bodyPr>
          <a:lstStyle/>
          <a:p>
            <a:pPr algn="ctr"/>
            <a:r>
              <a:rPr lang="en-US" sz="1200" dirty="0"/>
              <a:t>Mayfly Hatch in Wisconsin 2014</a:t>
            </a:r>
          </a:p>
          <a:p>
            <a:pPr algn="ctr"/>
            <a:r>
              <a:rPr lang="en-US" sz="1200" dirty="0"/>
              <a:t>https://www.kare11.com/article/news/local/mayfly-hatch-blankets-</a:t>
            </a:r>
            <a:r>
              <a:rPr lang="en-US" sz="1200" dirty="0" err="1"/>
              <a:t>mississippi</a:t>
            </a:r>
            <a:r>
              <a:rPr lang="en-US" sz="1200" dirty="0"/>
              <a:t>-river-communities/89-107058850</a:t>
            </a:r>
          </a:p>
        </p:txBody>
      </p:sp>
    </p:spTree>
    <p:extLst>
      <p:ext uri="{BB962C8B-B14F-4D97-AF65-F5344CB8AC3E}">
        <p14:creationId xmlns:p14="http://schemas.microsoft.com/office/powerpoint/2010/main" val="645127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Evolution-Fig-15-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5943600"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9" name="Text Box 5"/>
          <p:cNvSpPr txBox="1">
            <a:spLocks noChangeArrowheads="1"/>
          </p:cNvSpPr>
          <p:nvPr/>
        </p:nvSpPr>
        <p:spPr bwMode="auto">
          <a:xfrm>
            <a:off x="746125" y="350838"/>
            <a:ext cx="8022439"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u="sng" dirty="0"/>
              <a:t>Behavioral premating barrier </a:t>
            </a:r>
            <a:r>
              <a:rPr lang="en-US" dirty="0"/>
              <a:t>– different species have different songs</a:t>
            </a:r>
          </a:p>
          <a:p>
            <a:pPr eaLnBrk="1" hangingPunct="1"/>
            <a:endParaRPr lang="en-US" dirty="0"/>
          </a:p>
          <a:p>
            <a:pPr eaLnBrk="1" hangingPunct="1"/>
            <a:r>
              <a:rPr lang="en-US" dirty="0"/>
              <a:t>Lacewings mate only after singing a </a:t>
            </a:r>
            <a:r>
              <a:rPr lang="ja-JP" altLang="en-US"/>
              <a:t>“</a:t>
            </a:r>
            <a:r>
              <a:rPr lang="en-US" dirty="0"/>
              <a:t>duet.</a:t>
            </a:r>
            <a:r>
              <a:rPr lang="ja-JP" altLang="en-US"/>
              <a:t>”</a:t>
            </a:r>
            <a:endParaRPr lang="en-US" dirty="0"/>
          </a:p>
          <a:p>
            <a:pPr eaLnBrk="1" hangingPunct="1"/>
            <a:endParaRPr lang="en-US" dirty="0"/>
          </a:p>
        </p:txBody>
      </p:sp>
      <p:sp>
        <p:nvSpPr>
          <p:cNvPr id="2" name="TextBox 1">
            <a:extLst>
              <a:ext uri="{FF2B5EF4-FFF2-40B4-BE49-F238E27FC236}">
                <a16:creationId xmlns:a16="http://schemas.microsoft.com/office/drawing/2014/main" id="{BDE4049C-0391-454B-A235-0F9B3053EDD2}"/>
              </a:ext>
            </a:extLst>
          </p:cNvPr>
          <p:cNvSpPr txBox="1"/>
          <p:nvPr/>
        </p:nvSpPr>
        <p:spPr>
          <a:xfrm>
            <a:off x="6154616" y="3839308"/>
            <a:ext cx="1992923" cy="1107996"/>
          </a:xfrm>
          <a:prstGeom prst="rect">
            <a:avLst/>
          </a:prstGeom>
          <a:noFill/>
        </p:spPr>
        <p:txBody>
          <a:bodyPr wrap="square" rtlCol="0">
            <a:spAutoFit/>
          </a:bodyPr>
          <a:lstStyle/>
          <a:p>
            <a:r>
              <a:rPr lang="en-US" sz="2200" dirty="0">
                <a:latin typeface="Comic Sans MS" panose="030F0902030302020204" pitchFamily="66" charset="0"/>
              </a:rPr>
              <a:t>Song recognition is important!</a:t>
            </a:r>
          </a:p>
        </p:txBody>
      </p:sp>
    </p:spTree>
    <p:extLst>
      <p:ext uri="{BB962C8B-B14F-4D97-AF65-F5344CB8AC3E}">
        <p14:creationId xmlns:p14="http://schemas.microsoft.com/office/powerpoint/2010/main" val="2930858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381000" y="228600"/>
            <a:ext cx="786305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Pollinator isolation in </a:t>
            </a:r>
            <a:r>
              <a:rPr lang="en-US" i="1" dirty="0"/>
              <a:t>Mimulus </a:t>
            </a:r>
            <a:r>
              <a:rPr lang="en-US" i="1" dirty="0" err="1"/>
              <a:t>lewisii</a:t>
            </a:r>
            <a:r>
              <a:rPr lang="en-US" dirty="0"/>
              <a:t> and </a:t>
            </a:r>
            <a:r>
              <a:rPr lang="en-US" i="1" dirty="0"/>
              <a:t>M. cardinalis</a:t>
            </a:r>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r>
              <a:rPr lang="en-US" dirty="0"/>
              <a:t>Monkey Flowers</a:t>
            </a:r>
          </a:p>
        </p:txBody>
      </p:sp>
      <p:pic>
        <p:nvPicPr>
          <p:cNvPr id="57347" name="Picture 5" descr="Evolution-Fig-15-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5638800"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AB3DF9D-27BB-AB48-B086-69D42DC35909}"/>
              </a:ext>
            </a:extLst>
          </p:cNvPr>
          <p:cNvSpPr txBox="1"/>
          <p:nvPr/>
        </p:nvSpPr>
        <p:spPr>
          <a:xfrm>
            <a:off x="5867400" y="1366421"/>
            <a:ext cx="2376650" cy="2123658"/>
          </a:xfrm>
          <a:prstGeom prst="rect">
            <a:avLst/>
          </a:prstGeom>
          <a:noFill/>
        </p:spPr>
        <p:txBody>
          <a:bodyPr wrap="square" rtlCol="0">
            <a:spAutoFit/>
          </a:bodyPr>
          <a:lstStyle/>
          <a:p>
            <a:r>
              <a:rPr lang="en-US" sz="2200" dirty="0">
                <a:latin typeface="Comic Sans MS" panose="030F0902030302020204" pitchFamily="66" charset="0"/>
              </a:rPr>
              <a:t>Different flowers attract different pollinators!</a:t>
            </a:r>
          </a:p>
          <a:p>
            <a:endParaRPr lang="en-US" sz="2200" dirty="0">
              <a:latin typeface="Comic Sans MS" panose="030F0902030302020204" pitchFamily="66" charset="0"/>
            </a:endParaRPr>
          </a:p>
          <a:p>
            <a:r>
              <a:rPr lang="en-US" sz="2200" dirty="0">
                <a:latin typeface="Comic Sans MS" panose="030F0902030302020204" pitchFamily="66" charset="0"/>
              </a:rPr>
              <a:t>Bees vs. birds</a:t>
            </a:r>
          </a:p>
        </p:txBody>
      </p:sp>
      <p:pic>
        <p:nvPicPr>
          <p:cNvPr id="3" name="Picture 2">
            <a:extLst>
              <a:ext uri="{FF2B5EF4-FFF2-40B4-BE49-F238E27FC236}">
                <a16:creationId xmlns:a16="http://schemas.microsoft.com/office/drawing/2014/main" id="{2AF894BB-36F1-55C2-3D1E-877532C75121}"/>
              </a:ext>
            </a:extLst>
          </p:cNvPr>
          <p:cNvPicPr>
            <a:picLocks noChangeAspect="1"/>
          </p:cNvPicPr>
          <p:nvPr/>
        </p:nvPicPr>
        <p:blipFill>
          <a:blip r:embed="rId4"/>
          <a:stretch>
            <a:fillRect/>
          </a:stretch>
        </p:blipFill>
        <p:spPr>
          <a:xfrm>
            <a:off x="6919329" y="3645116"/>
            <a:ext cx="1713029" cy="1269783"/>
          </a:xfrm>
          <a:prstGeom prst="rect">
            <a:avLst/>
          </a:prstGeom>
        </p:spPr>
      </p:pic>
      <p:pic>
        <p:nvPicPr>
          <p:cNvPr id="6" name="Picture 5">
            <a:extLst>
              <a:ext uri="{FF2B5EF4-FFF2-40B4-BE49-F238E27FC236}">
                <a16:creationId xmlns:a16="http://schemas.microsoft.com/office/drawing/2014/main" id="{5C901E35-F258-6EE7-B0AB-9D70DB047C97}"/>
              </a:ext>
            </a:extLst>
          </p:cNvPr>
          <p:cNvPicPr>
            <a:picLocks noChangeAspect="1"/>
          </p:cNvPicPr>
          <p:nvPr/>
        </p:nvPicPr>
        <p:blipFill>
          <a:blip r:embed="rId5"/>
          <a:stretch>
            <a:fillRect/>
          </a:stretch>
        </p:blipFill>
        <p:spPr>
          <a:xfrm>
            <a:off x="5476636" y="4990374"/>
            <a:ext cx="1579089" cy="1579089"/>
          </a:xfrm>
          <a:prstGeom prst="rect">
            <a:avLst/>
          </a:prstGeom>
        </p:spPr>
      </p:pic>
    </p:spTree>
    <p:extLst>
      <p:ext uri="{BB962C8B-B14F-4D97-AF65-F5344CB8AC3E}">
        <p14:creationId xmlns:p14="http://schemas.microsoft.com/office/powerpoint/2010/main" val="1059762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732851" y="184230"/>
            <a:ext cx="608051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endParaRPr lang="en-US" dirty="0"/>
          </a:p>
          <a:p>
            <a:pPr eaLnBrk="1" hangingPunct="1"/>
            <a:r>
              <a:rPr lang="en-US" sz="3600" dirty="0"/>
              <a:t>How does speciation occur?</a:t>
            </a:r>
          </a:p>
        </p:txBody>
      </p:sp>
      <p:pic>
        <p:nvPicPr>
          <p:cNvPr id="15363" name="Picture 6" descr="hawaiian honey creek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254" y="1329531"/>
            <a:ext cx="6629400" cy="419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5C06D382-979C-6641-B09E-A86A82F61AF9}"/>
              </a:ext>
            </a:extLst>
          </p:cNvPr>
          <p:cNvSpPr txBox="1">
            <a:spLocks noChangeArrowheads="1"/>
          </p:cNvSpPr>
          <p:nvPr/>
        </p:nvSpPr>
        <p:spPr bwMode="auto">
          <a:xfrm>
            <a:off x="1394254" y="5483060"/>
            <a:ext cx="6629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endParaRPr lang="en-US" sz="1600" dirty="0"/>
          </a:p>
          <a:p>
            <a:pPr algn="ctr" eaLnBrk="1" hangingPunct="1"/>
            <a:r>
              <a:rPr lang="en-US" sz="1600" dirty="0"/>
              <a:t>Hawaiian Honeycreepers display even more impressive range of variation than Darwin’s Finches.</a:t>
            </a:r>
          </a:p>
        </p:txBody>
      </p:sp>
    </p:spTree>
    <p:extLst>
      <p:ext uri="{BB962C8B-B14F-4D97-AF65-F5344CB8AC3E}">
        <p14:creationId xmlns:p14="http://schemas.microsoft.com/office/powerpoint/2010/main" val="2121744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mimulus_po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587" y="0"/>
            <a:ext cx="4568825" cy="3045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5375"/>
            <a:ext cx="91440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6" name="Text Box 5"/>
          <p:cNvSpPr txBox="1">
            <a:spLocks noChangeArrowheads="1"/>
          </p:cNvSpPr>
          <p:nvPr/>
        </p:nvSpPr>
        <p:spPr bwMode="auto">
          <a:xfrm>
            <a:off x="2346325" y="6369050"/>
            <a:ext cx="4279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600"/>
              <a:t>From Ramsey et al. 2003 Evolution 57:1520</a:t>
            </a:r>
          </a:p>
        </p:txBody>
      </p:sp>
    </p:spTree>
    <p:extLst>
      <p:ext uri="{BB962C8B-B14F-4D97-AF65-F5344CB8AC3E}">
        <p14:creationId xmlns:p14="http://schemas.microsoft.com/office/powerpoint/2010/main" val="3129190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Evolution-Table-15-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217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136E10-1F05-684D-850A-AA4BA770626A}"/>
              </a:ext>
            </a:extLst>
          </p:cNvPr>
          <p:cNvSpPr/>
          <p:nvPr/>
        </p:nvSpPr>
        <p:spPr>
          <a:xfrm>
            <a:off x="393700" y="181708"/>
            <a:ext cx="4572000" cy="461665"/>
          </a:xfrm>
          <a:prstGeom prst="rect">
            <a:avLst/>
          </a:prstGeom>
        </p:spPr>
        <p:txBody>
          <a:bodyPr>
            <a:spAutoFit/>
          </a:bodyPr>
          <a:lstStyle/>
          <a:p>
            <a:r>
              <a:rPr lang="en-US" sz="2400" dirty="0">
                <a:latin typeface="Comic Sans MS"/>
                <a:cs typeface="Comic Sans MS"/>
              </a:rPr>
              <a:t>Prezygotic - Post-mating </a:t>
            </a:r>
          </a:p>
        </p:txBody>
      </p:sp>
    </p:spTree>
    <p:extLst>
      <p:ext uri="{BB962C8B-B14F-4D97-AF65-F5344CB8AC3E}">
        <p14:creationId xmlns:p14="http://schemas.microsoft.com/office/powerpoint/2010/main" val="3283610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0477FE12-6259-F145-88E1-AA201A1EBA14}"/>
              </a:ext>
            </a:extLst>
          </p:cNvPr>
          <p:cNvSpPr txBox="1">
            <a:spLocks noChangeArrowheads="1"/>
          </p:cNvSpPr>
          <p:nvPr/>
        </p:nvSpPr>
        <p:spPr bwMode="auto">
          <a:xfrm>
            <a:off x="593203" y="244033"/>
            <a:ext cx="769427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Fleas (Siphonaptera; ~2,500 spp.) have among the most elaborate genitalia in the animal kingdom, and each species differs in key aspects of the morphology</a:t>
            </a:r>
          </a:p>
        </p:txBody>
      </p:sp>
      <p:pic>
        <p:nvPicPr>
          <p:cNvPr id="4" name="Picture 3">
            <a:extLst>
              <a:ext uri="{FF2B5EF4-FFF2-40B4-BE49-F238E27FC236}">
                <a16:creationId xmlns:a16="http://schemas.microsoft.com/office/drawing/2014/main" id="{741B7593-9593-1C47-BE52-9D4E7436356A}"/>
              </a:ext>
            </a:extLst>
          </p:cNvPr>
          <p:cNvPicPr>
            <a:picLocks noChangeAspect="1"/>
          </p:cNvPicPr>
          <p:nvPr/>
        </p:nvPicPr>
        <p:blipFill>
          <a:blip r:embed="rId2"/>
          <a:stretch>
            <a:fillRect/>
          </a:stretch>
        </p:blipFill>
        <p:spPr>
          <a:xfrm>
            <a:off x="941257" y="2015555"/>
            <a:ext cx="3491848" cy="4168189"/>
          </a:xfrm>
          <a:prstGeom prst="rect">
            <a:avLst/>
          </a:prstGeom>
        </p:spPr>
      </p:pic>
      <p:sp>
        <p:nvSpPr>
          <p:cNvPr id="5" name="Rectangle 4">
            <a:extLst>
              <a:ext uri="{FF2B5EF4-FFF2-40B4-BE49-F238E27FC236}">
                <a16:creationId xmlns:a16="http://schemas.microsoft.com/office/drawing/2014/main" id="{54CC04B1-479E-6843-BAA6-C15DB06C5F10}"/>
              </a:ext>
            </a:extLst>
          </p:cNvPr>
          <p:cNvSpPr/>
          <p:nvPr/>
        </p:nvSpPr>
        <p:spPr>
          <a:xfrm>
            <a:off x="2972614" y="6286747"/>
            <a:ext cx="1691984" cy="215444"/>
          </a:xfrm>
          <a:prstGeom prst="rect">
            <a:avLst/>
          </a:prstGeom>
        </p:spPr>
        <p:txBody>
          <a:bodyPr wrap="square">
            <a:spAutoFit/>
          </a:bodyPr>
          <a:lstStyle/>
          <a:p>
            <a:r>
              <a:rPr lang="en-US" sz="800" dirty="0"/>
              <a:t>http://</a:t>
            </a:r>
            <a:r>
              <a:rPr lang="en-US" sz="800" dirty="0" err="1"/>
              <a:t>fleasoftheworld.byu.edu</a:t>
            </a:r>
            <a:r>
              <a:rPr lang="en-US" sz="800" dirty="0"/>
              <a:t>/</a:t>
            </a:r>
          </a:p>
        </p:txBody>
      </p:sp>
      <p:sp>
        <p:nvSpPr>
          <p:cNvPr id="6" name="Rectangle 5">
            <a:extLst>
              <a:ext uri="{FF2B5EF4-FFF2-40B4-BE49-F238E27FC236}">
                <a16:creationId xmlns:a16="http://schemas.microsoft.com/office/drawing/2014/main" id="{A94631CB-6D1F-764D-82B8-EF403A25C8E1}"/>
              </a:ext>
            </a:extLst>
          </p:cNvPr>
          <p:cNvSpPr/>
          <p:nvPr/>
        </p:nvSpPr>
        <p:spPr>
          <a:xfrm>
            <a:off x="4518299" y="3390853"/>
            <a:ext cx="2335896" cy="369332"/>
          </a:xfrm>
          <a:prstGeom prst="rect">
            <a:avLst/>
          </a:prstGeom>
        </p:spPr>
        <p:txBody>
          <a:bodyPr wrap="none">
            <a:spAutoFit/>
          </a:bodyPr>
          <a:lstStyle/>
          <a:p>
            <a:r>
              <a:rPr lang="en-US" i="1" dirty="0" err="1">
                <a:latin typeface="Georgia" panose="02040502050405020303" pitchFamily="18" charset="0"/>
              </a:rPr>
              <a:t>Spilopsyllus</a:t>
            </a:r>
            <a:r>
              <a:rPr lang="en-US" i="1" dirty="0">
                <a:latin typeface="Georgia" panose="02040502050405020303" pitchFamily="18" charset="0"/>
              </a:rPr>
              <a:t> cuniculi </a:t>
            </a:r>
            <a:endParaRPr lang="en-US" i="1" dirty="0"/>
          </a:p>
        </p:txBody>
      </p:sp>
      <p:sp>
        <p:nvSpPr>
          <p:cNvPr id="7" name="Rectangle 6">
            <a:extLst>
              <a:ext uri="{FF2B5EF4-FFF2-40B4-BE49-F238E27FC236}">
                <a16:creationId xmlns:a16="http://schemas.microsoft.com/office/drawing/2014/main" id="{E5E84529-2948-F146-A5AB-79482C40E8C9}"/>
              </a:ext>
            </a:extLst>
          </p:cNvPr>
          <p:cNvSpPr/>
          <p:nvPr/>
        </p:nvSpPr>
        <p:spPr>
          <a:xfrm>
            <a:off x="4518299" y="4935404"/>
            <a:ext cx="2443298" cy="369332"/>
          </a:xfrm>
          <a:prstGeom prst="rect">
            <a:avLst/>
          </a:prstGeom>
        </p:spPr>
        <p:txBody>
          <a:bodyPr wrap="none">
            <a:spAutoFit/>
          </a:bodyPr>
          <a:lstStyle/>
          <a:p>
            <a:r>
              <a:rPr lang="en-US" i="1" dirty="0">
                <a:latin typeface="Georgia" panose="02040502050405020303" pitchFamily="18" charset="0"/>
              </a:rPr>
              <a:t>Ctenocephalides </a:t>
            </a:r>
            <a:r>
              <a:rPr lang="en-US" i="1" dirty="0" err="1">
                <a:latin typeface="Georgia" panose="02040502050405020303" pitchFamily="18" charset="0"/>
              </a:rPr>
              <a:t>canis</a:t>
            </a:r>
            <a:endParaRPr lang="en-US" i="1" dirty="0"/>
          </a:p>
        </p:txBody>
      </p:sp>
      <p:sp>
        <p:nvSpPr>
          <p:cNvPr id="8" name="TextBox 7">
            <a:extLst>
              <a:ext uri="{FF2B5EF4-FFF2-40B4-BE49-F238E27FC236}">
                <a16:creationId xmlns:a16="http://schemas.microsoft.com/office/drawing/2014/main" id="{D938D1B4-4476-BC4B-AFC4-90CDC0831436}"/>
              </a:ext>
            </a:extLst>
          </p:cNvPr>
          <p:cNvSpPr txBox="1"/>
          <p:nvPr/>
        </p:nvSpPr>
        <p:spPr>
          <a:xfrm>
            <a:off x="4518299" y="5875967"/>
            <a:ext cx="3562001" cy="307777"/>
          </a:xfrm>
          <a:prstGeom prst="rect">
            <a:avLst/>
          </a:prstGeom>
          <a:noFill/>
        </p:spPr>
        <p:txBody>
          <a:bodyPr wrap="none" rtlCol="0">
            <a:spAutoFit/>
          </a:bodyPr>
          <a:lstStyle/>
          <a:p>
            <a:r>
              <a:rPr lang="en-US" sz="1400" i="1" dirty="0"/>
              <a:t>*Flea penis can be 2.5X the length of the body.</a:t>
            </a:r>
          </a:p>
        </p:txBody>
      </p:sp>
    </p:spTree>
    <p:extLst>
      <p:ext uri="{BB962C8B-B14F-4D97-AF65-F5344CB8AC3E}">
        <p14:creationId xmlns:p14="http://schemas.microsoft.com/office/powerpoint/2010/main" val="1029316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D8D4A4-787F-5143-8AEF-59DC8A493C51}"/>
              </a:ext>
            </a:extLst>
          </p:cNvPr>
          <p:cNvPicPr>
            <a:picLocks noChangeAspect="1"/>
          </p:cNvPicPr>
          <p:nvPr/>
        </p:nvPicPr>
        <p:blipFill>
          <a:blip r:embed="rId2"/>
          <a:stretch>
            <a:fillRect/>
          </a:stretch>
        </p:blipFill>
        <p:spPr>
          <a:xfrm>
            <a:off x="4714624" y="1904035"/>
            <a:ext cx="4044979" cy="2436854"/>
          </a:xfrm>
          <a:prstGeom prst="rect">
            <a:avLst/>
          </a:prstGeom>
        </p:spPr>
      </p:pic>
      <p:pic>
        <p:nvPicPr>
          <p:cNvPr id="4" name="Picture 3">
            <a:extLst>
              <a:ext uri="{FF2B5EF4-FFF2-40B4-BE49-F238E27FC236}">
                <a16:creationId xmlns:a16="http://schemas.microsoft.com/office/drawing/2014/main" id="{7AA16778-60CE-2548-B491-04FDEFADC1DC}"/>
              </a:ext>
            </a:extLst>
          </p:cNvPr>
          <p:cNvPicPr>
            <a:picLocks noChangeAspect="1"/>
          </p:cNvPicPr>
          <p:nvPr/>
        </p:nvPicPr>
        <p:blipFill>
          <a:blip r:embed="rId3"/>
          <a:stretch>
            <a:fillRect/>
          </a:stretch>
        </p:blipFill>
        <p:spPr>
          <a:xfrm>
            <a:off x="384396" y="1904035"/>
            <a:ext cx="4060537" cy="2436854"/>
          </a:xfrm>
          <a:prstGeom prst="rect">
            <a:avLst/>
          </a:prstGeom>
        </p:spPr>
      </p:pic>
      <p:sp>
        <p:nvSpPr>
          <p:cNvPr id="5" name="Rectangle 4">
            <a:extLst>
              <a:ext uri="{FF2B5EF4-FFF2-40B4-BE49-F238E27FC236}">
                <a16:creationId xmlns:a16="http://schemas.microsoft.com/office/drawing/2014/main" id="{87539A27-EE58-5944-B029-DBB88C99CC93}"/>
              </a:ext>
            </a:extLst>
          </p:cNvPr>
          <p:cNvSpPr/>
          <p:nvPr/>
        </p:nvSpPr>
        <p:spPr>
          <a:xfrm>
            <a:off x="356198" y="4360985"/>
            <a:ext cx="1864488" cy="246221"/>
          </a:xfrm>
          <a:prstGeom prst="rect">
            <a:avLst/>
          </a:prstGeom>
        </p:spPr>
        <p:txBody>
          <a:bodyPr wrap="square">
            <a:spAutoFit/>
          </a:bodyPr>
          <a:lstStyle/>
          <a:p>
            <a:r>
              <a:rPr lang="en-US" sz="1000" dirty="0"/>
              <a:t>TB </a:t>
            </a:r>
            <a:r>
              <a:rPr lang="en-US" sz="1000" dirty="0" err="1"/>
              <a:t>Cheetham</a:t>
            </a:r>
            <a:r>
              <a:rPr lang="en-US" sz="1000" dirty="0"/>
              <a:t> 1987, Iowa State</a:t>
            </a:r>
          </a:p>
        </p:txBody>
      </p:sp>
      <p:sp>
        <p:nvSpPr>
          <p:cNvPr id="8" name="Rectangle 7">
            <a:extLst>
              <a:ext uri="{FF2B5EF4-FFF2-40B4-BE49-F238E27FC236}">
                <a16:creationId xmlns:a16="http://schemas.microsoft.com/office/drawing/2014/main" id="{047A9810-6C79-A549-8DB1-F5666AC95B56}"/>
              </a:ext>
            </a:extLst>
          </p:cNvPr>
          <p:cNvSpPr/>
          <p:nvPr/>
        </p:nvSpPr>
        <p:spPr>
          <a:xfrm>
            <a:off x="4714623" y="4360985"/>
            <a:ext cx="2218739" cy="246221"/>
          </a:xfrm>
          <a:prstGeom prst="rect">
            <a:avLst/>
          </a:prstGeom>
        </p:spPr>
        <p:txBody>
          <a:bodyPr wrap="square">
            <a:spAutoFit/>
          </a:bodyPr>
          <a:lstStyle/>
          <a:p>
            <a:r>
              <a:rPr lang="en-US" sz="1000" dirty="0"/>
              <a:t>KG McCracken et al.  2001, U Alaska</a:t>
            </a:r>
          </a:p>
        </p:txBody>
      </p:sp>
      <p:sp>
        <p:nvSpPr>
          <p:cNvPr id="6" name="Text Box 6">
            <a:extLst>
              <a:ext uri="{FF2B5EF4-FFF2-40B4-BE49-F238E27FC236}">
                <a16:creationId xmlns:a16="http://schemas.microsoft.com/office/drawing/2014/main" id="{8BC7C692-EB6D-A14A-82A7-21627A17C281}"/>
              </a:ext>
            </a:extLst>
          </p:cNvPr>
          <p:cNvSpPr txBox="1">
            <a:spLocks noChangeArrowheads="1"/>
          </p:cNvSpPr>
          <p:nvPr/>
        </p:nvSpPr>
        <p:spPr bwMode="auto">
          <a:xfrm>
            <a:off x="4714623" y="4921540"/>
            <a:ext cx="300578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Antagonistic evolution prevents insemination.</a:t>
            </a:r>
          </a:p>
        </p:txBody>
      </p:sp>
    </p:spTree>
    <p:extLst>
      <p:ext uri="{BB962C8B-B14F-4D97-AF65-F5344CB8AC3E}">
        <p14:creationId xmlns:p14="http://schemas.microsoft.com/office/powerpoint/2010/main" val="4001293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A8C75DC-029D-6644-BB5B-6C731BE344F6}"/>
              </a:ext>
            </a:extLst>
          </p:cNvPr>
          <p:cNvSpPr txBox="1">
            <a:spLocks noChangeArrowheads="1"/>
          </p:cNvSpPr>
          <p:nvPr/>
        </p:nvSpPr>
        <p:spPr bwMode="auto">
          <a:xfrm>
            <a:off x="541424" y="432812"/>
            <a:ext cx="8061151"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2200" dirty="0"/>
              <a:t>In cases where sexual selection has led to longer intromittent organs, females have evolved </a:t>
            </a:r>
            <a:r>
              <a:rPr lang="en-US" sz="2200" u="sng" dirty="0"/>
              <a:t>countermeasures</a:t>
            </a:r>
            <a:r>
              <a:rPr lang="en-US" sz="2200" dirty="0"/>
              <a:t> to control the outcome of copulation.</a:t>
            </a:r>
          </a:p>
        </p:txBody>
      </p:sp>
      <p:pic>
        <p:nvPicPr>
          <p:cNvPr id="4" name="Picture 3">
            <a:extLst>
              <a:ext uri="{FF2B5EF4-FFF2-40B4-BE49-F238E27FC236}">
                <a16:creationId xmlns:a16="http://schemas.microsoft.com/office/drawing/2014/main" id="{EF67A51C-317F-2441-B381-7CE180C431EC}"/>
              </a:ext>
            </a:extLst>
          </p:cNvPr>
          <p:cNvPicPr>
            <a:picLocks noChangeAspect="1"/>
          </p:cNvPicPr>
          <p:nvPr/>
        </p:nvPicPr>
        <p:blipFill>
          <a:blip r:embed="rId2"/>
          <a:stretch>
            <a:fillRect/>
          </a:stretch>
        </p:blipFill>
        <p:spPr>
          <a:xfrm>
            <a:off x="4286219" y="2161247"/>
            <a:ext cx="3683809" cy="2204529"/>
          </a:xfrm>
          <a:prstGeom prst="rect">
            <a:avLst/>
          </a:prstGeom>
        </p:spPr>
      </p:pic>
      <p:pic>
        <p:nvPicPr>
          <p:cNvPr id="6" name="Picture 5">
            <a:extLst>
              <a:ext uri="{FF2B5EF4-FFF2-40B4-BE49-F238E27FC236}">
                <a16:creationId xmlns:a16="http://schemas.microsoft.com/office/drawing/2014/main" id="{97D6EE0C-3A83-3245-BB89-A9E2E74CAFFE}"/>
              </a:ext>
            </a:extLst>
          </p:cNvPr>
          <p:cNvPicPr>
            <a:picLocks noChangeAspect="1"/>
          </p:cNvPicPr>
          <p:nvPr/>
        </p:nvPicPr>
        <p:blipFill>
          <a:blip r:embed="rId3"/>
          <a:stretch>
            <a:fillRect/>
          </a:stretch>
        </p:blipFill>
        <p:spPr>
          <a:xfrm>
            <a:off x="1246647" y="1889211"/>
            <a:ext cx="2378858" cy="2570701"/>
          </a:xfrm>
          <a:prstGeom prst="rect">
            <a:avLst/>
          </a:prstGeom>
        </p:spPr>
      </p:pic>
      <p:pic>
        <p:nvPicPr>
          <p:cNvPr id="8" name="Picture 7">
            <a:extLst>
              <a:ext uri="{FF2B5EF4-FFF2-40B4-BE49-F238E27FC236}">
                <a16:creationId xmlns:a16="http://schemas.microsoft.com/office/drawing/2014/main" id="{8F984044-DA17-1245-825B-3A0C573976BB}"/>
              </a:ext>
            </a:extLst>
          </p:cNvPr>
          <p:cNvPicPr>
            <a:picLocks noChangeAspect="1"/>
          </p:cNvPicPr>
          <p:nvPr/>
        </p:nvPicPr>
        <p:blipFill>
          <a:blip r:embed="rId4"/>
          <a:stretch>
            <a:fillRect/>
          </a:stretch>
        </p:blipFill>
        <p:spPr>
          <a:xfrm>
            <a:off x="1246648" y="4770520"/>
            <a:ext cx="2378858" cy="1672874"/>
          </a:xfrm>
          <a:prstGeom prst="rect">
            <a:avLst/>
          </a:prstGeom>
        </p:spPr>
      </p:pic>
      <p:sp>
        <p:nvSpPr>
          <p:cNvPr id="9" name="Rectangle 8">
            <a:extLst>
              <a:ext uri="{FF2B5EF4-FFF2-40B4-BE49-F238E27FC236}">
                <a16:creationId xmlns:a16="http://schemas.microsoft.com/office/drawing/2014/main" id="{012BB6FF-9AA8-334A-ACA4-638DEEDAA779}"/>
              </a:ext>
            </a:extLst>
          </p:cNvPr>
          <p:cNvSpPr/>
          <p:nvPr/>
        </p:nvSpPr>
        <p:spPr>
          <a:xfrm>
            <a:off x="4209190" y="4591294"/>
            <a:ext cx="4572000" cy="1600438"/>
          </a:xfrm>
          <a:prstGeom prst="rect">
            <a:avLst/>
          </a:prstGeom>
        </p:spPr>
        <p:txBody>
          <a:bodyPr>
            <a:spAutoFit/>
          </a:bodyPr>
          <a:lstStyle/>
          <a:p>
            <a:r>
              <a:rPr lang="en-US" sz="1400" b="1" dirty="0"/>
              <a:t>The Scientist</a:t>
            </a:r>
          </a:p>
          <a:p>
            <a:r>
              <a:rPr lang="en-US" sz="1400" b="1" dirty="0"/>
              <a:t>The Hidden Side of Sex</a:t>
            </a:r>
          </a:p>
          <a:p>
            <a:r>
              <a:rPr lang="en-US" sz="1400" i="1" dirty="0"/>
              <a:t>Sexual selection doesn’t end when females choose a mate. Females and males of many animal species employ an array of tactics to stack the deck in their reproductive favor.</a:t>
            </a:r>
          </a:p>
          <a:p>
            <a:r>
              <a:rPr lang="en-US" sz="1400" dirty="0"/>
              <a:t>Jul 1, 2014</a:t>
            </a:r>
          </a:p>
          <a:p>
            <a:r>
              <a:rPr lang="en-US" sz="1400" dirty="0"/>
              <a:t>Patricia L.R. Brennan</a:t>
            </a:r>
          </a:p>
        </p:txBody>
      </p:sp>
    </p:spTree>
    <p:extLst>
      <p:ext uri="{BB962C8B-B14F-4D97-AF65-F5344CB8AC3E}">
        <p14:creationId xmlns:p14="http://schemas.microsoft.com/office/powerpoint/2010/main" val="1801073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Evolution-Fig-15-0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54102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Text Box 5"/>
          <p:cNvSpPr txBox="1">
            <a:spLocks noChangeArrowheads="1"/>
          </p:cNvSpPr>
          <p:nvPr/>
        </p:nvSpPr>
        <p:spPr bwMode="auto">
          <a:xfrm>
            <a:off x="3184525" y="2484438"/>
            <a:ext cx="2225675"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a:t>Drosophila posterior lobe of genital arch. </a:t>
            </a:r>
          </a:p>
          <a:p>
            <a:pPr eaLnBrk="1" hangingPunct="1">
              <a:buFontTx/>
              <a:buAutoNum type="alphaUcParenR"/>
            </a:pPr>
            <a:r>
              <a:rPr lang="en-US" sz="1800"/>
              <a:t>D. simulans, </a:t>
            </a:r>
          </a:p>
          <a:p>
            <a:pPr eaLnBrk="1" hangingPunct="1">
              <a:buFontTx/>
              <a:buAutoNum type="alphaUcParenR"/>
            </a:pPr>
            <a:r>
              <a:rPr lang="en-US" sz="1800"/>
              <a:t>D. sechellia, </a:t>
            </a:r>
          </a:p>
          <a:p>
            <a:pPr eaLnBrk="1" hangingPunct="1">
              <a:buFontTx/>
              <a:buAutoNum type="alphaUcParenR"/>
            </a:pPr>
            <a:r>
              <a:rPr lang="en-US" sz="1800"/>
              <a:t>D. mauitiana</a:t>
            </a:r>
          </a:p>
        </p:txBody>
      </p:sp>
      <p:sp>
        <p:nvSpPr>
          <p:cNvPr id="63492" name="Text Box 6"/>
          <p:cNvSpPr txBox="1">
            <a:spLocks noChangeArrowheads="1"/>
          </p:cNvSpPr>
          <p:nvPr/>
        </p:nvSpPr>
        <p:spPr bwMode="auto">
          <a:xfrm>
            <a:off x="685800" y="4648200"/>
            <a:ext cx="7239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In </a:t>
            </a:r>
            <a:r>
              <a:rPr lang="en-US" i="1" dirty="0"/>
              <a:t>Drosophila</a:t>
            </a:r>
            <a:r>
              <a:rPr lang="en-US" dirty="0"/>
              <a:t>, females terminate mating if tactile stimulation is not sufficient</a:t>
            </a:r>
          </a:p>
        </p:txBody>
      </p:sp>
    </p:spTree>
    <p:extLst>
      <p:ext uri="{BB962C8B-B14F-4D97-AF65-F5344CB8AC3E}">
        <p14:creationId xmlns:p14="http://schemas.microsoft.com/office/powerpoint/2010/main" val="4129232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Evolution-Table-15-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5217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1282EA3-48FB-CE42-8500-4FA8A03B864D}"/>
              </a:ext>
            </a:extLst>
          </p:cNvPr>
          <p:cNvSpPr/>
          <p:nvPr/>
        </p:nvSpPr>
        <p:spPr>
          <a:xfrm>
            <a:off x="393700" y="181708"/>
            <a:ext cx="5725746" cy="461665"/>
          </a:xfrm>
          <a:prstGeom prst="rect">
            <a:avLst/>
          </a:prstGeom>
        </p:spPr>
        <p:txBody>
          <a:bodyPr wrap="square">
            <a:spAutoFit/>
          </a:bodyPr>
          <a:lstStyle/>
          <a:p>
            <a:r>
              <a:rPr lang="en-US" sz="2400" dirty="0">
                <a:latin typeface="Comic Sans MS"/>
                <a:cs typeface="Comic Sans MS"/>
              </a:rPr>
              <a:t>Postzygotic – Extrinsic &amp; Intrinsic</a:t>
            </a:r>
          </a:p>
        </p:txBody>
      </p:sp>
    </p:spTree>
    <p:extLst>
      <p:ext uri="{BB962C8B-B14F-4D97-AF65-F5344CB8AC3E}">
        <p14:creationId xmlns:p14="http://schemas.microsoft.com/office/powerpoint/2010/main" val="4050106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B0F47D-A4A9-B742-A9E4-F6472CCB987A}"/>
              </a:ext>
            </a:extLst>
          </p:cNvPr>
          <p:cNvSpPr txBox="1"/>
          <p:nvPr/>
        </p:nvSpPr>
        <p:spPr>
          <a:xfrm>
            <a:off x="257549" y="445625"/>
            <a:ext cx="8628901" cy="446276"/>
          </a:xfrm>
          <a:prstGeom prst="rect">
            <a:avLst/>
          </a:prstGeom>
          <a:noFill/>
        </p:spPr>
        <p:txBody>
          <a:bodyPr wrap="none" rtlCol="0">
            <a:spAutoFit/>
          </a:bodyPr>
          <a:lstStyle/>
          <a:p>
            <a:r>
              <a:rPr lang="en-US" sz="2300" dirty="0"/>
              <a:t>Hybrids may have difficulty backcrossing to either parental population.</a:t>
            </a:r>
          </a:p>
        </p:txBody>
      </p:sp>
      <p:pic>
        <p:nvPicPr>
          <p:cNvPr id="4" name="Picture 3">
            <a:extLst>
              <a:ext uri="{FF2B5EF4-FFF2-40B4-BE49-F238E27FC236}">
                <a16:creationId xmlns:a16="http://schemas.microsoft.com/office/drawing/2014/main" id="{BB775D8D-74A9-2D48-8C4B-651BA98B1996}"/>
              </a:ext>
            </a:extLst>
          </p:cNvPr>
          <p:cNvPicPr>
            <a:picLocks noChangeAspect="1"/>
          </p:cNvPicPr>
          <p:nvPr/>
        </p:nvPicPr>
        <p:blipFill>
          <a:blip r:embed="rId2"/>
          <a:stretch>
            <a:fillRect/>
          </a:stretch>
        </p:blipFill>
        <p:spPr>
          <a:xfrm>
            <a:off x="650110" y="2443143"/>
            <a:ext cx="3244679" cy="2146220"/>
          </a:xfrm>
          <a:prstGeom prst="rect">
            <a:avLst/>
          </a:prstGeom>
        </p:spPr>
      </p:pic>
      <p:sp>
        <p:nvSpPr>
          <p:cNvPr id="5" name="Rectangle 4">
            <a:extLst>
              <a:ext uri="{FF2B5EF4-FFF2-40B4-BE49-F238E27FC236}">
                <a16:creationId xmlns:a16="http://schemas.microsoft.com/office/drawing/2014/main" id="{3DE9A1D6-DCF8-7445-BC56-2D50CD1999E2}"/>
              </a:ext>
            </a:extLst>
          </p:cNvPr>
          <p:cNvSpPr/>
          <p:nvPr/>
        </p:nvSpPr>
        <p:spPr>
          <a:xfrm>
            <a:off x="2905416" y="4589363"/>
            <a:ext cx="989373" cy="215444"/>
          </a:xfrm>
          <a:prstGeom prst="rect">
            <a:avLst/>
          </a:prstGeom>
        </p:spPr>
        <p:txBody>
          <a:bodyPr wrap="none">
            <a:spAutoFit/>
          </a:bodyPr>
          <a:lstStyle/>
          <a:p>
            <a:r>
              <a:rPr lang="en-US" sz="800" dirty="0" err="1"/>
              <a:t>deltawaterfowl.org</a:t>
            </a:r>
            <a:endParaRPr lang="en-US" sz="800" dirty="0"/>
          </a:p>
        </p:txBody>
      </p:sp>
      <p:pic>
        <p:nvPicPr>
          <p:cNvPr id="7" name="Picture 6">
            <a:extLst>
              <a:ext uri="{FF2B5EF4-FFF2-40B4-BE49-F238E27FC236}">
                <a16:creationId xmlns:a16="http://schemas.microsoft.com/office/drawing/2014/main" id="{C27FCB16-A42F-9B4E-8E25-2055A5EFD3ED}"/>
              </a:ext>
            </a:extLst>
          </p:cNvPr>
          <p:cNvPicPr>
            <a:picLocks noChangeAspect="1"/>
          </p:cNvPicPr>
          <p:nvPr/>
        </p:nvPicPr>
        <p:blipFill>
          <a:blip r:embed="rId3"/>
          <a:stretch>
            <a:fillRect/>
          </a:stretch>
        </p:blipFill>
        <p:spPr>
          <a:xfrm>
            <a:off x="5423306" y="1239157"/>
            <a:ext cx="2445152" cy="1958031"/>
          </a:xfrm>
          <a:prstGeom prst="rect">
            <a:avLst/>
          </a:prstGeom>
        </p:spPr>
      </p:pic>
      <p:pic>
        <p:nvPicPr>
          <p:cNvPr id="9" name="Picture 8">
            <a:extLst>
              <a:ext uri="{FF2B5EF4-FFF2-40B4-BE49-F238E27FC236}">
                <a16:creationId xmlns:a16="http://schemas.microsoft.com/office/drawing/2014/main" id="{6996A392-4A2B-204F-AEA5-B76441CDBC36}"/>
              </a:ext>
            </a:extLst>
          </p:cNvPr>
          <p:cNvPicPr>
            <a:picLocks noChangeAspect="1"/>
          </p:cNvPicPr>
          <p:nvPr/>
        </p:nvPicPr>
        <p:blipFill>
          <a:blip r:embed="rId4"/>
          <a:stretch>
            <a:fillRect/>
          </a:stretch>
        </p:blipFill>
        <p:spPr>
          <a:xfrm>
            <a:off x="5423306" y="4026852"/>
            <a:ext cx="2445152" cy="1897257"/>
          </a:xfrm>
          <a:prstGeom prst="rect">
            <a:avLst/>
          </a:prstGeom>
        </p:spPr>
      </p:pic>
      <p:sp>
        <p:nvSpPr>
          <p:cNvPr id="10" name="TextBox 9">
            <a:extLst>
              <a:ext uri="{FF2B5EF4-FFF2-40B4-BE49-F238E27FC236}">
                <a16:creationId xmlns:a16="http://schemas.microsoft.com/office/drawing/2014/main" id="{EF4D3431-8D10-E74C-9E13-5BDD0F4B5037}"/>
              </a:ext>
            </a:extLst>
          </p:cNvPr>
          <p:cNvSpPr txBox="1"/>
          <p:nvPr/>
        </p:nvSpPr>
        <p:spPr>
          <a:xfrm>
            <a:off x="6493436" y="3442265"/>
            <a:ext cx="304892" cy="369332"/>
          </a:xfrm>
          <a:prstGeom prst="rect">
            <a:avLst/>
          </a:prstGeom>
          <a:noFill/>
        </p:spPr>
        <p:txBody>
          <a:bodyPr wrap="none" rtlCol="0">
            <a:spAutoFit/>
          </a:bodyPr>
          <a:lstStyle/>
          <a:p>
            <a:r>
              <a:rPr lang="en-US" dirty="0"/>
              <a:t>X</a:t>
            </a:r>
          </a:p>
        </p:txBody>
      </p:sp>
      <p:sp>
        <p:nvSpPr>
          <p:cNvPr id="11" name="Right Arrow 10">
            <a:extLst>
              <a:ext uri="{FF2B5EF4-FFF2-40B4-BE49-F238E27FC236}">
                <a16:creationId xmlns:a16="http://schemas.microsoft.com/office/drawing/2014/main" id="{51FCC73C-ABA2-D24F-953A-CEFB90A7F4CD}"/>
              </a:ext>
            </a:extLst>
          </p:cNvPr>
          <p:cNvSpPr/>
          <p:nvPr/>
        </p:nvSpPr>
        <p:spPr>
          <a:xfrm flipH="1">
            <a:off x="4346484" y="3463153"/>
            <a:ext cx="625127" cy="376177"/>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837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88453C-8FB7-D441-980F-6894200A0CAD}"/>
              </a:ext>
            </a:extLst>
          </p:cNvPr>
          <p:cNvSpPr txBox="1"/>
          <p:nvPr/>
        </p:nvSpPr>
        <p:spPr>
          <a:xfrm>
            <a:off x="486383" y="317771"/>
            <a:ext cx="8044083" cy="1969770"/>
          </a:xfrm>
          <a:prstGeom prst="rect">
            <a:avLst/>
          </a:prstGeom>
          <a:noFill/>
        </p:spPr>
        <p:txBody>
          <a:bodyPr wrap="square" rtlCol="0">
            <a:spAutoFit/>
          </a:bodyPr>
          <a:lstStyle/>
          <a:p>
            <a:r>
              <a:rPr lang="en-US" sz="3200" dirty="0"/>
              <a:t>Ducks are an exception, as they hybridize extensively and seem to have little trouble backcrossing.</a:t>
            </a:r>
          </a:p>
          <a:p>
            <a:endParaRPr lang="en-US" sz="2600" i="1" dirty="0"/>
          </a:p>
        </p:txBody>
      </p:sp>
      <p:pic>
        <p:nvPicPr>
          <p:cNvPr id="4" name="Picture 3">
            <a:extLst>
              <a:ext uri="{FF2B5EF4-FFF2-40B4-BE49-F238E27FC236}">
                <a16:creationId xmlns:a16="http://schemas.microsoft.com/office/drawing/2014/main" id="{CC9F8AB9-A6DF-E148-A3B9-B72A02533105}"/>
              </a:ext>
            </a:extLst>
          </p:cNvPr>
          <p:cNvPicPr>
            <a:picLocks noChangeAspect="1"/>
          </p:cNvPicPr>
          <p:nvPr/>
        </p:nvPicPr>
        <p:blipFill>
          <a:blip r:embed="rId2"/>
          <a:stretch>
            <a:fillRect/>
          </a:stretch>
        </p:blipFill>
        <p:spPr>
          <a:xfrm>
            <a:off x="732006" y="2514440"/>
            <a:ext cx="1952828" cy="1232636"/>
          </a:xfrm>
          <a:prstGeom prst="rect">
            <a:avLst/>
          </a:prstGeom>
        </p:spPr>
      </p:pic>
      <p:sp>
        <p:nvSpPr>
          <p:cNvPr id="5" name="TextBox 4">
            <a:extLst>
              <a:ext uri="{FF2B5EF4-FFF2-40B4-BE49-F238E27FC236}">
                <a16:creationId xmlns:a16="http://schemas.microsoft.com/office/drawing/2014/main" id="{373FEC20-2883-AF47-B80C-98751B6EE508}"/>
              </a:ext>
            </a:extLst>
          </p:cNvPr>
          <p:cNvSpPr txBox="1"/>
          <p:nvPr/>
        </p:nvSpPr>
        <p:spPr>
          <a:xfrm>
            <a:off x="732006" y="3914589"/>
            <a:ext cx="1694631" cy="369332"/>
          </a:xfrm>
          <a:prstGeom prst="rect">
            <a:avLst/>
          </a:prstGeom>
          <a:noFill/>
        </p:spPr>
        <p:txBody>
          <a:bodyPr wrap="none" rtlCol="0">
            <a:spAutoFit/>
          </a:bodyPr>
          <a:lstStyle/>
          <a:p>
            <a:r>
              <a:rPr lang="en-US" dirty="0"/>
              <a:t>Mallard x Pintail</a:t>
            </a:r>
          </a:p>
        </p:txBody>
      </p:sp>
      <p:pic>
        <p:nvPicPr>
          <p:cNvPr id="9" name="Picture 8">
            <a:extLst>
              <a:ext uri="{FF2B5EF4-FFF2-40B4-BE49-F238E27FC236}">
                <a16:creationId xmlns:a16="http://schemas.microsoft.com/office/drawing/2014/main" id="{ACA1E530-2498-EE45-887D-BAA97D87CAF2}"/>
              </a:ext>
            </a:extLst>
          </p:cNvPr>
          <p:cNvPicPr>
            <a:picLocks noChangeAspect="1"/>
          </p:cNvPicPr>
          <p:nvPr/>
        </p:nvPicPr>
        <p:blipFill>
          <a:blip r:embed="rId3"/>
          <a:stretch>
            <a:fillRect/>
          </a:stretch>
        </p:blipFill>
        <p:spPr>
          <a:xfrm>
            <a:off x="3371985" y="2514440"/>
            <a:ext cx="2003034" cy="1232636"/>
          </a:xfrm>
          <a:prstGeom prst="rect">
            <a:avLst/>
          </a:prstGeom>
        </p:spPr>
      </p:pic>
      <p:sp>
        <p:nvSpPr>
          <p:cNvPr id="10" name="TextBox 9">
            <a:extLst>
              <a:ext uri="{FF2B5EF4-FFF2-40B4-BE49-F238E27FC236}">
                <a16:creationId xmlns:a16="http://schemas.microsoft.com/office/drawing/2014/main" id="{A43C83B7-6B8B-D943-ABBB-0A7B31A45C1F}"/>
              </a:ext>
            </a:extLst>
          </p:cNvPr>
          <p:cNvSpPr txBox="1"/>
          <p:nvPr/>
        </p:nvSpPr>
        <p:spPr>
          <a:xfrm>
            <a:off x="3307405" y="3914589"/>
            <a:ext cx="2897653" cy="369332"/>
          </a:xfrm>
          <a:prstGeom prst="rect">
            <a:avLst/>
          </a:prstGeom>
          <a:noFill/>
        </p:spPr>
        <p:txBody>
          <a:bodyPr wrap="none" rtlCol="0">
            <a:spAutoFit/>
          </a:bodyPr>
          <a:lstStyle/>
          <a:p>
            <a:r>
              <a:rPr lang="en-US" dirty="0"/>
              <a:t>Snow Goose x Canada Goose</a:t>
            </a:r>
          </a:p>
        </p:txBody>
      </p:sp>
      <p:pic>
        <p:nvPicPr>
          <p:cNvPr id="12" name="Picture 11">
            <a:extLst>
              <a:ext uri="{FF2B5EF4-FFF2-40B4-BE49-F238E27FC236}">
                <a16:creationId xmlns:a16="http://schemas.microsoft.com/office/drawing/2014/main" id="{2A9D7B72-F5A2-D84D-B983-AAC66BD594C6}"/>
              </a:ext>
            </a:extLst>
          </p:cNvPr>
          <p:cNvPicPr>
            <a:picLocks noChangeAspect="1"/>
          </p:cNvPicPr>
          <p:nvPr/>
        </p:nvPicPr>
        <p:blipFill>
          <a:blip r:embed="rId4"/>
          <a:stretch>
            <a:fillRect/>
          </a:stretch>
        </p:blipFill>
        <p:spPr>
          <a:xfrm>
            <a:off x="2149538" y="4592103"/>
            <a:ext cx="1952828" cy="1952828"/>
          </a:xfrm>
          <a:prstGeom prst="rect">
            <a:avLst/>
          </a:prstGeom>
        </p:spPr>
      </p:pic>
      <p:sp>
        <p:nvSpPr>
          <p:cNvPr id="13" name="TextBox 12">
            <a:extLst>
              <a:ext uri="{FF2B5EF4-FFF2-40B4-BE49-F238E27FC236}">
                <a16:creationId xmlns:a16="http://schemas.microsoft.com/office/drawing/2014/main" id="{DC95AECD-92F8-4F4F-A5FC-FB197CD95C2F}"/>
              </a:ext>
            </a:extLst>
          </p:cNvPr>
          <p:cNvSpPr txBox="1"/>
          <p:nvPr/>
        </p:nvSpPr>
        <p:spPr>
          <a:xfrm>
            <a:off x="4253237" y="6105887"/>
            <a:ext cx="2243563" cy="369332"/>
          </a:xfrm>
          <a:prstGeom prst="rect">
            <a:avLst/>
          </a:prstGeom>
          <a:noFill/>
        </p:spPr>
        <p:txBody>
          <a:bodyPr wrap="none" rtlCol="0">
            <a:spAutoFit/>
          </a:bodyPr>
          <a:lstStyle/>
          <a:p>
            <a:r>
              <a:rPr lang="en-US" dirty="0"/>
              <a:t>Domestic hybrid cross</a:t>
            </a:r>
          </a:p>
        </p:txBody>
      </p:sp>
    </p:spTree>
    <p:extLst>
      <p:ext uri="{BB962C8B-B14F-4D97-AF65-F5344CB8AC3E}">
        <p14:creationId xmlns:p14="http://schemas.microsoft.com/office/powerpoint/2010/main" val="897859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C8D2D3-938C-7547-8966-8DF348B6F0C0}"/>
              </a:ext>
            </a:extLst>
          </p:cNvPr>
          <p:cNvSpPr txBox="1"/>
          <p:nvPr/>
        </p:nvSpPr>
        <p:spPr>
          <a:xfrm>
            <a:off x="486383" y="317771"/>
            <a:ext cx="8044083" cy="646331"/>
          </a:xfrm>
          <a:prstGeom prst="rect">
            <a:avLst/>
          </a:prstGeom>
          <a:noFill/>
        </p:spPr>
        <p:txBody>
          <a:bodyPr wrap="square" rtlCol="0">
            <a:spAutoFit/>
          </a:bodyPr>
          <a:lstStyle/>
          <a:p>
            <a:r>
              <a:rPr lang="en-US" sz="3600" dirty="0"/>
              <a:t>Why do ducks hybridize extensively?</a:t>
            </a:r>
          </a:p>
        </p:txBody>
      </p:sp>
      <p:sp>
        <p:nvSpPr>
          <p:cNvPr id="3" name="TextBox 2">
            <a:extLst>
              <a:ext uri="{FF2B5EF4-FFF2-40B4-BE49-F238E27FC236}">
                <a16:creationId xmlns:a16="http://schemas.microsoft.com/office/drawing/2014/main" id="{EF5F01CA-09CA-3E4F-A954-F40F77283419}"/>
              </a:ext>
            </a:extLst>
          </p:cNvPr>
          <p:cNvSpPr txBox="1"/>
          <p:nvPr/>
        </p:nvSpPr>
        <p:spPr>
          <a:xfrm>
            <a:off x="486383" y="1516135"/>
            <a:ext cx="7798946" cy="4493538"/>
          </a:xfrm>
          <a:prstGeom prst="rect">
            <a:avLst/>
          </a:prstGeom>
          <a:noFill/>
        </p:spPr>
        <p:txBody>
          <a:bodyPr wrap="square" rtlCol="0">
            <a:spAutoFit/>
          </a:bodyPr>
          <a:lstStyle/>
          <a:p>
            <a:r>
              <a:rPr lang="en-US" sz="2200" dirty="0"/>
              <a:t>One likely explanation is the “Desperation Hypothesis”, also known as the Hubbs Principle---first described in fish.</a:t>
            </a:r>
          </a:p>
          <a:p>
            <a:endParaRPr lang="en-US" sz="2200" dirty="0"/>
          </a:p>
          <a:p>
            <a:r>
              <a:rPr lang="en-US" sz="2200" i="1" dirty="0"/>
              <a:t>The Hubbs Principle states that when one species is common and one species is rare, the rare species will often seek to mate with the common species.</a:t>
            </a:r>
          </a:p>
          <a:p>
            <a:endParaRPr lang="en-US" sz="2200" i="1" dirty="0"/>
          </a:p>
          <a:p>
            <a:endParaRPr lang="en-US" sz="2200" i="1" dirty="0"/>
          </a:p>
          <a:p>
            <a:r>
              <a:rPr lang="en-US" sz="2200" i="1" dirty="0"/>
              <a:t>								</a:t>
            </a:r>
            <a:r>
              <a:rPr lang="en-US" sz="2200" dirty="0"/>
              <a:t>So abundance of conspecific 									mates is a factor.</a:t>
            </a:r>
          </a:p>
          <a:p>
            <a:endParaRPr lang="en-US" sz="2200" dirty="0"/>
          </a:p>
          <a:p>
            <a:r>
              <a:rPr lang="en-US" sz="2200" dirty="0"/>
              <a:t>								But why for some species and not 								others?</a:t>
            </a:r>
          </a:p>
        </p:txBody>
      </p:sp>
      <p:pic>
        <p:nvPicPr>
          <p:cNvPr id="5" name="Picture 4">
            <a:extLst>
              <a:ext uri="{FF2B5EF4-FFF2-40B4-BE49-F238E27FC236}">
                <a16:creationId xmlns:a16="http://schemas.microsoft.com/office/drawing/2014/main" id="{E958CFFE-ECF6-4449-84EA-45E08934E6D9}"/>
              </a:ext>
            </a:extLst>
          </p:cNvPr>
          <p:cNvPicPr>
            <a:picLocks noChangeAspect="1"/>
          </p:cNvPicPr>
          <p:nvPr/>
        </p:nvPicPr>
        <p:blipFill>
          <a:blip r:embed="rId2"/>
          <a:stretch>
            <a:fillRect/>
          </a:stretch>
        </p:blipFill>
        <p:spPr>
          <a:xfrm>
            <a:off x="1046152" y="3943713"/>
            <a:ext cx="2676341" cy="2007256"/>
          </a:xfrm>
          <a:prstGeom prst="rect">
            <a:avLst/>
          </a:prstGeom>
        </p:spPr>
      </p:pic>
      <p:sp>
        <p:nvSpPr>
          <p:cNvPr id="6" name="Rectangle 5">
            <a:extLst>
              <a:ext uri="{FF2B5EF4-FFF2-40B4-BE49-F238E27FC236}">
                <a16:creationId xmlns:a16="http://schemas.microsoft.com/office/drawing/2014/main" id="{45064A2C-5C7A-9B4C-9726-C80B743F401A}"/>
              </a:ext>
            </a:extLst>
          </p:cNvPr>
          <p:cNvSpPr/>
          <p:nvPr/>
        </p:nvSpPr>
        <p:spPr>
          <a:xfrm>
            <a:off x="955966" y="6008668"/>
            <a:ext cx="4572000" cy="246221"/>
          </a:xfrm>
          <a:prstGeom prst="rect">
            <a:avLst/>
          </a:prstGeom>
        </p:spPr>
        <p:txBody>
          <a:bodyPr>
            <a:spAutoFit/>
          </a:bodyPr>
          <a:lstStyle/>
          <a:p>
            <a:r>
              <a:rPr lang="en-US" sz="1000" dirty="0"/>
              <a:t>https://</a:t>
            </a:r>
            <a:r>
              <a:rPr lang="en-US" sz="1000" dirty="0" err="1"/>
              <a:t>www.youtube.com</a:t>
            </a:r>
            <a:r>
              <a:rPr lang="en-US" sz="1000" dirty="0"/>
              <a:t>/</a:t>
            </a:r>
            <a:r>
              <a:rPr lang="en-US" sz="1000" dirty="0" err="1"/>
              <a:t>watch?v</a:t>
            </a:r>
            <a:r>
              <a:rPr lang="en-US" sz="1000" dirty="0"/>
              <a:t>=Vx09K1ovK60</a:t>
            </a:r>
          </a:p>
        </p:txBody>
      </p:sp>
    </p:spTree>
    <p:extLst>
      <p:ext uri="{BB962C8B-B14F-4D97-AF65-F5344CB8AC3E}">
        <p14:creationId xmlns:p14="http://schemas.microsoft.com/office/powerpoint/2010/main" val="385626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517525" y="-89114"/>
            <a:ext cx="156966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Comic Sans MS" charset="0"/>
                <a:ea typeface="ＭＳ Ｐゴシック" charset="0"/>
                <a:cs typeface="ＭＳ Ｐゴシック" charset="0"/>
              </a:defRPr>
            </a:lvl1pPr>
            <a:lvl2pPr marL="914400" indent="-457200" eaLnBrk="0" hangingPunct="0">
              <a:defRPr sz="2400">
                <a:solidFill>
                  <a:schemeClr val="tx1"/>
                </a:solidFill>
                <a:latin typeface="Comic Sans MS" charset="0"/>
                <a:ea typeface="ＭＳ Ｐゴシック" charset="0"/>
              </a:defRPr>
            </a:lvl2pPr>
            <a:lvl3pPr marL="1371600" indent="-457200"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2" eaLnBrk="1" hangingPunct="1">
              <a:buFontTx/>
              <a:buAutoNum type="arabicPeriod"/>
            </a:pPr>
            <a:endParaRPr lang="en-US" sz="1800" dirty="0">
              <a:solidFill>
                <a:schemeClr val="bg2">
                  <a:lumMod val="50000"/>
                </a:schemeClr>
              </a:solidFill>
            </a:endParaRPr>
          </a:p>
          <a:p>
            <a:pPr lvl="1" eaLnBrk="1" hangingPunct="1">
              <a:buFontTx/>
              <a:buAutoNum type="alphaUcPeriod"/>
            </a:pPr>
            <a:endParaRPr lang="en-US" sz="1800" dirty="0">
              <a:solidFill>
                <a:schemeClr val="bg2">
                  <a:lumMod val="50000"/>
                </a:schemeClr>
              </a:solidFill>
            </a:endParaRPr>
          </a:p>
        </p:txBody>
      </p:sp>
      <p:sp>
        <p:nvSpPr>
          <p:cNvPr id="75781" name="Text Box 5"/>
          <p:cNvSpPr txBox="1">
            <a:spLocks noChangeArrowheads="1"/>
          </p:cNvSpPr>
          <p:nvPr/>
        </p:nvSpPr>
        <p:spPr bwMode="auto">
          <a:xfrm>
            <a:off x="1348200" y="58199"/>
            <a:ext cx="6447599" cy="6740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71475" indent="-371475" eaLnBrk="0" hangingPunct="0">
              <a:defRPr sz="2400">
                <a:solidFill>
                  <a:schemeClr val="tx1"/>
                </a:solidFill>
                <a:latin typeface="Comic Sans MS" charset="0"/>
                <a:ea typeface="ＭＳ Ｐゴシック" charset="0"/>
                <a:cs typeface="ＭＳ Ｐゴシック" charset="0"/>
              </a:defRPr>
            </a:lvl1pPr>
            <a:lvl2pPr marL="828675" indent="-371475" eaLnBrk="0" hangingPunct="0">
              <a:defRPr sz="2400">
                <a:solidFill>
                  <a:schemeClr val="tx1"/>
                </a:solidFill>
                <a:latin typeface="Comic Sans MS" charset="0"/>
                <a:ea typeface="ＭＳ Ｐゴシック" charset="0"/>
              </a:defRPr>
            </a:lvl2pPr>
            <a:lvl3pPr marL="1285875" indent="-371475" eaLnBrk="0" hangingPunct="0">
              <a:defRPr sz="2400">
                <a:solidFill>
                  <a:schemeClr val="tx1"/>
                </a:solidFill>
                <a:latin typeface="Comic Sans MS" charset="0"/>
                <a:ea typeface="ＭＳ Ｐゴシック" charset="0"/>
              </a:defRPr>
            </a:lvl3pPr>
            <a:lvl4pPr marL="1743075" indent="-371475"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indent="0" eaLnBrk="1" hangingPunct="1"/>
            <a:r>
              <a:rPr lang="en-US" sz="1800" dirty="0"/>
              <a:t>A. Species definitions</a:t>
            </a:r>
          </a:p>
          <a:p>
            <a:pPr marL="457200" lvl="1" indent="0" eaLnBrk="1" hangingPunct="1"/>
            <a:r>
              <a:rPr lang="en-US" sz="1800" dirty="0"/>
              <a:t>1.	Is a Species a cultural construct?</a:t>
            </a:r>
          </a:p>
          <a:p>
            <a:pPr marL="457200" lvl="1" indent="0" eaLnBrk="1" hangingPunct="1"/>
            <a:r>
              <a:rPr lang="en-US" sz="1800" dirty="0"/>
              <a:t>2.	Species definitions</a:t>
            </a:r>
          </a:p>
          <a:p>
            <a:pPr lvl="2" eaLnBrk="1" hangingPunct="1">
              <a:buFontTx/>
              <a:buAutoNum type="arabicPeriod"/>
            </a:pPr>
            <a:r>
              <a:rPr lang="en-US" sz="1800" dirty="0" err="1"/>
              <a:t>Morphospecies</a:t>
            </a:r>
            <a:r>
              <a:rPr lang="en-US" sz="1800" dirty="0"/>
              <a:t> Concept</a:t>
            </a:r>
          </a:p>
          <a:p>
            <a:pPr lvl="2" eaLnBrk="1" hangingPunct="1">
              <a:buFontTx/>
              <a:buAutoNum type="arabicPeriod"/>
            </a:pPr>
            <a:r>
              <a:rPr lang="en-US" sz="1800" dirty="0"/>
              <a:t>Biological Species Concept</a:t>
            </a:r>
          </a:p>
          <a:p>
            <a:pPr lvl="2" eaLnBrk="1" hangingPunct="1">
              <a:buFontTx/>
              <a:buAutoNum type="arabicPeriod"/>
            </a:pPr>
            <a:r>
              <a:rPr lang="en-US" sz="1800" dirty="0"/>
              <a:t>Phylogenetic Species Concept</a:t>
            </a:r>
          </a:p>
          <a:p>
            <a:pPr lvl="2" eaLnBrk="1" hangingPunct="1">
              <a:buFontTx/>
              <a:buAutoNum type="arabicPeriod"/>
            </a:pPr>
            <a:r>
              <a:rPr lang="en-US" sz="1800" dirty="0"/>
              <a:t>Others</a:t>
            </a:r>
          </a:p>
          <a:p>
            <a:pPr marL="0" indent="0" eaLnBrk="1" hangingPunct="1"/>
            <a:r>
              <a:rPr lang="en-US" sz="1800" dirty="0"/>
              <a:t>B. Isolating barriers</a:t>
            </a:r>
          </a:p>
          <a:p>
            <a:pPr lvl="1" eaLnBrk="1" hangingPunct="1">
              <a:buFontTx/>
              <a:buAutoNum type="arabicPeriod"/>
            </a:pPr>
            <a:r>
              <a:rPr lang="en-US" sz="1800" dirty="0"/>
              <a:t>Prezygotic</a:t>
            </a:r>
          </a:p>
          <a:p>
            <a:pPr lvl="2" eaLnBrk="1" hangingPunct="1"/>
            <a:r>
              <a:rPr lang="en-US" sz="1800" dirty="0"/>
              <a:t>a. Premating</a:t>
            </a:r>
          </a:p>
          <a:p>
            <a:pPr lvl="2" eaLnBrk="1" hangingPunct="1"/>
            <a:r>
              <a:rPr lang="en-US" sz="1800" dirty="0"/>
              <a:t>b. </a:t>
            </a:r>
            <a:r>
              <a:rPr lang="en-US" sz="1800" dirty="0" err="1"/>
              <a:t>Postmating</a:t>
            </a:r>
            <a:endParaRPr lang="en-US" sz="1800" dirty="0"/>
          </a:p>
          <a:p>
            <a:pPr lvl="1" eaLnBrk="1" hangingPunct="1"/>
            <a:r>
              <a:rPr lang="en-US" sz="1800" dirty="0"/>
              <a:t>2.	Postzygotic</a:t>
            </a:r>
          </a:p>
          <a:p>
            <a:pPr lvl="1" eaLnBrk="1" hangingPunct="1"/>
            <a:r>
              <a:rPr lang="en-US" sz="1800" dirty="0"/>
              <a:t>		a. Extrinsic &amp; intrinsic</a:t>
            </a:r>
          </a:p>
          <a:p>
            <a:pPr lvl="1" eaLnBrk="1" hangingPunct="1"/>
            <a:r>
              <a:rPr lang="en-US" sz="1800" dirty="0">
                <a:solidFill>
                  <a:schemeClr val="bg1">
                    <a:lumMod val="75000"/>
                  </a:schemeClr>
                </a:solidFill>
              </a:rPr>
              <a:t>	 b. Dobzhansky-Muller incompatibilities</a:t>
            </a:r>
          </a:p>
          <a:p>
            <a:pPr marL="0" indent="0" eaLnBrk="1" hangingPunct="1"/>
            <a:r>
              <a:rPr lang="en-US" sz="1800" dirty="0">
                <a:solidFill>
                  <a:schemeClr val="bg1">
                    <a:lumMod val="75000"/>
                  </a:schemeClr>
                </a:solidFill>
              </a:rPr>
              <a:t>C.	Models of speciation</a:t>
            </a:r>
          </a:p>
          <a:p>
            <a:pPr lvl="1" eaLnBrk="1" hangingPunct="1">
              <a:buFontTx/>
              <a:buAutoNum type="arabicPeriod"/>
            </a:pPr>
            <a:r>
              <a:rPr lang="en-US" sz="1800" dirty="0">
                <a:solidFill>
                  <a:schemeClr val="bg1">
                    <a:lumMod val="75000"/>
                  </a:schemeClr>
                </a:solidFill>
              </a:rPr>
              <a:t>Allopatric</a:t>
            </a:r>
          </a:p>
          <a:p>
            <a:pPr lvl="2" eaLnBrk="1" hangingPunct="1">
              <a:buFontTx/>
              <a:buAutoNum type="alphaLcPeriod"/>
            </a:pPr>
            <a:r>
              <a:rPr lang="en-US" sz="1800" dirty="0">
                <a:solidFill>
                  <a:schemeClr val="bg1">
                    <a:lumMod val="75000"/>
                  </a:schemeClr>
                </a:solidFill>
              </a:rPr>
              <a:t>Evidence</a:t>
            </a:r>
          </a:p>
          <a:p>
            <a:pPr lvl="2" eaLnBrk="1" hangingPunct="1">
              <a:buFontTx/>
              <a:buAutoNum type="alphaLcPeriod"/>
            </a:pPr>
            <a:r>
              <a:rPr lang="en-US" sz="1800" dirty="0">
                <a:solidFill>
                  <a:schemeClr val="bg1">
                    <a:lumMod val="75000"/>
                  </a:schemeClr>
                </a:solidFill>
              </a:rPr>
              <a:t>Mechanisms for evolution of isolating barriers</a:t>
            </a:r>
          </a:p>
          <a:p>
            <a:pPr lvl="3" eaLnBrk="1" hangingPunct="1">
              <a:buFontTx/>
              <a:buAutoNum type="romanLcPeriod"/>
            </a:pPr>
            <a:r>
              <a:rPr lang="en-US" sz="1800" dirty="0" err="1">
                <a:solidFill>
                  <a:schemeClr val="bg1">
                    <a:lumMod val="75000"/>
                  </a:schemeClr>
                </a:solidFill>
              </a:rPr>
              <a:t>Dobzhasky</a:t>
            </a:r>
            <a:r>
              <a:rPr lang="en-US" sz="1800" dirty="0">
                <a:solidFill>
                  <a:schemeClr val="bg1">
                    <a:lumMod val="75000"/>
                  </a:schemeClr>
                </a:solidFill>
              </a:rPr>
              <a:t>-Muller incompatibilities</a:t>
            </a:r>
          </a:p>
          <a:p>
            <a:pPr lvl="3" eaLnBrk="1" hangingPunct="1">
              <a:buFontTx/>
              <a:buAutoNum type="romanLcPeriod"/>
            </a:pPr>
            <a:r>
              <a:rPr lang="en-US" sz="1800" dirty="0">
                <a:solidFill>
                  <a:schemeClr val="bg1">
                    <a:lumMod val="75000"/>
                  </a:schemeClr>
                </a:solidFill>
              </a:rPr>
              <a:t>Ecological isolation</a:t>
            </a:r>
          </a:p>
          <a:p>
            <a:pPr lvl="3" eaLnBrk="1" hangingPunct="1">
              <a:buFontTx/>
              <a:buAutoNum type="romanLcPeriod"/>
            </a:pPr>
            <a:r>
              <a:rPr lang="en-US" sz="1800" dirty="0">
                <a:solidFill>
                  <a:schemeClr val="bg1">
                    <a:lumMod val="75000"/>
                  </a:schemeClr>
                </a:solidFill>
              </a:rPr>
              <a:t>Sexual selection</a:t>
            </a:r>
          </a:p>
          <a:p>
            <a:pPr lvl="3" eaLnBrk="1" hangingPunct="1">
              <a:buFontTx/>
              <a:buAutoNum type="romanLcPeriod"/>
            </a:pPr>
            <a:r>
              <a:rPr lang="en-US" sz="1800" dirty="0">
                <a:solidFill>
                  <a:schemeClr val="bg1">
                    <a:lumMod val="75000"/>
                  </a:schemeClr>
                </a:solidFill>
              </a:rPr>
              <a:t>Reinforcement selection</a:t>
            </a:r>
          </a:p>
          <a:p>
            <a:pPr lvl="1" eaLnBrk="1" hangingPunct="1">
              <a:buFontTx/>
              <a:buAutoNum type="arabicPeriod"/>
            </a:pPr>
            <a:r>
              <a:rPr lang="en-US" sz="1800" dirty="0" err="1">
                <a:solidFill>
                  <a:schemeClr val="bg1">
                    <a:lumMod val="75000"/>
                  </a:schemeClr>
                </a:solidFill>
              </a:rPr>
              <a:t>Peripatric</a:t>
            </a:r>
            <a:r>
              <a:rPr lang="en-US" sz="1800" dirty="0">
                <a:solidFill>
                  <a:schemeClr val="bg1">
                    <a:lumMod val="75000"/>
                  </a:schemeClr>
                </a:solidFill>
              </a:rPr>
              <a:t> </a:t>
            </a:r>
          </a:p>
          <a:p>
            <a:pPr lvl="1" eaLnBrk="1" hangingPunct="1">
              <a:buFontTx/>
              <a:buAutoNum type="arabicPeriod"/>
            </a:pPr>
            <a:r>
              <a:rPr lang="en-US" sz="1800" dirty="0">
                <a:solidFill>
                  <a:schemeClr val="bg1">
                    <a:lumMod val="75000"/>
                  </a:schemeClr>
                </a:solidFill>
              </a:rPr>
              <a:t>Sympatric</a:t>
            </a:r>
          </a:p>
        </p:txBody>
      </p:sp>
      <p:sp>
        <p:nvSpPr>
          <p:cNvPr id="2" name="TextBox 1">
            <a:extLst>
              <a:ext uri="{FF2B5EF4-FFF2-40B4-BE49-F238E27FC236}">
                <a16:creationId xmlns:a16="http://schemas.microsoft.com/office/drawing/2014/main" id="{C5087CED-BA31-4E40-94FB-90C9E44756B5}"/>
              </a:ext>
            </a:extLst>
          </p:cNvPr>
          <p:cNvSpPr txBox="1"/>
          <p:nvPr/>
        </p:nvSpPr>
        <p:spPr>
          <a:xfrm>
            <a:off x="7521611" y="1668027"/>
            <a:ext cx="1170192" cy="646331"/>
          </a:xfrm>
          <a:prstGeom prst="rect">
            <a:avLst/>
          </a:prstGeom>
          <a:noFill/>
          <a:ln>
            <a:solidFill>
              <a:schemeClr val="tx1"/>
            </a:solidFill>
          </a:ln>
        </p:spPr>
        <p:txBody>
          <a:bodyPr wrap="none" rtlCol="0">
            <a:spAutoFit/>
          </a:bodyPr>
          <a:lstStyle/>
          <a:p>
            <a:r>
              <a:rPr lang="en-US" sz="3600" dirty="0"/>
              <a:t>Part I</a:t>
            </a:r>
          </a:p>
        </p:txBody>
      </p:sp>
      <p:sp>
        <p:nvSpPr>
          <p:cNvPr id="5" name="TextBox 4">
            <a:extLst>
              <a:ext uri="{FF2B5EF4-FFF2-40B4-BE49-F238E27FC236}">
                <a16:creationId xmlns:a16="http://schemas.microsoft.com/office/drawing/2014/main" id="{CB831BEE-DBBC-B349-AB41-67A59456C9A6}"/>
              </a:ext>
            </a:extLst>
          </p:cNvPr>
          <p:cNvSpPr txBox="1"/>
          <p:nvPr/>
        </p:nvSpPr>
        <p:spPr>
          <a:xfrm>
            <a:off x="7463101" y="5216765"/>
            <a:ext cx="1287212" cy="646331"/>
          </a:xfrm>
          <a:prstGeom prst="rect">
            <a:avLst/>
          </a:prstGeom>
          <a:noFill/>
          <a:ln>
            <a:solidFill>
              <a:schemeClr val="bg1">
                <a:lumMod val="75000"/>
              </a:schemeClr>
            </a:solidFill>
          </a:ln>
        </p:spPr>
        <p:txBody>
          <a:bodyPr wrap="none" rtlCol="0">
            <a:spAutoFit/>
          </a:bodyPr>
          <a:lstStyle/>
          <a:p>
            <a:pPr algn="ctr"/>
            <a:r>
              <a:rPr lang="en-US" sz="3600" dirty="0">
                <a:solidFill>
                  <a:schemeClr val="bg1">
                    <a:lumMod val="75000"/>
                  </a:schemeClr>
                </a:solidFill>
              </a:rPr>
              <a:t>Part II</a:t>
            </a:r>
          </a:p>
        </p:txBody>
      </p:sp>
    </p:spTree>
    <p:extLst>
      <p:ext uri="{BB962C8B-B14F-4D97-AF65-F5344CB8AC3E}">
        <p14:creationId xmlns:p14="http://schemas.microsoft.com/office/powerpoint/2010/main" val="799516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685800" y="2861400"/>
            <a:ext cx="2667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dirty="0"/>
              <a:t>Horse 64 chromosomes</a:t>
            </a:r>
          </a:p>
        </p:txBody>
      </p:sp>
      <p:sp>
        <p:nvSpPr>
          <p:cNvPr id="67587" name="Text Box 5"/>
          <p:cNvSpPr txBox="1">
            <a:spLocks noChangeArrowheads="1"/>
          </p:cNvSpPr>
          <p:nvPr/>
        </p:nvSpPr>
        <p:spPr bwMode="auto">
          <a:xfrm>
            <a:off x="5563393" y="2861400"/>
            <a:ext cx="27971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dirty="0"/>
              <a:t>Donkey 62 chromosomes</a:t>
            </a:r>
          </a:p>
        </p:txBody>
      </p:sp>
      <p:sp>
        <p:nvSpPr>
          <p:cNvPr id="67588" name="Text Box 6"/>
          <p:cNvSpPr txBox="1">
            <a:spLocks noChangeArrowheads="1"/>
          </p:cNvSpPr>
          <p:nvPr/>
        </p:nvSpPr>
        <p:spPr bwMode="auto">
          <a:xfrm>
            <a:off x="2499518" y="6032466"/>
            <a:ext cx="35226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dirty="0"/>
              <a:t>Mule 63 chromosomes &amp; sterile</a:t>
            </a:r>
          </a:p>
        </p:txBody>
      </p:sp>
      <p:pic>
        <p:nvPicPr>
          <p:cNvPr id="67589" name="Picture 7" descr="MuleColt05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657600"/>
            <a:ext cx="21209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0" name="Picture 8" descr="don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04800"/>
            <a:ext cx="203676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1" name="Picture 9" descr="WildHo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57200"/>
            <a:ext cx="2971800" cy="222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E3BDAD1-BA64-0144-970A-BF0FFBDC9D7B}"/>
              </a:ext>
            </a:extLst>
          </p:cNvPr>
          <p:cNvSpPr txBox="1"/>
          <p:nvPr/>
        </p:nvSpPr>
        <p:spPr>
          <a:xfrm>
            <a:off x="4572000" y="1155412"/>
            <a:ext cx="410690" cy="584775"/>
          </a:xfrm>
          <a:prstGeom prst="rect">
            <a:avLst/>
          </a:prstGeom>
          <a:noFill/>
        </p:spPr>
        <p:txBody>
          <a:bodyPr wrap="none" rtlCol="0">
            <a:spAutoFit/>
          </a:bodyPr>
          <a:lstStyle/>
          <a:p>
            <a:r>
              <a:rPr lang="en-US" sz="3200" dirty="0"/>
              <a:t>X</a:t>
            </a:r>
          </a:p>
        </p:txBody>
      </p:sp>
    </p:spTree>
    <p:extLst>
      <p:ext uri="{BB962C8B-B14F-4D97-AF65-F5344CB8AC3E}">
        <p14:creationId xmlns:p14="http://schemas.microsoft.com/office/powerpoint/2010/main" val="1888669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zon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53" y="527860"/>
            <a:ext cx="2695874" cy="230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Text Box 5"/>
          <p:cNvSpPr txBox="1">
            <a:spLocks noChangeArrowheads="1"/>
          </p:cNvSpPr>
          <p:nvPr/>
        </p:nvSpPr>
        <p:spPr bwMode="auto">
          <a:xfrm>
            <a:off x="152080" y="2960614"/>
            <a:ext cx="462338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dirty="0"/>
              <a:t>Zonkey</a:t>
            </a:r>
          </a:p>
          <a:p>
            <a:pPr algn="ctr" eaLnBrk="1" hangingPunct="1"/>
            <a:r>
              <a:rPr lang="en-US" sz="1800" i="1" dirty="0"/>
              <a:t>*Can occur in wild</a:t>
            </a:r>
          </a:p>
          <a:p>
            <a:pPr algn="ctr" eaLnBrk="1" hangingPunct="1"/>
            <a:r>
              <a:rPr lang="en-US" sz="1800" i="1" dirty="0"/>
              <a:t>*# chromosomes differ (62 vs. 32 or 46)</a:t>
            </a:r>
          </a:p>
          <a:p>
            <a:pPr algn="ctr" eaLnBrk="1" hangingPunct="1"/>
            <a:r>
              <a:rPr lang="en-US" sz="1800" i="1" dirty="0"/>
              <a:t>Sterile Males</a:t>
            </a:r>
          </a:p>
          <a:p>
            <a:pPr algn="ctr" eaLnBrk="1" hangingPunct="1"/>
            <a:r>
              <a:rPr lang="en-US" sz="1800" i="1" dirty="0"/>
              <a:t>Females can be Fertile</a:t>
            </a:r>
          </a:p>
        </p:txBody>
      </p:sp>
      <p:pic>
        <p:nvPicPr>
          <p:cNvPr id="2" name="Picture 1"/>
          <p:cNvPicPr>
            <a:picLocks noChangeAspect="1"/>
          </p:cNvPicPr>
          <p:nvPr/>
        </p:nvPicPr>
        <p:blipFill>
          <a:blip r:embed="rId4"/>
          <a:stretch>
            <a:fillRect/>
          </a:stretch>
        </p:blipFill>
        <p:spPr>
          <a:xfrm>
            <a:off x="5347074" y="2203958"/>
            <a:ext cx="2322920" cy="2338510"/>
          </a:xfrm>
          <a:prstGeom prst="rect">
            <a:avLst/>
          </a:prstGeom>
        </p:spPr>
      </p:pic>
      <p:sp>
        <p:nvSpPr>
          <p:cNvPr id="6" name="Text Box 5"/>
          <p:cNvSpPr txBox="1">
            <a:spLocks noChangeArrowheads="1"/>
          </p:cNvSpPr>
          <p:nvPr/>
        </p:nvSpPr>
        <p:spPr bwMode="auto">
          <a:xfrm>
            <a:off x="4674397" y="4542468"/>
            <a:ext cx="378501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dirty="0"/>
              <a:t>Liger </a:t>
            </a:r>
          </a:p>
          <a:p>
            <a:pPr algn="ctr" eaLnBrk="1" hangingPunct="1"/>
            <a:r>
              <a:rPr lang="en-US" dirty="0"/>
              <a:t>(male lion x female tiger)</a:t>
            </a:r>
          </a:p>
          <a:p>
            <a:pPr algn="ctr" eaLnBrk="1" hangingPunct="1"/>
            <a:r>
              <a:rPr lang="en-US" sz="1800" i="1" dirty="0"/>
              <a:t>*same # chromosomes</a:t>
            </a:r>
          </a:p>
          <a:p>
            <a:pPr algn="ctr" eaLnBrk="1" hangingPunct="1"/>
            <a:r>
              <a:rPr lang="en-US" sz="1800" i="1" dirty="0"/>
              <a:t>*Size &amp; appearance differ from</a:t>
            </a:r>
          </a:p>
          <a:p>
            <a:pPr algn="ctr" eaLnBrk="1" hangingPunct="1"/>
            <a:r>
              <a:rPr lang="en-US" sz="1800" i="1" dirty="0"/>
              <a:t>Tigon (female lion x male tiger) </a:t>
            </a:r>
          </a:p>
          <a:p>
            <a:pPr algn="ctr" eaLnBrk="1" hangingPunct="1"/>
            <a:r>
              <a:rPr lang="en-US" sz="1800" i="1" dirty="0"/>
              <a:t>Fertile</a:t>
            </a:r>
          </a:p>
        </p:txBody>
      </p:sp>
    </p:spTree>
    <p:extLst>
      <p:ext uri="{BB962C8B-B14F-4D97-AF65-F5344CB8AC3E}">
        <p14:creationId xmlns:p14="http://schemas.microsoft.com/office/powerpoint/2010/main" val="557002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37357-53FE-C14A-91B8-C2CF326914DD}"/>
              </a:ext>
            </a:extLst>
          </p:cNvPr>
          <p:cNvSpPr txBox="1"/>
          <p:nvPr/>
        </p:nvSpPr>
        <p:spPr>
          <a:xfrm>
            <a:off x="660727" y="654828"/>
            <a:ext cx="7515778" cy="3693319"/>
          </a:xfrm>
          <a:prstGeom prst="rect">
            <a:avLst/>
          </a:prstGeom>
          <a:noFill/>
        </p:spPr>
        <p:txBody>
          <a:bodyPr wrap="square" rtlCol="0">
            <a:spAutoFit/>
          </a:bodyPr>
          <a:lstStyle/>
          <a:p>
            <a:r>
              <a:rPr lang="en-US" sz="2600" dirty="0"/>
              <a:t>Different #s of chromosomes is not usually tolerated in animals (hybrids are often sterile).</a:t>
            </a:r>
          </a:p>
          <a:p>
            <a:endParaRPr lang="en-US" sz="2600" dirty="0"/>
          </a:p>
          <a:p>
            <a:endParaRPr lang="en-US" sz="2600" dirty="0"/>
          </a:p>
          <a:p>
            <a:endParaRPr lang="en-US" sz="2600" dirty="0"/>
          </a:p>
          <a:p>
            <a:endParaRPr lang="en-US" sz="2600" dirty="0"/>
          </a:p>
          <a:p>
            <a:r>
              <a:rPr lang="en-US" sz="2600" dirty="0"/>
              <a:t>However, whole genome duplication can lead to instantaneous speciation and therefor reproductive isolation in plants.</a:t>
            </a:r>
          </a:p>
        </p:txBody>
      </p:sp>
      <p:pic>
        <p:nvPicPr>
          <p:cNvPr id="3" name="Picture 7" descr="MuleColt05Right">
            <a:extLst>
              <a:ext uri="{FF2B5EF4-FFF2-40B4-BE49-F238E27FC236}">
                <a16:creationId xmlns:a16="http://schemas.microsoft.com/office/drawing/2014/main" id="{D70AF064-9AE2-634F-90B5-18AED0F66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97" y="1699016"/>
            <a:ext cx="1213352" cy="1264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A5091B03-701B-A248-BDEE-D209956A534D}"/>
              </a:ext>
            </a:extLst>
          </p:cNvPr>
          <p:cNvGrpSpPr/>
          <p:nvPr/>
        </p:nvGrpSpPr>
        <p:grpSpPr>
          <a:xfrm>
            <a:off x="885887" y="4147246"/>
            <a:ext cx="8020169" cy="2550798"/>
            <a:chOff x="885887" y="4147246"/>
            <a:chExt cx="8020169" cy="2550798"/>
          </a:xfrm>
        </p:grpSpPr>
        <p:pic>
          <p:nvPicPr>
            <p:cNvPr id="4" name="Picture 1" descr="wheat.gif">
              <a:extLst>
                <a:ext uri="{FF2B5EF4-FFF2-40B4-BE49-F238E27FC236}">
                  <a16:creationId xmlns:a16="http://schemas.microsoft.com/office/drawing/2014/main" id="{A36B0639-08A0-6D4C-9FFD-635E3982CC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3897" y="4579743"/>
              <a:ext cx="4387686" cy="188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C5559548-7220-D44E-9067-5F088CA03905}"/>
                </a:ext>
              </a:extLst>
            </p:cNvPr>
            <p:cNvSpPr>
              <a:spLocks noChangeArrowheads="1"/>
            </p:cNvSpPr>
            <p:nvPr/>
          </p:nvSpPr>
          <p:spPr bwMode="auto">
            <a:xfrm>
              <a:off x="885887" y="6482600"/>
              <a:ext cx="6934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sz="800" b="0" dirty="0"/>
                <a:t>http://</a:t>
              </a:r>
              <a:r>
                <a:rPr lang="en-US" altLang="en-US" sz="800" b="0" dirty="0" err="1"/>
                <a:t>www.sbs.utexas.edu</a:t>
              </a:r>
              <a:r>
                <a:rPr lang="en-US" altLang="en-US" sz="800" b="0" dirty="0"/>
                <a:t>/</a:t>
              </a:r>
              <a:r>
                <a:rPr lang="en-US" altLang="en-US" sz="800" b="0" dirty="0" err="1"/>
                <a:t>levin</a:t>
              </a:r>
              <a:r>
                <a:rPr lang="en-US" altLang="en-US" sz="800" b="0" dirty="0"/>
                <a:t>/bio213/evolution/</a:t>
              </a:r>
              <a:r>
                <a:rPr lang="en-US" altLang="en-US" sz="800" b="0" dirty="0" err="1"/>
                <a:t>speciation.html</a:t>
              </a:r>
              <a:endParaRPr lang="en-US" altLang="en-US" sz="800" b="0" dirty="0"/>
            </a:p>
          </p:txBody>
        </p:sp>
        <p:sp>
          <p:nvSpPr>
            <p:cNvPr id="6" name="Down Arrow 1">
              <a:extLst>
                <a:ext uri="{FF2B5EF4-FFF2-40B4-BE49-F238E27FC236}">
                  <a16:creationId xmlns:a16="http://schemas.microsoft.com/office/drawing/2014/main" id="{4E4A38FF-E4DA-0340-90B4-031F980CA04E}"/>
                </a:ext>
              </a:extLst>
            </p:cNvPr>
            <p:cNvSpPr>
              <a:spLocks noChangeArrowheads="1"/>
            </p:cNvSpPr>
            <p:nvPr/>
          </p:nvSpPr>
          <p:spPr bwMode="auto">
            <a:xfrm>
              <a:off x="3391454" y="4147246"/>
              <a:ext cx="230750" cy="382248"/>
            </a:xfrm>
            <a:prstGeom prst="downArrow">
              <a:avLst>
                <a:gd name="adj1" fmla="val 50000"/>
                <a:gd name="adj2" fmla="val 49997"/>
              </a:avLst>
            </a:prstGeom>
            <a:solidFill>
              <a:srgbClr val="333399"/>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8" name="TextBox 2">
              <a:extLst>
                <a:ext uri="{FF2B5EF4-FFF2-40B4-BE49-F238E27FC236}">
                  <a16:creationId xmlns:a16="http://schemas.microsoft.com/office/drawing/2014/main" id="{32D3F7F8-F2CD-324E-BE07-B5824DBFCDFB}"/>
                </a:ext>
              </a:extLst>
            </p:cNvPr>
            <p:cNvSpPr txBox="1">
              <a:spLocks noChangeArrowheads="1"/>
            </p:cNvSpPr>
            <p:nvPr/>
          </p:nvSpPr>
          <p:spPr bwMode="auto">
            <a:xfrm>
              <a:off x="5580585" y="4475162"/>
              <a:ext cx="15504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b="0" dirty="0"/>
                <a:t>Chromosome</a:t>
              </a:r>
            </a:p>
            <a:p>
              <a:pPr algn="ctr"/>
              <a:r>
                <a:rPr lang="en-US" altLang="en-US" b="0" dirty="0"/>
                <a:t>doubling</a:t>
              </a:r>
            </a:p>
            <a:p>
              <a:pPr algn="ctr"/>
              <a:r>
                <a:rPr lang="en-US" altLang="en-US" b="0" dirty="0"/>
                <a:t>14 x 2</a:t>
              </a:r>
            </a:p>
          </p:txBody>
        </p:sp>
        <p:sp>
          <p:nvSpPr>
            <p:cNvPr id="9" name="TextBox 6">
              <a:extLst>
                <a:ext uri="{FF2B5EF4-FFF2-40B4-BE49-F238E27FC236}">
                  <a16:creationId xmlns:a16="http://schemas.microsoft.com/office/drawing/2014/main" id="{DAB0D659-C03F-754D-9557-AAC49BD80CA5}"/>
                </a:ext>
              </a:extLst>
            </p:cNvPr>
            <p:cNvSpPr txBox="1">
              <a:spLocks noChangeArrowheads="1"/>
            </p:cNvSpPr>
            <p:nvPr/>
          </p:nvSpPr>
          <p:spPr bwMode="auto">
            <a:xfrm>
              <a:off x="7366852" y="4475896"/>
              <a:ext cx="15392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b="0" dirty="0"/>
                <a:t>Hybridization</a:t>
              </a:r>
            </a:p>
            <a:p>
              <a:pPr algn="ctr"/>
              <a:r>
                <a:rPr lang="en-US" altLang="en-US" b="0" dirty="0"/>
                <a:t>event</a:t>
              </a:r>
            </a:p>
            <a:p>
              <a:pPr algn="ctr"/>
              <a:r>
                <a:rPr lang="en-US" altLang="en-US" b="0" dirty="0"/>
                <a:t>28 + 14</a:t>
              </a:r>
            </a:p>
          </p:txBody>
        </p:sp>
      </p:grpSp>
      <p:sp>
        <p:nvSpPr>
          <p:cNvPr id="11" name="Down Arrow 1">
            <a:extLst>
              <a:ext uri="{FF2B5EF4-FFF2-40B4-BE49-F238E27FC236}">
                <a16:creationId xmlns:a16="http://schemas.microsoft.com/office/drawing/2014/main" id="{5C044483-7926-EA43-9626-05EF4BF87AE7}"/>
              </a:ext>
            </a:extLst>
          </p:cNvPr>
          <p:cNvSpPr>
            <a:spLocks noChangeArrowheads="1"/>
          </p:cNvSpPr>
          <p:nvPr/>
        </p:nvSpPr>
        <p:spPr bwMode="auto">
          <a:xfrm>
            <a:off x="3986306" y="4141669"/>
            <a:ext cx="230750" cy="382248"/>
          </a:xfrm>
          <a:prstGeom prst="downArrow">
            <a:avLst>
              <a:gd name="adj1" fmla="val 50000"/>
              <a:gd name="adj2" fmla="val 49997"/>
            </a:avLst>
          </a:prstGeom>
          <a:solidFill>
            <a:srgbClr val="333399"/>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12" name="TextBox 11">
            <a:extLst>
              <a:ext uri="{FF2B5EF4-FFF2-40B4-BE49-F238E27FC236}">
                <a16:creationId xmlns:a16="http://schemas.microsoft.com/office/drawing/2014/main" id="{BC79E4CB-860E-B24E-A248-603B06DFBB8F}"/>
              </a:ext>
            </a:extLst>
          </p:cNvPr>
          <p:cNvSpPr txBox="1"/>
          <p:nvPr/>
        </p:nvSpPr>
        <p:spPr>
          <a:xfrm>
            <a:off x="7080821" y="4567494"/>
            <a:ext cx="413896" cy="646331"/>
          </a:xfrm>
          <a:prstGeom prst="rect">
            <a:avLst/>
          </a:prstGeom>
          <a:noFill/>
        </p:spPr>
        <p:txBody>
          <a:bodyPr wrap="none" rtlCol="0">
            <a:spAutoFit/>
          </a:bodyPr>
          <a:lstStyle/>
          <a:p>
            <a:r>
              <a:rPr lang="en-US" sz="3600" dirty="0"/>
              <a:t>+</a:t>
            </a:r>
          </a:p>
        </p:txBody>
      </p:sp>
    </p:spTree>
    <p:extLst>
      <p:ext uri="{BB962C8B-B14F-4D97-AF65-F5344CB8AC3E}">
        <p14:creationId xmlns:p14="http://schemas.microsoft.com/office/powerpoint/2010/main" val="844847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E8E77-1374-7FDD-7F6C-A940A994E368}"/>
              </a:ext>
            </a:extLst>
          </p:cNvPr>
          <p:cNvPicPr>
            <a:picLocks noChangeAspect="1"/>
          </p:cNvPicPr>
          <p:nvPr/>
        </p:nvPicPr>
        <p:blipFill>
          <a:blip r:embed="rId2"/>
          <a:stretch>
            <a:fillRect/>
          </a:stretch>
        </p:blipFill>
        <p:spPr>
          <a:xfrm>
            <a:off x="580137" y="0"/>
            <a:ext cx="5890381" cy="6858000"/>
          </a:xfrm>
          <a:prstGeom prst="rect">
            <a:avLst/>
          </a:prstGeom>
        </p:spPr>
      </p:pic>
      <p:sp>
        <p:nvSpPr>
          <p:cNvPr id="4" name="TextBox 3">
            <a:extLst>
              <a:ext uri="{FF2B5EF4-FFF2-40B4-BE49-F238E27FC236}">
                <a16:creationId xmlns:a16="http://schemas.microsoft.com/office/drawing/2014/main" id="{AF8F15FD-D6D0-F9AC-30D2-BAF0FBF226C6}"/>
              </a:ext>
            </a:extLst>
          </p:cNvPr>
          <p:cNvSpPr txBox="1"/>
          <p:nvPr/>
        </p:nvSpPr>
        <p:spPr>
          <a:xfrm>
            <a:off x="6820619" y="140486"/>
            <a:ext cx="2070339" cy="6586418"/>
          </a:xfrm>
          <a:prstGeom prst="rect">
            <a:avLst/>
          </a:prstGeom>
          <a:noFill/>
        </p:spPr>
        <p:txBody>
          <a:bodyPr wrap="square" rtlCol="0">
            <a:spAutoFit/>
          </a:bodyPr>
          <a:lstStyle/>
          <a:p>
            <a:r>
              <a:rPr lang="en-US" b="1" dirty="0"/>
              <a:t>Whole-Genome Duplication and Plant Macroevolution</a:t>
            </a:r>
          </a:p>
          <a:p>
            <a:endParaRPr lang="en-US" dirty="0"/>
          </a:p>
          <a:p>
            <a:r>
              <a:rPr lang="en-US" dirty="0"/>
              <a:t>Clark &amp; Donoghue</a:t>
            </a:r>
          </a:p>
          <a:p>
            <a:r>
              <a:rPr lang="en-US" dirty="0"/>
              <a:t>(2018)</a:t>
            </a:r>
          </a:p>
          <a:p>
            <a:endParaRPr lang="en-US" dirty="0"/>
          </a:p>
          <a:p>
            <a:r>
              <a:rPr lang="en-US" dirty="0"/>
              <a:t>The Distribution of Known Whole-Genome Duplication (WGD) Events within the Plant Kingdom. </a:t>
            </a:r>
          </a:p>
          <a:p>
            <a:endParaRPr lang="en-US" dirty="0"/>
          </a:p>
          <a:p>
            <a:r>
              <a:rPr lang="en-US" sz="1600" dirty="0">
                <a:hlinkClick r:id="rId3"/>
              </a:rPr>
              <a:t>https://www.cell.com/trends/plant-science/fulltext/S1360-1385(18)30159-6</a:t>
            </a:r>
            <a:endParaRPr lang="en-US" sz="1600" dirty="0"/>
          </a:p>
          <a:p>
            <a:endParaRPr lang="en-US" sz="1600" dirty="0"/>
          </a:p>
          <a:p>
            <a:r>
              <a:rPr lang="en-US" dirty="0"/>
              <a:t>Key factor in radiation of the </a:t>
            </a:r>
            <a:r>
              <a:rPr lang="en-US" dirty="0" err="1"/>
              <a:t>Gymosperms</a:t>
            </a:r>
            <a:r>
              <a:rPr lang="en-US" dirty="0"/>
              <a:t> &amp; Angiosperms.</a:t>
            </a:r>
          </a:p>
        </p:txBody>
      </p:sp>
    </p:spTree>
    <p:extLst>
      <p:ext uri="{BB962C8B-B14F-4D97-AF65-F5344CB8AC3E}">
        <p14:creationId xmlns:p14="http://schemas.microsoft.com/office/powerpoint/2010/main" val="1961182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0B0746-226D-9D47-B8D3-59923F5314AA}"/>
              </a:ext>
            </a:extLst>
          </p:cNvPr>
          <p:cNvSpPr txBox="1"/>
          <p:nvPr/>
        </p:nvSpPr>
        <p:spPr>
          <a:xfrm>
            <a:off x="1025769" y="363418"/>
            <a:ext cx="7167347" cy="507831"/>
          </a:xfrm>
          <a:prstGeom prst="rect">
            <a:avLst/>
          </a:prstGeom>
          <a:noFill/>
        </p:spPr>
        <p:txBody>
          <a:bodyPr wrap="none" rtlCol="0">
            <a:spAutoFit/>
          </a:bodyPr>
          <a:lstStyle/>
          <a:p>
            <a:r>
              <a:rPr lang="en-US" sz="2700" dirty="0">
                <a:latin typeface="Comic Sans MS" panose="030F0902030302020204" pitchFamily="66" charset="0"/>
              </a:rPr>
              <a:t>The special case of chromosomal inversions</a:t>
            </a:r>
          </a:p>
        </p:txBody>
      </p:sp>
      <p:pic>
        <p:nvPicPr>
          <p:cNvPr id="3" name="Picture 1" descr="image3.jpg">
            <a:extLst>
              <a:ext uri="{FF2B5EF4-FFF2-40B4-BE49-F238E27FC236}">
                <a16:creationId xmlns:a16="http://schemas.microsoft.com/office/drawing/2014/main" id="{6DBB899E-F5ED-754A-86D2-75902D3A5F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848" y="1246642"/>
            <a:ext cx="4878766" cy="35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2B7A46DD-D565-A744-B964-F81D0AA720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0470" y="1246642"/>
            <a:ext cx="2807633" cy="27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110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61CE425D-F37A-8347-B69F-D9518800C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075" y="762000"/>
            <a:ext cx="4122738"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a:extLst>
              <a:ext uri="{FF2B5EF4-FFF2-40B4-BE49-F238E27FC236}">
                <a16:creationId xmlns:a16="http://schemas.microsoft.com/office/drawing/2014/main" id="{47493EC3-93DE-8640-9B47-BC5732090823}"/>
              </a:ext>
            </a:extLst>
          </p:cNvPr>
          <p:cNvSpPr txBox="1">
            <a:spLocks noChangeArrowheads="1"/>
          </p:cNvSpPr>
          <p:nvPr/>
        </p:nvSpPr>
        <p:spPr bwMode="auto">
          <a:xfrm>
            <a:off x="404813" y="5748338"/>
            <a:ext cx="8347075" cy="590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2058" tIns="41029" rIns="82058" bIns="41029">
            <a:spAutoFit/>
          </a:bodyPr>
          <a:lstStyle/>
          <a:p>
            <a:pPr eaLnBrk="1" hangingPunct="1">
              <a:defRPr/>
            </a:pPr>
            <a:r>
              <a:rPr lang="en-US" sz="1100" dirty="0">
                <a:latin typeface="Verdana" charset="0"/>
                <a:ea typeface="ＭＳ Ｐゴシック" charset="0"/>
                <a:cs typeface="ＭＳ Ｐゴシック" charset="0"/>
              </a:rPr>
              <a:t>Kirkpatrick M (2010) How and Why Chromosome Inversions Evolve. </a:t>
            </a:r>
            <a:r>
              <a:rPr lang="en-US" sz="1100" dirty="0" err="1">
                <a:latin typeface="Verdana" charset="0"/>
                <a:ea typeface="ＭＳ Ｐゴシック" charset="0"/>
                <a:cs typeface="ＭＳ Ｐゴシック" charset="0"/>
              </a:rPr>
              <a:t>PLoS</a:t>
            </a:r>
            <a:r>
              <a:rPr lang="en-US" sz="1100" dirty="0">
                <a:latin typeface="Verdana" charset="0"/>
                <a:ea typeface="ＭＳ Ｐゴシック" charset="0"/>
                <a:cs typeface="ＭＳ Ｐゴシック" charset="0"/>
              </a:rPr>
              <a:t> Biol 8(9): e1000501. doi:10.1371/journal.pbio.1000501</a:t>
            </a:r>
          </a:p>
          <a:p>
            <a:pPr eaLnBrk="1" hangingPunct="1">
              <a:defRPr/>
            </a:pPr>
            <a:r>
              <a:rPr lang="en-US" sz="1100" dirty="0">
                <a:latin typeface="Verdana" charset="0"/>
                <a:ea typeface="ＭＳ Ｐゴシック" charset="0"/>
                <a:cs typeface="ＭＳ Ｐゴシック" charset="0"/>
                <a:hlinkClick r:id="rId3"/>
              </a:rPr>
              <a:t>http://www.plosbiology.org/article/info:doi/10.1371/journal.pbio.1000501</a:t>
            </a:r>
            <a:endParaRPr lang="en-US" sz="1100" dirty="0">
              <a:latin typeface="Verdana" charset="0"/>
              <a:ea typeface="ＭＳ Ｐゴシック" charset="0"/>
              <a:cs typeface="ＭＳ Ｐゴシック" charset="0"/>
            </a:endParaRPr>
          </a:p>
        </p:txBody>
      </p:sp>
      <p:pic>
        <p:nvPicPr>
          <p:cNvPr id="49156" name="Picture 5">
            <a:extLst>
              <a:ext uri="{FF2B5EF4-FFF2-40B4-BE49-F238E27FC236}">
                <a16:creationId xmlns:a16="http://schemas.microsoft.com/office/drawing/2014/main" id="{95C08419-2AFD-0F45-A164-4EC353580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6342063"/>
            <a:ext cx="3741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0FAF848-4EF6-2DC1-BF85-51B6062A6204}"/>
              </a:ext>
            </a:extLst>
          </p:cNvPr>
          <p:cNvSpPr txBox="1"/>
          <p:nvPr/>
        </p:nvSpPr>
        <p:spPr>
          <a:xfrm>
            <a:off x="1736278" y="149780"/>
            <a:ext cx="5660332" cy="369332"/>
          </a:xfrm>
          <a:prstGeom prst="rect">
            <a:avLst/>
          </a:prstGeom>
          <a:noFill/>
        </p:spPr>
        <p:txBody>
          <a:bodyPr wrap="none" rtlCol="0">
            <a:spAutoFit/>
          </a:bodyPr>
          <a:lstStyle/>
          <a:p>
            <a:r>
              <a:rPr lang="en-US" dirty="0"/>
              <a:t>Locations of Inversions Distinguishing Humans and Chimps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87B5AFC5-30AD-3242-996D-6E4E498D2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577"/>
          <a:stretch>
            <a:fillRect/>
          </a:stretch>
        </p:blipFill>
        <p:spPr bwMode="auto">
          <a:xfrm>
            <a:off x="152400" y="685800"/>
            <a:ext cx="44862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634C75F6-FE2E-1143-89F1-467779DA370F}"/>
              </a:ext>
            </a:extLst>
          </p:cNvPr>
          <p:cNvSpPr txBox="1">
            <a:spLocks noChangeArrowheads="1"/>
          </p:cNvSpPr>
          <p:nvPr/>
        </p:nvSpPr>
        <p:spPr bwMode="auto">
          <a:xfrm>
            <a:off x="212725" y="130175"/>
            <a:ext cx="57262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dirty="0"/>
              <a:t>Unequal crossing-over w/paracentric inversion:</a:t>
            </a:r>
          </a:p>
          <a:p>
            <a:r>
              <a:rPr lang="en-US" altLang="en-US" dirty="0"/>
              <a:t>(inversion does not include the centromere)</a:t>
            </a:r>
          </a:p>
        </p:txBody>
      </p:sp>
      <p:sp>
        <p:nvSpPr>
          <p:cNvPr id="45059" name="Text Box 4">
            <a:extLst>
              <a:ext uri="{FF2B5EF4-FFF2-40B4-BE49-F238E27FC236}">
                <a16:creationId xmlns:a16="http://schemas.microsoft.com/office/drawing/2014/main" id="{927FEFAA-B8B5-8B48-A359-E1BF024D8EC1}"/>
              </a:ext>
            </a:extLst>
          </p:cNvPr>
          <p:cNvSpPr txBox="1">
            <a:spLocks noChangeArrowheads="1"/>
          </p:cNvSpPr>
          <p:nvPr/>
        </p:nvSpPr>
        <p:spPr bwMode="auto">
          <a:xfrm>
            <a:off x="4876800" y="762000"/>
            <a:ext cx="3810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u="sng" dirty="0"/>
              <a:t>Results</a:t>
            </a:r>
            <a:r>
              <a:rPr lang="en-US" altLang="en-US" dirty="0"/>
              <a:t>:</a:t>
            </a:r>
          </a:p>
          <a:p>
            <a:endParaRPr lang="en-US" altLang="en-US" dirty="0"/>
          </a:p>
          <a:p>
            <a:r>
              <a:rPr lang="en-US" altLang="en-US" dirty="0"/>
              <a:t>1 normal chromosome</a:t>
            </a:r>
          </a:p>
          <a:p>
            <a:endParaRPr lang="en-US" altLang="en-US" dirty="0"/>
          </a:p>
          <a:p>
            <a:r>
              <a:rPr lang="en-US" altLang="en-US" dirty="0">
                <a:solidFill>
                  <a:srgbClr val="FF0000"/>
                </a:solidFill>
              </a:rPr>
              <a:t>2 deletion chromosomes</a:t>
            </a:r>
          </a:p>
          <a:p>
            <a:r>
              <a:rPr lang="en-US" altLang="en-US" dirty="0">
                <a:solidFill>
                  <a:srgbClr val="FF0000"/>
                </a:solidFill>
              </a:rPr>
              <a:t>(inviable)</a:t>
            </a:r>
            <a:endParaRPr lang="en-US" altLang="en-US" dirty="0"/>
          </a:p>
          <a:p>
            <a:endParaRPr lang="en-US" altLang="en-US" dirty="0"/>
          </a:p>
          <a:p>
            <a:r>
              <a:rPr lang="en-US" altLang="en-US" dirty="0"/>
              <a:t>1 inversion chromosome</a:t>
            </a:r>
          </a:p>
          <a:p>
            <a:r>
              <a:rPr lang="en-US" altLang="en-US" dirty="0"/>
              <a:t>(all genes present; viable)</a:t>
            </a:r>
          </a:p>
          <a:p>
            <a:endParaRPr lang="en-US" altLang="en-US" dirty="0"/>
          </a:p>
          <a:p>
            <a:r>
              <a:rPr lang="en-US" altLang="en-US" dirty="0"/>
              <a:t>-------------------------------</a:t>
            </a:r>
          </a:p>
          <a:p>
            <a:endParaRPr lang="en-US" altLang="en-US" dirty="0"/>
          </a:p>
          <a:p>
            <a:r>
              <a:rPr lang="en-US" altLang="en-US" dirty="0"/>
              <a:t>50% gametes inviable</a:t>
            </a:r>
          </a:p>
          <a:p>
            <a:endParaRPr lang="en-US" altLang="en-US" dirty="0"/>
          </a:p>
          <a:p>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4">
            <a:extLst>
              <a:ext uri="{FF2B5EF4-FFF2-40B4-BE49-F238E27FC236}">
                <a16:creationId xmlns:a16="http://schemas.microsoft.com/office/drawing/2014/main" id="{9BA4280C-B3ED-ED4F-BA73-50705F1F4046}"/>
              </a:ext>
            </a:extLst>
          </p:cNvPr>
          <p:cNvSpPr txBox="1">
            <a:spLocks noChangeArrowheads="1"/>
          </p:cNvSpPr>
          <p:nvPr/>
        </p:nvSpPr>
        <p:spPr bwMode="auto">
          <a:xfrm>
            <a:off x="212725" y="346075"/>
            <a:ext cx="56573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dirty="0"/>
              <a:t>Unequal crossing-over w/pericentric inversion:</a:t>
            </a:r>
          </a:p>
          <a:p>
            <a:r>
              <a:rPr lang="en-US" altLang="en-US" dirty="0"/>
              <a:t>(inversion includes the centromere)</a:t>
            </a:r>
          </a:p>
        </p:txBody>
      </p:sp>
      <p:pic>
        <p:nvPicPr>
          <p:cNvPr id="47106" name="Picture 6">
            <a:extLst>
              <a:ext uri="{FF2B5EF4-FFF2-40B4-BE49-F238E27FC236}">
                <a16:creationId xmlns:a16="http://schemas.microsoft.com/office/drawing/2014/main" id="{0C2A08C7-FA94-3B48-A09A-F8FA7560C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185"/>
          <a:stretch>
            <a:fillRect/>
          </a:stretch>
        </p:blipFill>
        <p:spPr bwMode="auto">
          <a:xfrm>
            <a:off x="304800" y="990600"/>
            <a:ext cx="53324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a:extLst>
              <a:ext uri="{FF2B5EF4-FFF2-40B4-BE49-F238E27FC236}">
                <a16:creationId xmlns:a16="http://schemas.microsoft.com/office/drawing/2014/main" id="{2593787D-FC1F-1F4B-94DF-963A63732636}"/>
              </a:ext>
            </a:extLst>
          </p:cNvPr>
          <p:cNvSpPr txBox="1">
            <a:spLocks noChangeArrowheads="1"/>
          </p:cNvSpPr>
          <p:nvPr/>
        </p:nvSpPr>
        <p:spPr bwMode="auto">
          <a:xfrm>
            <a:off x="5105400" y="762000"/>
            <a:ext cx="3810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u="sng" dirty="0"/>
              <a:t>Results</a:t>
            </a:r>
            <a:r>
              <a:rPr lang="en-US" altLang="en-US" dirty="0"/>
              <a:t>:</a:t>
            </a:r>
          </a:p>
          <a:p>
            <a:endParaRPr lang="en-US" altLang="en-US" dirty="0"/>
          </a:p>
          <a:p>
            <a:r>
              <a:rPr lang="en-US" altLang="en-US" dirty="0"/>
              <a:t>1 normal chromosome</a:t>
            </a:r>
          </a:p>
          <a:p>
            <a:endParaRPr lang="en-US" altLang="en-US" dirty="0"/>
          </a:p>
          <a:p>
            <a:r>
              <a:rPr lang="en-US" altLang="en-US" dirty="0">
                <a:solidFill>
                  <a:srgbClr val="FF0000"/>
                </a:solidFill>
              </a:rPr>
              <a:t>2 deletion/duplication chromosomes</a:t>
            </a:r>
          </a:p>
          <a:p>
            <a:r>
              <a:rPr lang="en-US" altLang="en-US" dirty="0">
                <a:solidFill>
                  <a:srgbClr val="FF0000"/>
                </a:solidFill>
              </a:rPr>
              <a:t>(inviable)</a:t>
            </a:r>
          </a:p>
          <a:p>
            <a:endParaRPr lang="en-US" altLang="en-US" dirty="0"/>
          </a:p>
          <a:p>
            <a:r>
              <a:rPr lang="en-US" altLang="en-US" dirty="0"/>
              <a:t>1 inversion chromosome</a:t>
            </a:r>
          </a:p>
          <a:p>
            <a:r>
              <a:rPr lang="en-US" altLang="en-US" dirty="0"/>
              <a:t>(all genes present; viable)</a:t>
            </a:r>
          </a:p>
          <a:p>
            <a:endParaRPr lang="en-US" altLang="en-US" dirty="0"/>
          </a:p>
          <a:p>
            <a:r>
              <a:rPr lang="en-US" altLang="en-US" dirty="0"/>
              <a:t>-------------------------------</a:t>
            </a:r>
          </a:p>
          <a:p>
            <a:endParaRPr lang="en-US" altLang="en-US" dirty="0"/>
          </a:p>
          <a:p>
            <a:r>
              <a:rPr lang="en-US" altLang="en-US" dirty="0"/>
              <a:t>50% gametes inviable</a:t>
            </a:r>
          </a:p>
          <a:p>
            <a:endParaRPr lang="en-US" altLang="en-US" dirty="0"/>
          </a:p>
          <a:p>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A6897F0A-6C3A-9747-B2E1-901BB74118C7}"/>
              </a:ext>
            </a:extLst>
          </p:cNvPr>
          <p:cNvSpPr>
            <a:spLocks noChangeArrowheads="1"/>
          </p:cNvSpPr>
          <p:nvPr/>
        </p:nvSpPr>
        <p:spPr bwMode="auto">
          <a:xfrm>
            <a:off x="3124200" y="1371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78" name="Rectangle 4">
            <a:extLst>
              <a:ext uri="{FF2B5EF4-FFF2-40B4-BE49-F238E27FC236}">
                <a16:creationId xmlns:a16="http://schemas.microsoft.com/office/drawing/2014/main" id="{6269C835-14ED-E849-BBB3-A2540CE9FF65}"/>
              </a:ext>
            </a:extLst>
          </p:cNvPr>
          <p:cNvSpPr>
            <a:spLocks noChangeArrowheads="1"/>
          </p:cNvSpPr>
          <p:nvPr/>
        </p:nvSpPr>
        <p:spPr bwMode="auto">
          <a:xfrm>
            <a:off x="3124200" y="6858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79" name="Rectangle 5">
            <a:extLst>
              <a:ext uri="{FF2B5EF4-FFF2-40B4-BE49-F238E27FC236}">
                <a16:creationId xmlns:a16="http://schemas.microsoft.com/office/drawing/2014/main" id="{E33F068F-C634-1047-B80D-E0CCABE8DF24}"/>
              </a:ext>
            </a:extLst>
          </p:cNvPr>
          <p:cNvSpPr>
            <a:spLocks noChangeArrowheads="1"/>
          </p:cNvSpPr>
          <p:nvPr/>
        </p:nvSpPr>
        <p:spPr bwMode="auto">
          <a:xfrm>
            <a:off x="3733800" y="1371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0" name="Rectangle 6">
            <a:extLst>
              <a:ext uri="{FF2B5EF4-FFF2-40B4-BE49-F238E27FC236}">
                <a16:creationId xmlns:a16="http://schemas.microsoft.com/office/drawing/2014/main" id="{03BDE270-2A7B-6B48-A18B-47132BBA208F}"/>
              </a:ext>
            </a:extLst>
          </p:cNvPr>
          <p:cNvSpPr>
            <a:spLocks noChangeArrowheads="1"/>
          </p:cNvSpPr>
          <p:nvPr/>
        </p:nvSpPr>
        <p:spPr bwMode="auto">
          <a:xfrm>
            <a:off x="3733800" y="6858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1" name="Rectangle 7">
            <a:extLst>
              <a:ext uri="{FF2B5EF4-FFF2-40B4-BE49-F238E27FC236}">
                <a16:creationId xmlns:a16="http://schemas.microsoft.com/office/drawing/2014/main" id="{DD50B41A-E4AE-6F43-B3C0-5823EC454BA0}"/>
              </a:ext>
            </a:extLst>
          </p:cNvPr>
          <p:cNvSpPr>
            <a:spLocks noChangeArrowheads="1"/>
          </p:cNvSpPr>
          <p:nvPr/>
        </p:nvSpPr>
        <p:spPr bwMode="auto">
          <a:xfrm>
            <a:off x="5181600" y="1371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2" name="Rectangle 8">
            <a:extLst>
              <a:ext uri="{FF2B5EF4-FFF2-40B4-BE49-F238E27FC236}">
                <a16:creationId xmlns:a16="http://schemas.microsoft.com/office/drawing/2014/main" id="{26609401-EC33-EE43-9015-A0CD5F61E9F3}"/>
              </a:ext>
            </a:extLst>
          </p:cNvPr>
          <p:cNvSpPr>
            <a:spLocks noChangeArrowheads="1"/>
          </p:cNvSpPr>
          <p:nvPr/>
        </p:nvSpPr>
        <p:spPr bwMode="auto">
          <a:xfrm>
            <a:off x="5181600" y="6858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3" name="Rectangle 9">
            <a:extLst>
              <a:ext uri="{FF2B5EF4-FFF2-40B4-BE49-F238E27FC236}">
                <a16:creationId xmlns:a16="http://schemas.microsoft.com/office/drawing/2014/main" id="{0D19199E-AC2B-CA47-A730-21E4A52BCC2C}"/>
              </a:ext>
            </a:extLst>
          </p:cNvPr>
          <p:cNvSpPr>
            <a:spLocks noChangeArrowheads="1"/>
          </p:cNvSpPr>
          <p:nvPr/>
        </p:nvSpPr>
        <p:spPr bwMode="auto">
          <a:xfrm>
            <a:off x="5791200" y="1371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4" name="Rectangle 10">
            <a:extLst>
              <a:ext uri="{FF2B5EF4-FFF2-40B4-BE49-F238E27FC236}">
                <a16:creationId xmlns:a16="http://schemas.microsoft.com/office/drawing/2014/main" id="{883165FE-6031-C94C-80FA-05BA58D4D2A6}"/>
              </a:ext>
            </a:extLst>
          </p:cNvPr>
          <p:cNvSpPr>
            <a:spLocks noChangeArrowheads="1"/>
          </p:cNvSpPr>
          <p:nvPr/>
        </p:nvSpPr>
        <p:spPr bwMode="auto">
          <a:xfrm>
            <a:off x="5791200" y="6858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5" name="TextBox 11">
            <a:extLst>
              <a:ext uri="{FF2B5EF4-FFF2-40B4-BE49-F238E27FC236}">
                <a16:creationId xmlns:a16="http://schemas.microsoft.com/office/drawing/2014/main" id="{BE52D1CA-B059-C74F-B2C9-1960E349674F}"/>
              </a:ext>
            </a:extLst>
          </p:cNvPr>
          <p:cNvSpPr txBox="1">
            <a:spLocks noChangeArrowheads="1"/>
          </p:cNvSpPr>
          <p:nvPr/>
        </p:nvSpPr>
        <p:spPr bwMode="auto">
          <a:xfrm>
            <a:off x="2779713" y="838200"/>
            <a:ext cx="344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86" name="TextBox 12">
            <a:extLst>
              <a:ext uri="{FF2B5EF4-FFF2-40B4-BE49-F238E27FC236}">
                <a16:creationId xmlns:a16="http://schemas.microsoft.com/office/drawing/2014/main" id="{DAFAD4C0-52AC-474B-9EEA-85D27569825A}"/>
              </a:ext>
            </a:extLst>
          </p:cNvPr>
          <p:cNvSpPr txBox="1">
            <a:spLocks noChangeArrowheads="1"/>
          </p:cNvSpPr>
          <p:nvPr/>
        </p:nvSpPr>
        <p:spPr bwMode="auto">
          <a:xfrm>
            <a:off x="2779713" y="14906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87" name="TextBox 13">
            <a:extLst>
              <a:ext uri="{FF2B5EF4-FFF2-40B4-BE49-F238E27FC236}">
                <a16:creationId xmlns:a16="http://schemas.microsoft.com/office/drawing/2014/main" id="{EB7A7906-07C2-BA4E-8D3D-CF697A52A8FC}"/>
              </a:ext>
            </a:extLst>
          </p:cNvPr>
          <p:cNvSpPr txBox="1">
            <a:spLocks noChangeArrowheads="1"/>
          </p:cNvSpPr>
          <p:nvPr/>
        </p:nvSpPr>
        <p:spPr bwMode="auto">
          <a:xfrm>
            <a:off x="3892550" y="838200"/>
            <a:ext cx="344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88" name="TextBox 14">
            <a:extLst>
              <a:ext uri="{FF2B5EF4-FFF2-40B4-BE49-F238E27FC236}">
                <a16:creationId xmlns:a16="http://schemas.microsoft.com/office/drawing/2014/main" id="{B95CA4BA-EDCF-A348-9436-05879DBD995D}"/>
              </a:ext>
            </a:extLst>
          </p:cNvPr>
          <p:cNvSpPr txBox="1">
            <a:spLocks noChangeArrowheads="1"/>
          </p:cNvSpPr>
          <p:nvPr/>
        </p:nvSpPr>
        <p:spPr bwMode="auto">
          <a:xfrm>
            <a:off x="3892550" y="1490663"/>
            <a:ext cx="341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89" name="TextBox 15">
            <a:extLst>
              <a:ext uri="{FF2B5EF4-FFF2-40B4-BE49-F238E27FC236}">
                <a16:creationId xmlns:a16="http://schemas.microsoft.com/office/drawing/2014/main" id="{D7885922-1D1E-1349-A8DB-5902769907FA}"/>
              </a:ext>
            </a:extLst>
          </p:cNvPr>
          <p:cNvSpPr txBox="1">
            <a:spLocks noChangeArrowheads="1"/>
          </p:cNvSpPr>
          <p:nvPr/>
        </p:nvSpPr>
        <p:spPr bwMode="auto">
          <a:xfrm>
            <a:off x="4837113" y="838200"/>
            <a:ext cx="328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90" name="TextBox 16">
            <a:extLst>
              <a:ext uri="{FF2B5EF4-FFF2-40B4-BE49-F238E27FC236}">
                <a16:creationId xmlns:a16="http://schemas.microsoft.com/office/drawing/2014/main" id="{601FEB31-C471-BE4A-B1D8-F0102C8DFEE9}"/>
              </a:ext>
            </a:extLst>
          </p:cNvPr>
          <p:cNvSpPr txBox="1">
            <a:spLocks noChangeArrowheads="1"/>
          </p:cNvSpPr>
          <p:nvPr/>
        </p:nvSpPr>
        <p:spPr bwMode="auto">
          <a:xfrm>
            <a:off x="4837113" y="1490663"/>
            <a:ext cx="322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91" name="TextBox 17">
            <a:extLst>
              <a:ext uri="{FF2B5EF4-FFF2-40B4-BE49-F238E27FC236}">
                <a16:creationId xmlns:a16="http://schemas.microsoft.com/office/drawing/2014/main" id="{12FC4F5E-875B-804A-9978-C226C443FF2A}"/>
              </a:ext>
            </a:extLst>
          </p:cNvPr>
          <p:cNvSpPr txBox="1">
            <a:spLocks noChangeArrowheads="1"/>
          </p:cNvSpPr>
          <p:nvPr/>
        </p:nvSpPr>
        <p:spPr bwMode="auto">
          <a:xfrm>
            <a:off x="5949950" y="838200"/>
            <a:ext cx="328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92" name="TextBox 18">
            <a:extLst>
              <a:ext uri="{FF2B5EF4-FFF2-40B4-BE49-F238E27FC236}">
                <a16:creationId xmlns:a16="http://schemas.microsoft.com/office/drawing/2014/main" id="{3ED29DE5-E857-954A-916B-2F804EC5A6AB}"/>
              </a:ext>
            </a:extLst>
          </p:cNvPr>
          <p:cNvSpPr txBox="1">
            <a:spLocks noChangeArrowheads="1"/>
          </p:cNvSpPr>
          <p:nvPr/>
        </p:nvSpPr>
        <p:spPr bwMode="auto">
          <a:xfrm>
            <a:off x="5949950" y="14906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cxnSp>
        <p:nvCxnSpPr>
          <p:cNvPr id="50193" name="Straight Connector 21">
            <a:extLst>
              <a:ext uri="{FF2B5EF4-FFF2-40B4-BE49-F238E27FC236}">
                <a16:creationId xmlns:a16="http://schemas.microsoft.com/office/drawing/2014/main" id="{11BC8D58-37C5-0746-9164-A755A6FC1898}"/>
              </a:ext>
            </a:extLst>
          </p:cNvPr>
          <p:cNvCxnSpPr>
            <a:cxnSpLocks noChangeShapeType="1"/>
          </p:cNvCxnSpPr>
          <p:nvPr/>
        </p:nvCxnSpPr>
        <p:spPr bwMode="auto">
          <a:xfrm>
            <a:off x="4038600" y="13716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0194" name="Straight Connector 23">
            <a:extLst>
              <a:ext uri="{FF2B5EF4-FFF2-40B4-BE49-F238E27FC236}">
                <a16:creationId xmlns:a16="http://schemas.microsoft.com/office/drawing/2014/main" id="{CEF321CB-C8F7-CB47-B74D-DD2A1C9FEF41}"/>
              </a:ext>
            </a:extLst>
          </p:cNvPr>
          <p:cNvCxnSpPr>
            <a:cxnSpLocks noChangeShapeType="1"/>
          </p:cNvCxnSpPr>
          <p:nvPr/>
        </p:nvCxnSpPr>
        <p:spPr bwMode="auto">
          <a:xfrm>
            <a:off x="4551363" y="13716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0195" name="Rectangle 24">
            <a:extLst>
              <a:ext uri="{FF2B5EF4-FFF2-40B4-BE49-F238E27FC236}">
                <a16:creationId xmlns:a16="http://schemas.microsoft.com/office/drawing/2014/main" id="{C3D953B1-AB47-9942-BC70-C714240E9B64}"/>
              </a:ext>
            </a:extLst>
          </p:cNvPr>
          <p:cNvSpPr>
            <a:spLocks noChangeArrowheads="1"/>
          </p:cNvSpPr>
          <p:nvPr/>
        </p:nvSpPr>
        <p:spPr bwMode="auto">
          <a:xfrm>
            <a:off x="4191000" y="35052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96" name="Rectangle 25">
            <a:extLst>
              <a:ext uri="{FF2B5EF4-FFF2-40B4-BE49-F238E27FC236}">
                <a16:creationId xmlns:a16="http://schemas.microsoft.com/office/drawing/2014/main" id="{544675A9-36AD-F740-8170-30565494C1D3}"/>
              </a:ext>
            </a:extLst>
          </p:cNvPr>
          <p:cNvSpPr>
            <a:spLocks noChangeArrowheads="1"/>
          </p:cNvSpPr>
          <p:nvPr/>
        </p:nvSpPr>
        <p:spPr bwMode="auto">
          <a:xfrm>
            <a:off x="4191000" y="28194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97" name="TextBox 26">
            <a:extLst>
              <a:ext uri="{FF2B5EF4-FFF2-40B4-BE49-F238E27FC236}">
                <a16:creationId xmlns:a16="http://schemas.microsoft.com/office/drawing/2014/main" id="{D0BC86B0-A97F-454F-B0CB-A06467D1D4A7}"/>
              </a:ext>
            </a:extLst>
          </p:cNvPr>
          <p:cNvSpPr txBox="1">
            <a:spLocks noChangeArrowheads="1"/>
          </p:cNvSpPr>
          <p:nvPr/>
        </p:nvSpPr>
        <p:spPr bwMode="auto">
          <a:xfrm>
            <a:off x="3846513" y="2971800"/>
            <a:ext cx="344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98" name="TextBox 27">
            <a:extLst>
              <a:ext uri="{FF2B5EF4-FFF2-40B4-BE49-F238E27FC236}">
                <a16:creationId xmlns:a16="http://schemas.microsoft.com/office/drawing/2014/main" id="{55CD246F-D0DB-5E45-8B4A-2E948BB598EA}"/>
              </a:ext>
            </a:extLst>
          </p:cNvPr>
          <p:cNvSpPr txBox="1">
            <a:spLocks noChangeArrowheads="1"/>
          </p:cNvSpPr>
          <p:nvPr/>
        </p:nvSpPr>
        <p:spPr bwMode="auto">
          <a:xfrm>
            <a:off x="3846513" y="36242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99" name="Rectangle 28">
            <a:extLst>
              <a:ext uri="{FF2B5EF4-FFF2-40B4-BE49-F238E27FC236}">
                <a16:creationId xmlns:a16="http://schemas.microsoft.com/office/drawing/2014/main" id="{A72BA59E-82C6-9540-82A3-FE57CD5DE607}"/>
              </a:ext>
            </a:extLst>
          </p:cNvPr>
          <p:cNvSpPr>
            <a:spLocks noChangeArrowheads="1"/>
          </p:cNvSpPr>
          <p:nvPr/>
        </p:nvSpPr>
        <p:spPr bwMode="auto">
          <a:xfrm>
            <a:off x="4800600" y="35052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0" name="Rectangle 29">
            <a:extLst>
              <a:ext uri="{FF2B5EF4-FFF2-40B4-BE49-F238E27FC236}">
                <a16:creationId xmlns:a16="http://schemas.microsoft.com/office/drawing/2014/main" id="{E6DB630E-25A5-BA41-AC0F-0E8FAB74A324}"/>
              </a:ext>
            </a:extLst>
          </p:cNvPr>
          <p:cNvSpPr>
            <a:spLocks noChangeArrowheads="1"/>
          </p:cNvSpPr>
          <p:nvPr/>
        </p:nvSpPr>
        <p:spPr bwMode="auto">
          <a:xfrm>
            <a:off x="4800600" y="28194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1" name="TextBox 30">
            <a:extLst>
              <a:ext uri="{FF2B5EF4-FFF2-40B4-BE49-F238E27FC236}">
                <a16:creationId xmlns:a16="http://schemas.microsoft.com/office/drawing/2014/main" id="{E648381B-A5CC-6545-8F55-0F1C996DD033}"/>
              </a:ext>
            </a:extLst>
          </p:cNvPr>
          <p:cNvSpPr txBox="1">
            <a:spLocks noChangeArrowheads="1"/>
          </p:cNvSpPr>
          <p:nvPr/>
        </p:nvSpPr>
        <p:spPr bwMode="auto">
          <a:xfrm>
            <a:off x="4959350" y="2971800"/>
            <a:ext cx="328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02" name="TextBox 31">
            <a:extLst>
              <a:ext uri="{FF2B5EF4-FFF2-40B4-BE49-F238E27FC236}">
                <a16:creationId xmlns:a16="http://schemas.microsoft.com/office/drawing/2014/main" id="{95DA1FED-17CB-5B4D-A5E1-072261B15554}"/>
              </a:ext>
            </a:extLst>
          </p:cNvPr>
          <p:cNvSpPr txBox="1">
            <a:spLocks noChangeArrowheads="1"/>
          </p:cNvSpPr>
          <p:nvPr/>
        </p:nvSpPr>
        <p:spPr bwMode="auto">
          <a:xfrm>
            <a:off x="4959350" y="36242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cxnSp>
        <p:nvCxnSpPr>
          <p:cNvPr id="50203" name="Straight Arrow Connector 33">
            <a:extLst>
              <a:ext uri="{FF2B5EF4-FFF2-40B4-BE49-F238E27FC236}">
                <a16:creationId xmlns:a16="http://schemas.microsoft.com/office/drawing/2014/main" id="{392915F5-EFF9-E24B-B7B8-9DA3B538F997}"/>
              </a:ext>
            </a:extLst>
          </p:cNvPr>
          <p:cNvCxnSpPr>
            <a:cxnSpLocks noChangeShapeType="1"/>
          </p:cNvCxnSpPr>
          <p:nvPr/>
        </p:nvCxnSpPr>
        <p:spPr bwMode="auto">
          <a:xfrm>
            <a:off x="4572000" y="4267200"/>
            <a:ext cx="990600" cy="533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0204" name="Straight Arrow Connector 34">
            <a:extLst>
              <a:ext uri="{FF2B5EF4-FFF2-40B4-BE49-F238E27FC236}">
                <a16:creationId xmlns:a16="http://schemas.microsoft.com/office/drawing/2014/main" id="{FEAD7F6A-E015-EB40-8AD1-B9B93A3E3BC3}"/>
              </a:ext>
            </a:extLst>
          </p:cNvPr>
          <p:cNvCxnSpPr>
            <a:cxnSpLocks noChangeShapeType="1"/>
          </p:cNvCxnSpPr>
          <p:nvPr/>
        </p:nvCxnSpPr>
        <p:spPr bwMode="auto">
          <a:xfrm flipH="1">
            <a:off x="3581400" y="4267200"/>
            <a:ext cx="990600" cy="533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50205" name="Rectangle 35">
            <a:extLst>
              <a:ext uri="{FF2B5EF4-FFF2-40B4-BE49-F238E27FC236}">
                <a16:creationId xmlns:a16="http://schemas.microsoft.com/office/drawing/2014/main" id="{416C36C4-DEDD-0D4D-98DE-6C5AC6C721C0}"/>
              </a:ext>
            </a:extLst>
          </p:cNvPr>
          <p:cNvSpPr>
            <a:spLocks noChangeArrowheads="1"/>
          </p:cNvSpPr>
          <p:nvPr/>
        </p:nvSpPr>
        <p:spPr bwMode="auto">
          <a:xfrm>
            <a:off x="2362200" y="54864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6" name="Rectangle 36">
            <a:extLst>
              <a:ext uri="{FF2B5EF4-FFF2-40B4-BE49-F238E27FC236}">
                <a16:creationId xmlns:a16="http://schemas.microsoft.com/office/drawing/2014/main" id="{E04BBF24-AF16-D940-8E7F-25D6AEDB8317}"/>
              </a:ext>
            </a:extLst>
          </p:cNvPr>
          <p:cNvSpPr>
            <a:spLocks noChangeArrowheads="1"/>
          </p:cNvSpPr>
          <p:nvPr/>
        </p:nvSpPr>
        <p:spPr bwMode="auto">
          <a:xfrm>
            <a:off x="2362200" y="4800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7" name="TextBox 37">
            <a:extLst>
              <a:ext uri="{FF2B5EF4-FFF2-40B4-BE49-F238E27FC236}">
                <a16:creationId xmlns:a16="http://schemas.microsoft.com/office/drawing/2014/main" id="{E7F20886-9435-9D40-84C6-560CEBEC08FD}"/>
              </a:ext>
            </a:extLst>
          </p:cNvPr>
          <p:cNvSpPr txBox="1">
            <a:spLocks noChangeArrowheads="1"/>
          </p:cNvSpPr>
          <p:nvPr/>
        </p:nvSpPr>
        <p:spPr bwMode="auto">
          <a:xfrm>
            <a:off x="2017713" y="4953000"/>
            <a:ext cx="344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08" name="TextBox 38">
            <a:extLst>
              <a:ext uri="{FF2B5EF4-FFF2-40B4-BE49-F238E27FC236}">
                <a16:creationId xmlns:a16="http://schemas.microsoft.com/office/drawing/2014/main" id="{13424547-F11E-8B49-9B48-5394FC86E910}"/>
              </a:ext>
            </a:extLst>
          </p:cNvPr>
          <p:cNvSpPr txBox="1">
            <a:spLocks noChangeArrowheads="1"/>
          </p:cNvSpPr>
          <p:nvPr/>
        </p:nvSpPr>
        <p:spPr bwMode="auto">
          <a:xfrm>
            <a:off x="2017713" y="56054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09" name="Rectangle 39">
            <a:extLst>
              <a:ext uri="{FF2B5EF4-FFF2-40B4-BE49-F238E27FC236}">
                <a16:creationId xmlns:a16="http://schemas.microsoft.com/office/drawing/2014/main" id="{86331AEC-5A16-4A42-A443-E74D638DD1CE}"/>
              </a:ext>
            </a:extLst>
          </p:cNvPr>
          <p:cNvSpPr>
            <a:spLocks noChangeArrowheads="1"/>
          </p:cNvSpPr>
          <p:nvPr/>
        </p:nvSpPr>
        <p:spPr bwMode="auto">
          <a:xfrm>
            <a:off x="2971800" y="54864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0" name="Rectangle 40">
            <a:extLst>
              <a:ext uri="{FF2B5EF4-FFF2-40B4-BE49-F238E27FC236}">
                <a16:creationId xmlns:a16="http://schemas.microsoft.com/office/drawing/2014/main" id="{72BB55DB-51B7-B049-91FB-3CEC4689E6CE}"/>
              </a:ext>
            </a:extLst>
          </p:cNvPr>
          <p:cNvSpPr>
            <a:spLocks noChangeArrowheads="1"/>
          </p:cNvSpPr>
          <p:nvPr/>
        </p:nvSpPr>
        <p:spPr bwMode="auto">
          <a:xfrm>
            <a:off x="2971800" y="4800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1" name="TextBox 41">
            <a:extLst>
              <a:ext uri="{FF2B5EF4-FFF2-40B4-BE49-F238E27FC236}">
                <a16:creationId xmlns:a16="http://schemas.microsoft.com/office/drawing/2014/main" id="{E37DD563-DD3A-0146-BB16-10B77E434E0A}"/>
              </a:ext>
            </a:extLst>
          </p:cNvPr>
          <p:cNvSpPr txBox="1">
            <a:spLocks noChangeArrowheads="1"/>
          </p:cNvSpPr>
          <p:nvPr/>
        </p:nvSpPr>
        <p:spPr bwMode="auto">
          <a:xfrm>
            <a:off x="3130550" y="4953000"/>
            <a:ext cx="328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12" name="TextBox 42">
            <a:extLst>
              <a:ext uri="{FF2B5EF4-FFF2-40B4-BE49-F238E27FC236}">
                <a16:creationId xmlns:a16="http://schemas.microsoft.com/office/drawing/2014/main" id="{2201F290-F3D7-C147-8EFD-9F2E8943CA83}"/>
              </a:ext>
            </a:extLst>
          </p:cNvPr>
          <p:cNvSpPr txBox="1">
            <a:spLocks noChangeArrowheads="1"/>
          </p:cNvSpPr>
          <p:nvPr/>
        </p:nvSpPr>
        <p:spPr bwMode="auto">
          <a:xfrm>
            <a:off x="3130550" y="56054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13" name="Rectangle 43">
            <a:extLst>
              <a:ext uri="{FF2B5EF4-FFF2-40B4-BE49-F238E27FC236}">
                <a16:creationId xmlns:a16="http://schemas.microsoft.com/office/drawing/2014/main" id="{8D3299A7-F692-DD4B-859A-B81D37969C80}"/>
              </a:ext>
            </a:extLst>
          </p:cNvPr>
          <p:cNvSpPr>
            <a:spLocks noChangeArrowheads="1"/>
          </p:cNvSpPr>
          <p:nvPr/>
        </p:nvSpPr>
        <p:spPr bwMode="auto">
          <a:xfrm>
            <a:off x="6678613" y="54864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4" name="Rectangle 44">
            <a:extLst>
              <a:ext uri="{FF2B5EF4-FFF2-40B4-BE49-F238E27FC236}">
                <a16:creationId xmlns:a16="http://schemas.microsoft.com/office/drawing/2014/main" id="{C2C2A7F8-F56C-BB40-AFCB-5D288EDCB806}"/>
              </a:ext>
            </a:extLst>
          </p:cNvPr>
          <p:cNvSpPr>
            <a:spLocks noChangeArrowheads="1"/>
          </p:cNvSpPr>
          <p:nvPr/>
        </p:nvSpPr>
        <p:spPr bwMode="auto">
          <a:xfrm>
            <a:off x="6065838" y="4800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5" name="TextBox 45">
            <a:extLst>
              <a:ext uri="{FF2B5EF4-FFF2-40B4-BE49-F238E27FC236}">
                <a16:creationId xmlns:a16="http://schemas.microsoft.com/office/drawing/2014/main" id="{61A7A511-6495-7144-A316-77DA62B6DA51}"/>
              </a:ext>
            </a:extLst>
          </p:cNvPr>
          <p:cNvSpPr txBox="1">
            <a:spLocks noChangeArrowheads="1"/>
          </p:cNvSpPr>
          <p:nvPr/>
        </p:nvSpPr>
        <p:spPr bwMode="auto">
          <a:xfrm>
            <a:off x="5721350" y="4953000"/>
            <a:ext cx="344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16" name="TextBox 46">
            <a:extLst>
              <a:ext uri="{FF2B5EF4-FFF2-40B4-BE49-F238E27FC236}">
                <a16:creationId xmlns:a16="http://schemas.microsoft.com/office/drawing/2014/main" id="{58F9FB1F-94D2-B749-96CF-72CA3F59FBCD}"/>
              </a:ext>
            </a:extLst>
          </p:cNvPr>
          <p:cNvSpPr txBox="1">
            <a:spLocks noChangeArrowheads="1"/>
          </p:cNvSpPr>
          <p:nvPr/>
        </p:nvSpPr>
        <p:spPr bwMode="auto">
          <a:xfrm>
            <a:off x="5721350" y="56054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17" name="Rectangle 47">
            <a:extLst>
              <a:ext uri="{FF2B5EF4-FFF2-40B4-BE49-F238E27FC236}">
                <a16:creationId xmlns:a16="http://schemas.microsoft.com/office/drawing/2014/main" id="{C8FCB9A8-C561-CE40-8741-85BFC4433CF6}"/>
              </a:ext>
            </a:extLst>
          </p:cNvPr>
          <p:cNvSpPr>
            <a:spLocks noChangeArrowheads="1"/>
          </p:cNvSpPr>
          <p:nvPr/>
        </p:nvSpPr>
        <p:spPr bwMode="auto">
          <a:xfrm>
            <a:off x="6069013" y="54864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8" name="Rectangle 48">
            <a:extLst>
              <a:ext uri="{FF2B5EF4-FFF2-40B4-BE49-F238E27FC236}">
                <a16:creationId xmlns:a16="http://schemas.microsoft.com/office/drawing/2014/main" id="{6502F030-0A27-6840-9F09-6EAE518ADA5D}"/>
              </a:ext>
            </a:extLst>
          </p:cNvPr>
          <p:cNvSpPr>
            <a:spLocks noChangeArrowheads="1"/>
          </p:cNvSpPr>
          <p:nvPr/>
        </p:nvSpPr>
        <p:spPr bwMode="auto">
          <a:xfrm>
            <a:off x="6675438" y="4800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9" name="TextBox 49">
            <a:extLst>
              <a:ext uri="{FF2B5EF4-FFF2-40B4-BE49-F238E27FC236}">
                <a16:creationId xmlns:a16="http://schemas.microsoft.com/office/drawing/2014/main" id="{CF8C34A5-9957-EB4E-A337-B1D94E9AE20E}"/>
              </a:ext>
            </a:extLst>
          </p:cNvPr>
          <p:cNvSpPr txBox="1">
            <a:spLocks noChangeArrowheads="1"/>
          </p:cNvSpPr>
          <p:nvPr/>
        </p:nvSpPr>
        <p:spPr bwMode="auto">
          <a:xfrm>
            <a:off x="6834188" y="4953000"/>
            <a:ext cx="328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20" name="TextBox 50">
            <a:extLst>
              <a:ext uri="{FF2B5EF4-FFF2-40B4-BE49-F238E27FC236}">
                <a16:creationId xmlns:a16="http://schemas.microsoft.com/office/drawing/2014/main" id="{25A99608-9300-AD45-87EC-36F0C3397C9F}"/>
              </a:ext>
            </a:extLst>
          </p:cNvPr>
          <p:cNvSpPr txBox="1">
            <a:spLocks noChangeArrowheads="1"/>
          </p:cNvSpPr>
          <p:nvPr/>
        </p:nvSpPr>
        <p:spPr bwMode="auto">
          <a:xfrm>
            <a:off x="6834188" y="56054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21" name="TextBox 51">
            <a:extLst>
              <a:ext uri="{FF2B5EF4-FFF2-40B4-BE49-F238E27FC236}">
                <a16:creationId xmlns:a16="http://schemas.microsoft.com/office/drawing/2014/main" id="{5FA1B27C-3F35-1C43-AFF2-86194C1E8EB1}"/>
              </a:ext>
            </a:extLst>
          </p:cNvPr>
          <p:cNvSpPr txBox="1">
            <a:spLocks noChangeArrowheads="1"/>
          </p:cNvSpPr>
          <p:nvPr/>
        </p:nvSpPr>
        <p:spPr bwMode="auto">
          <a:xfrm>
            <a:off x="1627188" y="4267200"/>
            <a:ext cx="2198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Non-recombinant</a:t>
            </a:r>
          </a:p>
        </p:txBody>
      </p:sp>
      <p:sp>
        <p:nvSpPr>
          <p:cNvPr id="50222" name="TextBox 52">
            <a:extLst>
              <a:ext uri="{FF2B5EF4-FFF2-40B4-BE49-F238E27FC236}">
                <a16:creationId xmlns:a16="http://schemas.microsoft.com/office/drawing/2014/main" id="{3A1E2545-EF7F-3042-BB8A-812AE478BC07}"/>
              </a:ext>
            </a:extLst>
          </p:cNvPr>
          <p:cNvSpPr txBox="1">
            <a:spLocks noChangeArrowheads="1"/>
          </p:cNvSpPr>
          <p:nvPr/>
        </p:nvSpPr>
        <p:spPr bwMode="auto">
          <a:xfrm>
            <a:off x="5597525" y="4267200"/>
            <a:ext cx="1697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Recombinant</a:t>
            </a:r>
          </a:p>
        </p:txBody>
      </p:sp>
      <p:sp>
        <p:nvSpPr>
          <p:cNvPr id="50223" name="TextBox 54">
            <a:extLst>
              <a:ext uri="{FF2B5EF4-FFF2-40B4-BE49-F238E27FC236}">
                <a16:creationId xmlns:a16="http://schemas.microsoft.com/office/drawing/2014/main" id="{BDD9D350-BBE0-3C41-B8CF-52290FA9433C}"/>
              </a:ext>
            </a:extLst>
          </p:cNvPr>
          <p:cNvSpPr txBox="1">
            <a:spLocks noChangeArrowheads="1"/>
          </p:cNvSpPr>
          <p:nvPr/>
        </p:nvSpPr>
        <p:spPr bwMode="auto">
          <a:xfrm>
            <a:off x="3684588" y="2355850"/>
            <a:ext cx="1736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Heterozygote</a:t>
            </a:r>
          </a:p>
        </p:txBody>
      </p:sp>
      <p:sp>
        <p:nvSpPr>
          <p:cNvPr id="50224" name="TextBox 55">
            <a:extLst>
              <a:ext uri="{FF2B5EF4-FFF2-40B4-BE49-F238E27FC236}">
                <a16:creationId xmlns:a16="http://schemas.microsoft.com/office/drawing/2014/main" id="{04E004FC-68AF-CC45-ACC4-C778D4492AE6}"/>
              </a:ext>
            </a:extLst>
          </p:cNvPr>
          <p:cNvSpPr txBox="1">
            <a:spLocks noChangeArrowheads="1"/>
          </p:cNvSpPr>
          <p:nvPr/>
        </p:nvSpPr>
        <p:spPr bwMode="auto">
          <a:xfrm>
            <a:off x="1649413" y="6215063"/>
            <a:ext cx="2187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a:t>Viable Gametes</a:t>
            </a:r>
          </a:p>
          <a:p>
            <a:pPr algn="ctr"/>
            <a:r>
              <a:rPr lang="en-US" altLang="en-US"/>
              <a:t>All genes present</a:t>
            </a:r>
          </a:p>
        </p:txBody>
      </p:sp>
      <p:sp>
        <p:nvSpPr>
          <p:cNvPr id="50225" name="TextBox 56">
            <a:extLst>
              <a:ext uri="{FF2B5EF4-FFF2-40B4-BE49-F238E27FC236}">
                <a16:creationId xmlns:a16="http://schemas.microsoft.com/office/drawing/2014/main" id="{6F54E505-1169-0E4E-B342-B25EDA55DFD1}"/>
              </a:ext>
            </a:extLst>
          </p:cNvPr>
          <p:cNvSpPr txBox="1">
            <a:spLocks noChangeArrowheads="1"/>
          </p:cNvSpPr>
          <p:nvPr/>
        </p:nvSpPr>
        <p:spPr bwMode="auto">
          <a:xfrm>
            <a:off x="5349875" y="6213475"/>
            <a:ext cx="221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a:t>Inviable Gametes</a:t>
            </a:r>
          </a:p>
          <a:p>
            <a:pPr algn="ctr"/>
            <a:r>
              <a:rPr lang="en-US" altLang="en-US"/>
              <a:t>Genes missing</a:t>
            </a:r>
          </a:p>
        </p:txBody>
      </p:sp>
      <p:sp>
        <p:nvSpPr>
          <p:cNvPr id="50226" name="TextBox 57">
            <a:extLst>
              <a:ext uri="{FF2B5EF4-FFF2-40B4-BE49-F238E27FC236}">
                <a16:creationId xmlns:a16="http://schemas.microsoft.com/office/drawing/2014/main" id="{FCFAB4DF-833A-C948-8FDE-352973516E82}"/>
              </a:ext>
            </a:extLst>
          </p:cNvPr>
          <p:cNvSpPr txBox="1">
            <a:spLocks noChangeArrowheads="1"/>
          </p:cNvSpPr>
          <p:nvPr/>
        </p:nvSpPr>
        <p:spPr bwMode="auto">
          <a:xfrm>
            <a:off x="111125" y="152400"/>
            <a:ext cx="8923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sz="1800" dirty="0"/>
              <a:t>Chromosomal inversions suppress recombination in heterozygotes!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17BB6B-3DD6-D94E-BB74-E211BE4DBCB5}"/>
              </a:ext>
            </a:extLst>
          </p:cNvPr>
          <p:cNvSpPr txBox="1"/>
          <p:nvPr/>
        </p:nvSpPr>
        <p:spPr>
          <a:xfrm>
            <a:off x="287215" y="5433646"/>
            <a:ext cx="8569570" cy="1200329"/>
          </a:xfrm>
          <a:prstGeom prst="rect">
            <a:avLst/>
          </a:prstGeom>
          <a:noFill/>
        </p:spPr>
        <p:txBody>
          <a:bodyPr wrap="square" rtlCol="0">
            <a:spAutoFit/>
          </a:bodyPr>
          <a:lstStyle/>
          <a:p>
            <a:r>
              <a:rPr lang="en-US" b="1" dirty="0"/>
              <a:t>Speciation in </a:t>
            </a:r>
            <a:r>
              <a:rPr lang="en-US" b="1" i="1" dirty="0"/>
              <a:t>Anopheles gambiae </a:t>
            </a:r>
            <a:r>
              <a:rPr lang="en-US" b="1" dirty="0"/>
              <a:t>— The Distribution of Genetic Polymorphism and Patterns of Reproductive Isolation Among Natural Populations</a:t>
            </a:r>
          </a:p>
          <a:p>
            <a:r>
              <a:rPr lang="en-US" dirty="0"/>
              <a:t>Gregory C. </a:t>
            </a:r>
            <a:r>
              <a:rPr lang="en-US" dirty="0" err="1"/>
              <a:t>Lanzaro</a:t>
            </a:r>
            <a:r>
              <a:rPr lang="en-US" dirty="0"/>
              <a:t> and </a:t>
            </a:r>
            <a:r>
              <a:rPr lang="en-US" dirty="0" err="1"/>
              <a:t>Yoosook</a:t>
            </a:r>
            <a:r>
              <a:rPr lang="en-US" dirty="0"/>
              <a:t> Lee</a:t>
            </a:r>
          </a:p>
          <a:p>
            <a:r>
              <a:rPr lang="en-US" dirty="0"/>
              <a:t>https://</a:t>
            </a:r>
            <a:r>
              <a:rPr lang="en-US" dirty="0" err="1"/>
              <a:t>www.intechopen.com</a:t>
            </a:r>
            <a:r>
              <a:rPr lang="en-US" dirty="0"/>
              <a:t>/chapters/44284</a:t>
            </a:r>
          </a:p>
        </p:txBody>
      </p:sp>
      <p:pic>
        <p:nvPicPr>
          <p:cNvPr id="4" name="Picture 3">
            <a:extLst>
              <a:ext uri="{FF2B5EF4-FFF2-40B4-BE49-F238E27FC236}">
                <a16:creationId xmlns:a16="http://schemas.microsoft.com/office/drawing/2014/main" id="{DEC057E0-30E9-F64F-89C6-406991085B44}"/>
              </a:ext>
            </a:extLst>
          </p:cNvPr>
          <p:cNvPicPr>
            <a:picLocks noChangeAspect="1"/>
          </p:cNvPicPr>
          <p:nvPr/>
        </p:nvPicPr>
        <p:blipFill>
          <a:blip r:embed="rId2"/>
          <a:stretch>
            <a:fillRect/>
          </a:stretch>
        </p:blipFill>
        <p:spPr>
          <a:xfrm>
            <a:off x="397247" y="1760065"/>
            <a:ext cx="2990156" cy="3030415"/>
          </a:xfrm>
          <a:prstGeom prst="rect">
            <a:avLst/>
          </a:prstGeom>
        </p:spPr>
      </p:pic>
      <p:pic>
        <p:nvPicPr>
          <p:cNvPr id="6" name="Picture 5">
            <a:extLst>
              <a:ext uri="{FF2B5EF4-FFF2-40B4-BE49-F238E27FC236}">
                <a16:creationId xmlns:a16="http://schemas.microsoft.com/office/drawing/2014/main" id="{3AB1C930-4BC7-5847-AF55-B5A553E2C2D2}"/>
              </a:ext>
            </a:extLst>
          </p:cNvPr>
          <p:cNvPicPr>
            <a:picLocks noChangeAspect="1"/>
          </p:cNvPicPr>
          <p:nvPr/>
        </p:nvPicPr>
        <p:blipFill>
          <a:blip r:embed="rId3"/>
          <a:stretch>
            <a:fillRect/>
          </a:stretch>
        </p:blipFill>
        <p:spPr>
          <a:xfrm>
            <a:off x="3499338" y="1785932"/>
            <a:ext cx="5186325" cy="2950192"/>
          </a:xfrm>
          <a:prstGeom prst="rect">
            <a:avLst/>
          </a:prstGeom>
        </p:spPr>
      </p:pic>
      <p:sp>
        <p:nvSpPr>
          <p:cNvPr id="7" name="TextBox 57">
            <a:extLst>
              <a:ext uri="{FF2B5EF4-FFF2-40B4-BE49-F238E27FC236}">
                <a16:creationId xmlns:a16="http://schemas.microsoft.com/office/drawing/2014/main" id="{7D1F1C09-80DC-EC44-8D4C-3E20F05129BD}"/>
              </a:ext>
            </a:extLst>
          </p:cNvPr>
          <p:cNvSpPr txBox="1">
            <a:spLocks noChangeArrowheads="1"/>
          </p:cNvSpPr>
          <p:nvPr/>
        </p:nvSpPr>
        <p:spPr bwMode="auto">
          <a:xfrm>
            <a:off x="397247" y="152400"/>
            <a:ext cx="863721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sz="2500" dirty="0">
                <a:latin typeface="Comic Sans MS" panose="030F0902030302020204" pitchFamily="66" charset="0"/>
              </a:rPr>
              <a:t>Chromosomal inversions present a potent (albeit not complete) barrier to interbreeding!</a:t>
            </a:r>
          </a:p>
        </p:txBody>
      </p:sp>
    </p:spTree>
    <p:extLst>
      <p:ext uri="{BB962C8B-B14F-4D97-AF65-F5344CB8AC3E}">
        <p14:creationId xmlns:p14="http://schemas.microsoft.com/office/powerpoint/2010/main" val="1518378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20060201-Amphidromus_s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027" y="838200"/>
            <a:ext cx="3462595"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212725" y="198438"/>
            <a:ext cx="46339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a:t>Where are species boundaries?</a:t>
            </a:r>
          </a:p>
        </p:txBody>
      </p:sp>
      <p:pic>
        <p:nvPicPr>
          <p:cNvPr id="19460" name="Picture 6" descr="suturella_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19" y="838200"/>
            <a:ext cx="3821723" cy="2866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7" descr="Elaphe_subspec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4114800"/>
            <a:ext cx="2468562"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875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967AA-721D-6D4E-BE84-7C044A3A9A74}"/>
              </a:ext>
            </a:extLst>
          </p:cNvPr>
          <p:cNvSpPr/>
          <p:nvPr/>
        </p:nvSpPr>
        <p:spPr>
          <a:xfrm>
            <a:off x="1279003" y="5904744"/>
            <a:ext cx="6626506" cy="523220"/>
          </a:xfrm>
          <a:prstGeom prst="rect">
            <a:avLst/>
          </a:prstGeom>
        </p:spPr>
        <p:txBody>
          <a:bodyPr wrap="square">
            <a:spAutoFit/>
          </a:bodyPr>
          <a:lstStyle/>
          <a:p>
            <a:r>
              <a:rPr lang="en-US" sz="1400" dirty="0"/>
              <a:t>http://</a:t>
            </a:r>
            <a:r>
              <a:rPr lang="en-US" sz="1400" dirty="0" err="1"/>
              <a:t>ib.bioninja.com.au</a:t>
            </a:r>
            <a:r>
              <a:rPr lang="en-US" sz="1400" dirty="0"/>
              <a:t>/higher-level/topic-10-genetics-and-evolu/103-gene-pools-and-speciati/isolation-</a:t>
            </a:r>
            <a:r>
              <a:rPr lang="en-US" sz="1400" dirty="0" err="1"/>
              <a:t>barriers.html</a:t>
            </a:r>
            <a:endParaRPr lang="en-US" sz="1400" dirty="0"/>
          </a:p>
        </p:txBody>
      </p:sp>
      <p:pic>
        <p:nvPicPr>
          <p:cNvPr id="4" name="Picture 3">
            <a:extLst>
              <a:ext uri="{FF2B5EF4-FFF2-40B4-BE49-F238E27FC236}">
                <a16:creationId xmlns:a16="http://schemas.microsoft.com/office/drawing/2014/main" id="{B7ABDDFD-0E6F-9342-952D-3DECE8F85BF0}"/>
              </a:ext>
            </a:extLst>
          </p:cNvPr>
          <p:cNvPicPr>
            <a:picLocks noChangeAspect="1"/>
          </p:cNvPicPr>
          <p:nvPr/>
        </p:nvPicPr>
        <p:blipFill>
          <a:blip r:embed="rId2"/>
          <a:stretch>
            <a:fillRect/>
          </a:stretch>
        </p:blipFill>
        <p:spPr>
          <a:xfrm>
            <a:off x="1180493" y="306925"/>
            <a:ext cx="6783013" cy="5493342"/>
          </a:xfrm>
          <a:prstGeom prst="rect">
            <a:avLst/>
          </a:prstGeom>
        </p:spPr>
      </p:pic>
    </p:spTree>
    <p:extLst>
      <p:ext uri="{BB962C8B-B14F-4D97-AF65-F5344CB8AC3E}">
        <p14:creationId xmlns:p14="http://schemas.microsoft.com/office/powerpoint/2010/main" val="250357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11AABDE-4B5E-7544-B8F5-91080AF59665}"/>
              </a:ext>
            </a:extLst>
          </p:cNvPr>
          <p:cNvSpPr txBox="1">
            <a:spLocks noChangeArrowheads="1"/>
          </p:cNvSpPr>
          <p:nvPr/>
        </p:nvSpPr>
        <p:spPr bwMode="auto">
          <a:xfrm>
            <a:off x="517525" y="-89114"/>
            <a:ext cx="156966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Comic Sans MS" charset="0"/>
                <a:ea typeface="ＭＳ Ｐゴシック" charset="0"/>
                <a:cs typeface="ＭＳ Ｐゴシック" charset="0"/>
              </a:defRPr>
            </a:lvl1pPr>
            <a:lvl2pPr marL="914400" indent="-457200" eaLnBrk="0" hangingPunct="0">
              <a:defRPr sz="2400">
                <a:solidFill>
                  <a:schemeClr val="tx1"/>
                </a:solidFill>
                <a:latin typeface="Comic Sans MS" charset="0"/>
                <a:ea typeface="ＭＳ Ｐゴシック" charset="0"/>
              </a:defRPr>
            </a:lvl2pPr>
            <a:lvl3pPr marL="1371600" indent="-457200"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2" eaLnBrk="1" hangingPunct="1">
              <a:buFontTx/>
              <a:buAutoNum type="arabicPeriod"/>
            </a:pPr>
            <a:endParaRPr lang="en-US" sz="1800" dirty="0">
              <a:solidFill>
                <a:schemeClr val="bg2">
                  <a:lumMod val="50000"/>
                </a:schemeClr>
              </a:solidFill>
            </a:endParaRPr>
          </a:p>
          <a:p>
            <a:pPr lvl="1" eaLnBrk="1" hangingPunct="1">
              <a:buFontTx/>
              <a:buAutoNum type="alphaUcPeriod"/>
            </a:pPr>
            <a:endParaRPr lang="en-US" sz="1800" dirty="0">
              <a:solidFill>
                <a:schemeClr val="bg2">
                  <a:lumMod val="50000"/>
                </a:schemeClr>
              </a:solidFill>
            </a:endParaRPr>
          </a:p>
        </p:txBody>
      </p:sp>
      <p:sp>
        <p:nvSpPr>
          <p:cNvPr id="4" name="Text Box 5">
            <a:extLst>
              <a:ext uri="{FF2B5EF4-FFF2-40B4-BE49-F238E27FC236}">
                <a16:creationId xmlns:a16="http://schemas.microsoft.com/office/drawing/2014/main" id="{31852F1F-A43C-0C4F-886F-F470088F35F9}"/>
              </a:ext>
            </a:extLst>
          </p:cNvPr>
          <p:cNvSpPr txBox="1">
            <a:spLocks noChangeArrowheads="1"/>
          </p:cNvSpPr>
          <p:nvPr/>
        </p:nvSpPr>
        <p:spPr bwMode="auto">
          <a:xfrm>
            <a:off x="1348200" y="58199"/>
            <a:ext cx="6447599" cy="6740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71475" indent="-371475" eaLnBrk="0" hangingPunct="0">
              <a:defRPr sz="2400">
                <a:solidFill>
                  <a:schemeClr val="tx1"/>
                </a:solidFill>
                <a:latin typeface="Comic Sans MS" charset="0"/>
                <a:ea typeface="ＭＳ Ｐゴシック" charset="0"/>
                <a:cs typeface="ＭＳ Ｐゴシック" charset="0"/>
              </a:defRPr>
            </a:lvl1pPr>
            <a:lvl2pPr marL="828675" indent="-371475" eaLnBrk="0" hangingPunct="0">
              <a:defRPr sz="2400">
                <a:solidFill>
                  <a:schemeClr val="tx1"/>
                </a:solidFill>
                <a:latin typeface="Comic Sans MS" charset="0"/>
                <a:ea typeface="ＭＳ Ｐゴシック" charset="0"/>
              </a:defRPr>
            </a:lvl2pPr>
            <a:lvl3pPr marL="1285875" indent="-371475" eaLnBrk="0" hangingPunct="0">
              <a:defRPr sz="2400">
                <a:solidFill>
                  <a:schemeClr val="tx1"/>
                </a:solidFill>
                <a:latin typeface="Comic Sans MS" charset="0"/>
                <a:ea typeface="ＭＳ Ｐゴシック" charset="0"/>
              </a:defRPr>
            </a:lvl3pPr>
            <a:lvl4pPr marL="1743075" indent="-371475"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indent="0" eaLnBrk="1" hangingPunct="1"/>
            <a:r>
              <a:rPr lang="en-US" sz="1800" dirty="0">
                <a:solidFill>
                  <a:schemeClr val="bg1">
                    <a:lumMod val="75000"/>
                  </a:schemeClr>
                </a:solidFill>
              </a:rPr>
              <a:t>A. Species definitions</a:t>
            </a:r>
          </a:p>
          <a:p>
            <a:pPr marL="457200" lvl="1" indent="0" eaLnBrk="1" hangingPunct="1"/>
            <a:r>
              <a:rPr lang="en-US" sz="1800" dirty="0">
                <a:solidFill>
                  <a:schemeClr val="bg1">
                    <a:lumMod val="75000"/>
                  </a:schemeClr>
                </a:solidFill>
              </a:rPr>
              <a:t>1.	Is a Species a cultural construct?</a:t>
            </a:r>
          </a:p>
          <a:p>
            <a:pPr marL="457200" lvl="1" indent="0" eaLnBrk="1" hangingPunct="1"/>
            <a:r>
              <a:rPr lang="en-US" sz="1800" dirty="0">
                <a:solidFill>
                  <a:schemeClr val="bg1">
                    <a:lumMod val="75000"/>
                  </a:schemeClr>
                </a:solidFill>
              </a:rPr>
              <a:t>2.	Species definitions</a:t>
            </a:r>
          </a:p>
          <a:p>
            <a:pPr lvl="2" eaLnBrk="1" hangingPunct="1">
              <a:buFontTx/>
              <a:buAutoNum type="arabicPeriod"/>
            </a:pPr>
            <a:r>
              <a:rPr lang="en-US" sz="1800" dirty="0" err="1">
                <a:solidFill>
                  <a:schemeClr val="bg1">
                    <a:lumMod val="75000"/>
                  </a:schemeClr>
                </a:solidFill>
              </a:rPr>
              <a:t>Morphospecies</a:t>
            </a:r>
            <a:r>
              <a:rPr lang="en-US" sz="1800" dirty="0">
                <a:solidFill>
                  <a:schemeClr val="bg1">
                    <a:lumMod val="75000"/>
                  </a:schemeClr>
                </a:solidFill>
              </a:rPr>
              <a:t> Concept</a:t>
            </a:r>
          </a:p>
          <a:p>
            <a:pPr lvl="2" eaLnBrk="1" hangingPunct="1">
              <a:buFontTx/>
              <a:buAutoNum type="arabicPeriod"/>
            </a:pPr>
            <a:r>
              <a:rPr lang="en-US" sz="1800" dirty="0">
                <a:solidFill>
                  <a:schemeClr val="bg1">
                    <a:lumMod val="75000"/>
                  </a:schemeClr>
                </a:solidFill>
              </a:rPr>
              <a:t>Biological Species Concept</a:t>
            </a:r>
          </a:p>
          <a:p>
            <a:pPr lvl="2" eaLnBrk="1" hangingPunct="1">
              <a:buFontTx/>
              <a:buAutoNum type="arabicPeriod"/>
            </a:pPr>
            <a:r>
              <a:rPr lang="en-US" sz="1800" dirty="0">
                <a:solidFill>
                  <a:schemeClr val="bg1">
                    <a:lumMod val="75000"/>
                  </a:schemeClr>
                </a:solidFill>
              </a:rPr>
              <a:t>Phylogenetic Species Concept</a:t>
            </a:r>
          </a:p>
          <a:p>
            <a:pPr lvl="2" eaLnBrk="1" hangingPunct="1">
              <a:buFontTx/>
              <a:buAutoNum type="arabicPeriod"/>
            </a:pPr>
            <a:r>
              <a:rPr lang="en-US" sz="1800" dirty="0">
                <a:solidFill>
                  <a:schemeClr val="bg1">
                    <a:lumMod val="75000"/>
                  </a:schemeClr>
                </a:solidFill>
              </a:rPr>
              <a:t>Others</a:t>
            </a:r>
          </a:p>
          <a:p>
            <a:pPr marL="0" indent="0" eaLnBrk="1" hangingPunct="1"/>
            <a:r>
              <a:rPr lang="en-US" sz="1800" dirty="0">
                <a:solidFill>
                  <a:schemeClr val="bg1">
                    <a:lumMod val="75000"/>
                  </a:schemeClr>
                </a:solidFill>
              </a:rPr>
              <a:t>B. Isolating barriers</a:t>
            </a:r>
          </a:p>
          <a:p>
            <a:pPr lvl="1" eaLnBrk="1" hangingPunct="1">
              <a:buFontTx/>
              <a:buAutoNum type="arabicPeriod"/>
            </a:pPr>
            <a:r>
              <a:rPr lang="en-US" sz="1800" dirty="0">
                <a:solidFill>
                  <a:schemeClr val="bg1">
                    <a:lumMod val="75000"/>
                  </a:schemeClr>
                </a:solidFill>
              </a:rPr>
              <a:t>Prezygotic</a:t>
            </a:r>
          </a:p>
          <a:p>
            <a:pPr lvl="2" eaLnBrk="1" hangingPunct="1"/>
            <a:r>
              <a:rPr lang="en-US" sz="1800" dirty="0">
                <a:solidFill>
                  <a:schemeClr val="bg1">
                    <a:lumMod val="75000"/>
                  </a:schemeClr>
                </a:solidFill>
              </a:rPr>
              <a:t>a. Premating</a:t>
            </a:r>
          </a:p>
          <a:p>
            <a:pPr lvl="2" eaLnBrk="1" hangingPunct="1"/>
            <a:r>
              <a:rPr lang="en-US" sz="1800" dirty="0">
                <a:solidFill>
                  <a:schemeClr val="bg1">
                    <a:lumMod val="75000"/>
                  </a:schemeClr>
                </a:solidFill>
              </a:rPr>
              <a:t>b. </a:t>
            </a:r>
            <a:r>
              <a:rPr lang="en-US" sz="1800" dirty="0" err="1">
                <a:solidFill>
                  <a:schemeClr val="bg1">
                    <a:lumMod val="75000"/>
                  </a:schemeClr>
                </a:solidFill>
              </a:rPr>
              <a:t>Postmating</a:t>
            </a:r>
            <a:endParaRPr lang="en-US" sz="1800" dirty="0">
              <a:solidFill>
                <a:schemeClr val="bg1">
                  <a:lumMod val="75000"/>
                </a:schemeClr>
              </a:solidFill>
            </a:endParaRPr>
          </a:p>
          <a:p>
            <a:pPr lvl="1" eaLnBrk="1" hangingPunct="1"/>
            <a:r>
              <a:rPr lang="en-US" sz="1800" dirty="0">
                <a:solidFill>
                  <a:schemeClr val="bg1">
                    <a:lumMod val="75000"/>
                  </a:schemeClr>
                </a:solidFill>
              </a:rPr>
              <a:t>2.	Postzygotic</a:t>
            </a:r>
          </a:p>
          <a:p>
            <a:pPr lvl="1" eaLnBrk="1" hangingPunct="1"/>
            <a:r>
              <a:rPr lang="en-US" sz="1800" dirty="0">
                <a:solidFill>
                  <a:schemeClr val="bg1">
                    <a:lumMod val="75000"/>
                  </a:schemeClr>
                </a:solidFill>
              </a:rPr>
              <a:t>		a. Extrinsic &amp; intrinsic</a:t>
            </a:r>
          </a:p>
          <a:p>
            <a:pPr lvl="1" eaLnBrk="1" hangingPunct="1"/>
            <a:r>
              <a:rPr lang="en-US" sz="1800" dirty="0">
                <a:solidFill>
                  <a:schemeClr val="bg1">
                    <a:lumMod val="75000"/>
                  </a:schemeClr>
                </a:solidFill>
              </a:rPr>
              <a:t>	 </a:t>
            </a:r>
            <a:r>
              <a:rPr lang="en-US" sz="1800" dirty="0"/>
              <a:t>b. Dobzhansky-Muller incompatibilities</a:t>
            </a:r>
          </a:p>
          <a:p>
            <a:pPr marL="0" indent="0" eaLnBrk="1" hangingPunct="1"/>
            <a:r>
              <a:rPr lang="en-US" sz="1800" dirty="0"/>
              <a:t>C.	Models of speciation</a:t>
            </a:r>
          </a:p>
          <a:p>
            <a:pPr lvl="1" eaLnBrk="1" hangingPunct="1">
              <a:buFontTx/>
              <a:buAutoNum type="arabicPeriod"/>
            </a:pPr>
            <a:r>
              <a:rPr lang="en-US" sz="1800" dirty="0"/>
              <a:t>Allopatric</a:t>
            </a:r>
          </a:p>
          <a:p>
            <a:pPr lvl="2" eaLnBrk="1" hangingPunct="1">
              <a:buFontTx/>
              <a:buAutoNum type="alphaLcPeriod"/>
            </a:pPr>
            <a:r>
              <a:rPr lang="en-US" sz="1800" dirty="0"/>
              <a:t>Evidence</a:t>
            </a:r>
          </a:p>
          <a:p>
            <a:pPr lvl="2" eaLnBrk="1" hangingPunct="1">
              <a:buFontTx/>
              <a:buAutoNum type="alphaLcPeriod"/>
            </a:pPr>
            <a:r>
              <a:rPr lang="en-US" sz="1800" dirty="0"/>
              <a:t>Mechanisms for evolution of isolating barriers</a:t>
            </a:r>
          </a:p>
          <a:p>
            <a:pPr lvl="3" eaLnBrk="1" hangingPunct="1">
              <a:buFontTx/>
              <a:buAutoNum type="romanLcPeriod"/>
            </a:pPr>
            <a:r>
              <a:rPr lang="en-US" sz="1800" dirty="0" err="1"/>
              <a:t>Dobzhasky</a:t>
            </a:r>
            <a:r>
              <a:rPr lang="en-US" sz="1800" dirty="0"/>
              <a:t>-Muller incompatibilities</a:t>
            </a:r>
          </a:p>
          <a:p>
            <a:pPr lvl="3" eaLnBrk="1" hangingPunct="1">
              <a:buFontTx/>
              <a:buAutoNum type="romanLcPeriod"/>
            </a:pPr>
            <a:r>
              <a:rPr lang="en-US" sz="1800" dirty="0"/>
              <a:t>Ecological isolation</a:t>
            </a:r>
          </a:p>
          <a:p>
            <a:pPr lvl="3" eaLnBrk="1" hangingPunct="1">
              <a:buFontTx/>
              <a:buAutoNum type="romanLcPeriod"/>
            </a:pPr>
            <a:r>
              <a:rPr lang="en-US" sz="1800" dirty="0"/>
              <a:t>Sexual selection</a:t>
            </a:r>
          </a:p>
          <a:p>
            <a:pPr lvl="3" eaLnBrk="1" hangingPunct="1">
              <a:buFontTx/>
              <a:buAutoNum type="romanLcPeriod"/>
            </a:pPr>
            <a:r>
              <a:rPr lang="en-US" sz="1800" dirty="0"/>
              <a:t>Reinforcement selection</a:t>
            </a:r>
          </a:p>
          <a:p>
            <a:pPr lvl="1" eaLnBrk="1" hangingPunct="1">
              <a:buFontTx/>
              <a:buAutoNum type="arabicPeriod"/>
            </a:pPr>
            <a:r>
              <a:rPr lang="en-US" sz="1800" dirty="0" err="1"/>
              <a:t>Peripatric</a:t>
            </a:r>
            <a:r>
              <a:rPr lang="en-US" sz="1800" dirty="0"/>
              <a:t> </a:t>
            </a:r>
          </a:p>
          <a:p>
            <a:pPr lvl="1" eaLnBrk="1" hangingPunct="1">
              <a:buFontTx/>
              <a:buAutoNum type="arabicPeriod"/>
            </a:pPr>
            <a:r>
              <a:rPr lang="en-US" sz="1800" dirty="0"/>
              <a:t>Sympatric</a:t>
            </a:r>
          </a:p>
        </p:txBody>
      </p:sp>
      <p:sp>
        <p:nvSpPr>
          <p:cNvPr id="5" name="TextBox 4">
            <a:extLst>
              <a:ext uri="{FF2B5EF4-FFF2-40B4-BE49-F238E27FC236}">
                <a16:creationId xmlns:a16="http://schemas.microsoft.com/office/drawing/2014/main" id="{6D6CEB26-51A0-0840-93B8-1E94F21C82EC}"/>
              </a:ext>
            </a:extLst>
          </p:cNvPr>
          <p:cNvSpPr txBox="1"/>
          <p:nvPr/>
        </p:nvSpPr>
        <p:spPr>
          <a:xfrm>
            <a:off x="7521611" y="1668027"/>
            <a:ext cx="1170192" cy="646331"/>
          </a:xfrm>
          <a:prstGeom prst="rect">
            <a:avLst/>
          </a:prstGeom>
          <a:noFill/>
          <a:ln>
            <a:solidFill>
              <a:schemeClr val="bg1">
                <a:lumMod val="75000"/>
              </a:schemeClr>
            </a:solidFill>
          </a:ln>
        </p:spPr>
        <p:txBody>
          <a:bodyPr wrap="none" rtlCol="0">
            <a:spAutoFit/>
          </a:bodyPr>
          <a:lstStyle/>
          <a:p>
            <a:r>
              <a:rPr lang="en-US" sz="3600" dirty="0">
                <a:solidFill>
                  <a:schemeClr val="bg1">
                    <a:lumMod val="75000"/>
                  </a:schemeClr>
                </a:solidFill>
              </a:rPr>
              <a:t>Part I</a:t>
            </a:r>
          </a:p>
        </p:txBody>
      </p:sp>
      <p:sp>
        <p:nvSpPr>
          <p:cNvPr id="6" name="TextBox 5">
            <a:extLst>
              <a:ext uri="{FF2B5EF4-FFF2-40B4-BE49-F238E27FC236}">
                <a16:creationId xmlns:a16="http://schemas.microsoft.com/office/drawing/2014/main" id="{AEF9AB0B-A2A3-4E41-AB28-8BDF649C1695}"/>
              </a:ext>
            </a:extLst>
          </p:cNvPr>
          <p:cNvSpPr txBox="1"/>
          <p:nvPr/>
        </p:nvSpPr>
        <p:spPr>
          <a:xfrm>
            <a:off x="7463101" y="5216765"/>
            <a:ext cx="1287212" cy="646331"/>
          </a:xfrm>
          <a:prstGeom prst="rect">
            <a:avLst/>
          </a:prstGeom>
          <a:noFill/>
          <a:ln>
            <a:solidFill>
              <a:schemeClr val="tx1"/>
            </a:solidFill>
          </a:ln>
        </p:spPr>
        <p:txBody>
          <a:bodyPr wrap="none" rtlCol="0">
            <a:spAutoFit/>
          </a:bodyPr>
          <a:lstStyle/>
          <a:p>
            <a:pPr algn="ctr"/>
            <a:r>
              <a:rPr lang="en-US" sz="3600" dirty="0"/>
              <a:t>Part II</a:t>
            </a:r>
          </a:p>
        </p:txBody>
      </p:sp>
    </p:spTree>
    <p:extLst>
      <p:ext uri="{BB962C8B-B14F-4D97-AF65-F5344CB8AC3E}">
        <p14:creationId xmlns:p14="http://schemas.microsoft.com/office/powerpoint/2010/main" val="199999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28600" y="228600"/>
            <a:ext cx="855027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Does the unit called a </a:t>
            </a:r>
            <a:r>
              <a:rPr lang="ja-JP" altLang="en-US"/>
              <a:t>“</a:t>
            </a:r>
            <a:r>
              <a:rPr lang="en-US" dirty="0"/>
              <a:t>Species</a:t>
            </a:r>
            <a:r>
              <a:rPr lang="ja-JP" altLang="en-US"/>
              <a:t>”</a:t>
            </a:r>
            <a:r>
              <a:rPr lang="en-US" dirty="0"/>
              <a:t> actually exist in nature or is it a cultural construct?</a:t>
            </a:r>
          </a:p>
          <a:p>
            <a:pPr eaLnBrk="1" hangingPunct="1"/>
            <a:endParaRPr lang="en-US" dirty="0"/>
          </a:p>
          <a:p>
            <a:pPr eaLnBrk="1" hangingPunct="1"/>
            <a:r>
              <a:rPr lang="en-US" dirty="0"/>
              <a:t>Do people from different cultures recognize the same species divisions as biologists?</a:t>
            </a:r>
          </a:p>
        </p:txBody>
      </p:sp>
      <p:pic>
        <p:nvPicPr>
          <p:cNvPr id="21507" name="Picture 4" descr="browser-may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67" y="2739325"/>
            <a:ext cx="22383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Picture 5" descr="BirdsofNor_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665" y="2250037"/>
            <a:ext cx="3071412" cy="4350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6" descr="Diamond-sps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755" y="2739325"/>
            <a:ext cx="2307683"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8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104570" y="685800"/>
            <a:ext cx="847407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New Guinea tribesmen of Mt. </a:t>
            </a:r>
            <a:r>
              <a:rPr lang="en-US" dirty="0" err="1"/>
              <a:t>Arfak</a:t>
            </a:r>
            <a:r>
              <a:rPr lang="en-US" dirty="0"/>
              <a:t> had 136 names for 137 </a:t>
            </a:r>
            <a:r>
              <a:rPr lang="en-US" dirty="0" err="1"/>
              <a:t>Linnean</a:t>
            </a:r>
            <a:r>
              <a:rPr lang="en-US" dirty="0"/>
              <a:t> species (</a:t>
            </a:r>
            <a:r>
              <a:rPr lang="en-US" dirty="0" err="1"/>
              <a:t>Mayr</a:t>
            </a:r>
            <a:r>
              <a:rPr lang="en-US" dirty="0"/>
              <a:t> 1963)</a:t>
            </a:r>
          </a:p>
          <a:p>
            <a:pPr eaLnBrk="1" hangingPunct="1">
              <a:buFontTx/>
              <a:buChar char="•"/>
            </a:pPr>
            <a:endParaRPr lang="en-US" dirty="0"/>
          </a:p>
        </p:txBody>
      </p:sp>
      <p:sp>
        <p:nvSpPr>
          <p:cNvPr id="23555" name="Text Box 7"/>
          <p:cNvSpPr txBox="1">
            <a:spLocks noChangeArrowheads="1"/>
          </p:cNvSpPr>
          <p:nvPr/>
        </p:nvSpPr>
        <p:spPr bwMode="auto">
          <a:xfrm>
            <a:off x="104570" y="4010025"/>
            <a:ext cx="568663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Tzeltal of southern Mexico have 471 folk names for plants , 66% of which have a 1:1 correspondence with Linnaean species</a:t>
            </a:r>
          </a:p>
        </p:txBody>
      </p:sp>
      <p:pic>
        <p:nvPicPr>
          <p:cNvPr id="23556" name="Picture 8" descr="NewGu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7549" y="2778369"/>
            <a:ext cx="2727228" cy="3640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04569" y="1820990"/>
            <a:ext cx="6188075" cy="1938992"/>
          </a:xfrm>
          <a:prstGeom prst="rect">
            <a:avLst/>
          </a:prstGeom>
        </p:spPr>
        <p:txBody>
          <a:bodyPr wrap="square">
            <a:spAutoFit/>
          </a:bodyPr>
          <a:lstStyle/>
          <a:p>
            <a:r>
              <a:rPr lang="en-US" sz="2400" dirty="0" err="1">
                <a:latin typeface="Comic Sans MS" charset="0"/>
                <a:ea typeface="Comic Sans MS" charset="0"/>
                <a:cs typeface="Comic Sans MS" charset="0"/>
              </a:rPr>
              <a:t>Kalam</a:t>
            </a:r>
            <a:r>
              <a:rPr lang="en-US" sz="2400" dirty="0">
                <a:latin typeface="Comic Sans MS" charset="0"/>
                <a:ea typeface="Comic Sans MS" charset="0"/>
                <a:cs typeface="Comic Sans MS" charset="0"/>
              </a:rPr>
              <a:t> of New Guinea: 123 of 176 species recognized by western zoologists had 1:1 correspondence with a folk designation</a:t>
            </a:r>
          </a:p>
          <a:p>
            <a:pPr lvl="1">
              <a:buFontTx/>
              <a:buChar char="•"/>
            </a:pPr>
            <a:r>
              <a:rPr lang="en-US" sz="2400" dirty="0">
                <a:latin typeface="Comic Sans MS" charset="0"/>
                <a:ea typeface="Comic Sans MS" charset="0"/>
                <a:cs typeface="Comic Sans MS" charset="0"/>
              </a:rPr>
              <a:t>80% concordance in frogs</a:t>
            </a:r>
          </a:p>
          <a:p>
            <a:pPr lvl="1">
              <a:buFontTx/>
              <a:buChar char="•"/>
            </a:pPr>
            <a:r>
              <a:rPr lang="en-US" sz="2400" dirty="0">
                <a:latin typeface="Comic Sans MS" charset="0"/>
                <a:ea typeface="Comic Sans MS" charset="0"/>
                <a:cs typeface="Comic Sans MS" charset="0"/>
              </a:rPr>
              <a:t>95% concordance in reptiles</a:t>
            </a:r>
          </a:p>
        </p:txBody>
      </p:sp>
    </p:spTree>
    <p:extLst>
      <p:ext uri="{BB962C8B-B14F-4D97-AF65-F5344CB8AC3E}">
        <p14:creationId xmlns:p14="http://schemas.microsoft.com/office/powerpoint/2010/main" val="3252345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593725" y="503238"/>
            <a:ext cx="6035627"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What is a species? </a:t>
            </a:r>
            <a:r>
              <a:rPr lang="en-US" sz="1800" dirty="0"/>
              <a:t> (depends on your definition)</a:t>
            </a:r>
          </a:p>
          <a:p>
            <a:pPr eaLnBrk="1" hangingPunct="1"/>
            <a:endParaRPr lang="en-US" sz="1800" dirty="0"/>
          </a:p>
          <a:p>
            <a:pPr eaLnBrk="1" hangingPunct="1"/>
            <a:r>
              <a:rPr lang="en-US" dirty="0"/>
              <a:t>1) Morphospecies Concept</a:t>
            </a:r>
          </a:p>
          <a:p>
            <a:pPr eaLnBrk="1" hangingPunct="1"/>
            <a:endParaRPr lang="en-US" dirty="0"/>
          </a:p>
          <a:p>
            <a:pPr eaLnBrk="1" hangingPunct="1"/>
            <a:r>
              <a:rPr lang="en-US" dirty="0"/>
              <a:t>2) Biological Species Concept</a:t>
            </a:r>
          </a:p>
          <a:p>
            <a:pPr eaLnBrk="1" hangingPunct="1">
              <a:buFontTx/>
              <a:buChar char="•"/>
            </a:pPr>
            <a:endParaRPr lang="en-US" dirty="0"/>
          </a:p>
          <a:p>
            <a:pPr eaLnBrk="1" hangingPunct="1"/>
            <a:r>
              <a:rPr lang="en-US" dirty="0"/>
              <a:t>3) Phylogenetic Species Concept</a:t>
            </a:r>
          </a:p>
          <a:p>
            <a:pPr eaLnBrk="1" hangingPunct="1">
              <a:buFontTx/>
              <a:buChar char="•"/>
            </a:pPr>
            <a:endParaRPr lang="en-US" dirty="0"/>
          </a:p>
          <a:p>
            <a:pPr eaLnBrk="1" hangingPunct="1"/>
            <a:r>
              <a:rPr lang="en-US" dirty="0"/>
              <a:t>4) Others</a:t>
            </a:r>
          </a:p>
        </p:txBody>
      </p:sp>
    </p:spTree>
    <p:extLst>
      <p:ext uri="{BB962C8B-B14F-4D97-AF65-F5344CB8AC3E}">
        <p14:creationId xmlns:p14="http://schemas.microsoft.com/office/powerpoint/2010/main" val="957676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17525" y="503238"/>
            <a:ext cx="8474075" cy="637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Morphospecies Concept</a:t>
            </a:r>
          </a:p>
          <a:p>
            <a:pPr eaLnBrk="1" hangingPunct="1"/>
            <a:r>
              <a:rPr lang="en-US" b="1" dirty="0"/>
              <a:t>- Linnaeus</a:t>
            </a:r>
          </a:p>
          <a:p>
            <a:pPr eaLnBrk="1" hangingPunct="1"/>
            <a:endParaRPr lang="en-US" dirty="0"/>
          </a:p>
          <a:p>
            <a:pPr eaLnBrk="1" hangingPunct="1"/>
            <a:r>
              <a:rPr lang="en-US" dirty="0"/>
              <a:t>Species are morphologically similar organisms</a:t>
            </a:r>
          </a:p>
          <a:p>
            <a:pPr eaLnBrk="1" hangingPunct="1">
              <a:buFontTx/>
              <a:buChar char="•"/>
            </a:pPr>
            <a:endParaRPr lang="en-US" dirty="0"/>
          </a:p>
          <a:p>
            <a:pPr eaLnBrk="1" hangingPunct="1"/>
            <a:r>
              <a:rPr lang="en-US" u="sng" dirty="0"/>
              <a:t>Advantage</a:t>
            </a:r>
            <a:r>
              <a:rPr lang="en-US" dirty="0"/>
              <a:t>:</a:t>
            </a:r>
          </a:p>
          <a:p>
            <a:pPr eaLnBrk="1" hangingPunct="1"/>
            <a:endParaRPr lang="en-US" dirty="0"/>
          </a:p>
          <a:p>
            <a:pPr eaLnBrk="1" hangingPunct="1"/>
            <a:r>
              <a:rPr lang="en-US" dirty="0"/>
              <a:t>	1) Widely applicable</a:t>
            </a:r>
          </a:p>
          <a:p>
            <a:pPr eaLnBrk="1" hangingPunct="1"/>
            <a:r>
              <a:rPr lang="en-US" dirty="0"/>
              <a:t> </a:t>
            </a:r>
          </a:p>
          <a:p>
            <a:pPr eaLnBrk="1" hangingPunct="1"/>
            <a:r>
              <a:rPr lang="en-US" u="sng" dirty="0"/>
              <a:t>Disadvantage</a:t>
            </a:r>
          </a:p>
          <a:p>
            <a:pPr eaLnBrk="1" hangingPunct="1"/>
            <a:endParaRPr lang="en-US" u="sng" dirty="0"/>
          </a:p>
          <a:p>
            <a:pPr eaLnBrk="1" hangingPunct="1"/>
            <a:r>
              <a:rPr lang="en-US" dirty="0"/>
              <a:t>	1) Criteria for species classification varies among taxonomists. How much divergence reveals a species? (lumpers vs. splitters)</a:t>
            </a:r>
          </a:p>
          <a:p>
            <a:pPr eaLnBrk="1" hangingPunct="1"/>
            <a:endParaRPr lang="en-US" dirty="0"/>
          </a:p>
          <a:p>
            <a:pPr eaLnBrk="1" hangingPunct="1"/>
            <a:r>
              <a:rPr lang="en-US" dirty="0"/>
              <a:t>	2) Not genetic</a:t>
            </a:r>
          </a:p>
          <a:p>
            <a:pPr eaLnBrk="1" hangingPunct="1"/>
            <a:endParaRPr lang="en-US" dirty="0"/>
          </a:p>
        </p:txBody>
      </p:sp>
      <p:pic>
        <p:nvPicPr>
          <p:cNvPr id="27651" name="Picture 3" descr="tulip_CarlLinnaeus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445" y="2303352"/>
            <a:ext cx="2003694" cy="2023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71577"/>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2824</TotalTime>
  <Words>2511</Words>
  <Application>Microsoft Macintosh PowerPoint</Application>
  <PresentationFormat>On-screen Show (4:3)</PresentationFormat>
  <Paragraphs>408</Paragraphs>
  <Slides>51</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Comic Sans MS</vt:lpstr>
      <vt:lpstr>Georgia</vt:lpstr>
      <vt:lpstr>Times</vt:lpstr>
      <vt:lpstr>Verdana</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Olson, Matt</dc:creator>
  <cp:lastModifiedBy>Kevin McCracken</cp:lastModifiedBy>
  <cp:revision>89</cp:revision>
  <dcterms:created xsi:type="dcterms:W3CDTF">2017-11-13T01:39:17Z</dcterms:created>
  <dcterms:modified xsi:type="dcterms:W3CDTF">2025-10-28T09:38:27Z</dcterms:modified>
</cp:coreProperties>
</file>