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40"/>
  </p:notesMasterIdLst>
  <p:sldIdLst>
    <p:sldId id="349" r:id="rId2"/>
    <p:sldId id="261" r:id="rId3"/>
    <p:sldId id="356" r:id="rId4"/>
    <p:sldId id="379" r:id="rId5"/>
    <p:sldId id="358" r:id="rId6"/>
    <p:sldId id="262" r:id="rId7"/>
    <p:sldId id="263" r:id="rId8"/>
    <p:sldId id="361" r:id="rId9"/>
    <p:sldId id="273" r:id="rId10"/>
    <p:sldId id="363" r:id="rId11"/>
    <p:sldId id="264" r:id="rId12"/>
    <p:sldId id="362" r:id="rId13"/>
    <p:sldId id="380" r:id="rId14"/>
    <p:sldId id="265" r:id="rId15"/>
    <p:sldId id="382" r:id="rId16"/>
    <p:sldId id="266" r:id="rId17"/>
    <p:sldId id="383" r:id="rId18"/>
    <p:sldId id="384" r:id="rId19"/>
    <p:sldId id="385" r:id="rId20"/>
    <p:sldId id="267" r:id="rId21"/>
    <p:sldId id="350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274" r:id="rId30"/>
    <p:sldId id="372" r:id="rId31"/>
    <p:sldId id="373" r:id="rId32"/>
    <p:sldId id="374" r:id="rId33"/>
    <p:sldId id="375" r:id="rId34"/>
    <p:sldId id="376" r:id="rId35"/>
    <p:sldId id="378" r:id="rId36"/>
    <p:sldId id="371" r:id="rId37"/>
    <p:sldId id="272" r:id="rId38"/>
    <p:sldId id="381" r:id="rId39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6" autoAdjust="0"/>
    <p:restoredTop sz="94567"/>
  </p:normalViewPr>
  <p:slideViewPr>
    <p:cSldViewPr>
      <p:cViewPr varScale="1">
        <p:scale>
          <a:sx n="194" d="100"/>
          <a:sy n="194" d="100"/>
        </p:scale>
        <p:origin x="161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649D61F-1BBA-411E-B339-2251EAA9EC67}" type="slidenum">
              <a:rPr lang="en-US" altLang="en-US" smtClean="0">
                <a:latin typeface="Arial" charset="0"/>
              </a:rPr>
              <a:pPr/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Needs pics – consider adding people from our department…or map of distribution of species.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437C47F-B150-47BB-ACBF-6D93B65DD799}" type="slidenum">
              <a:rPr lang="en-US" altLang="en-US" smtClean="0">
                <a:latin typeface="Arial" charset="0"/>
              </a:rPr>
              <a:pPr/>
              <a:t>14</a:t>
            </a:fld>
            <a:endParaRPr lang="en-US" altLang="en-US"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 a student to provide another population question about snow geese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E60A445-E59C-44C6-80D0-1D14830062A6}" type="slidenum">
              <a:rPr lang="en-US" altLang="en-US" smtClean="0">
                <a:latin typeface="Arial" charset="0"/>
              </a:rPr>
              <a:pPr/>
              <a:t>16</a:t>
            </a:fld>
            <a:endParaRPr lang="en-US" altLang="en-US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8368F46-85CD-42F7-B865-89FAAEBD7B6F}" type="slidenum">
              <a:rPr lang="en-US" altLang="en-US" smtClean="0">
                <a:latin typeface="Arial" charset="0"/>
              </a:rPr>
              <a:pPr/>
              <a:t>20</a:t>
            </a:fld>
            <a:endParaRPr lang="en-US" altLang="en-US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 students if anyone knows what</a:t>
            </a:r>
            <a:r>
              <a:rPr lang="en-US" altLang="en-US" baseline="0" dirty="0"/>
              <a:t> this is a picture of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1D15B79-9930-4EED-BF9D-61179CB38CE4}" type="slidenum">
              <a:rPr lang="en-US" altLang="en-US" smtClean="0">
                <a:latin typeface="Arial" charset="0"/>
              </a:rPr>
              <a:pPr/>
              <a:t>29</a:t>
            </a:fld>
            <a:endParaRPr lang="en-US" altLang="en-US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57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1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649D61F-1BBA-411E-B339-2251EAA9EC67}" type="slidenum">
              <a:rPr lang="en-US" altLang="en-US" smtClean="0">
                <a:latin typeface="Arial" charset="0"/>
              </a:rPr>
              <a:pPr/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Needs pics – consider adding people from our department…or map of distribution of species. </a:t>
            </a:r>
          </a:p>
        </p:txBody>
      </p:sp>
    </p:spTree>
    <p:extLst>
      <p:ext uri="{BB962C8B-B14F-4D97-AF65-F5344CB8AC3E}">
        <p14:creationId xmlns:p14="http://schemas.microsoft.com/office/powerpoint/2010/main" val="1355591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Ask</a:t>
            </a:r>
            <a:r>
              <a:rPr lang="en-US" altLang="en-US" baseline="0" dirty="0"/>
              <a:t> a student what they think natural history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aseline="0" dirty="0"/>
              <a:t>Ask a student what they think environmentalism is, or how it is different from ecology</a:t>
            </a:r>
            <a:endParaRPr lang="en-US" altLang="en-US" dirty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03FC7A5-BB0C-418A-9F6D-8FF1973BB8E2}" type="slidenum">
              <a:rPr lang="en-US" altLang="en-US" smtClean="0">
                <a:latin typeface="Arial" charset="0"/>
              </a:rPr>
              <a:pPr/>
              <a:t>6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 pictures and graphs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609B868-1DBC-4D20-8187-E078DBB40A5F}" type="slidenum">
              <a:rPr lang="en-US" altLang="en-US" smtClean="0">
                <a:latin typeface="Arial" charset="0"/>
              </a:rPr>
              <a:pPr/>
              <a:t>7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Need pictures and graphs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609B868-1DBC-4D20-8187-E078DBB40A5F}" type="slidenum">
              <a:rPr lang="en-US" altLang="en-US" smtClean="0">
                <a:latin typeface="Arial" charset="0"/>
              </a:rPr>
              <a:pPr/>
              <a:t>8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9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5029937-4DC3-4512-90F8-50C2007B3315}" type="slidenum">
              <a:rPr lang="en-US" altLang="en-US" smtClean="0">
                <a:latin typeface="Arial" charset="0"/>
              </a:rPr>
              <a:pPr/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321378-1613-4E7F-BE11-A1B9024D3477}" type="slidenum">
              <a:rPr lang="en-US" altLang="en-US" smtClean="0">
                <a:latin typeface="Arial" charset="0"/>
              </a:rPr>
              <a:pPr/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</a:t>
            </a:r>
            <a:r>
              <a:rPr lang="en-US" altLang="en-US" baseline="0" dirty="0"/>
              <a:t> for another organismal question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321378-1613-4E7F-BE11-A1B9024D3477}" type="slidenum">
              <a:rPr lang="en-US" altLang="en-US" smtClean="0">
                <a:latin typeface="Arial" charset="0"/>
              </a:rPr>
              <a:pPr/>
              <a:t>12</a:t>
            </a:fld>
            <a:endParaRPr lang="en-US" altLang="en-US">
              <a:latin typeface="Arial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Ask</a:t>
            </a:r>
            <a:r>
              <a:rPr lang="en-US" altLang="en-US" baseline="0" dirty="0"/>
              <a:t> for another organismal question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529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D4556A9-FA95-3A4F-BD8C-5AF8A52D5DDC}" type="datetime1">
              <a:rPr lang="en-US" smtClean="0"/>
              <a:t>4/1/26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2ADA5-35A3-D24F-A300-9CB9F714731E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D79C-0F9A-B848-88AE-BB419236BB80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3020-C5EB-D24E-A514-D943B97E7627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D1F58-04FF-4248-BF53-40514C30BCCA}" type="datetime1">
              <a:rPr lang="en-US" smtClean="0"/>
              <a:t>4/1/26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539D8-A5DE-4FCF-A394-BC172801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58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49A7-5D8F-924A-94CA-39993B46AA52}" type="datetime1">
              <a:rPr lang="en-US" smtClean="0"/>
              <a:t>4/1/26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F364-555C-4B49-B8E9-E1ADE1430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8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FA2-7639-4740-B8A2-7EE3953C74FE}" type="datetime1">
              <a:rPr lang="en-US" smtClean="0"/>
              <a:t>4/1/26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FB48A-4107-4F97-9A14-B1422F72D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2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6B688-89E4-C149-AEFE-E66152231FFD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D2053537-984A-E94C-9495-A444396CA9DE}" type="datetime1">
              <a:rPr lang="en-US" smtClean="0"/>
              <a:t>4/1/26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97D6-3EFA-5F40-AC19-D3C73D67F2D3}" type="datetime1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58D1-DEA7-3A4D-B1A9-69CC3764921A}" type="datetime1">
              <a:rPr lang="en-US" smtClean="0"/>
              <a:t>4/1/26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2C78-CD59-7844-AF69-0445F24361FA}" type="datetime1">
              <a:rPr lang="en-US" smtClean="0"/>
              <a:t>4/1/26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4CA62-7E30-1D44-8EA4-B54635DBB41F}" type="datetime1">
              <a:rPr lang="en-US" smtClean="0"/>
              <a:t>4/1/26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FE38-BB64-BA44-A760-66A436FFE997}" type="datetime1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E83C-08E5-454E-8526-3D15574033A5}" type="datetime1">
              <a:rPr lang="en-US" smtClean="0"/>
              <a:t>4/1/26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D227CF-E1A9-564B-8174-7DB792EA5261}" type="datetime1">
              <a:rPr lang="en-US" smtClean="0"/>
              <a:t>4/1/26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083"/>
            <a:ext cx="8001000" cy="1219200"/>
          </a:xfrm>
        </p:spPr>
        <p:txBody>
          <a:bodyPr>
            <a:normAutofit/>
          </a:bodyPr>
          <a:lstStyle/>
          <a:p>
            <a:r>
              <a:rPr lang="en-US" sz="2400" dirty="0"/>
              <a:t>Introduction </a:t>
            </a:r>
            <a:r>
              <a:rPr lang="en-US" sz="2400"/>
              <a:t>to Ecology:</a:t>
            </a:r>
            <a:br>
              <a:rPr lang="en-US" sz="2400" dirty="0"/>
            </a:br>
            <a:r>
              <a:rPr lang="en-US" sz="2400" dirty="0"/>
              <a:t>Ecological Scales and Levels; Distributions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179FD2-F246-9C48-8D26-58D4BA74A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" y="1447800"/>
            <a:ext cx="2667000" cy="266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A0FD0-1FE0-2048-AE4E-6095A3FD5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9" y="1979407"/>
            <a:ext cx="2961489" cy="175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8F5570-90C1-CD4E-975B-DBBE83A1A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355432"/>
            <a:ext cx="3127138" cy="1759015"/>
          </a:xfrm>
          <a:prstGeom prst="rect">
            <a:avLst/>
          </a:prstGeom>
        </p:spPr>
      </p:pic>
      <p:pic>
        <p:nvPicPr>
          <p:cNvPr id="19" name="Picture 20" descr="http://images.ucpress.edu/covers/isbn13/9780520264212.jpg">
            <a:extLst>
              <a:ext uri="{FF2B5EF4-FFF2-40B4-BE49-F238E27FC236}">
                <a16:creationId xmlns:a16="http://schemas.microsoft.com/office/drawing/2014/main" id="{97075C26-C49F-AA40-B0FE-BCB7DBFF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77" y="2738526"/>
            <a:ext cx="1523999" cy="19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9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7870-EE9F-2F48-AC67-939DA759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Subdisciplines of Ecology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1BD38-C493-994C-BFC0-BC2D4D4E384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Organismal Ecology</a:t>
            </a:r>
          </a:p>
          <a:p>
            <a:r>
              <a:rPr lang="en-US" dirty="0"/>
              <a:t>Population Ecology</a:t>
            </a:r>
          </a:p>
          <a:p>
            <a:r>
              <a:rPr lang="en-US" dirty="0"/>
              <a:t>Community Ecology</a:t>
            </a:r>
          </a:p>
          <a:p>
            <a:r>
              <a:rPr lang="en-US" dirty="0"/>
              <a:t>Ecosystem Ecology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FB4BACF-D29E-F44C-96DA-4F0375D6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683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692"/>
            <a:ext cx="85344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u="sng" dirty="0"/>
              <a:t>Organismal Ecology</a:t>
            </a:r>
            <a:r>
              <a:rPr lang="en-US" altLang="en-US" sz="2400" dirty="0"/>
              <a:t>: How do characteristics of </a:t>
            </a:r>
            <a:r>
              <a:rPr lang="en-US" altLang="en-US" sz="2400" u="sng" dirty="0"/>
              <a:t>individuals</a:t>
            </a:r>
            <a:r>
              <a:rPr lang="en-US" altLang="en-US" sz="2400" dirty="0"/>
              <a:t> (e.g., physiology, morphology, and behavior) allow them to survive in their environment?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188827"/>
            <a:ext cx="7696200" cy="2189162"/>
          </a:xfrm>
        </p:spPr>
        <p:txBody>
          <a:bodyPr>
            <a:normAutofit/>
          </a:bodyPr>
          <a:lstStyle/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18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000" dirty="0"/>
              <a:t>How does a muskox survive 10 months of winter during which it takes in fewer calories than it uses?</a:t>
            </a:r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20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000" dirty="0"/>
              <a:t>e.g., physiological ecology (ecophysiology)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57E18-A59C-8049-AF53-3B6F7A3A8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2" y="1474668"/>
            <a:ext cx="3810000" cy="2540912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1CD87BB-D6DB-0D41-AFA1-8730196C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03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692"/>
            <a:ext cx="85344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u="sng" dirty="0"/>
              <a:t>Organismal Ecology</a:t>
            </a:r>
            <a:r>
              <a:rPr lang="en-US" altLang="en-US" sz="2400" dirty="0"/>
              <a:t>: How do characteristics of </a:t>
            </a:r>
            <a:r>
              <a:rPr lang="en-US" altLang="en-US" sz="2400" u="sng" dirty="0"/>
              <a:t>individuals</a:t>
            </a:r>
            <a:r>
              <a:rPr lang="en-US" altLang="en-US" sz="2400" dirty="0"/>
              <a:t> (e.g., physiology, morphology, and behavior) allow them to survive in their environment?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76200" y="4075111"/>
            <a:ext cx="6324600" cy="2189162"/>
          </a:xfrm>
        </p:spPr>
        <p:txBody>
          <a:bodyPr>
            <a:normAutofit fontScale="85000" lnSpcReduction="20000"/>
          </a:bodyPr>
          <a:lstStyle/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19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200" dirty="0"/>
              <a:t>Does change in morphology between juvenile and adult leaves of this New Zealand species result from physiological changes in different light and humidity regimes?</a:t>
            </a:r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endParaRPr lang="en-US" sz="2200" dirty="0"/>
          </a:p>
          <a:p>
            <a:pPr marL="342900" lvl="1" indent="-342900" eaLnBrk="1" hangingPunct="1">
              <a:buClr>
                <a:schemeClr val="bg2"/>
              </a:buClr>
              <a:buFont typeface="Wingdings" pitchFamily="2" charset="2"/>
              <a:buChar char="p"/>
              <a:defRPr/>
            </a:pPr>
            <a:r>
              <a:rPr lang="en-US" sz="2200" dirty="0"/>
              <a:t>Or has this evolved as protection from consumption by extinct moas?</a:t>
            </a:r>
          </a:p>
        </p:txBody>
      </p:sp>
      <p:pic>
        <p:nvPicPr>
          <p:cNvPr id="8198" name="Picture 2" descr="Psuedopanax ferox both form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9132" y="1600201"/>
            <a:ext cx="2326268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498975" y="1844675"/>
            <a:ext cx="91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Adult leaves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419600" y="3028950"/>
            <a:ext cx="144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Juvenile leaves</a:t>
            </a:r>
          </a:p>
        </p:txBody>
      </p:sp>
      <p:sp>
        <p:nvSpPr>
          <p:cNvPr id="8201" name="Line 6"/>
          <p:cNvSpPr>
            <a:spLocks noChangeShapeType="1"/>
          </p:cNvSpPr>
          <p:nvPr/>
        </p:nvSpPr>
        <p:spPr bwMode="auto">
          <a:xfrm>
            <a:off x="5410200" y="215423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6"/>
          <p:cNvSpPr>
            <a:spLocks noChangeShapeType="1"/>
          </p:cNvSpPr>
          <p:nvPr/>
        </p:nvSpPr>
        <p:spPr bwMode="auto">
          <a:xfrm flipV="1">
            <a:off x="5562600" y="2895600"/>
            <a:ext cx="1371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802" name="Picture 2" descr="https://upload.wikimedia.org/wikipedia/en/d/d7/Megalaptery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795" y="2153342"/>
            <a:ext cx="1371600" cy="196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11FF931-5461-0845-8C3A-58094A5E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2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1" grpId="0" uiExpand="1" build="p"/>
      <p:bldP spid="8201" grpId="0" animBg="1"/>
      <p:bldP spid="82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99FEC7-6869-1E4E-A3BA-992E41337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4703864" cy="518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951F7-9BD5-B345-8DF5-3EB35F3F8C4A}"/>
              </a:ext>
            </a:extLst>
          </p:cNvPr>
          <p:cNvSpPr txBox="1"/>
          <p:nvPr/>
        </p:nvSpPr>
        <p:spPr>
          <a:xfrm>
            <a:off x="5486400" y="1371600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Moas comprised ~9 species some as tall as 3.6 m.</a:t>
            </a:r>
          </a:p>
          <a:p>
            <a:endParaRPr lang="en-US" dirty="0"/>
          </a:p>
          <a:p>
            <a:r>
              <a:rPr lang="en-US" dirty="0"/>
              <a:t>In 1280 the Moa population probably was about 58,000.</a:t>
            </a:r>
          </a:p>
          <a:p>
            <a:endParaRPr lang="en-US" dirty="0"/>
          </a:p>
          <a:p>
            <a:r>
              <a:rPr lang="en-US" dirty="0"/>
              <a:t>Moa extinction occurred 1300–1440 ± 20 years, due to overhunting by people first arriving to new Zealand.</a:t>
            </a:r>
          </a:p>
        </p:txBody>
      </p:sp>
    </p:spTree>
    <p:extLst>
      <p:ext uri="{BB962C8B-B14F-4D97-AF65-F5344CB8AC3E}">
        <p14:creationId xmlns:p14="http://schemas.microsoft.com/office/powerpoint/2010/main" val="1035925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snowgoose floc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154831"/>
            <a:ext cx="2730381" cy="18189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u="sng" dirty="0"/>
              <a:t>Population Ecology</a:t>
            </a:r>
            <a:r>
              <a:rPr lang="en-US" altLang="en-US" sz="3200" dirty="0"/>
              <a:t>: how does the distribution and abundance of a </a:t>
            </a:r>
            <a:r>
              <a:rPr lang="en-US" altLang="en-US" sz="3200" u="sng" dirty="0"/>
              <a:t>species</a:t>
            </a:r>
            <a:r>
              <a:rPr lang="en-US" altLang="en-US" sz="3200" dirty="0"/>
              <a:t> change over time? </a:t>
            </a:r>
          </a:p>
        </p:txBody>
      </p:sp>
      <p:sp>
        <p:nvSpPr>
          <p:cNvPr id="10245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762000" y="1371600"/>
            <a:ext cx="8229600" cy="218757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A population is a group of individuals of the same species living in the same area at the same time.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How does timing of snow melt affect reproductive success in snow geese?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dirty="0"/>
              <a:t>How does the expansion of wolves into an area affect the distribution and abundance of foxes or coyotes?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489559" y="6003925"/>
            <a:ext cx="2655888" cy="24447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dirty="0">
                <a:latin typeface="Arial" charset="0"/>
              </a:rPr>
              <a:t>Photo credit: Ginger </a:t>
            </a:r>
            <a:r>
              <a:rPr lang="en-US" altLang="en-US" sz="1000" dirty="0" err="1">
                <a:latin typeface="Arial" charset="0"/>
              </a:rPr>
              <a:t>Halser</a:t>
            </a:r>
            <a:r>
              <a:rPr lang="en-US" altLang="en-US" sz="1000" dirty="0">
                <a:latin typeface="Arial" charset="0"/>
              </a:rPr>
              <a:t>, WEFW photo</a:t>
            </a:r>
          </a:p>
        </p:txBody>
      </p:sp>
      <p:pic>
        <p:nvPicPr>
          <p:cNvPr id="9223" name="Picture 6" descr="red fo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6256" y="4154831"/>
            <a:ext cx="2297113" cy="18189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8" descr="wolf-color-ph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51" y="4154831"/>
            <a:ext cx="272193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1F01803-A152-B14F-9445-84DC77F2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609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1AAF81-A27C-BA4F-A6E5-AEC1AE402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6705600" cy="5026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5F29B2-EB8E-444C-B181-BCFA721D58BA}"/>
              </a:ext>
            </a:extLst>
          </p:cNvPr>
          <p:cNvSpPr/>
          <p:nvPr/>
        </p:nvSpPr>
        <p:spPr>
          <a:xfrm>
            <a:off x="990600" y="5943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2.6 Ecosystem Changes by George Shepherd</a:t>
            </a:r>
          </a:p>
        </p:txBody>
      </p:sp>
    </p:spTree>
    <p:extLst>
      <p:ext uri="{BB962C8B-B14F-4D97-AF65-F5344CB8AC3E}">
        <p14:creationId xmlns:p14="http://schemas.microsoft.com/office/powerpoint/2010/main" val="2442156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u="sng" dirty="0"/>
              <a:t>Community Ecology</a:t>
            </a:r>
            <a:r>
              <a:rPr lang="en-US" altLang="en-US" sz="2800" dirty="0"/>
              <a:t>: what factors affect </a:t>
            </a:r>
            <a:r>
              <a:rPr lang="en-US" altLang="en-US" sz="2800" u="sng" dirty="0"/>
              <a:t>community</a:t>
            </a:r>
            <a:r>
              <a:rPr lang="en-US" altLang="en-US" sz="2800" dirty="0"/>
              <a:t> structure and composition?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447800"/>
            <a:ext cx="8229600" cy="19399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A community consists of the species that co-occur and interact with each other in a given area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How does drought affect the community composition of a tropical bird community?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2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Are more complex communities more stable than simple communities?</a:t>
            </a:r>
          </a:p>
        </p:txBody>
      </p:sp>
      <p:pic>
        <p:nvPicPr>
          <p:cNvPr id="10248" name="Picture 8" descr="byromix sm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657600"/>
            <a:ext cx="2443162" cy="2289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 descr="http://www.animal-ecology-guangxi.com/sites/default/files/attachments-images/rangu_narayan_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04" y="3657600"/>
            <a:ext cx="1533344" cy="228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7407275" y="5999725"/>
            <a:ext cx="1279525" cy="21431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rial" charset="0"/>
              </a:rPr>
              <a:t>Photo credit: C. Mulder</a:t>
            </a:r>
          </a:p>
        </p:txBody>
      </p:sp>
      <p:pic>
        <p:nvPicPr>
          <p:cNvPr id="15363" name="Picture 3" descr="C:\Work archives\Research projects completed\Bryos\images\field images\Ruapehu\moss 1550 8 .jp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7103" r="19704" b="13328"/>
          <a:stretch/>
        </p:blipFill>
        <p:spPr bwMode="auto">
          <a:xfrm>
            <a:off x="3335499" y="3657600"/>
            <a:ext cx="2473002" cy="22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1533BC2-6769-1847-8926-36D3E2CF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327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D90B0-B067-E444-8DC7-B40EFC3D0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/>
              <a:t>Tropical Rainforest is Among the Most Diverse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5E3737-C367-D84E-863D-D7A3E3D9B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4524375" cy="3378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0059E1-F8EA-4049-B9C0-69F2370A345D}"/>
              </a:ext>
            </a:extLst>
          </p:cNvPr>
          <p:cNvSpPr/>
          <p:nvPr/>
        </p:nvSpPr>
        <p:spPr>
          <a:xfrm>
            <a:off x="780156" y="5562600"/>
            <a:ext cx="4183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rainforests.mongabay.com</a:t>
            </a:r>
            <a:r>
              <a:rPr lang="en-US" dirty="0"/>
              <a:t>/0301.htm</a:t>
            </a:r>
          </a:p>
        </p:txBody>
      </p:sp>
    </p:spTree>
    <p:extLst>
      <p:ext uri="{BB962C8B-B14F-4D97-AF65-F5344CB8AC3E}">
        <p14:creationId xmlns:p14="http://schemas.microsoft.com/office/powerpoint/2010/main" val="169172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F975C0-8A42-C04B-8691-54471BBD2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3570514" cy="487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0176F5-C6A2-D64D-AE8C-46DA777866B7}"/>
              </a:ext>
            </a:extLst>
          </p:cNvPr>
          <p:cNvSpPr/>
          <p:nvPr/>
        </p:nvSpPr>
        <p:spPr>
          <a:xfrm>
            <a:off x="533400" y="5285232"/>
            <a:ext cx="7226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pperplateGothic"/>
              </a:rPr>
              <a:t>Ecosystem Profile Technical Summary: </a:t>
            </a:r>
            <a:r>
              <a:rPr lang="en-US" dirty="0"/>
              <a:t>Tropical Andes Biodiversity Hotspot</a:t>
            </a:r>
          </a:p>
          <a:p>
            <a:r>
              <a:rPr lang="en-US" dirty="0"/>
              <a:t>NatureServe and </a:t>
            </a:r>
            <a:r>
              <a:rPr lang="en-US" dirty="0" err="1"/>
              <a:t>EcoDecisión</a:t>
            </a:r>
            <a:r>
              <a:rPr lang="en-US" dirty="0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4A9D93-125A-964B-873D-A1E66B84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447800"/>
            <a:ext cx="4405816" cy="1139825"/>
          </a:xfrm>
        </p:spPr>
        <p:txBody>
          <a:bodyPr anchor="ctr">
            <a:normAutofit fontScale="90000"/>
          </a:bodyPr>
          <a:lstStyle/>
          <a:p>
            <a:r>
              <a:rPr lang="en-US" sz="2800" dirty="0"/>
              <a:t>East Slope of the Andes is a Major Biodiversity Hotspot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Elevational patterns of replacement boost species</a:t>
            </a:r>
            <a:br>
              <a:rPr lang="en-US" sz="2800" dirty="0"/>
            </a:br>
            <a:r>
              <a:rPr lang="en-US" sz="2800" dirty="0"/>
              <a:t>#s in the region</a:t>
            </a:r>
          </a:p>
        </p:txBody>
      </p:sp>
    </p:spTree>
    <p:extLst>
      <p:ext uri="{BB962C8B-B14F-4D97-AF65-F5344CB8AC3E}">
        <p14:creationId xmlns:p14="http://schemas.microsoft.com/office/powerpoint/2010/main" val="2573200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147F-908A-074A-86E9-41207BDA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Tundra is also surprisingly diverse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0FBF3-1183-D946-84BA-B0E1E52B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3330"/>
            <a:ext cx="4191000" cy="4772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38C926-2D23-4640-8038-C9AA6FB6F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98" y="1085850"/>
            <a:ext cx="3832202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9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dirty="0"/>
              <a:t>What is ecology?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01775"/>
            <a:ext cx="6705600" cy="4975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Study of interactions between organisms, and between organisms and their environment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76800" y="4382561"/>
            <a:ext cx="457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800" dirty="0"/>
              <a:t>Source: </a:t>
            </a:r>
            <a:r>
              <a:rPr lang="en-US" altLang="en-US" sz="1000" dirty="0"/>
              <a:t>Cornell Lab of Ornithology</a:t>
            </a:r>
            <a:endParaRPr lang="en-US" altLang="en-US" sz="8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4800" y="5971401"/>
            <a:ext cx="8077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200" dirty="0"/>
              <a:t>Distribution &amp; abundance of the Eastern Bluebird, </a:t>
            </a:r>
            <a:r>
              <a:rPr lang="en-US" altLang="en-US" sz="1200" i="1" dirty="0"/>
              <a:t>Sialia </a:t>
            </a:r>
            <a:r>
              <a:rPr lang="en-US" altLang="en-US" sz="1200" i="1" dirty="0" err="1"/>
              <a:t>sialis</a:t>
            </a:r>
            <a:r>
              <a:rPr lang="en-US" altLang="en-US" sz="1200" i="1" dirty="0"/>
              <a:t> </a:t>
            </a:r>
            <a:r>
              <a:rPr lang="en-US" altLang="en-US" sz="1200" dirty="0"/>
              <a:t>--- lays 2 to 7 eggs; Mean = 4.49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DEAAB-D691-044D-A308-16325E053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38400"/>
            <a:ext cx="3294529" cy="32945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2F55BB-8F8F-0748-B83A-268648D49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02644"/>
            <a:ext cx="3657600" cy="2164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936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guano2 sm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708" y="4818986"/>
            <a:ext cx="2133601" cy="16006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001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u="sng" dirty="0"/>
              <a:t>Ecosystem Ecology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228600" y="1276261"/>
            <a:ext cx="8534400" cy="375293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Ecosystems include biotic (living) &amp; abiotic (not living) components.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Ecosystem ecologists are often interested in how energy and matter (e.g., carbon, nutrients, and water) move through these components and affect populations and communities.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How does the presence of N-fixing species alter nutrient cycling rates in the boreal forest?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2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200" dirty="0"/>
              <a:t>How does nutrient transfer  from ocean to land in the form of seabird guano alter plant productivity?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6195980" y="6432670"/>
            <a:ext cx="1517650" cy="214313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dirty="0">
                <a:latin typeface="Arial" charset="0"/>
              </a:rPr>
              <a:t>Photo credit: C. Mulder</a:t>
            </a:r>
          </a:p>
        </p:txBody>
      </p:sp>
      <p:pic>
        <p:nvPicPr>
          <p:cNvPr id="11271" name="Picture 6" descr="root nodule small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06838" y="4815247"/>
            <a:ext cx="1330324" cy="16043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3972639" y="6432670"/>
            <a:ext cx="2362200" cy="21431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dirty="0">
                <a:latin typeface="Arial" charset="0"/>
              </a:rPr>
              <a:t>Photo credit: D. .</a:t>
            </a:r>
            <a:r>
              <a:rPr lang="en-US" altLang="en-US" sz="800" dirty="0" err="1">
                <a:latin typeface="Arial" charset="0"/>
              </a:rPr>
              <a:t>Uliassi</a:t>
            </a:r>
            <a:endParaRPr lang="en-US" altLang="en-US" sz="800" dirty="0">
              <a:latin typeface="Arial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5AB0DEE-0C35-D141-98F6-CDD9CAEB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973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population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694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population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8D3436-34D3-AE4B-8E4B-1018680F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4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community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78AA585-2896-BF4C-98D8-624DEB65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39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community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92F438-24BF-A440-95A7-BC70CBF4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2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ecosystem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803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 title="Question Text Shap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Which of the following is an example of a question asked by a </a:t>
            </a:r>
            <a:r>
              <a:rPr lang="en-US" altLang="en-US" u="sng" dirty="0"/>
              <a:t>community</a:t>
            </a:r>
            <a:r>
              <a:rPr lang="en-US" altLang="en-US" dirty="0"/>
              <a:t> ecologist?</a:t>
            </a:r>
            <a:endParaRPr lang="en-US" dirty="0"/>
          </a:p>
        </p:txBody>
      </p:sp>
      <p:sp>
        <p:nvSpPr>
          <p:cNvPr id="3" name="TPAnswers" title="Answer Text Shape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219200"/>
            <a:ext cx="7467600" cy="4910328"/>
          </a:xfrm>
        </p:spPr>
        <p:txBody>
          <a:bodyPr>
            <a:normAutofit/>
          </a:bodyPr>
          <a:lstStyle/>
          <a:p>
            <a:pPr marL="514350" indent="-514350">
              <a:buFont typeface="Wingdings 3"/>
              <a:buAutoNum type="alphaUcPeriod"/>
            </a:pPr>
            <a:endParaRPr lang="en-US" sz="2400" dirty="0"/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influx of nitrogen from fertilizer alter the rate of carbon fixation in an aquatic plant?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Is an area with more species more difficult for a non-native species to invade?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Under increased temperatures, will </a:t>
            </a:r>
            <a:r>
              <a:rPr lang="en-US" sz="2400" dirty="0" err="1"/>
              <a:t>pikas</a:t>
            </a:r>
            <a:r>
              <a:rPr lang="en-US" sz="2400" dirty="0"/>
              <a:t> overheat in summer?</a:t>
            </a:r>
          </a:p>
          <a:p>
            <a:pPr marL="514350" indent="-514350">
              <a:buFont typeface="Wingdings 3"/>
              <a:buAutoNum type="alphaUcPeriod"/>
            </a:pPr>
            <a:r>
              <a:rPr lang="en-US" sz="2400" dirty="0"/>
              <a:t>How does an increase in moose calf survival from 20% to 25% alter the number of individuals in a herd after 10 years?</a:t>
            </a:r>
            <a:endParaRPr lang="en-US" dirty="0"/>
          </a:p>
        </p:txBody>
      </p:sp>
      <p:sp>
        <p:nvSpPr>
          <p:cNvPr id="4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E01C188-5804-1B47-A6FE-F3D3F033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06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FEC8-C071-8B4C-97B0-3AAE3221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 anchor="b">
            <a:noAutofit/>
          </a:bodyPr>
          <a:lstStyle/>
          <a:p>
            <a:r>
              <a:rPr lang="en-US" dirty="0"/>
              <a:t>Under increased temperatures, will </a:t>
            </a:r>
            <a:r>
              <a:rPr lang="en-US" dirty="0" err="1"/>
              <a:t>pikas</a:t>
            </a:r>
            <a:r>
              <a:rPr lang="en-US" dirty="0"/>
              <a:t> overheat in summer?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5947A-8B00-A245-B6D3-67B214969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Organismal Ecology</a:t>
            </a:r>
          </a:p>
          <a:p>
            <a:r>
              <a:rPr lang="en-US" dirty="0"/>
              <a:t>Population Ecology</a:t>
            </a:r>
          </a:p>
          <a:p>
            <a:r>
              <a:rPr lang="en-US" dirty="0"/>
              <a:t>Community Ecology</a:t>
            </a:r>
          </a:p>
          <a:p>
            <a:r>
              <a:rPr lang="en-US" dirty="0"/>
              <a:t>Ecosystem Ecology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18DBC-7AB8-8B48-8554-37581FA1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048000"/>
            <a:ext cx="4553494" cy="29845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6AD4671-68E0-9846-8B58-42CFAF33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35591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7870-EE9F-2F48-AC67-939DA759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Subdisciplines of Ecology are Integrated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1BD38-C493-994C-BFC0-BC2D4D4E384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Organismal Ecology</a:t>
            </a:r>
          </a:p>
          <a:p>
            <a:r>
              <a:rPr lang="en-US" dirty="0"/>
              <a:t>Population Ecology</a:t>
            </a:r>
          </a:p>
          <a:p>
            <a:r>
              <a:rPr lang="en-US" dirty="0"/>
              <a:t>Community Ecology</a:t>
            </a:r>
          </a:p>
          <a:p>
            <a:r>
              <a:rPr lang="en-US" dirty="0"/>
              <a:t>Ecosystem Ecology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0E4B03-1EEC-D24F-A866-68F65597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2760866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Lower scales provide the mechanisms for higher scales </a:t>
            </a:r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 flipV="1">
            <a:off x="1676400" y="5181600"/>
            <a:ext cx="381000" cy="455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9"/>
          <p:cNvSpPr>
            <a:spLocks noChangeShapeType="1"/>
          </p:cNvSpPr>
          <p:nvPr/>
        </p:nvSpPr>
        <p:spPr bwMode="auto">
          <a:xfrm flipV="1">
            <a:off x="2895600" y="5257800"/>
            <a:ext cx="0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0"/>
          <p:cNvSpPr>
            <a:spLocks noChangeShapeType="1"/>
          </p:cNvSpPr>
          <p:nvPr/>
        </p:nvSpPr>
        <p:spPr bwMode="auto">
          <a:xfrm flipH="1" flipV="1">
            <a:off x="3657600" y="5181600"/>
            <a:ext cx="457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8"/>
          <p:cNvSpPr>
            <a:spLocks noChangeShapeType="1"/>
          </p:cNvSpPr>
          <p:nvPr/>
        </p:nvSpPr>
        <p:spPr bwMode="auto">
          <a:xfrm flipV="1">
            <a:off x="5562600" y="2514599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6629400" y="2514598"/>
            <a:ext cx="0" cy="18288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 flipV="1">
            <a:off x="7315199" y="2514599"/>
            <a:ext cx="990601" cy="28194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105400" y="2057400"/>
            <a:ext cx="3251531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dirty="0"/>
              <a:t>High nutrient cycling rates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5410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Organismal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04" y="4419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Population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352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981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Ecosystem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4495800"/>
            <a:ext cx="2209800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Species is a good competitor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5715000"/>
            <a:ext cx="10668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Large body size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5715000"/>
            <a:ext cx="12192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Fast growth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715000"/>
            <a:ext cx="9144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Good defenses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8200" y="3429000"/>
            <a:ext cx="1752600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</a:t>
            </a:r>
            <a:r>
              <a:rPr lang="en-US" sz="1600" dirty="0"/>
              <a:t>diversity</a:t>
            </a:r>
            <a:r>
              <a:rPr lang="en-US" dirty="0"/>
              <a:t> of decomposers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3600" y="4419600"/>
            <a:ext cx="1905000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Large populations of nitrogen fixers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4200" y="5410200"/>
            <a:ext cx="2057400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High photosynthetic rates of dominant plant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EA8DD8AD-FE0E-6945-B506-AFF78F95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4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1" grpId="0" animBg="1"/>
      <p:bldP spid="18" grpId="0" animBg="1"/>
      <p:bldP spid="19" grpId="0" animBg="1"/>
      <p:bldP spid="20" grpId="0" animBg="1"/>
      <p:bldP spid="2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determines distribution of a species?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3100" y="601381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 map of major vectors of malaria: </a:t>
            </a:r>
            <a:r>
              <a:rPr lang="en-US" i="1" dirty="0"/>
              <a:t> Anopheles</a:t>
            </a:r>
            <a:r>
              <a:rPr lang="en-US" dirty="0"/>
              <a:t> mosquitoes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8AC415E-9882-F24C-BE24-E1752C743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D3126-2073-AA4F-8230-17550C821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44" y="1264794"/>
            <a:ext cx="4565712" cy="468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93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9E1A-6524-FA4C-BA9F-F9A963CE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Areas of Ecology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04D65-8BA1-BA48-9FE8-2CE05937D38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929640"/>
            <a:ext cx="8229600" cy="49377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Humans have had and are continuing to have enormous impacts on the planet and its inhabitants. Several areas of biology address this and are rapidly expanding:</a:t>
            </a:r>
          </a:p>
          <a:p>
            <a:endParaRPr lang="en-US" dirty="0"/>
          </a:p>
          <a:p>
            <a:r>
              <a:rPr lang="en-US" dirty="0"/>
              <a:t>Sir David Attenborough --- “We are a plague on Earth… and it’s coming home to roost.”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F7CCB-81E1-5047-A9B9-329E1183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203699"/>
            <a:ext cx="2941036" cy="1948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06B3B-BD12-2D48-8921-CDD842299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8" y="4203700"/>
            <a:ext cx="2590800" cy="194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8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EC0BF10-BFDF-CF48-B5A7-74C7E9F59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267200"/>
            <a:ext cx="3524747" cy="2362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9B730-9BBB-2E43-940E-85A4772F9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9400"/>
            <a:ext cx="3556279" cy="23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52B24-2582-F849-BF26-8316BAE88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4" y="228601"/>
            <a:ext cx="354676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3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8A505-09CC-354F-96DF-1A98FB890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7543800" cy="42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EE787-A219-1043-8DA2-D9728260C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305"/>
            <a:ext cx="3276600" cy="2457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42B14F-B278-D045-B796-5EC54D767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67" y="4428452"/>
            <a:ext cx="3712733" cy="24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62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89435C-7792-DC44-B904-98457134C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1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6DC70-F2AB-024D-854C-108CE818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7924800" cy="5283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6AB8F2-EC62-6C4C-AB2B-8F919E1D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New Student Housing Village on Stilts for a Reason?</a:t>
            </a:r>
          </a:p>
        </p:txBody>
      </p:sp>
    </p:spTree>
    <p:extLst>
      <p:ext uri="{BB962C8B-B14F-4D97-AF65-F5344CB8AC3E}">
        <p14:creationId xmlns:p14="http://schemas.microsoft.com/office/powerpoint/2010/main" val="323480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6DC70-F2AB-024D-854C-108CE818F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88886"/>
            <a:ext cx="3755571" cy="25037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6AB8F2-EC62-6C4C-AB2B-8F919E1D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400"/>
              <a:t>Stiltsville </a:t>
            </a:r>
            <a:r>
              <a:rPr lang="en-US" sz="2400" dirty="0"/>
              <a:t>Redux?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200B8C-1D1A-C441-A8C6-BADE329B6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78" y="1788886"/>
            <a:ext cx="3690979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8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Disciplines in Ecology: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6553200" cy="51054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u="sng" dirty="0"/>
              <a:t>Conservation Biology</a:t>
            </a:r>
            <a:r>
              <a:rPr lang="en-US" dirty="0"/>
              <a:t>: Efforts to study and preserve biology at all levels: genetic diversity within populations, species diversity in communities, and ecosystem function.</a:t>
            </a:r>
          </a:p>
          <a:p>
            <a:endParaRPr lang="en-US" dirty="0"/>
          </a:p>
          <a:p>
            <a:r>
              <a:rPr lang="en-US" u="sng" dirty="0"/>
              <a:t>Restoration Biology</a:t>
            </a:r>
            <a:r>
              <a:rPr lang="en-US" dirty="0"/>
              <a:t>: Efforts to restore biological communities to their former (undisturbed or less disturbed) state.</a:t>
            </a:r>
          </a:p>
          <a:p>
            <a:endParaRPr lang="en-US" dirty="0"/>
          </a:p>
        </p:txBody>
      </p:sp>
      <p:sp>
        <p:nvSpPr>
          <p:cNvPr id="4" name="AutoShape 2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8" name="Picture 8" descr="https://conbio.org/images/content_annual_report/April_Front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90" y="1479179"/>
            <a:ext cx="1548436" cy="202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harvardforest.fas.harvard.edu/sites/harvardforest.fas.harvard.edu/files/ellison-pubs/2000/restecolcove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90" y="3657600"/>
            <a:ext cx="1548436" cy="205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8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B5F2C1E-2C05-7C46-AC87-371308B2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46825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Disciplines in Ecology: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6553200" cy="51054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u="sng" dirty="0"/>
              <a:t>Global Ecology</a:t>
            </a:r>
            <a:r>
              <a:rPr lang="en-US" dirty="0"/>
              <a:t>: efforts to understand how global change (including changes in temperature and precipitation patterns, CO</a:t>
            </a:r>
            <a:r>
              <a:rPr lang="en-US" baseline="-25000" dirty="0"/>
              <a:t>2</a:t>
            </a:r>
            <a:r>
              <a:rPr lang="en-US" dirty="0"/>
              <a:t>  levels in the atmosphere, pH levels in the ocean, and large-scale pollution) affects populations, communities and ecosystems.</a:t>
            </a:r>
          </a:p>
          <a:p>
            <a:endParaRPr lang="en-US" dirty="0"/>
          </a:p>
          <a:p>
            <a:r>
              <a:rPr lang="en-US" u="sng" dirty="0"/>
              <a:t>Invasion Biology</a:t>
            </a:r>
            <a:r>
              <a:rPr lang="en-US" dirty="0"/>
              <a:t>: the study of species expanding into areas where they were previously not present and  their impacts on populations, communities, and ecosystem function.</a:t>
            </a:r>
          </a:p>
          <a:p>
            <a:endParaRPr lang="en-US" dirty="0"/>
          </a:p>
        </p:txBody>
      </p:sp>
      <p:sp>
        <p:nvSpPr>
          <p:cNvPr id="4" name="AutoShape 2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global change biology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6" name="Picture 6" descr="http://aspenface.mtu.edu/Global_Change_Biology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09" y="1676400"/>
            <a:ext cx="153419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8" descr="Image result for biological invasions journa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20" name="Picture 20" descr="http://images.ucpress.edu/covers/isbn13/9780520264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09" y="4114800"/>
            <a:ext cx="1523999" cy="198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E86D27C-530D-1D41-AD1F-32960885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997561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42BFB4-18FE-6046-9918-CD4373946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395172-2A35-7240-8CA7-41A7E1888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7200"/>
            <a:ext cx="4572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28B086-4BB1-3C41-98BB-DAB92C333BD9}"/>
              </a:ext>
            </a:extLst>
          </p:cNvPr>
          <p:cNvSpPr/>
          <p:nvPr/>
        </p:nvSpPr>
        <p:spPr>
          <a:xfrm>
            <a:off x="381000" y="52578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Kar,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Narayani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&amp; Kumar, Ashwani &amp; Singh, Om &amp; Carlton, Jane &amp; Nanda,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Nutan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(2014).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 review of malaria transmission dynamics in forest ecosystems.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Parasites &amp; Vectors. 7. 265. 10.1186/1756-3305-7-265. </a:t>
            </a:r>
          </a:p>
        </p:txBody>
      </p:sp>
    </p:spTree>
    <p:extLst>
      <p:ext uri="{BB962C8B-B14F-4D97-AF65-F5344CB8AC3E}">
        <p14:creationId xmlns:p14="http://schemas.microsoft.com/office/powerpoint/2010/main" val="1037885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en-US" altLang="en-US" dirty="0"/>
              <a:t>Goals of ecology</a:t>
            </a:r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01775"/>
            <a:ext cx="8382000" cy="4975225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Basic Science: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lvl="2" eaLnBrk="1" hangingPunct="1">
              <a:lnSpc>
                <a:spcPct val="80000"/>
              </a:lnSpc>
            </a:pPr>
            <a:r>
              <a:rPr lang="en-US" altLang="en-US" dirty="0"/>
              <a:t> To understand the distribution (Where?) and abundance (How many?) of organisms.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dirty="0"/>
          </a:p>
          <a:p>
            <a:pPr lvl="2" eaLnBrk="1" hangingPunct="1">
              <a:lnSpc>
                <a:spcPct val="80000"/>
              </a:lnSpc>
            </a:pPr>
            <a:r>
              <a:rPr lang="en-US" altLang="en-US" dirty="0"/>
              <a:t>To understand the mechanisms behind the distribution and abundance contributing to ecosystem functioning.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/>
              <a:t>Applied Management: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/>
          </a:p>
          <a:p>
            <a:pPr lvl="2">
              <a:lnSpc>
                <a:spcPct val="80000"/>
              </a:lnSpc>
            </a:pPr>
            <a:r>
              <a:rPr lang="en-US" altLang="en-US" dirty="0"/>
              <a:t>To use this knowledge to predict and mitigate natural and human impacts on the environment (e.g., through habitat destruction, climate change, introduction of species to new areas).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685E9CE-F6DF-DB44-A990-E9FDF107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0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en-US" dirty="0"/>
              <a:t>Common misconceptions about ecology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5334000" cy="4530725"/>
          </a:xfrm>
        </p:spPr>
        <p:txBody>
          <a:bodyPr>
            <a:noAutofit/>
          </a:bodyPr>
          <a:lstStyle/>
          <a:p>
            <a:r>
              <a:rPr lang="en-US" altLang="en-US" sz="2000" dirty="0"/>
              <a:t>Ecology ≠ Natural History</a:t>
            </a:r>
          </a:p>
          <a:p>
            <a:pPr lvl="1"/>
            <a:r>
              <a:rPr lang="en-US" altLang="en-US" sz="2000" dirty="0"/>
              <a:t>Natural history is critical to understanding organisms, and provides inspiration and questions but…</a:t>
            </a:r>
          </a:p>
          <a:p>
            <a:pPr lvl="1"/>
            <a:r>
              <a:rPr lang="en-US" altLang="en-US" sz="2000" dirty="0"/>
              <a:t>Natural history documents what is different between species</a:t>
            </a:r>
          </a:p>
          <a:p>
            <a:pPr lvl="1"/>
            <a:r>
              <a:rPr lang="en-US" altLang="en-US" sz="2000" dirty="0"/>
              <a:t>Ecology focuses on developing hypotheses and predictions that apply to more than one species or situation.</a:t>
            </a:r>
          </a:p>
          <a:p>
            <a:r>
              <a:rPr lang="en-US" altLang="en-US" sz="2000" dirty="0"/>
              <a:t>Ecology ≠ Environmentalism</a:t>
            </a:r>
          </a:p>
          <a:p>
            <a:pPr lvl="1"/>
            <a:r>
              <a:rPr lang="en-US" altLang="en-US" sz="2000" dirty="0"/>
              <a:t>Ecologists are also environmentalists but…</a:t>
            </a:r>
          </a:p>
          <a:p>
            <a:pPr lvl="1"/>
            <a:r>
              <a:rPr lang="en-US" altLang="en-US" sz="2000" dirty="0"/>
              <a:t>Ecology is a science, not a political or ideological movement</a:t>
            </a:r>
          </a:p>
        </p:txBody>
      </p:sp>
      <p:pic>
        <p:nvPicPr>
          <p:cNvPr id="3074" name="Picture 2" descr="http://i.telegraph.co.uk/multimedia/archive/02411/NHM_Wallace_s-inse_2411480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293000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0" y="3581400"/>
            <a:ext cx="3810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http://i.telegraph.co.uk/multimedia/archive/02411/NHM_Wallace_s-inse_2411480k.jpg</a:t>
            </a:r>
          </a:p>
        </p:txBody>
      </p:sp>
      <p:pic>
        <p:nvPicPr>
          <p:cNvPr id="3076" name="Picture 4" descr="http://www.snohomishtimes.com/images/plan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019800"/>
            <a:ext cx="2438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http://www.snohomishtimes.com/images/planet.jpg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5ABA7D9-B5E4-0647-B51B-202D02A7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82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/>
          <a:lstStyle/>
          <a:p>
            <a:pPr eaLnBrk="1" hangingPunct="1"/>
            <a:r>
              <a:rPr lang="en-US" altLang="en-US" sz="4000" dirty="0"/>
              <a:t>Ecology: Spatial Scales</a:t>
            </a:r>
          </a:p>
        </p:txBody>
      </p:sp>
      <p:sp>
        <p:nvSpPr>
          <p:cNvPr id="7171" name="Text Placeholder 5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191000" cy="4683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700" u="sng" dirty="0"/>
              <a:t>Spatial Scale</a:t>
            </a:r>
            <a:r>
              <a:rPr lang="en-US" altLang="en-US" sz="1700" dirty="0"/>
              <a:t>:</a:t>
            </a:r>
          </a:p>
          <a:p>
            <a:pPr eaLnBrk="1" hangingPunct="1">
              <a:lnSpc>
                <a:spcPct val="80000"/>
              </a:lnSpc>
            </a:pPr>
            <a:endParaRPr lang="en-US" altLang="en-US" sz="17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AT or ABOVE the organismal level – that is, it does </a:t>
            </a:r>
            <a:r>
              <a:rPr lang="en-US" altLang="en-US" sz="1800" u="sng" dirty="0"/>
              <a:t>not</a:t>
            </a:r>
            <a:r>
              <a:rPr lang="en-US" altLang="en-US" sz="1800" dirty="0"/>
              <a:t> focus solely on what happens inside an organism.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BELOW or AT the landscape level; usually bounded by the areas over which species interact.</a:t>
            </a:r>
          </a:p>
          <a:p>
            <a:pPr eaLnBrk="1" hangingPunct="1">
              <a:lnSpc>
                <a:spcPct val="80000"/>
              </a:lnSpc>
            </a:pPr>
            <a:endParaRPr lang="en-US" altLang="en-US" sz="1700" dirty="0"/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6" y="3756963"/>
            <a:ext cx="2430705" cy="16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7790"/>
            <a:ext cx="2514585" cy="18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75" name="Straight Arrow Connector 2"/>
          <p:cNvCxnSpPr>
            <a:cxnSpLocks noChangeShapeType="1"/>
          </p:cNvCxnSpPr>
          <p:nvPr/>
        </p:nvCxnSpPr>
        <p:spPr bwMode="auto">
          <a:xfrm>
            <a:off x="6477000" y="3200400"/>
            <a:ext cx="0" cy="4603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7" name="TextBox 4"/>
          <p:cNvSpPr txBox="1">
            <a:spLocks noChangeArrowheads="1"/>
          </p:cNvSpPr>
          <p:nvPr/>
        </p:nvSpPr>
        <p:spPr bwMode="auto">
          <a:xfrm>
            <a:off x="7757145" y="1603035"/>
            <a:ext cx="11429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 err="1"/>
              <a:t>Stomates</a:t>
            </a:r>
            <a:r>
              <a:rPr lang="en-US" altLang="en-US" sz="1400" dirty="0"/>
              <a:t> on the surface of a leaf</a:t>
            </a:r>
          </a:p>
        </p:txBody>
      </p:sp>
      <p:sp>
        <p:nvSpPr>
          <p:cNvPr id="7178" name="TextBox 5"/>
          <p:cNvSpPr txBox="1">
            <a:spLocks noChangeArrowheads="1"/>
          </p:cNvSpPr>
          <p:nvPr/>
        </p:nvSpPr>
        <p:spPr bwMode="auto">
          <a:xfrm>
            <a:off x="7696185" y="4114800"/>
            <a:ext cx="1371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/>
              <a:t>Interactions between patches in a landscape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0DFE3EF-CF00-5642-9F5D-BF102499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682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 anchor="ctr"/>
          <a:lstStyle/>
          <a:p>
            <a:pPr eaLnBrk="1" hangingPunct="1"/>
            <a:r>
              <a:rPr lang="en-US" altLang="en-US" sz="4000" dirty="0"/>
              <a:t>Ecology: Temporal Scales</a:t>
            </a:r>
          </a:p>
        </p:txBody>
      </p:sp>
      <p:sp>
        <p:nvSpPr>
          <p:cNvPr id="7171" name="Text Placeholder 5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191000" cy="46831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700" u="sng" dirty="0"/>
              <a:t>Temporal Scale</a:t>
            </a:r>
            <a:r>
              <a:rPr lang="en-US" altLang="en-US" sz="1700" dirty="0"/>
              <a:t>: </a:t>
            </a:r>
          </a:p>
          <a:p>
            <a:pPr eaLnBrk="1" hangingPunct="1">
              <a:lnSpc>
                <a:spcPct val="80000"/>
              </a:lnSpc>
            </a:pPr>
            <a:endParaRPr lang="en-US" altLang="en-US" sz="17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Processes that happen over </a:t>
            </a:r>
            <a:r>
              <a:rPr lang="en-US" altLang="en-US" sz="1800" u="sng" dirty="0"/>
              <a:t>shorter</a:t>
            </a:r>
            <a:r>
              <a:rPr lang="en-US" altLang="en-US" sz="1800" dirty="0"/>
              <a:t> periods than evolutionary processes – i.e., days to years to decades to hundreds of years, not thousands or millions.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Relevant temporal scales depend on the organism: from &lt; lifespan of an organism to several lifespans.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For a short-lived organism (e.g., microbes, some insects) a lifespan may be &lt;1 day; for a long-lived  organism it might be &gt;1000 years (e.g., some trees).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/>
              <a:t>Processes that take longer than physiological processes – e.g. not a tiny fraction of a life span.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86" y="3756963"/>
            <a:ext cx="2430705" cy="16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7790"/>
            <a:ext cx="2514585" cy="188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75" name="Straight Arrow Connector 2"/>
          <p:cNvCxnSpPr>
            <a:cxnSpLocks noChangeShapeType="1"/>
          </p:cNvCxnSpPr>
          <p:nvPr/>
        </p:nvCxnSpPr>
        <p:spPr bwMode="auto">
          <a:xfrm>
            <a:off x="6477000" y="3200400"/>
            <a:ext cx="0" cy="4603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7" name="TextBox 4"/>
          <p:cNvSpPr txBox="1">
            <a:spLocks noChangeArrowheads="1"/>
          </p:cNvSpPr>
          <p:nvPr/>
        </p:nvSpPr>
        <p:spPr bwMode="auto">
          <a:xfrm>
            <a:off x="7757145" y="1603035"/>
            <a:ext cx="11429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 err="1"/>
              <a:t>Stomates</a:t>
            </a:r>
            <a:r>
              <a:rPr lang="en-US" altLang="en-US" sz="1400" dirty="0"/>
              <a:t> on the surface of a leaf</a:t>
            </a:r>
          </a:p>
        </p:txBody>
      </p:sp>
      <p:sp>
        <p:nvSpPr>
          <p:cNvPr id="7178" name="TextBox 5"/>
          <p:cNvSpPr txBox="1">
            <a:spLocks noChangeArrowheads="1"/>
          </p:cNvSpPr>
          <p:nvPr/>
        </p:nvSpPr>
        <p:spPr bwMode="auto">
          <a:xfrm>
            <a:off x="7696185" y="4114800"/>
            <a:ext cx="13716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altLang="en-US" sz="1400" dirty="0"/>
              <a:t>Interactions between patches in a landscape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D4859A5-14AC-6549-9591-A05DF839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50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1"/>
            <a:ext cx="89154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400" dirty="0"/>
              <a:t>Spatial &amp; temporal scales can be linked</a:t>
            </a:r>
          </a:p>
        </p:txBody>
      </p:sp>
      <p:pic>
        <p:nvPicPr>
          <p:cNvPr id="16388" name="Picture 3" descr="elepha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301809"/>
            <a:ext cx="1295400" cy="1297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3396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219200"/>
            <a:ext cx="4038600" cy="4530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/>
              <a:t>Elephants are LARGE and SLOW: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Large body size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Move across large areas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Long life span (decades)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Long time to 1</a:t>
            </a:r>
            <a:r>
              <a:rPr lang="en-US" sz="1800" baseline="30000" dirty="0"/>
              <a:t>st</a:t>
            </a:r>
            <a:r>
              <a:rPr lang="en-US" sz="1800" dirty="0"/>
              <a:t> reproduction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Few offspring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/>
              <a:t>Mice are SMALL and FAST: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Small body size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Move along small areas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Short life span (weeks to months)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Short time to 1</a:t>
            </a:r>
            <a:r>
              <a:rPr lang="en-US" sz="1800" baseline="30000" dirty="0"/>
              <a:t>st</a:t>
            </a:r>
            <a:r>
              <a:rPr lang="en-US" sz="1800" dirty="0"/>
              <a:t> reproduction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1800" dirty="0"/>
              <a:t>Lots of offspring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800" dirty="0"/>
              <a:t>MAJOR disturbance are less frequent than MINOR disturbances: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/>
              <a:t>A “100-year flood” is larger than a “5-year flood”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</p:txBody>
      </p:sp>
      <p:sp>
        <p:nvSpPr>
          <p:cNvPr id="2" name="AutoShape 2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TEhQUExQVFhQXGBgaGRcYGRwXGhcYGhgcHRkaGh4bHSggIBslHB4YITEiJSkrLi4vGR8zODMsNygtLisBCgoKDg0OGxAQGywkICQsLCwsLCwsLCwsLCwsLCwsLCwsLCwsLCwsLywsLCwsLCwsLCwsLCwsLCwsLCwsLCwsLP/AABEIALABEwMBIgACEQEDEQH/xAAcAAAABwEBAAAAAAAAAAAAAAAAAQIDBAUGBwj/xABBEAACAQIEAgcFBgQGAgIDAAABAhEAAwQSITFBUQUGEyJhcfAUgZGh0QcyQrHB4SNSYvEWM1NyktJDohUkF2Pi/8QAGgEAAwEBAQEAAAAAAAAAAAAAAAECAwQFBv/EADERAAICAQIDBQcEAwEAAAAAAAABAhEDBCESMVEFExRBsSJSYXGRoeEVMoHRQnLwI//aAAwDAQACEQMRAD8A6Yo100I4j9aGUcj/AG4H1xqSq7HlPCdeVEtvhHLhO/o1sSMC34nfb9PXKh2c7nTb48uXnUpbWnH4T699OZDtx/apsZDUfvEnT186AtcBHjwB3Hnp9alRI4H8tdtf24U4Lf022/aZoAhZNB7vfvv4cdKNLG0SfCJ9akb1NNsAct9TEecnhFcW6/8AX32jNaw1vOlpw63Mzsl+3Gue2FA+992ZGh0B1qZSpCNL1865tgQFt21YEaXc2ZWcEqbaAT3lgZix0kDKSZrOYn7Vb1u6o7G0ysFOSSG7w+4HBPh3iCeEVkMFi2xK9ho4RJQMzC6CYDGyQAMwAGYRDAAnnVtjeksJaFh7dtlaxYztbkFLjOwbDW30k5Se8XgkKogzWbk+ozsHRfSNu+itaZSWUMbZIDpI1DruMpkHTep+TTjr7/ny8K4F0HirmHvWsQuYOXTLm7z3QwBZYnQH7xzNA2MCJ7X1X6XXFYcXAyMVZkuFAVGa2dSASSJWGyydGOu1UpjLvCYXOTwG+nPgJ24T8OdODookkFu7z4+7gPW1WFpVGwiT84+lPUuJgRLGBCmd+U8NIqWBSS4pLXgI0JnkJ958KXzAahlygEmTqTuBHh7h9ak0h2G0waCXAdjMUIByipJugbmPry86UDTARfJCkjUxtz8B40SbeNLdZEc6QFIGmvnSaAiYnDDvEDv7zMRpv65VUOI1zBZ4AzrzPjv7jV0+CDFiwGp4TPvP6UGvW10Cg/7QCBVxdCaKJrfnEaeh76ZZfLmZq5e1bctlOU7jgPhyMb85qE9iCVO44bz5GtYyslohtHhwkfkKQw8vGDx4ActalsNNTMcd4H1qXZ6NZmAYFVidD7o8/Gm5JBRTMo5meA58vn+VODBPBORo5ZY+A+FayzhlT7qgeQp2p71j4TNWMILcA2mu3SJyn7iztJ2n40XSOHUoLmQ2nkgoOPMgaDSJmtNULHW1ufwm3IJBH4Y0B85qVN3Y6Mebca/L1xpsp8tqnXbGUkEajwgeB340yV3+XCuxGVEUJ5+vdQpx7evD4kfkKOihUapFn38PH6UabcD9Z5zTwGnrhzoKnKPLjXGbDeX4+717/DajXQeAnyI/tTijTWlgTqPrtzpWAgDz1+uv50oL6FOBaPL6/vSsDk/2q9aLyOcPZu9ko7OXVc2fN99GY6AKpU5QCWkSQCK5lgrr276nV0LKt10lLTWbjGSzKQASdQZGsjcVq+vt/C4281zDYmSGGZCyBX2QNh+0ygljAYTrkHDUYnoXEXjd7JjmtMT2ts3MiNb3IJUlQYBKiCdNAaxk7YFx0Vfs4S7ZxFi4XNi7eMNlLMriLYfgAwDagTNyADuaaz0099xZugZGyIxQKCFzs/d0y5mzGOExppFIwtvLiLREYm32otooZrRuMQCIZYYMDkkjY5RxrRWMKwu45yJxFlVdp/y+3LjLCLoMpDBAv8xHKlsgI+Hc2bpxAuLlsm52FpgXIZ5kG2Tm0UqWMqAwWCTpVr1B6Vu4HGLYYuwuXCGt2ZuoSLcDISwUupKgsCT3QsHQiN05hLFllwyX7Oa0xuXXzoHN1coKZiN+0LaQ0dmGhtqgYjpK/Zxd5+2tW7to5syEFUIOVlthhLNlY6LEy08IabA9GdH4pLttLlohrbqHUjYqRoYnQfvUoDcax8RWH+yHEhsH2ateuC2VHaXMpU5lmLRBnINDlfUZ/Kt2q7n860KGmA5b7/3pSnkeOo+k8qcA8PXqaIKeW21ADYO37T7+fnRXCYnvHy3pOOcojMqZyBoikBn/AKVJIAJ4SRPMUu2jEd4AE7xr+nLjHPagBeGWSZJJGkTw5++nlhYUQOQ8KZy7H9j4caTk5/PWaAJRBnwqMCSZV58D6/T30UsBAk7eYB3IO2m/jSSumo4c9fqeNAg/aSQQQJ4+Hh51GycIM8PONidqey8vh+/wobHTT5afWq5AEMCTvpy9fn5TTdzAkDn5b+fwp9bBIDSZ3AOgHnxmNJqRZJnva+NLiYUVy4Nsy6RqDJ8CD8TFW0UcUi68Dx4fvQ3YC6JyY03pk3Gj7smecQPGnlpAI7YaAyD5E/PalZBvxiKVQpgVeKSyrZmHe/l3BmBIHGI4VX42xbGttpkjuztPz30qXibLs5ygkaDxHGBtO9R7mAuRohiNtJ9+vGt4UqdkMrxaHj8aFKv2oYgwDxGaI+VCt7EaZV+lFHr86dAoguwPoVxWWCKIidNRvryn89aWKMDmKQwl9eNFeuBQWYhVAJLEwFAEkknYClkUTgcaAPOvSfQ/tnSFxb9zCpdZ3m3auE96ZFokqoBbYvxYcJiq7BdW8+NW3iri2gCUeTkZcoGRRmQRDZFk7ghhAM1pPtG6v2UxR7G9Yw4df8vI6XCCIAtqRlcN3wSDGwMRWf6Yu4IWu5jDcdrUNZv2mASFygIxmGXdRGx0ImsmIoL3bnGXuzUEi5cnsQezAkB7iS0qGADZp2EzpWv6gdB+04y5ZuN/Bt5Ll3Np2lu0f4ZJmMpLa8O7Om1bjq90el62Dg7gPZ9jeZSoDC61sANbJggZRctG0+4zDMpOas/9n/WGy3SWOv3glm3dsMSn4UVCheZUGCCSDlEmREinV7sZk8FjTdRFtpYtLca5aUhAH7MqGvXf6e7kRWOwAAG5peMu4c/xLGUtLPcbKhKW2hbNtF/FdCpmZ4yqz8RMXfStsC7ZVLT5bbMFQyUti9de7cGKcg98oFbsljJIkkin8LYxGJvYc2pOEssGd7YAe86ElbY2zuYCwBCg52gEExylwoDa/ZV0nirq3UxVvKUFvKxVkdic+dbisdGXu/dVV7221bcYc9pmzuREdnpln+bRc0+bR4VnOo/Qd5M+KxWmKvktctrky2/5UDCXIUToXKyxIFa1VitQEBfXypuziUfNkZWKmGCkEq3I8j50/FEq0xiQu8edDL4UuKEUAII9frRgevj699HFArQA2V8KBUU4VoitMQy6etB65e+ktbB0MnefI+NSBRTptPlQAgXGjaTz2+P7Ua3TxXnx/KgVEUkjwnj6nnQAsX+a6ec0z2hzZoPAe7efzpbCNuNJZYJPhPOnQgreJPETJ8iKcbFjkfXjtvpUdfl+kcfLWiI+A9/D+0RVcKC2P3cYANBryOnn8p+FDC4qZDQDwjiPrUQjmBrw1+ulJZPL1zmnwIVk5sUFMEEDSSNQJ8qRe6QUTAJ08hPLWoUQPjr7tZjj9KbcQPdvsNvzmqWNC4mP+3r/ACD4r+tHUX3fE/vQq+7iLiZe0QXxoxRxXMaAijmgKKgA4BoFRQUjhFA0gK7pjoSxiVK3rSvmESdGjUgBh3hqTseNcv6X+yF5/gXwVPB0TOCRqQxmRsBOsbknWuwRQBBmCNN/A0mrA5HieiLvRTouAdDir9gB1uC2lkG2e6TlVf4jO+RM0SS0k7ViOo1yxd6RFzEWmu2sr3Ftrba4zXMqFQLalmKiWgHTSfL0ficKjqyuqsGUqQwkFWEMuvAjeuOdQzawnSGL7QolvDW7/fZMrJbz2yoZ/wAYCwAPdrNKgNrjOg7uLdna17OuTIgJQ3BEw4yqyq0EBZzZQW7pJ0m9V+rVqylstYW3cth0UBi4VCymASxn7q946mJ0mK0oFHFOgCC0CKVNEaYBRQUyJFHFAaUAChFHRRQAmKM0dCKAExQAo6ANABEUXlRltYojTAS3r9qAEUvwpGX1yBoAQ6EiNvLfceEUWX4j67U5l+NHl9fnTEM3F39aUiNfn6/anyPCkXFnn+vl5VVgMFZn9feabK/Dlz8PDWpJX8/ypEeHrT9KpMkjFOe+mv8AekOvP0I2FSGG/MfTf4UhwI4REjXX3VaYiP2f+35UKlZPAe8fvQp8QiyIrLdJdOX0u3FTs8qmBKmYgGZzAVqjXBvtH6VuPiGmy9uHYLmJQ93QNBEGRJ1kQVMA754p44NvJ0+48sMk17Bf9P8A2l3rYTsLmFdnnZGdguUEGBc0Jkxm5RBqi/8AyZ0hmAS5bZkHeBtqVbQsC2Vg0EaAqQNNdayV26x+5bYatlzSxhsskkBQYj56RuYn8RWG6xMwsTJ8ZEA8KynlxOV7fwEcWVLzNlY+0vHWwy2lwsEuxZLJEu0lm/zFWJ70kSeM61Z4D7WcVKLeSyAf/KLbkERE5Q+upXbnoNa5neukg6gKY/CCInlEiD3o8+VJ9pK65tQDGgA1Gv3Y70RGugEcBEKcUyu7nR0jpT7U8X2ma2baKLZ7hQtue7cYnWY1AzRoRrUnqr18uW1NpUtqgD3Hu3Wa4zMe8z3GlQSZI0GkADSK5ni8Z2rIzBomSQQZjLtJB4aDYciKjvj2BkzsIWMoyzqJI1nTbkKtNKVqmuhDU6pnf/8AF+IGrdgqgjMSrKFB4kl9K5X1B6Vb2u6yWkCEMWRixUnMh1LS5IYKcpbefKqO91huvbS2bmZVyQInvK0qZmWYGDJJ0AneldQsdkvXDq38OO8fFdR4x767I93mzQjGNLz+Jhc4QlKUtzt3+Lb+hyWTvwb/ALUtOuF/+S1/7e7jWJXpn+jjzox0wf5BP+79q9f9Px+4cXisnvG4Xrhe/wBO38SKP/GN3/Tt/Fqw69M/0f8AsaM9NA/gPuP1o/T8fuh4rJ7xuj1vuf6Sf8j9KL/GFz/RT/mfpWHPTQ07nz+dIfp5V1YQCQASYE8JOwk6SfKpfZ+JK3H7jWpyPkzeHrjc/wBFP+Z+lA9crnGyn/M/9awx6b/oPxn4UQ6bB/CfjrT/AE7H7vqHi8nU3C9dmJOW0hKmGHaaqeTCNDx15ijXro/+in/M/wDWuY9M9nfyMystxCYddDl/lPAiYMEEaEcTUvD9YMmt9JUb3bchZI/Gp+556rHEVk9DjjfHDbrb+/Qtaicl7Mt+h0g9b3Efwl/5n/rQ/wAXv/orw/Gf+tYf/wCdt75Xjcfd10HHNqPEeFA9OW/5W+X1q12djf8Aj9/yR4vJ1Nq3XBt+xUxt3/8A+aNuuLyP4Kxr+Mzwj8NYS90+igsVeF12B08gflWX6X6+MWy2FyDbM6hmJ4afdXyMnx4VhqMGmwfvRpjzZ8n7WdgPXJp/yFk/1Hb/AI/rVX0l9pYttaGS33mIaXPdQSMwhdO+ANRwbka5Nb+0G7kKMoLH8YPZkDTUaHWJ4aGs/ex1y7czHSWzEgRrznSeW/Hzrgz5NOl/5x+tnVjWZv2meh/8c9zObIy5S05zosSTtwG/Ks9ivtmtiOzsFt5LMVA8Puk/Lj51xv2+6qlFeLbCIMZYgZhEEfCDrUS72hP3lgmTrHeHPQGdaxyZsbS4Y113ZrHHlvdndrP2w2ezd2sxkkkdoJPIKCAZJ8Npqsf7dLWXu4S4WnWXUCI0MkbzFcXWwSCTHLiIPLygj0KFnDjUyTrE+PvBrN5E+SS+pahJczpfSv204u5Aw9q3ZEQT/msTwIzAADwg8agdG/apjrcjtBcJaT2yh1WcmwTKQAQ0Aad81isJYObVQyqdQdNOOqjWfXA1drjrBZQ+EQ+KIEO06hCJjfhThwy5zSCSmuUWzpF37Z7QXuYZy0SQzqhHA8/lJ108KjEfbDfLErbRV3CwDI/DMiddNt5O2lYvFNZIzWcOy3AY75zKVOmstPjIj4VA9juQdAQdI7oIHvEj3cKWSai64l/ARhNrkzrFn7ZEKibKzGsXRE+EqaOuU+xc8vuIPl+ChS8RDqh9zP4nrymMXgrd1SlxFdTIhgGEHfQ1l8Rint9JJ2ntHZ3WFu0VvL2OcWS5RrQOaTlc5iI0G3GgtdZr+EbEdpN3sbpw9tDcuuXVA19nMI2a6bT2LYnipkgE0xmix32dYC4ZFtrZ/wD13GUe5CSg/wCNZTrJ9mzW0Z8K73cuvZNlzEcchEAmJ0I12FajprruuHe8pt5uys3boy3FJItC2WDj8Ei4uWdTlaQNCZnWzG3U6LxN6DZvLYdhDAtbYLp3l0keHzrOWKMuaNFlnHkzgtxAGlhDDUSuU66yQf1qKcPb1y5Z858hxMc67JjuknwapcYYh1t4TE3Wt4hke4z9rZCBmEju5iBGwY+Qe/xFbvZLT4SyxLumIVtVUJiRhiU7nfm4Zg5e6DMEgVh4Z+UjbxCfOJwq5g2Yw2s6yOECCJ+GnhTGIsskAksrCD46/djYbg6cQJrd3ep167i7tvC5ezCXGW3cuNKrbxD2vvEEM0qSCY0iSTJqs6V6u4mws4jD3LYG7MAyDQ/jQsvvkVDWSD5bFLgmtnuYm3bbQA5ss6acwSM3Hh/arfq+gs3GmRKnSJIzbTw1jhT1/BoRtHl4DhVZcwbKTuQPukE/AgGRrXXo9aseRSa5HPqNJxQaXma3/wCQt8z8DRjpC3zPwNZK3jbgMRn4wdGA8/ykTpUpcen4+4YnXUHyia+swdo6fLtxU+j2PBy6PLDyv5GkGPt8/PT40ft1v+b/ANT9KoFuyO6jMOZ7o8+9B+VJu27jRDKmonLLacd/+vvrqeWNXFN/L/qMe7fJujQHH2+DfI0m7i7TKysZVgQRBOhFUyrA3JPM+o+FCtatUyOT2LDC37dlQgabY/FGqGPx81P83DjprUv2xNNR8Kpg1MAFNgSnLinlxy+HCsUu5/19Px6fI0/f8/X8mgGMT+YevdQGLQa5wKpZkabR7jSQa3RlRaG4q/5TIOJtkwhPMfyMea908Rxpyzj0bTNDDdSRI+G4/qWRVQKjYnFpsQWI1EGMviG/QTNcmacNMuO6XT+vj9joxwlmfDVvr/Zob/SNu2MzN5AQWPkOPmdB76xN/D5mJ3GhIClREcvDaPypahmaczFo3hYmDpMfl+dT1sECO0PlkT/rXy/aPaPfyVbJcuv8ntaTRLGt92QbWD0lRrJ08NtzOv1qW2BEDhA1nlGvL50+iER3hA/pA/WBVjY6uO9y4HNu0q3MGLwc99bd1wO0dRsoBBbMVIkSBNeZHim+Z2y4YLkVjWlIjQcjImY310O502oCyANuEE8T61q9v9VrVuwGcuc6XhhzKqty4uMyKLYiWLWsrACTBkGK3fXf7O8Hbs2TYRldsRas5nu3XEX27JpBeNM2YRxXlob8O+pHfrocpW2AIA018ZnehlAHADU8vM10MdC4ZXxY9lRUtt2VkTbusr9stpIV7knNmBLYjuBip1WQbjqlgrdzFYfJZwdtRhu2cJYtFmudtct6OshQAqklZG8RS8M+o/ELocvwXRl69PZW7lzLvkUtAPHTYVc4TqP0hciMJcUaau9tAB73n4Ct10/gFN7p1+ytHs8FAcj+JbzYS5ommgIGuo2FOWesuIQXSsMtmzcVLBUf+HBWry3ZAznO75I2iI130Wmj5kPUMo8D9ld8638RZtidQoa5pudWyAR5EVpOj/sxwSQbpu3zyZsi+GlqJ8ixBrO9L9O372AxFu/iAVAxKm6Etr2ypYsOls93KO/eYSgDRaHEEnqtjRQOSKdNeEfv762higvIzllm/MhWehMKihVw9oAbBbVuPmJoqsc0aQT4xvQrbhRlb6mcBC9KqHwwUuLzpd7VjPZJZXtTbByKWFw28xAb+GeBqr6PxNjFWMXcu4d7bqq4xltX7oZ0vYdgkupUhmtWyjIO7oCJOtabCdDXlxt++9629q6AuTs27REVe6gfPly5i7HuyS2+ghvqn1ZOEz5nDu1uzaBAIHZ2FK28wn7xzMTEDWsizP8ARnRi469e7bD5c9q8t1kxNx1m4y22FpTCqHFpXmJjISBmFW3SfSJxT4jCnD9phs5w10hmDBjY7UsY2t6osgzLbc3ui+rL2sTbvNcRstuGIUqQ5NzNkljFti693h2CDXgs9WrgxT3Uv5LL3O2e0Acz3ex7KGbNBtRlbJl3UGaQFWOluj8RhlxOJ2NnsbiDtWUC6lu6y6LmaAA3aDaCZEaFefom3cyM5V8H2jvJvCcrW7rm40ReYO1q5BLHM2m5FO4/qRcuYU4ftk1CKSQ8FVwvYahbgmG74BJHhxprpf7PjffEsb4AvjEyAmq9tbwyj8X4Th58Q0aRqASejsX0ZZxCvaJF7EF1km8QpN85gyuctotiCVghSXJHOtZirqIjNcKhFUli2wUCSTPCN6zF7qg73rF+7eR7qCLhaypBHbdqvYj/AMbK3dDHM0cc3erVtbB9aRQBw/rj1aU3GudH2b121JzW7dl1W0w1ORnAVkM6BJjXhAGHvZ1OVslptNGkt8O7r8a9VRTV3Co33lVvMA/nWMsEW7RvDO1szytfwWcd5mYxAJMAe5YqHiMOE+6sgjWFIkztI/XnXoLrT9nOGu22bDW0sXgCVyALbcjYMo7onbMBPORpXECfAg8QdCDsQfHhHOsMnHj57o3hwZFtsVN5DbGhmDBEmD467R+tGt2dZP6++puNtZlkfeG3HQnUR5flVKCUI3OhnjOu+nKa9bsztGUfYm7XocOs0q5xW/qTs55n40Wc8z8aSTpM6c/CmVukkgDTmePkK+kllSaXU8tQskZ/E/GhnPM/GkTQmrsVCSSskTHFRw8R9KcDHgT8aTTF25uo24gc+Q8+NcubKsEeLy6fH4GkId46BfxR4Hu8dT3o4eXjTtlDc4wJAnhGpjykfPkKTasZonVYgnT0RsdKs8PaMqqiSSFUDckmAB4kwB4mvlNVq55Z3Ln6HtYMEYLbkBbaqDw4ngKs+iur+JxJAs2LlzbWIWDxztCgac67B1H+z2zh0W5iES7id9e8lo/yoDpI/nifIVuQo2+XKso6a95MctRW0UYXqX9nFvClb1/LdvjYb27ZPFQd2jTMRzgCasen+kL1nEpbt2rd0XMLirvZ5Ya7dsi3lTNMBWLjhvWpJ009edUuO6EN3GWcSL7p2KMgt5UKsHILySpaTlQb6ZBzM9SSSpHM5Nu2UXV7pu5fu2le7ayhS3Zm12bu0qRlDtmGRSWYACM1veSKb6U6ZxT+3vadAmHN60EYKSjW8ILyX1zAl37RgMh7uVZiZJvcN1WVLtq72lxmQd4tl/iuO077GNDN24SFgGV4CmsX1Ns3L124zXMt3OxtgjKt25Z7F7ymMwc2u7E5eMTTEUdrrogwxv3cM0rcWzelrIJJt2mzwGh57UEKJiD93jMTrfbU3Yw7KySqa2lF1vaWsKinN3Qbo3eIknWJp/F9QsM8ybuuYmGgnMllSNj3SLFrhMqddSKcbqhaJeGuKxJIaVJVvaDiEdZUiRdJIBBEaEUxDd/rRa9os4a7ZZWxFtM4c2pXtM6Lbdc2Z5KXASAyjuzodNDbwqA58qhiuXMNCVGwkcBJ02qrt9WrYvWroe6GS2qMM8i4qs7LnJEkguxMEZpgyNKuj9NOdNCI9rCIFC5ECgmBlGUTyER8OZp2PH50HMDhpSWb5evQqqFYnOP6h5THyoUoMaFVQrJC68Z4U5UY3I4jXT3wfXup0XNfDnWJdjk0fKkhufnSgaBkLA9LWbpUWrtt8yC4MrTNskgOP6SQRPhU01wvqpg8ZZtgN26r2OElwr22SzdxZbErm3BQFtRBA10rV9E3sYyobt3Ehl6M7QiCue8GuBWYZZ7TLlMCCdJmBSA6TNM4jGIhRWZVa42VAT95oLZRzMAmOQNcu6AxOMt3Zd8bcVbWIIV2YyVweFcfeUgubrXAuadQwjeZvQzXX9gzdtcFvHv3n7Viqex3CJa6ocrmaMzAa6abUAdEGNTtOyzr2mXPknvZM2XNG8SImpFZHF4kW+l1Zg+V8IttWCOy5ziDCllUgb8fOs4MXjRhcdeL3jetXLbiyovavbvsWRWYAFHTIpS3K5VBkljQB08mvO3XXCquMutbKtZvHtrTIcyulzUsD/vz7Tt5V0jCpjU6Vs23v3Oxt2bA17VlvRaui7sCk9oEYu5DCEAPepvozq2mI6GwaXsO7XrdgBAMtu4jHcS8Qu0gzOUaGBUZcfHGjTFk4HZx2Kqb+Gkd2XOskE5ZE65juY4DTnXSOlPsrxqJnm1fES1q2WQhtZADAdoPMr/trFXJ290bRGkRAgzOkfQcaUsJ12svIz/aqrAEGBtOwPgOA+dS5407jcNJkASdDz1O44TUS7ZK/wBEDXLMbfCP1r2tF2moR4ZK/X8nn59G27Q7NCaZdyI1BGusctwOZ4/Ck3A+WTI1GgEbifOvRfauBK1ZzLSZLHLt3gDrx1iBy8zwpeFsk6AALKnXeAZjnMz8qXhcGRMxGUjTjPntFTPL1+/jXga3XSzSv6fA9PT6ZQQYXcjiSWUbgndlH5r7wK6h9j/VUs3tt1YVdLE/iaO9dHDKAcqnj3toE4bqv0LcxeJSzalTOZnH/jRYzOI1zD8I4sRsATXcrlpsCc9pWbCnW5aAlrXO7ZVeHF7SjXVlEyrY4Y8XtMM0uH2UaQj9qPao+Dvq6B0ZXRhmDLqGB1DAjQjjNPg11HMBjz+lAQBp5U2d+PDc6AfWjJ4+7SgQ4p9evGkk02G+MkeWtGW3/tpxpgGfD9t9KSojbx5nz38dhREGOPn+utIY+udNCFA7++i1jY68J/cfKgjb8d6RnnaKpCA3qP30oj6+f1pJMc+H57aUkkxp7vCqQhxZOo1HOTQqMxE6hfeTNFVUIlZufLx1G30+NGH039+x/vTJbSNqIOfXDyrEolpp699Lz1GV9/HkKPPv6ny0qRofYmPqTx86Ab4+taaz+vDh7t6GfTjQMeDz+usmlBzpxpgtzo1bbiPUa0gHxdETIj8/KjzfrrTQO3u4Rp+3yoEjj9KBjpfb1yoT/em2bSgH9fpSAfZq5L9rHVF85xtlQUI/jqu6kaC7AGoI0Y7iAeJjqofnRZ+FKcVNUxwm4u0eV25zodedJYSIO1d06z/Z5hcSWe3/APXumSWQSjGSSWt6A8yQQT41zLpbqBjrEzZ7RR+Oye0WB4QHnwy+81xS08o8jthnjIyyIBoAI/U0txx4j5VJ/wDjL8x2F+eXZXJ+GWav+gOouMxBWbZspIm5eGXKOYT7zHw08xUqEmy3OMTLZSdKtOgOgL+LYCxbzicpc6W1552gjTeACfCutdDfZfg7UG7nxDSNLkBPIosA68GmtpZtKihUUKqxCiFUAbARoPdW8NN7xhPUe6UfUrqlbwFogHtLzwblwyM0bKoOoQaxzJJNaYmmi3rh4URfiOEcY9GOH966kjlbvdlDiLDYN2u2lLYZiWvWVBLWiTLX7CjWCZL2xvqyjNIcdaLjXsMjYdyysQ4Nq+cO1y2LbPFu4uusAwNDxgai8n9jM+VZXretuzhL4TD2blu2Hv3UuSLY7rvKjYu9xQsKdDcJI1hmKxnD417mMtOrXQgXB5ELtDW71u+XLrOVmzKpzRM2xrvKutdm57dgFRoTEN2V2S05bDDEKFG2uW4jNuQw5VXdYelXS+HW1hrbLYAtvdtS1nMitLOGUC33rykRoLFw6yRVv1jxVwPhlsJbvX+zv37TON+xRVZLcMMrXRcyhpIUGYNAFTY65YhhisyLbVXa3YYpmzv7Q9lUVBcBcsyrDMUXMWBIC5jZdWesN/FPZkWlttg7GIcBWLZ7rXlKrrGWUUydRB3mQxg+kMO97G2r+Hth+0JZRh85upas27pFwqpFy6pdoXc8BrNSm6bwli0Ly2HUBXtFbdlQ1tcOGdrbAEAIneMAkamgDN9KYc9n03cy24GJCLclu1E+zFkiIFvUGQZlm052WK643suLcraORLxtpl1tlMW2Hm5r3lICvsNiJirPF9N4RfakZBkQ57oNlSt5x2ebcd+6M1gHOBuuuhiT0Xfw9+2923aSMQGW5NtA1wqWRlvRIcghlglgYOpBppAZjrB03fvYUIGQd+8bjKGOYYfHW7S5IcZS05ideI0rfkjMdtz8z5a661V3+h8PcW2rYewy2/8ALBtLltiRIQR3RIUwOQqaLp3md/22+fCqSJskB5PDfTzI9a01cM/l6+tNNd2HrT86Jrn6VokIcVvP3aj8qFRC08Y+Xyo6qhD6XPAT62HOiDeXP96iW31PH3bClow/PQx63jWsqGSy8ba+G0D6TxoC5tGhjcideHHnUUOOHnty2OlOT+e8a+/nSoZJDevP950oBzy/Y+NRS8/LaKNbg5jTUAj0RSoZL7Ty5E6U61zyHr1+1Qg8e79Z0pauPXrfWlQEp230n3bzRG6FEkjeJ2kkxGmup/OmC8egKHawf05/OpoY+W5+HrzoJc9cDypkt4k/Dfw1586LPz/KZ4U6CyUW9DafjRdp5fGfXvqPnPy8PUzRT6jaP0ooLJOb17/XwpLXIOnyPw/sPlUcsNNBx3j0ONG7eP15UUBI7Y8zy4/GiLep+nzqOT46x7qLMNDvvqRwI+P1p0Fko3NCJ8v1FFm3jz/amA3y4Efn8qTmnSddZMcR+oH6UUBJZvD3eFJza+JHl4a86jrJ2104CeXwpQDTsdPDXj4bRToQ8LsfXw1iqjrHgbmJt21t3VtZLiuQ1vtlfLJCsuddA+Vt9comdqnyTpDHfhJ+EUmCWIjvco1mNz7qKERekOjzcgtcYFUTKQO6t0OHN3KT3pKqMvABgD3jVdjurCtZsWrV17Qs2Xw4aA7GxdVVuAd4BbhCghtYIOhFXhBk6H4Rp4+/8hRQTpBnTSPgfLxoodlE3VtZvEXGC3Td0iSq3cNasaMx1YdmGkjWYjjRHqunYmyHKqxxB7ltLYHb2jbYKgOUBZLDxEeNXbzr4GDI200BnnRZCTABkSYjXbwp0KyjvdWEf2pHvXOzxJzFIWFuEWlLkGQ+tlIBAiXGoNWfRWDWxaW0g0Gb7qW7a95ixARAFXUmI4AEySSX8vgYnLtseXnFIJ113HhEc/XnTSQWSC3H+58N6Bu8/LXkRt/aopbx/Ieh+1EbvPfyjiKpIVkhyecx+nrwpGbSmC3Ply9e6kBo9/raroQ8bv8Av91CopQnWB8qFVQh1W39TNKzc9/pTCuefl9KUGHwrOhklm+HDX5/tRZvD3kzryiKbnbWjVvj63pUMfD/AL6/LjSidYn4/L141Gzfr50ov4+/h7tdeFFAPg8OFOA+vyqOtzl5fT560O1393lU0BJDevzpatO39/Go6ufH89f2oxd8/wA6VDHwNd9dh8vWtYbDdfWbELYFpMxx1zDEAsStlCALvmzGNdO551tBe1G/v91ZnC9WFS6bnaAsby3CcpnKuLu3yu+5DogP9JPhSaBFl0b02buNv4Yplt2bci7OrsAhurH9IdfU1V4XrViPYL+NuYdEVbKX7MOxW4rAyjTBzppJEA5ttKmYboYri/aWcsT7SHty+QreZOzCAkqpCoA0feMGqmz1RKYbE2e3Ru2w9vDoTaZCqWSxQ3DnOdsrQYC7ClTHaLLBdbO1u21VAbb4l7AaZbIuEW+G5ZtSpHhTH+I8QuHx929bsE4Ruzy27lw53UWy5lgIWLg8ZBmmui+qgw7p2bjs0xl/EqkEEJesG2LY4SpM8BEVKxfQZuYfpCz2ig4u69xWyki3mW0oVuJ1t6kc9Jiig2G8d1tdFDJYR9cfmBulCEwT5WK9wgsy6wYAIipfQ/WFsRib9sC0tq0V3uN27B7a3FcIBAUZoJneqrFdWrzWkVb1gOfbu2YrcKf/AHWluyAMkp3gM0TpU/ofoVsPiL10NaNu5kglG7ZAlpbYXP8Adg5QSKKYFtiOsVlGdXuBTbQu0qwAUEZobLDFMyhgpJGZZqH0r1otWrHaoyXDJCJ3gXKXQlzZZXITBJ2MTvVX0x1Ze9ev3e3U9pavWkDK5KLdFrKpOYjIrIxhQPvk6nYumOr166AEvWhDYkHMHIyX71q6Ij8am3BGo71PcWwX2rPltYSTcKe22VcW82d074ZQF1JI0AG5qj65vYst0Sp9qTCZcYzoDdF7L2aOM4nOGDa6nQAnQTWy6ydHe1HDkOE7HFW8QBlLF+zJOTQ6TP3tQKY6d6CXE4jC3WbuWfaQ6RJuLibYtkAjQQJOu8iihpmP6cvXx0X0T7U91nfE2Bd7NmNy5bbtIWVOZnNvKOJJjjVv1gsW8nRWFUXRhb+KCul1nzlYzi3cznNqzaqTwA8nrvVe6cHgrHtKLcwd21dW72TMrdkWyApmBBgpOv4fGrDpToZ8RasLdxCjEWLyX0vLaOQOjEj+EXkgrAIzcJ8KKYWZHo3pG8MJ0Zb7V+50umGYhj/EtLcMK38ywQsGRAFDrLimODwhuNecHpe6jhGdrjWhduDs0g5j3e6FHhFWuF6sXfY8PaZkt4jDYsYlXzdrbv3FfMXfKoIDZj3RquQc9H8R1YuPh8Pa9oVb1jFtjO07IshuF2fKq5gcoLDUkTG1FMLRXdYscMDe6HvWUurYVcR2quGzpYdrIcvmJcFc4MHioFQ7Nv2mx0Ng2Yi1cwl92GsG4lvLaYwQTkMsBz18tZj+hTiFUX7wZxZxVlylrKrjEZAHALnKUyAxrJEyKr7vVQizg0tYo27uEW5bS8bOYOt1SrynaaGMpBkwV4zoUxWU/W+3fs+xlbjX7mKwx6Pa6rQrXGdezueLFWf4Vv8As1UBV+6gCLr+EAAflVBiurym1gLS3CqYK9aurmWWuCyNtDCkmTOsVdlvr741HwiriqE2LzaUGPo8fgKbZvW/r9qBbeD9Z+OtaCDL+dIe4T6+PD3U2SNvPn76Gb9qqhWOh/UftQpjN/URQp0Kz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775456"/>
            <a:ext cx="1706163" cy="1091944"/>
          </a:xfrm>
          <a:prstGeom prst="rect">
            <a:avLst/>
          </a:prstGeom>
        </p:spPr>
      </p:pic>
      <p:pic>
        <p:nvPicPr>
          <p:cNvPr id="15" name="Picture 14" descr="6a00d8341bf67c53ef014e5f897ad2970c-800wi.jpg">
            <a:extLst>
              <a:ext uri="{FF2B5EF4-FFF2-40B4-BE49-F238E27FC236}">
                <a16:creationId xmlns:a16="http://schemas.microsoft.com/office/drawing/2014/main" id="{A352CFFF-ABE4-8A4C-B3A1-77897C506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3" y="3051649"/>
            <a:ext cx="1981200" cy="1426464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EC8CC3A-4833-754E-8B7D-FF1C80C4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981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91ad6f0-6ba8-4d9b-94f5-2e66d196de7b"/>
  <p:tag name="WASPOLLED" val="149A6CEC4FA24FB3B331FC1F1F536537"/>
  <p:tag name="TPVERSION" val="8"/>
  <p:tag name="TPFULLVERSION" val="8.2.6.7"/>
  <p:tag name="PPTVERSION" val="16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E89180EED5BE4D27B9486091E4C5ED13&lt;/guid&gt;&#10;        &lt;description /&gt;&#10;        &lt;date&gt;1/15/2018 5:09:3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7E058D6959A42B3A1D48F31EFE6FB04&lt;/guid&gt;&#10;            &lt;repollguid&gt;6D6AF3B231D64A0B826D4923BD066F84&lt;/repollguid&gt;&#10;            &lt;sourceid&gt;4D8CF541B3AD41D48EBDFD3265E1E723&lt;/sourceid&gt;&#10;            &lt;questiontext&gt;Which of the following is an example of a question asked by a population ecologist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8BD73F8BBE249D5B49D903A7F7AB19A&lt;/guid&gt;&#10;                    &lt;answertext&gt;How does an influx of nitrogen from fertilizer alter the rate of carbon fixation in an aquatic plant?&lt;/answertext&gt;&#10;                    &lt;valuetype&gt;-1&lt;/valuetype&gt;&#10;                &lt;/answer&gt;&#10;                &lt;answer&gt;&#10;                    &lt;guid&gt;52667B51797C45068D7D21992CF4A897&lt;/guid&gt;&#10;                    &lt;answertext&gt;Is an area with more species more difficult for a non-native species to invade?&lt;/answertext&gt;&#10;                    &lt;valuetype&gt;-1&lt;/valuetype&gt;&#10;                &lt;/answer&gt;&#10;                &lt;answer&gt;&#10;                    &lt;guid&gt;575D09DC91514E2A92867A364782B31F&lt;/guid&gt;&#10;                    &lt;answertext&gt; Under increased temperatures, will pikas overheat in summer?&lt;/answertext&gt;&#10;                    &lt;valuetype&gt;-1&lt;/valuetype&gt;&#10;                &lt;/answer&gt;&#10;                &lt;answer&gt;&#10;                    &lt;guid&gt;4FC5C7BCFAA049C989BA9B169B9F0482&lt;/guid&gt;&#10;                    &lt;answertext&gt;How does an increase in moose calf survival from 20% to 25% alter the number of individuals in a herd after 10 years?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  <p:tag name="HASRESULTS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7339</TotalTime>
  <Words>2043</Words>
  <Application>Microsoft Macintosh PowerPoint</Application>
  <PresentationFormat>On-screen Show (4:3)</PresentationFormat>
  <Paragraphs>244</Paragraphs>
  <Slides>38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Bookman Old Style</vt:lpstr>
      <vt:lpstr>Calibri</vt:lpstr>
      <vt:lpstr>CopperplateGothic</vt:lpstr>
      <vt:lpstr>Gill Sans MT</vt:lpstr>
      <vt:lpstr>Verdana</vt:lpstr>
      <vt:lpstr>Wingdings</vt:lpstr>
      <vt:lpstr>Wingdings 3</vt:lpstr>
      <vt:lpstr>Origin</vt:lpstr>
      <vt:lpstr>Introduction to Ecology: Ecological Scales and Levels; Distributions</vt:lpstr>
      <vt:lpstr>What is ecology?</vt:lpstr>
      <vt:lpstr>What determines distribution of a species?</vt:lpstr>
      <vt:lpstr>PowerPoint Presentation</vt:lpstr>
      <vt:lpstr>Goals of ecology</vt:lpstr>
      <vt:lpstr>Common misconceptions about ecology</vt:lpstr>
      <vt:lpstr>Ecology: Spatial Scales</vt:lpstr>
      <vt:lpstr>Ecology: Temporal Scales</vt:lpstr>
      <vt:lpstr>Spatial &amp; temporal scales can be linked</vt:lpstr>
      <vt:lpstr>Different Subdisciplines of Ecology</vt:lpstr>
      <vt:lpstr>Organismal Ecology: How do characteristics of individuals (e.g., physiology, morphology, and behavior) allow them to survive in their environment?</vt:lpstr>
      <vt:lpstr>Organismal Ecology: How do characteristics of individuals (e.g., physiology, morphology, and behavior) allow them to survive in their environment?</vt:lpstr>
      <vt:lpstr>PowerPoint Presentation</vt:lpstr>
      <vt:lpstr>Population Ecology: how does the distribution and abundance of a species change over time? </vt:lpstr>
      <vt:lpstr>PowerPoint Presentation</vt:lpstr>
      <vt:lpstr>Community Ecology: what factors affect community structure and composition?</vt:lpstr>
      <vt:lpstr>Tropical Rainforest is Among the Most Diverse</vt:lpstr>
      <vt:lpstr>East Slope of the Andes is a Major Biodiversity Hotspot  Elevational patterns of replacement boost species #s in the region</vt:lpstr>
      <vt:lpstr>Tundra is also surprisingly diverse</vt:lpstr>
      <vt:lpstr>Ecosystem Ecology</vt:lpstr>
      <vt:lpstr>Which of the following is an example of a question asked by a population ecologist?</vt:lpstr>
      <vt:lpstr>Which of the following is an example of a question asked by a population ecologist?</vt:lpstr>
      <vt:lpstr>Which of the following is an example of a question asked by a community ecologist?</vt:lpstr>
      <vt:lpstr>Which of the following is an example of a question asked by a community ecologist?</vt:lpstr>
      <vt:lpstr>Which of the following is an example of a question asked by a ecosystem ecologist?</vt:lpstr>
      <vt:lpstr>Which of the following is an example of a question asked by a community ecologist?</vt:lpstr>
      <vt:lpstr>Under increased temperatures, will pikas overheat in summer?</vt:lpstr>
      <vt:lpstr>Subdisciplines of Ecology are Integrated</vt:lpstr>
      <vt:lpstr>Lower scales provide the mechanisms for higher scales </vt:lpstr>
      <vt:lpstr>Other Areas of Ecology</vt:lpstr>
      <vt:lpstr>PowerPoint Presentation</vt:lpstr>
      <vt:lpstr>PowerPoint Presentation</vt:lpstr>
      <vt:lpstr>PowerPoint Presentation</vt:lpstr>
      <vt:lpstr>New Student Housing Village on Stilts for a Reason?</vt:lpstr>
      <vt:lpstr>Stiltsville Redux?</vt:lpstr>
      <vt:lpstr>New Disciplines in Ecology:</vt:lpstr>
      <vt:lpstr>New Disciplines in Ecology:</vt:lpstr>
      <vt:lpstr>PowerPoint Presentation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247</cp:revision>
  <dcterms:created xsi:type="dcterms:W3CDTF">2016-01-12T19:49:05Z</dcterms:created>
  <dcterms:modified xsi:type="dcterms:W3CDTF">2026-04-02T00:50:25Z</dcterms:modified>
</cp:coreProperties>
</file>