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63"/>
  </p:notesMasterIdLst>
  <p:sldIdLst>
    <p:sldId id="256" r:id="rId2"/>
    <p:sldId id="313" r:id="rId3"/>
    <p:sldId id="445" r:id="rId4"/>
    <p:sldId id="525" r:id="rId5"/>
    <p:sldId id="446" r:id="rId6"/>
    <p:sldId id="481" r:id="rId7"/>
    <p:sldId id="480" r:id="rId8"/>
    <p:sldId id="482" r:id="rId9"/>
    <p:sldId id="483" r:id="rId10"/>
    <p:sldId id="484" r:id="rId11"/>
    <p:sldId id="485" r:id="rId12"/>
    <p:sldId id="526" r:id="rId13"/>
    <p:sldId id="512" r:id="rId14"/>
    <p:sldId id="487" r:id="rId15"/>
    <p:sldId id="503" r:id="rId16"/>
    <p:sldId id="527" r:id="rId17"/>
    <p:sldId id="513" r:id="rId18"/>
    <p:sldId id="505" r:id="rId19"/>
    <p:sldId id="437" r:id="rId20"/>
    <p:sldId id="438" r:id="rId21"/>
    <p:sldId id="439" r:id="rId22"/>
    <p:sldId id="441" r:id="rId23"/>
    <p:sldId id="444" r:id="rId24"/>
    <p:sldId id="516" r:id="rId25"/>
    <p:sldId id="450" r:id="rId26"/>
    <p:sldId id="506" r:id="rId27"/>
    <p:sldId id="493" r:id="rId28"/>
    <p:sldId id="494" r:id="rId29"/>
    <p:sldId id="542" r:id="rId30"/>
    <p:sldId id="495" r:id="rId31"/>
    <p:sldId id="496" r:id="rId32"/>
    <p:sldId id="497" r:id="rId33"/>
    <p:sldId id="519" r:id="rId34"/>
    <p:sldId id="501" r:id="rId35"/>
    <p:sldId id="502" r:id="rId36"/>
    <p:sldId id="508" r:id="rId37"/>
    <p:sldId id="529" r:id="rId38"/>
    <p:sldId id="528" r:id="rId39"/>
    <p:sldId id="522" r:id="rId40"/>
    <p:sldId id="530" r:id="rId41"/>
    <p:sldId id="531" r:id="rId42"/>
    <p:sldId id="520" r:id="rId43"/>
    <p:sldId id="541" r:id="rId44"/>
    <p:sldId id="532" r:id="rId45"/>
    <p:sldId id="523" r:id="rId46"/>
    <p:sldId id="533" r:id="rId47"/>
    <p:sldId id="544" r:id="rId48"/>
    <p:sldId id="545" r:id="rId49"/>
    <p:sldId id="490" r:id="rId50"/>
    <p:sldId id="534" r:id="rId51"/>
    <p:sldId id="535" r:id="rId52"/>
    <p:sldId id="515" r:id="rId53"/>
    <p:sldId id="518" r:id="rId54"/>
    <p:sldId id="537" r:id="rId55"/>
    <p:sldId id="538" r:id="rId56"/>
    <p:sldId id="499" r:id="rId57"/>
    <p:sldId id="539" r:id="rId58"/>
    <p:sldId id="517" r:id="rId59"/>
    <p:sldId id="500" r:id="rId60"/>
    <p:sldId id="543" r:id="rId61"/>
    <p:sldId id="540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 autoAdjust="0"/>
    <p:restoredTop sz="94809"/>
  </p:normalViewPr>
  <p:slideViewPr>
    <p:cSldViewPr>
      <p:cViewPr varScale="1">
        <p:scale>
          <a:sx n="204" d="100"/>
          <a:sy n="204" d="100"/>
        </p:scale>
        <p:origin x="14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F-4C08-B22B-D4878F5BD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F-4C08-B22B-D4878F5BDA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F-4C08-B22B-D4878F5BD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8654848"/>
        <c:axId val="1208670656"/>
        <c:axId val="952568960"/>
      </c:bar3DChart>
      <c:catAx>
        <c:axId val="12086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8670656"/>
        <c:crosses val="autoZero"/>
        <c:auto val="1"/>
        <c:lblAlgn val="ctr"/>
        <c:lblOffset val="100"/>
        <c:noMultiLvlLbl val="0"/>
      </c:catAx>
      <c:valAx>
        <c:axId val="120867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654848"/>
        <c:crosses val="autoZero"/>
        <c:crossBetween val="between"/>
      </c:valAx>
      <c:serAx>
        <c:axId val="95256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6706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F18E-8C50-44A9-A799-4010C525FD5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7197-D951-42A6-B81A-617D9331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F17D17-AF9E-460C-82CE-4E5C704C315C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7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D12EA90-8111-422D-8D0A-29CAB9EF82EB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899DCC-1B9A-4410-B4D7-2A034CEDF313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3F20D9-AFC2-42B8-AB71-EB7F32A165A4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Fix problem with first year! Run through whole thing</a:t>
            </a:r>
          </a:p>
        </p:txBody>
      </p:sp>
    </p:spTree>
    <p:extLst>
      <p:ext uri="{BB962C8B-B14F-4D97-AF65-F5344CB8AC3E}">
        <p14:creationId xmlns:p14="http://schemas.microsoft.com/office/powerpoint/2010/main" val="334077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54212A-B985-4C6F-A4E4-B1A2C13C3479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11EFDC8-D52A-4445-ADC2-07BA334F4527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100AB1-E0C2-4602-A876-0C71E5A418BD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4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5CC17B-7767-4317-B5D3-2EAE34070B48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EBB4CE-3B5B-4A14-AA98-AB0F06D6183B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5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/>
              <a:t>exponential</a:t>
            </a:r>
            <a:r>
              <a:rPr lang="en-US" baseline="0"/>
              <a:t> growth to top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D590A5-CB00-4D73-B905-598BCF0F8029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Consider adding</a:t>
            </a:r>
            <a:r>
              <a:rPr lang="en-US" baseline="0" dirty="0"/>
              <a:t> in slides that show what happens when K is overshot. Are there some in old lectures?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14B03E-524E-4125-BA7E-D3673DEA79BE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8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5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89F5B0A-A681-41C1-B880-9B41F97DB4A1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1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B48804-31A6-4B9A-AA5F-0B2EC5C068B4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9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7B3BCC-E162-40A8-8883-A0031AC0B22F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9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EC08FE9-216B-4BBE-BB46-A684D9497608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E87AE6-AB83-415C-BD1C-D21CFA01D023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9641AC-42BA-42FC-81AE-5A1DC1A823D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0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494E43-34F9-410C-B5C2-E46615C06EE5}" type="slidenum">
              <a:rPr lang="en-US" smtClean="0">
                <a:latin typeface="Arial" charset="0"/>
              </a:rPr>
              <a:pPr/>
              <a:t>59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slide, run through the different scenarios in EXCEL to see which one works best. Could have students take the problem home and just start</a:t>
            </a:r>
            <a:r>
              <a:rPr lang="en-US" baseline="0" dirty="0"/>
              <a:t> with this on Wednesday. Consider removing the change in age of first breeding scenario….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14B03E-524E-4125-BA7E-D3673DEA79BE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5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368C54-F8B3-4120-A5E8-8ED7FF8C6959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1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85F80F-271E-432C-8108-EF4D40C697A3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4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D061-81CC-4123-8AF8-EC9564A9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24322562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5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8C225-D2FF-4B3E-BB8E-2E48C064206A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4" r:id="rId13"/>
    <p:sldLayoutId id="2147484037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10.1098/rspb.2011.019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PCL9kj7_bU?feature=oemb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Ecology II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7844-FB06-4741-9F44-2F51AE763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" y="1918334"/>
            <a:ext cx="4770663" cy="3339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4B5A9F-BD20-6E4F-B640-C7DD46EB7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24" y="4302032"/>
            <a:ext cx="3276600" cy="1845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7BEA9-76B0-5C41-A360-BF39F7742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4" y="1244441"/>
            <a:ext cx="3291967" cy="25533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CA62D4-14BD-8B47-8124-02DED969F36C}"/>
              </a:ext>
            </a:extLst>
          </p:cNvPr>
          <p:cNvSpPr/>
          <p:nvPr/>
        </p:nvSpPr>
        <p:spPr>
          <a:xfrm>
            <a:off x="5916053" y="3797825"/>
            <a:ext cx="27478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Snapshots of a Human Petri Dish by Jia-Rui Cook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5A437-3B09-F040-A0E8-E7CAF1E346F3}"/>
              </a:ext>
            </a:extLst>
          </p:cNvPr>
          <p:cNvSpPr/>
          <p:nvPr/>
        </p:nvSpPr>
        <p:spPr>
          <a:xfrm>
            <a:off x="6297689" y="6148739"/>
            <a:ext cx="12330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AMC Walking Dead</a:t>
            </a:r>
          </a:p>
        </p:txBody>
      </p:sp>
    </p:spTree>
    <p:extLst>
      <p:ext uri="{BB962C8B-B14F-4D97-AF65-F5344CB8AC3E}">
        <p14:creationId xmlns:p14="http://schemas.microsoft.com/office/powerpoint/2010/main" val="400512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4: all EXCEPT #4 (increase breeding frequency)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2983035"/>
              </p:ext>
            </p:extLst>
          </p:nvPr>
        </p:nvGraphicFramePr>
        <p:xfrm>
          <a:off x="457201" y="1219201"/>
          <a:ext cx="8229600" cy="509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403737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438699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842437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336059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17166660"/>
                    </a:ext>
                  </a:extLst>
                </a:gridCol>
              </a:tblGrid>
              <a:tr h="17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2995763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8315725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0484721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0755567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4517152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0499137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9105129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7470277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8157923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85078872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770339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8565872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78567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33921873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0.439335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1829327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911604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2547880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2810225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0.288248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8570981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1891980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4175910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4422600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0.189119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4827642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0578158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821394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2458004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0.124081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22016280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1.040783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72605019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081CCB0-9FDD-3647-BBC2-074EA68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47281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5: all EXCEPT #5 (increase clutch size)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843198"/>
              </p:ext>
            </p:extLst>
          </p:nvPr>
        </p:nvGraphicFramePr>
        <p:xfrm>
          <a:off x="457200" y="1219201"/>
          <a:ext cx="8229600" cy="5090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5896978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828827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142146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21280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80732324"/>
                    </a:ext>
                  </a:extLst>
                </a:gridCol>
              </a:tblGrid>
              <a:tr h="172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862986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5273056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0085497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8996968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2830272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5349600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87431923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6690903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3835359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207080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3299279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9345610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744729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79626857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0.263601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13532951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6723622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0.213517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63940735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70287628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0.172949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1028974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1957227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0.140088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5780055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07693730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0.113472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7592027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28087767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0.091912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2410087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5043837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0.074449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861902669"/>
                  </a:ext>
                </a:extLst>
              </a:tr>
              <a:tr h="365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1.069987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9528176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0C4E41D-AE2F-854D-A732-11F6641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78540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A3AC-064C-6445-AE28-A66842DF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0D513-6805-204D-9E99-D061DE741F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we have to leave one intervention out, advancing age of first breeding would be a good choice.</a:t>
            </a:r>
          </a:p>
          <a:p>
            <a:endParaRPr lang="en-US" dirty="0"/>
          </a:p>
          <a:p>
            <a:r>
              <a:rPr lang="en-US" dirty="0"/>
              <a:t>Data also indicate that increasing baby and adult survival is very important.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Question---are the effects of these interventions additive-</a:t>
            </a:r>
            <a:r>
              <a:rPr lang="en-US" dirty="0">
                <a:sym typeface="Wingdings" pitchFamily="2" charset="2"/>
              </a:rPr>
              <a:t> not necessary (we shouldn’t expect them to 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8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 far, we have looked at the reproductive output per individual (l</a:t>
            </a:r>
            <a:r>
              <a:rPr lang="en-US" baseline="-25000" dirty="0"/>
              <a:t>x</a:t>
            </a:r>
            <a:r>
              <a:rPr lang="en-US" dirty="0"/>
              <a:t> x m</a:t>
            </a:r>
            <a:r>
              <a:rPr lang="en-US" baseline="-25000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tells you whether, overall, the population should increase, decrease, or remain stable</a:t>
            </a:r>
          </a:p>
          <a:p>
            <a:endParaRPr lang="en-US" dirty="0"/>
          </a:p>
          <a:p>
            <a:r>
              <a:rPr lang="en-US" dirty="0"/>
              <a:t>It does not tell you the </a:t>
            </a:r>
            <a:r>
              <a:rPr lang="en-US" u="sng" dirty="0"/>
              <a:t>population growth rate</a:t>
            </a:r>
          </a:p>
          <a:p>
            <a:pPr lvl="1"/>
            <a:r>
              <a:rPr lang="en-US" dirty="0"/>
              <a:t>Rate = change </a:t>
            </a:r>
            <a:r>
              <a:rPr lang="en-US" u="sng" dirty="0"/>
              <a:t>per unit of time</a:t>
            </a:r>
          </a:p>
          <a:p>
            <a:pPr lvl="1"/>
            <a:endParaRPr lang="en-US" u="sng" dirty="0"/>
          </a:p>
          <a:p>
            <a:pPr lvl="1"/>
            <a:endParaRPr lang="en-US" u="sng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C83626-B83B-8C4C-94DD-6142DCCB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394152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and 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looked at the following traits:</a:t>
            </a:r>
          </a:p>
          <a:p>
            <a:endParaRPr lang="en-US" dirty="0"/>
          </a:p>
          <a:p>
            <a:pPr lvl="1"/>
            <a:r>
              <a:rPr lang="en-US" dirty="0"/>
              <a:t>Survival of individuals before reproduction</a:t>
            </a:r>
          </a:p>
          <a:p>
            <a:pPr lvl="1"/>
            <a:r>
              <a:rPr lang="en-US" dirty="0"/>
              <a:t>Age of first reproduction</a:t>
            </a:r>
          </a:p>
          <a:p>
            <a:pPr lvl="1"/>
            <a:r>
              <a:rPr lang="en-US" dirty="0"/>
              <a:t>Number of offspring</a:t>
            </a:r>
          </a:p>
          <a:p>
            <a:pPr lvl="1"/>
            <a:r>
              <a:rPr lang="en-US" dirty="0"/>
              <a:t>Survival of individuals after reproduction</a:t>
            </a:r>
          </a:p>
          <a:p>
            <a:pPr lvl="1"/>
            <a:r>
              <a:rPr lang="en-US" dirty="0"/>
              <a:t>Number of times an individual reproduces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These traits form the </a:t>
            </a:r>
            <a:r>
              <a:rPr lang="en-US" b="1" dirty="0"/>
              <a:t>life history strategy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4CFCF68-6CB0-934E-B5E2-F16CA60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307591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Trade-offs in life history </a:t>
            </a:r>
            <a:b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572000" cy="4953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All organisms face trade-offs because resources can only be invested once. </a:t>
            </a:r>
          </a:p>
          <a:p>
            <a:endParaRPr lang="en-US" sz="2400" dirty="0"/>
          </a:p>
          <a:p>
            <a:r>
              <a:rPr lang="en-US" sz="2400" dirty="0"/>
              <a:t>Resources invested in reproduction cannot be invested in adult survival</a:t>
            </a:r>
          </a:p>
        </p:txBody>
      </p:sp>
      <p:pic>
        <p:nvPicPr>
          <p:cNvPr id="8194" name="Picture 2" descr="Image result for trade off offspring size number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62" y="1524000"/>
            <a:ext cx="326323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016602A-FC60-D34C-AF44-3DBEC7B8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50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EED1EE-6319-A04F-B4D1-11840B752883}"/>
              </a:ext>
            </a:extLst>
          </p:cNvPr>
          <p:cNvSpPr txBox="1"/>
          <p:nvPr/>
        </p:nvSpPr>
        <p:spPr>
          <a:xfrm>
            <a:off x="2590800" y="5791200"/>
            <a:ext cx="215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= Non-hibernator</a:t>
            </a:r>
          </a:p>
          <a:p>
            <a:r>
              <a:rPr lang="en-US" sz="1400" dirty="0"/>
              <a:t>Red = Hibernator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C47AB0-9BFC-654F-91D5-43C2E95B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02" y="254000"/>
            <a:ext cx="3276600" cy="635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CDC1AD-ACFA-3847-9D2F-DC342EBA23FB}"/>
              </a:ext>
            </a:extLst>
          </p:cNvPr>
          <p:cNvSpPr/>
          <p:nvPr/>
        </p:nvSpPr>
        <p:spPr>
          <a:xfrm>
            <a:off x="457200" y="674638"/>
            <a:ext cx="3962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Proceedings of the Royal Society B</a:t>
            </a:r>
          </a:p>
          <a:p>
            <a:r>
              <a:rPr lang="en-US" b="1" dirty="0"/>
              <a:t>Hibernation is associated with increased survival and the evolution of slow life histories among mammals</a:t>
            </a:r>
          </a:p>
          <a:p>
            <a:r>
              <a:rPr lang="en-US" dirty="0">
                <a:hlinkClick r:id="rId3" tooltip="Christopher Turbill"/>
              </a:rPr>
              <a:t>Christopher Turbill</a:t>
            </a:r>
            <a:r>
              <a:rPr lang="en-US" dirty="0"/>
              <a:t>, </a:t>
            </a:r>
            <a:r>
              <a:rPr lang="en-US" dirty="0">
                <a:hlinkClick r:id="rId3" tooltip="Claudia Bieber"/>
              </a:rPr>
              <a:t>Claudia Bieber</a:t>
            </a:r>
            <a:r>
              <a:rPr lang="en-US" dirty="0"/>
              <a:t>, and </a:t>
            </a:r>
            <a:r>
              <a:rPr lang="en-US" dirty="0">
                <a:hlinkClick r:id="rId3" tooltip="Thomas Ruf"/>
              </a:rPr>
              <a:t>Thomas Ruf</a:t>
            </a:r>
            <a:r>
              <a:rPr lang="en-US" dirty="0"/>
              <a:t> </a:t>
            </a:r>
          </a:p>
          <a:p>
            <a:r>
              <a:rPr lang="en-US" dirty="0"/>
              <a:t>Published:30 March 2011</a:t>
            </a:r>
          </a:p>
        </p:txBody>
      </p:sp>
    </p:spTree>
    <p:extLst>
      <p:ext uri="{BB962C8B-B14F-4D97-AF65-F5344CB8AC3E}">
        <p14:creationId xmlns:p14="http://schemas.microsoft.com/office/powerpoint/2010/main" val="398750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572000" cy="49530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Resources invested in one offspring cannot be invested in another </a:t>
            </a:r>
          </a:p>
          <a:p>
            <a:endParaRPr lang="en-US" sz="2000" dirty="0"/>
          </a:p>
          <a:p>
            <a:pPr lvl="1"/>
            <a:r>
              <a:rPr lang="en-US" sz="2000" dirty="0"/>
              <a:t>Leads to a trade-off between SIZE and # of offspring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is also a trade-off between # of offspring and probability of survival of each offspring</a:t>
            </a:r>
          </a:p>
          <a:p>
            <a:pPr lvl="1"/>
            <a:endParaRPr lang="en-US" sz="2000" dirty="0"/>
          </a:p>
          <a:p>
            <a:r>
              <a:rPr lang="en-US" sz="2000" dirty="0"/>
              <a:t>These trade-offs occur between species and within species</a:t>
            </a:r>
          </a:p>
        </p:txBody>
      </p:sp>
      <p:pic>
        <p:nvPicPr>
          <p:cNvPr id="7170" name="Picture 2" descr="https://www.researchgate.net/profile/Matthew_Schrader/publication/230812336/figure/fig5/AS:267719811530801@1440840785906/Figure-4-The-trade-off-between-offspring-size-and-number-among-nine-Heterandria-formo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16" y="32170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researchgate.net/profile/Matthew_Schrader/publication/230812336/figure/fig6/AS:267748538318883@1440847634293/Figure-1-A-female-Heterandria-formosa-The-female-in-the-photo-is-approximately-2-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925440"/>
            <a:ext cx="2760662" cy="18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76045"/>
            <a:ext cx="2539499" cy="101164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7F92B99-0169-F74E-9C1B-7264D768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135AEE-159E-844C-9C62-6451BC63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Trade-offs in life history </a:t>
            </a:r>
            <a:b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72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6" descr="dande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55" y="4982555"/>
            <a:ext cx="12763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strategies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52730" y="1217980"/>
            <a:ext cx="3886201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Mouse &amp; Dandelion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Short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Fast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Early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only once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Lots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juvenile mortality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991372" y="1217980"/>
            <a:ext cx="3448317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Elephant &amp; Big Tree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Long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Slow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Late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many times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Few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juvenile mortality</a:t>
            </a:r>
          </a:p>
        </p:txBody>
      </p:sp>
      <p:pic>
        <p:nvPicPr>
          <p:cNvPr id="17417" name="Picture 8" descr="oak 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91434"/>
            <a:ext cx="1476228" cy="11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tree_m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" y="4520738"/>
            <a:ext cx="1039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eleph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72" y="4572000"/>
            <a:ext cx="1476228" cy="9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C6E7266-AA54-BC47-97E1-956F84CD3693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7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 rate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A population’s growth rate is expressed 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l-GR" sz="2400" dirty="0"/>
              <a:t>Δ</a:t>
            </a:r>
            <a:r>
              <a:rPr lang="en-US" sz="2400" dirty="0"/>
              <a:t>N /∆t = </a:t>
            </a:r>
            <a:r>
              <a:rPr lang="en-US" sz="2400" dirty="0" err="1"/>
              <a:t>rN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where </a:t>
            </a:r>
            <a:r>
              <a:rPr lang="el-GR" sz="2000" dirty="0"/>
              <a:t>Δ</a:t>
            </a:r>
            <a:r>
              <a:rPr lang="en-US" sz="2000" dirty="0"/>
              <a:t>N = change in population size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/>
              <a:t>Δ</a:t>
            </a:r>
            <a:r>
              <a:rPr lang="en-US" sz="2000" dirty="0"/>
              <a:t>t = with respect to time (per unit time)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r = per capita rate of increase (birth rate per individual – death rate per individual)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Stable population:  </a:t>
            </a:r>
            <a:r>
              <a:rPr lang="el-GR" sz="2400" dirty="0"/>
              <a:t>Δ</a:t>
            </a:r>
            <a:r>
              <a:rPr lang="en-US" sz="2400" dirty="0"/>
              <a:t>N /∆t = </a:t>
            </a:r>
            <a:r>
              <a:rPr lang="en-US" sz="2400" dirty="0" err="1"/>
              <a:t>rN</a:t>
            </a:r>
            <a:r>
              <a:rPr lang="en-US" sz="2400" dirty="0"/>
              <a:t> = 0 and r = 0 (assuming N &gt; 0)</a:t>
            </a:r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84DD0D-1AE9-3D41-A1ED-B3D02453EDAE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0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3"/>
            <a:ext cx="8229600" cy="990600"/>
          </a:xfrm>
        </p:spPr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the Tuatara lifetable</a:t>
            </a:r>
          </a:p>
          <a:p>
            <a:r>
              <a:rPr lang="en-US" dirty="0"/>
              <a:t>Life history trade-offs</a:t>
            </a:r>
          </a:p>
          <a:p>
            <a:r>
              <a:rPr lang="en-US" dirty="0"/>
              <a:t>Population growth</a:t>
            </a:r>
          </a:p>
          <a:p>
            <a:pPr lvl="1"/>
            <a:r>
              <a:rPr lang="en-US" dirty="0"/>
              <a:t>Density independent :</a:t>
            </a:r>
          </a:p>
          <a:p>
            <a:pPr lvl="2"/>
            <a:r>
              <a:rPr lang="en-US" dirty="0"/>
              <a:t>Exponential growth</a:t>
            </a:r>
          </a:p>
          <a:p>
            <a:pPr lvl="1"/>
            <a:r>
              <a:rPr lang="en-US" dirty="0"/>
              <a:t>Density dependent</a:t>
            </a:r>
          </a:p>
          <a:p>
            <a:pPr lvl="2"/>
            <a:r>
              <a:rPr lang="en-US" dirty="0"/>
              <a:t>Logistic growth</a:t>
            </a:r>
          </a:p>
          <a:p>
            <a:pPr lvl="1"/>
            <a:r>
              <a:rPr lang="en-US" dirty="0"/>
              <a:t>Changes in carrying capacity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Density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Defined as </a:t>
            </a:r>
            <a:r>
              <a:rPr lang="en-US" sz="2400" u="sng" dirty="0"/>
              <a:t>number of individuals per unit area</a:t>
            </a:r>
          </a:p>
          <a:p>
            <a:pPr eaLnBrk="1" hangingPunct="1">
              <a:lnSpc>
                <a:spcPct val="90000"/>
              </a:lnSpc>
            </a:pPr>
            <a:endParaRPr lang="en-US" sz="2400" u="sng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be defined on multiple scales for the same species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When the area is held constant, changes in population density are simply a function of population size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50ED4-BDEB-6C44-AF3E-D47F90E928CC}"/>
              </a:ext>
            </a:extLst>
          </p:cNvPr>
          <p:cNvGrpSpPr/>
          <p:nvPr/>
        </p:nvGrpSpPr>
        <p:grpSpPr>
          <a:xfrm>
            <a:off x="5257800" y="76200"/>
            <a:ext cx="3124200" cy="6705600"/>
            <a:chOff x="5257800" y="0"/>
            <a:chExt cx="3124200" cy="6705600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5257800" y="0"/>
              <a:ext cx="3124200" cy="3276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562600" y="381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24840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5562600" y="60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6400800" y="83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5867400" y="198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6629400" y="76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638800" y="1524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5867400" y="1676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7620000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7315200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6858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7391400" y="1066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6400800" y="1905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64770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5562600" y="266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5715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5943600" y="266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79248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7086600" y="2362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auto">
            <a:xfrm>
              <a:off x="7696200" y="2057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162800" y="3048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6629400" y="381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66294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715000" y="533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7391400" y="1981200"/>
              <a:ext cx="762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6019800" y="685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5638800" y="457200"/>
              <a:ext cx="762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5257800" y="3429000"/>
              <a:ext cx="3124200" cy="3276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5562600" y="381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6"/>
            <p:cNvSpPr>
              <a:spLocks noChangeArrowheads="1"/>
            </p:cNvSpPr>
            <p:nvPr/>
          </p:nvSpPr>
          <p:spPr bwMode="auto">
            <a:xfrm>
              <a:off x="6248400" y="3733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8"/>
            <p:cNvSpPr>
              <a:spLocks noChangeArrowheads="1"/>
            </p:cNvSpPr>
            <p:nvPr/>
          </p:nvSpPr>
          <p:spPr bwMode="auto">
            <a:xfrm>
              <a:off x="64008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5638800" y="4953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7315200" y="4876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auto">
            <a:xfrm>
              <a:off x="7391400" y="4495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0"/>
            <p:cNvSpPr>
              <a:spLocks noChangeArrowheads="1"/>
            </p:cNvSpPr>
            <p:nvPr/>
          </p:nvSpPr>
          <p:spPr bwMode="auto">
            <a:xfrm>
              <a:off x="57150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23"/>
            <p:cNvSpPr>
              <a:spLocks noChangeArrowheads="1"/>
            </p:cNvSpPr>
            <p:nvPr/>
          </p:nvSpPr>
          <p:spPr bwMode="auto">
            <a:xfrm>
              <a:off x="70866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24"/>
            <p:cNvSpPr>
              <a:spLocks noChangeArrowheads="1"/>
            </p:cNvSpPr>
            <p:nvPr/>
          </p:nvSpPr>
          <p:spPr bwMode="auto">
            <a:xfrm>
              <a:off x="7696200" y="5486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7162800" y="647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7"/>
            <p:cNvSpPr>
              <a:spLocks noChangeArrowheads="1"/>
            </p:cNvSpPr>
            <p:nvPr/>
          </p:nvSpPr>
          <p:spPr bwMode="auto">
            <a:xfrm>
              <a:off x="66294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F96D60CE-F171-C744-A94F-CF8EF211499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8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Density independent growth rates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 rates are </a:t>
            </a:r>
            <a:r>
              <a:rPr lang="en-US" sz="2000" u="sng" dirty="0"/>
              <a:t>independent of population density</a:t>
            </a:r>
            <a:r>
              <a:rPr lang="en-US" sz="2000" dirty="0"/>
              <a:t> (population size per area) then r is constant and populations can be predicted from life table data (</a:t>
            </a:r>
            <a:r>
              <a:rPr lang="en-US" sz="2000" i="1" dirty="0"/>
              <a:t>density independence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Under those conditions, r reaches a maximum value called the </a:t>
            </a:r>
            <a:r>
              <a:rPr lang="en-US" sz="2000" i="1" dirty="0"/>
              <a:t>intrinsic rate of increase</a:t>
            </a:r>
            <a:r>
              <a:rPr lang="en-US" sz="2000" dirty="0"/>
              <a:t> (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value is set by the life history traits of the organism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Population growth then is: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           </a:t>
            </a:r>
            <a:r>
              <a:rPr lang="el-GR" sz="2000" dirty="0"/>
              <a:t>Δ</a:t>
            </a:r>
            <a:r>
              <a:rPr lang="en-US" sz="2000" dirty="0"/>
              <a:t>N /∆t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 err="1"/>
              <a:t>N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Population growth rate</a:t>
            </a:r>
            <a:r>
              <a:rPr lang="en-US" sz="2000" dirty="0"/>
              <a:t> is constant – this is called exponential growth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AB96E7A-21A5-CA44-9177-D927C619E4D1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81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52_05_exponential_growth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08000"/>
            <a:ext cx="8548687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492" y="165851"/>
            <a:ext cx="5105400" cy="304800"/>
          </a:xfrm>
          <a:noFill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1700" dirty="0">
                <a:latin typeface="Arial" charset="0"/>
              </a:rPr>
              <a:t>Exponential population growth for different values of r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02313" y="487363"/>
            <a:ext cx="965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High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673850" y="1201738"/>
            <a:ext cx="16557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 dirty="0">
                <a:latin typeface="Arial" charset="0"/>
              </a:rPr>
              <a:t>Moderate </a:t>
            </a:r>
            <a:r>
              <a:rPr lang="en-US" sz="2200" b="1" i="1" dirty="0">
                <a:latin typeface="Arial" charset="0"/>
              </a:rPr>
              <a:t>r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521575" y="3297238"/>
            <a:ext cx="8016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Low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8121650" y="4465638"/>
            <a:ext cx="8016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Very</a:t>
            </a:r>
          </a:p>
          <a:p>
            <a:r>
              <a:rPr lang="en-US" sz="2200" b="1">
                <a:latin typeface="Arial" charset="0"/>
              </a:rPr>
              <a:t>low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209800" y="1201738"/>
            <a:ext cx="28956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3366CC"/>
                </a:solidFill>
              </a:rPr>
              <a:t>r is the slope of the </a:t>
            </a:r>
            <a:r>
              <a:rPr lang="en-US" u="sng" dirty="0">
                <a:solidFill>
                  <a:srgbClr val="3366CC"/>
                </a:solidFill>
              </a:rPr>
              <a:t>tangent</a:t>
            </a:r>
            <a:r>
              <a:rPr lang="en-US" dirty="0">
                <a:solidFill>
                  <a:srgbClr val="3366CC"/>
                </a:solidFill>
              </a:rPr>
              <a:t> (</a:t>
            </a:r>
            <a:r>
              <a:rPr lang="el-GR" dirty="0">
                <a:solidFill>
                  <a:srgbClr val="3366CC"/>
                </a:solidFill>
              </a:rPr>
              <a:t>δ</a:t>
            </a:r>
            <a:r>
              <a:rPr lang="en-US" dirty="0">
                <a:solidFill>
                  <a:srgbClr val="3366CC"/>
                </a:solidFill>
              </a:rPr>
              <a:t>N/ </a:t>
            </a:r>
            <a:r>
              <a:rPr lang="el-GR" dirty="0">
                <a:solidFill>
                  <a:srgbClr val="3366CC"/>
                </a:solidFill>
              </a:rPr>
              <a:t>δ</a:t>
            </a:r>
            <a:r>
              <a:rPr lang="en-US" dirty="0">
                <a:solidFill>
                  <a:srgbClr val="3366CC"/>
                </a:solidFill>
              </a:rPr>
              <a:t>t),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66CC"/>
                </a:solidFill>
              </a:rPr>
              <a:t>reflects rate of increase at any point on the curve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5181600" y="4343400"/>
            <a:ext cx="1295400" cy="3810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4495800" y="2895600"/>
            <a:ext cx="914400" cy="12192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348288" y="3054350"/>
            <a:ext cx="1128712" cy="11557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5638800" y="5029200"/>
            <a:ext cx="1293813" cy="9207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345F243-A8E5-A443-829E-6D15E8380F6F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9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– 4 Pop Growth Scenarios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029200"/>
          </a:xfrm>
        </p:spPr>
        <p:txBody>
          <a:bodyPr>
            <a:noAutofit/>
          </a:bodyPr>
          <a:lstStyle/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1 year,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2 offspring, and then die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2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B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2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 1, and 2 offspring in year 2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2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3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 1,  2 offspring in year 2, and 2 offspring in year 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4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4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years 1,2, and 3, but 6 offspring in year 4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6</a:t>
            </a:r>
          </a:p>
          <a:p>
            <a:pPr marL="594360" lvl="2" indent="0" eaLnBrk="1" hangingPunct="1">
              <a:lnSpc>
                <a:spcPct val="80000"/>
              </a:lnSpc>
              <a:buNone/>
            </a:pPr>
            <a:endParaRPr lang="en-US" sz="16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48D9385-64BD-3E4A-836A-6EAFD00DA314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3F6AC-5BB0-244F-BA0C-5C6433ABDBEC}"/>
              </a:ext>
            </a:extLst>
          </p:cNvPr>
          <p:cNvSpPr txBox="1"/>
          <p:nvPr/>
        </p:nvSpPr>
        <p:spPr>
          <a:xfrm>
            <a:off x="6705600" y="2819400"/>
            <a:ext cx="2168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delayed reproduction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8925E-F4D4-CE4D-B796-0BF18D8322C7}"/>
              </a:ext>
            </a:extLst>
          </p:cNvPr>
          <p:cNvSpPr txBox="1"/>
          <p:nvPr/>
        </p:nvSpPr>
        <p:spPr>
          <a:xfrm>
            <a:off x="4775780" y="1611868"/>
            <a:ext cx="1927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early reproduction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20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populations will be the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largest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smallest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after 8 years (at the start of year 9)?</a:t>
            </a:r>
          </a:p>
        </p:txBody>
      </p:sp>
      <p:graphicFrame>
        <p:nvGraphicFramePr>
          <p:cNvPr id="11" name="Group 74">
            <a:extLst>
              <a:ext uri="{FF2B5EF4-FFF2-40B4-BE49-F238E27FC236}">
                <a16:creationId xmlns:a16="http://schemas.microsoft.com/office/drawing/2014/main" id="{BEC2ADEF-9B2F-B14E-897D-5D00CE39A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547249"/>
              </p:ext>
            </p:extLst>
          </p:nvPr>
        </p:nvGraphicFramePr>
        <p:xfrm>
          <a:off x="484414" y="1295400"/>
          <a:ext cx="8126186" cy="4343399"/>
        </p:xfrm>
        <a:graphic>
          <a:graphicData uri="http://schemas.openxmlformats.org/drawingml/2006/table">
            <a:tbl>
              <a:tblPr/>
              <a:tblGrid>
                <a:gridCol w="162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27677"/>
                  </a:ext>
                </a:extLst>
              </a:tr>
            </a:tbl>
          </a:graphicData>
        </a:graphic>
      </p:graphicFrame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D144D94-FF4C-644E-BC73-AA490F493B8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5" name="TPQuestion">
            <a:extLst>
              <a:ext uri="{FF2B5EF4-FFF2-40B4-BE49-F238E27FC236}">
                <a16:creationId xmlns:a16="http://schemas.microsoft.com/office/drawing/2014/main" id="{A0E5F111-978C-1A4C-97C4-AF0053E9451E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look at the data.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93E1B16D-700B-BE4B-A3A4-C4721CF3F852}"/>
              </a:ext>
            </a:extLst>
          </p:cNvPr>
          <p:cNvSpPr/>
          <p:nvPr/>
        </p:nvSpPr>
        <p:spPr>
          <a:xfrm>
            <a:off x="2667000" y="5791199"/>
            <a:ext cx="457200" cy="3657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Reproducing young and then dying, even if you don’t have many offspring, results in the greatest population growth rate.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Reproducing late by itself provides a huge penalty. 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Late reproduction can be compensated for by lots of offspring.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Growth rate is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N/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t</a:t>
            </a:r>
          </a:p>
        </p:txBody>
      </p:sp>
      <p:sp>
        <p:nvSpPr>
          <p:cNvPr id="789582" name="Rectangle 78"/>
          <p:cNvSpPr>
            <a:spLocks noChangeArrowheads="1"/>
          </p:cNvSpPr>
          <p:nvPr/>
        </p:nvSpPr>
        <p:spPr bwMode="auto">
          <a:xfrm>
            <a:off x="9170126" y="2320925"/>
            <a:ext cx="6096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9E122-5DFC-684E-859B-4DCFC7A2FF2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graphicFrame>
        <p:nvGraphicFramePr>
          <p:cNvPr id="12" name="Group 74">
            <a:extLst>
              <a:ext uri="{FF2B5EF4-FFF2-40B4-BE49-F238E27FC236}">
                <a16:creationId xmlns:a16="http://schemas.microsoft.com/office/drawing/2014/main" id="{7CFB12C8-9935-AA4F-8920-435676DC3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36012"/>
              </p:ext>
            </p:extLst>
          </p:nvPr>
        </p:nvGraphicFramePr>
        <p:xfrm>
          <a:off x="4648202" y="1295400"/>
          <a:ext cx="3962400" cy="4343399"/>
        </p:xfrm>
        <a:graphic>
          <a:graphicData uri="http://schemas.openxmlformats.org/drawingml/2006/table">
            <a:tbl>
              <a:tblPr/>
              <a:tblGrid>
                <a:gridCol w="79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276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415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case of the Tuatara: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200" dirty="0"/>
              <a:t>Mating at age 11 (and producing first offspring at age 13) resulted in only a small increase in </a:t>
            </a:r>
            <a:r>
              <a:rPr lang="en-US" sz="2200" u="sng" dirty="0"/>
              <a:t>mean lifetime reproduction per female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But having offspring 2 years earlier, even without an increase in lifetime reproduction, increases the </a:t>
            </a:r>
            <a:r>
              <a:rPr lang="en-US" sz="2200" u="sng" dirty="0"/>
              <a:t>population growth rate,</a:t>
            </a:r>
            <a:r>
              <a:rPr lang="en-US" sz="2200" dirty="0"/>
              <a:t> because generation time is reduced from 15 to 13 years</a:t>
            </a:r>
          </a:p>
          <a:p>
            <a:endParaRPr lang="en-US" sz="2200" dirty="0"/>
          </a:p>
          <a:p>
            <a:r>
              <a:rPr lang="en-US" sz="2200" dirty="0"/>
              <a:t>One reason that tuatara are so incredibly vulnerable is that they take so long to reproduce.</a:t>
            </a:r>
          </a:p>
          <a:p>
            <a:endParaRPr lang="en-US" sz="2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A63AF-EF27-9146-B0F6-347E396E0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95968"/>
            <a:ext cx="2247900" cy="1650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3E1ABD-4E1A-BE4B-B745-1DE85A47C27D}"/>
              </a:ext>
            </a:extLst>
          </p:cNvPr>
          <p:cNvSpPr/>
          <p:nvPr/>
        </p:nvSpPr>
        <p:spPr>
          <a:xfrm>
            <a:off x="1219200" y="60030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www.sciencealert.com</a:t>
            </a:r>
            <a:r>
              <a:rPr lang="en-US" sz="1400" dirty="0"/>
              <a:t>/baby-tuatara-a-success-story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6CDDE1-9BA7-ED4A-B20C-C9AAB32A29D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691613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 rate usually is density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when: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229600" cy="493776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When resources (food, water, space, etc.) are not limiting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When predation and disease rates are low (or constant)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Factors that affect survival in a density independent fashion are usually </a:t>
            </a:r>
            <a:r>
              <a:rPr lang="en-US" sz="2200" u="sng" dirty="0"/>
              <a:t>abiotic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FF3FA0C-53C1-8745-BA34-A99CBEEE304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F0C18-CF01-6248-A7D3-5F582763D475}"/>
              </a:ext>
            </a:extLst>
          </p:cNvPr>
          <p:cNvSpPr txBox="1"/>
          <p:nvPr/>
        </p:nvSpPr>
        <p:spPr>
          <a:xfrm>
            <a:off x="1751216" y="4076319"/>
            <a:ext cx="2819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50% of individuals die in flood:  more die if the population is larger, but the probability of an individual dying </a:t>
            </a:r>
            <a:r>
              <a:rPr lang="en-US" u="sng" dirty="0"/>
              <a:t>DOES NOT</a:t>
            </a:r>
            <a:r>
              <a:rPr lang="en-US" dirty="0"/>
              <a:t> depend on population size</a:t>
            </a:r>
          </a:p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BCC6-C386-7E4D-9ED9-1AF40A85B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3607875" cy="203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16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factors create density-dependent birth and death rates?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800" dirty="0"/>
              <a:t>Biotic factors, especially competition and disease create density dependence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When resources are fixed and individuals compete, the more individuals there are, the less each individual receives, and the more likely the individual will die and/or not reproduce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When population densities are high</a:t>
            </a:r>
          </a:p>
          <a:p>
            <a:pPr lvl="1"/>
            <a:r>
              <a:rPr lang="en-US" sz="1800" dirty="0"/>
              <a:t>Diseases may spread faster</a:t>
            </a:r>
          </a:p>
          <a:p>
            <a:pPr lvl="1"/>
            <a:r>
              <a:rPr lang="en-US" sz="1800" dirty="0"/>
              <a:t>Weakened individuals may be more susceptible to disease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9767"/>
            <a:ext cx="33337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3901838"/>
            <a:ext cx="30480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Intraspecific competition for space in a rocky intertidal zone</a:t>
            </a:r>
          </a:p>
          <a:p>
            <a:r>
              <a:rPr lang="en-US" sz="1000" dirty="0"/>
              <a:t>http://</a:t>
            </a:r>
            <a:r>
              <a:rPr lang="en-US" sz="1000" dirty="0" err="1"/>
              <a:t>rockyintertidal.tumblr.com</a:t>
            </a:r>
            <a:r>
              <a:rPr lang="en-US" sz="1000" dirty="0"/>
              <a:t>/</a:t>
            </a:r>
          </a:p>
          <a:p>
            <a:endParaRPr lang="en-US" sz="140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08D3043-E69A-E148-8A63-76C1672F3506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42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FDAF95-EAC5-034F-95FD-5656B041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" y="1878540"/>
            <a:ext cx="3984238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36630-24CA-974D-8FB2-07776E77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888306"/>
            <a:ext cx="4958960" cy="36572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98D98A-827F-D14E-B0C6-C6CC9466398C}"/>
              </a:ext>
            </a:extLst>
          </p:cNvPr>
          <p:cNvSpPr/>
          <p:nvPr/>
        </p:nvSpPr>
        <p:spPr>
          <a:xfrm>
            <a:off x="609600" y="454554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lifeunderquarantine.blog</a:t>
            </a:r>
            <a:r>
              <a:rPr lang="en-US" sz="900" dirty="0"/>
              <a:t>/2020/08/27/major-misconception-about-acquired-herd-immunity/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D2A17-9A43-8F4D-80D1-A23813BEC549}"/>
              </a:ext>
            </a:extLst>
          </p:cNvPr>
          <p:cNvSpPr/>
          <p:nvPr/>
        </p:nvSpPr>
        <p:spPr>
          <a:xfrm>
            <a:off x="4621673" y="45516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www.nytimes.com</a:t>
            </a:r>
            <a:r>
              <a:rPr lang="en-US" sz="900" dirty="0"/>
              <a:t>/2020/05/01/opinion/</a:t>
            </a:r>
            <a:r>
              <a:rPr lang="en-US" sz="900" dirty="0" err="1"/>
              <a:t>sunday</a:t>
            </a:r>
            <a:r>
              <a:rPr lang="en-US" sz="900" dirty="0"/>
              <a:t>/</a:t>
            </a:r>
            <a:r>
              <a:rPr lang="en-US" sz="900" dirty="0" err="1"/>
              <a:t>coronavirus-herd-immunity.html?searchResultPosition</a:t>
            </a:r>
            <a:r>
              <a:rPr lang="en-US" sz="900" dirty="0"/>
              <a:t>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5B7DE-312C-AB4B-8FDF-71FD49B98151}"/>
              </a:ext>
            </a:extLst>
          </p:cNvPr>
          <p:cNvSpPr txBox="1"/>
          <p:nvPr/>
        </p:nvSpPr>
        <p:spPr>
          <a:xfrm>
            <a:off x="583073" y="53528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dependence slows the rate of increase as more of the population become resistant.</a:t>
            </a:r>
          </a:p>
          <a:p>
            <a:endParaRPr lang="en-US" dirty="0"/>
          </a:p>
          <a:p>
            <a:r>
              <a:rPr lang="en-US" dirty="0"/>
              <a:t>Hosts are a declining resource as more become resistant.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C66BA-3B90-F44B-B2D8-E07FFAEA12A2}"/>
              </a:ext>
            </a:extLst>
          </p:cNvPr>
          <p:cNvSpPr txBox="1"/>
          <p:nvPr/>
        </p:nvSpPr>
        <p:spPr>
          <a:xfrm>
            <a:off x="583073" y="304800"/>
            <a:ext cx="388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19 &amp; Other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78362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Recall we had a problem with Tuatara: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en-US" sz="1800" dirty="0"/>
              <a:t>Survival rates in the first year has reduced from 50% to 25% in the first year,  and from 75 % to 50% in the second year due to introduced birds.</a:t>
            </a:r>
          </a:p>
          <a:p>
            <a:pPr marL="457200" indent="-457200">
              <a:buAutoNum type="arabicPeriod"/>
              <a:defRPr/>
            </a:pPr>
            <a:endParaRPr lang="en-US" sz="1800" dirty="0"/>
          </a:p>
          <a:p>
            <a:pPr marL="457200" indent="-457200">
              <a:buAutoNum type="arabicPeriod"/>
              <a:defRPr/>
            </a:pPr>
            <a:r>
              <a:rPr lang="en-US" sz="1800" dirty="0"/>
              <a:t>Annual survival after the second year has dropped from 95% to 80% due to poor food quality, .</a:t>
            </a:r>
          </a:p>
          <a:p>
            <a:pPr marL="457200" indent="-457200">
              <a:buAutoNum type="arabicPeriod"/>
              <a:defRPr/>
            </a:pPr>
            <a:endParaRPr lang="en-US" sz="1800" dirty="0"/>
          </a:p>
          <a:p>
            <a:pPr marL="457200" indent="-457200">
              <a:buAutoNum type="arabicPeriod"/>
              <a:defRPr/>
            </a:pPr>
            <a:r>
              <a:rPr lang="en-US" sz="1800" dirty="0"/>
              <a:t>Only 3 eggs survived per nest instead of six.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57150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400050">
              <a:buFont typeface="Wingdings" pitchFamily="2" charset="2"/>
              <a:buAutoNum type="arabicParenR"/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9BBA464-009B-8C45-BEF7-D79B0454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8781C-5154-E548-9162-07BBEE45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2693939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79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Logistic Population Growth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4290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/>
              <a:t>Real populations do not grow forever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Carrying capacity (K) = maximum population size that a given environment can sustainably support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Logistic growth models incorporate density dependence by assuming as populations near K (run out of resources), growth will slow down</a:t>
            </a:r>
          </a:p>
        </p:txBody>
      </p:sp>
      <p:pic>
        <p:nvPicPr>
          <p:cNvPr id="21509" name="Picture 5" descr="D:\Chapter_52\B_Jpeg_Images\52_Labeled_Images\52_07a_logistic_growth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322740" cy="38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C2DF9C-45F0-6745-BE6D-3323405FCBF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99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Logistic Growth Equation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arenR"/>
            </a:pPr>
            <a:r>
              <a:rPr lang="en-US" sz="2000" dirty="0"/>
              <a:t>Start with the exponential equation</a:t>
            </a:r>
          </a:p>
          <a:p>
            <a:pPr marL="533400" indent="-533400" eaLnBrk="1" hangingPunct="1">
              <a:buFontTx/>
              <a:buAutoNum type="arabicParenR"/>
            </a:pPr>
            <a:endParaRPr lang="en-US" sz="2000" dirty="0"/>
          </a:p>
          <a:p>
            <a:pPr marL="533400" indent="-533400" eaLnBrk="1" hangingPunct="1">
              <a:buFontTx/>
              <a:buAutoNum type="arabicParenR"/>
            </a:pPr>
            <a:r>
              <a:rPr lang="en-US" sz="2000" dirty="0"/>
              <a:t>Add in a term that reduces growth as the population gets closer to K:</a:t>
            </a:r>
          </a:p>
          <a:p>
            <a:pPr marL="533400" indent="-533400" eaLnBrk="1" hangingPunct="1">
              <a:buFontTx/>
              <a:buAutoNum type="arabicParenR"/>
            </a:pPr>
            <a:endParaRPr lang="en-US" sz="2000" dirty="0"/>
          </a:p>
          <a:p>
            <a:pPr marL="533400" indent="-533400" eaLnBrk="1" hangingPunct="1"/>
            <a:r>
              <a:rPr lang="en-US" sz="2000" dirty="0">
                <a:highlight>
                  <a:srgbClr val="FFFF00"/>
                </a:highlight>
              </a:rPr>
              <a:t>K = carrying capacity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</a:p>
          <a:p>
            <a:pPr marL="533400" indent="-533400" eaLnBrk="1" hangingPunct="1"/>
            <a:r>
              <a:rPr lang="en-US" sz="2000" dirty="0"/>
              <a:t>K - N is the number of individuals that can still “fit” before K is reached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/>
          </a:p>
          <a:p>
            <a:pPr marL="533400" indent="-533400" eaLnBrk="1" hangingPunct="1"/>
            <a:endParaRPr lang="en-US" sz="2000" dirty="0"/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z="2400" dirty="0"/>
              <a:t>Δ</a:t>
            </a:r>
            <a:r>
              <a:rPr lang="en-US" sz="2400" dirty="0"/>
              <a:t>N/</a:t>
            </a:r>
            <a:r>
              <a:rPr lang="el-GR" sz="2400" dirty="0"/>
              <a:t>Δ</a:t>
            </a:r>
            <a:r>
              <a:rPr lang="en-US" sz="2400" dirty="0"/>
              <a:t>t =</a:t>
            </a:r>
            <a:r>
              <a:rPr lang="en-US" sz="2400" dirty="0" err="1"/>
              <a:t>r</a:t>
            </a:r>
            <a:r>
              <a:rPr lang="en-US" sz="2400" baseline="-25000" dirty="0" err="1"/>
              <a:t>max</a:t>
            </a:r>
            <a:r>
              <a:rPr lang="en-US" sz="2400" dirty="0"/>
              <a:t> x 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(K - N)/K:  the fraction of K still available for population growth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l-GR" sz="2400" dirty="0"/>
              <a:t>Δ</a:t>
            </a:r>
            <a:r>
              <a:rPr lang="en-US" sz="2400" dirty="0"/>
              <a:t>N/</a:t>
            </a:r>
            <a:r>
              <a:rPr lang="el-GR" sz="2400" dirty="0"/>
              <a:t>Δ</a:t>
            </a:r>
            <a:r>
              <a:rPr lang="en-US" sz="2400" dirty="0"/>
              <a:t>t = </a:t>
            </a:r>
            <a:r>
              <a:rPr lang="en-US" sz="2400" dirty="0" err="1"/>
              <a:t>r</a:t>
            </a:r>
            <a:r>
              <a:rPr lang="en-US" sz="2400" baseline="-25000" dirty="0" err="1"/>
              <a:t>max</a:t>
            </a:r>
            <a:r>
              <a:rPr lang="en-US" sz="2400" dirty="0"/>
              <a:t> N </a:t>
            </a:r>
            <a:r>
              <a:rPr lang="en-US" sz="2400" u="sng" dirty="0"/>
              <a:t>(K - 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	         K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EA71B28-2C45-A643-B2F4-B527BFCD5146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8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this work?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When N is small relative to K…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lots of resources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Growth rate should be closer to the maximum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small reduction from the additional term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When N is large relative to K…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few resources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Growth rate should be closer to zero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large reduction from the additional term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600200"/>
            <a:ext cx="40386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000" dirty="0"/>
              <a:t>Δ</a:t>
            </a:r>
            <a:r>
              <a:rPr lang="en-US" sz="2000" dirty="0"/>
              <a:t>N/</a:t>
            </a:r>
            <a:r>
              <a:rPr lang="el-GR" sz="2000" dirty="0"/>
              <a:t>Δ</a:t>
            </a:r>
            <a:r>
              <a:rPr lang="en-US" sz="2000" dirty="0"/>
              <a:t>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/>
              <a:t> N </a:t>
            </a:r>
            <a:r>
              <a:rPr lang="en-US" sz="2000" u="sng" dirty="0"/>
              <a:t>(K - 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	  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If K = 1000 and N = 50, then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(K - N)/K = (1000 - 50)/1000 = 0.95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(very close to 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If K = 1000 and N = 950, then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(K - N)/K=(1000 - 950)/1000 = 0.05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(very close to 0)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395151C-3C07-DC46-BCD7-B0DDFDA04101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92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7315200" cy="4910328"/>
          </a:xfrm>
        </p:spPr>
        <p:txBody>
          <a:bodyPr>
            <a:normAutofit/>
          </a:bodyPr>
          <a:lstStyle/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 is population size the highest?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 is the rate of population increase the greatest?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what point is the carrying capacity (K) reached?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points are resources least limiting?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points is growth most density dependent?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69206-23A9-174A-89F3-3F4D30730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"/>
            <a:ext cx="5270500" cy="331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810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population growth rate highest at low population sizes?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low population sizes, population growth is closest to being density-independent: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N/∆t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 err="1"/>
              <a:t>N</a:t>
            </a:r>
            <a:endParaRPr lang="en-US" sz="2000" dirty="0"/>
          </a:p>
          <a:p>
            <a:pPr marL="274320" lvl="1" indent="0">
              <a:lnSpc>
                <a:spcPct val="90000"/>
              </a:lnSpc>
              <a:buNone/>
            </a:pPr>
            <a:endParaRPr lang="en-US" sz="2000" i="1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en-US" sz="2000" dirty="0"/>
              <a:t>If it remained density-independent,  population growth rate would be constant and population growth would be exponential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2" descr="52_05_exponential_growth-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03601"/>
            <a:ext cx="3839340" cy="2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52_07a_logistic_growth-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 bwMode="auto">
          <a:xfrm>
            <a:off x="5334000" y="1244600"/>
            <a:ext cx="3234513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46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affects K?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/>
              <a:t>Size of the individual (the same area can usually hold a lot more ants than elephants)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Resource needs of individuals (species with large territories vs. those that nest colonially)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K differs over environmental space (some habitats can support a lot more individuals than others)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K differs over time (the same habitat may support a lot more individuals in some years than in others)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7A30E5-68E5-534F-89E2-3C95A11A3C59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502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Galapagos Islands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Subject to very wide variation due to El Niño Southern Oscillation</a:t>
            </a:r>
          </a:p>
          <a:p>
            <a:endParaRPr lang="en-US" sz="2200" dirty="0"/>
          </a:p>
          <a:p>
            <a:r>
              <a:rPr lang="en-US" sz="2200" dirty="0"/>
              <a:t>Large seabird populations occupy most islands</a:t>
            </a:r>
          </a:p>
          <a:p>
            <a:endParaRPr lang="en-US" sz="2200" dirty="0"/>
          </a:p>
          <a:p>
            <a:r>
              <a:rPr lang="en-US" sz="2200" dirty="0"/>
              <a:t>Carrying capacity is driven by (a) water temperature, (b) nutrient upwellings, (c) the food resource, and (d) habitat for nesting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B9A8ED1-1858-0545-AE88-C73533F60C8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91467-569E-ED4D-9C0B-E6BD640A2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581400" cy="238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413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strategies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52730" y="1217980"/>
            <a:ext cx="38862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R-Selected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Short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Fast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Early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only once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Lots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juvenile mortality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High </a:t>
            </a:r>
            <a:r>
              <a:rPr lang="en-US" b="1" dirty="0" err="1">
                <a:latin typeface="Arial" charset="0"/>
              </a:rPr>
              <a:t>r</a:t>
            </a:r>
            <a:r>
              <a:rPr lang="en-US" b="1" baseline="-25000" dirty="0" err="1">
                <a:latin typeface="Arial" charset="0"/>
              </a:rPr>
              <a:t>max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991372" y="1217980"/>
            <a:ext cx="344831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K-Selected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Long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Slow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Late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many times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Few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juvenile mortality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Live close to K (carrying capacity)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C6E7266-AA54-BC47-97E1-956F84CD3693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59F8ABF-800D-8340-8A4F-9FE5848FD4DE}"/>
              </a:ext>
            </a:extLst>
          </p:cNvPr>
          <p:cNvSpPr/>
          <p:nvPr/>
        </p:nvSpPr>
        <p:spPr>
          <a:xfrm>
            <a:off x="762000" y="4724400"/>
            <a:ext cx="3810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D5849B4-56E2-0B48-A74C-173D1A6D4037}"/>
              </a:ext>
            </a:extLst>
          </p:cNvPr>
          <p:cNvSpPr/>
          <p:nvPr/>
        </p:nvSpPr>
        <p:spPr>
          <a:xfrm>
            <a:off x="6172200" y="4724400"/>
            <a:ext cx="3810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237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FC0DE-9806-B444-BEE9-CF125C0A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57" y="0"/>
            <a:ext cx="694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population size ever exceed carrying capacity?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910328"/>
          </a:xfrm>
        </p:spPr>
        <p:txBody>
          <a:bodyPr/>
          <a:lstStyle/>
          <a:p>
            <a:pPr marL="514350" indent="-514350">
              <a:buFont typeface="Wingdings 3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dirty="0"/>
              <a:t>No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240A6AB-6531-2A4D-8788-73B38BF6664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09870"/>
            <a:ext cx="6400800" cy="4800600"/>
            <a:chOff x="1371600" y="609600"/>
            <a:chExt cx="6400800" cy="4800600"/>
          </a:xfrm>
        </p:grpSpPr>
        <p:pic>
          <p:nvPicPr>
            <p:cNvPr id="6" name="Picture 1" descr="theories-on-population-10-728.jpg">
              <a:extLst>
                <a:ext uri="{FF2B5EF4-FFF2-40B4-BE49-F238E27FC236}">
                  <a16:creationId xmlns:a16="http://schemas.microsoft.com/office/drawing/2014/main" id="{B2CCF1F2-82C4-8640-8F24-EF6834A7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9600"/>
              <a:ext cx="64008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DC752E9F-21E0-AA4B-8494-942829364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914400"/>
              <a:ext cx="5867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15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7D464-A3A7-4B4D-A706-255F0F162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47719"/>
              </p:ext>
            </p:extLst>
          </p:nvPr>
        </p:nvGraphicFramePr>
        <p:xfrm>
          <a:off x="1143000" y="914400"/>
          <a:ext cx="3114034" cy="491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40">
                  <a:extLst>
                    <a:ext uri="{9D8B030D-6E8A-4147-A177-3AD203B41FA5}">
                      <a16:colId xmlns:a16="http://schemas.microsoft.com/office/drawing/2014/main" val="2825925158"/>
                    </a:ext>
                  </a:extLst>
                </a:gridCol>
                <a:gridCol w="639074">
                  <a:extLst>
                    <a:ext uri="{9D8B030D-6E8A-4147-A177-3AD203B41FA5}">
                      <a16:colId xmlns:a16="http://schemas.microsoft.com/office/drawing/2014/main" val="852327497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1823719584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392382137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1625109348"/>
                    </a:ext>
                  </a:extLst>
                </a:gridCol>
              </a:tblGrid>
              <a:tr h="186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lx*mx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755454822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37171953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26232050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222857309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0.35625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32992900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0.338438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96117647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0.321516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08058738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0.30544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100144129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0.290168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11897896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0.275659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92025356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0.261876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87603367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0.248783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753884038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0.236344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551896470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0.224526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65794306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71544730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0.202635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522868772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0.192503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00758856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0.182878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067194763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0.173734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1.042405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79673880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0.165048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4137867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0.156795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69671396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0.148955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62342969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0.141508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0.849046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75798449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0.134432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16876538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0.127711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21488255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0.121325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11886394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0.115259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0.691553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26561654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2.583004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8782061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653B24-8663-FF4B-BCC6-139E9C73A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1576"/>
              </p:ext>
            </p:extLst>
          </p:nvPr>
        </p:nvGraphicFramePr>
        <p:xfrm>
          <a:off x="4864429" y="914400"/>
          <a:ext cx="3121447" cy="491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213">
                  <a:extLst>
                    <a:ext uri="{9D8B030D-6E8A-4147-A177-3AD203B41FA5}">
                      <a16:colId xmlns:a16="http://schemas.microsoft.com/office/drawing/2014/main" val="3834597108"/>
                    </a:ext>
                  </a:extLst>
                </a:gridCol>
                <a:gridCol w="640595">
                  <a:extLst>
                    <a:ext uri="{9D8B030D-6E8A-4147-A177-3AD203B41FA5}">
                      <a16:colId xmlns:a16="http://schemas.microsoft.com/office/drawing/2014/main" val="2330948900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3226124973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1413588815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2144106119"/>
                    </a:ext>
                  </a:extLst>
                </a:gridCol>
              </a:tblGrid>
              <a:tr h="17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lx*mx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151189728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737325425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5601501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6117306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06472437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3309306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46828163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7231545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0.04096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64558537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0.032768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183906234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0.026214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61651486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0.020972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315183759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0.016777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4701713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0.013422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93756733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0.010737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31350314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0.00859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54428248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0.006872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98239907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0.005498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301100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0.004398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0.013194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6908806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0.003518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485559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0.002815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57261960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0.002252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0192550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0.001801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0.005404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31826823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0.001441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277466004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0.001153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1522075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58761273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0.000738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11632291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0.020812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31595400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2E4601-48FA-4A4D-AD3C-CA742403FB5A}"/>
              </a:ext>
            </a:extLst>
          </p:cNvPr>
          <p:cNvSpPr txBox="1"/>
          <p:nvPr/>
        </p:nvSpPr>
        <p:spPr>
          <a:xfrm>
            <a:off x="6705600" y="1219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27416-24C8-EE4C-A1C5-7DAFC8D4F8EA}"/>
              </a:ext>
            </a:extLst>
          </p:cNvPr>
          <p:cNvSpPr txBox="1"/>
          <p:nvPr/>
        </p:nvSpPr>
        <p:spPr>
          <a:xfrm>
            <a:off x="6705600" y="135904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B3CA4-B63D-CE4D-9A94-00812CE4227D}"/>
              </a:ext>
            </a:extLst>
          </p:cNvPr>
          <p:cNvSpPr txBox="1"/>
          <p:nvPr/>
        </p:nvSpPr>
        <p:spPr>
          <a:xfrm>
            <a:off x="6705600" y="154394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9319A5-CF6C-3849-BC4D-200B56465F8E}"/>
              </a:ext>
            </a:extLst>
          </p:cNvPr>
          <p:cNvCxnSpPr>
            <a:cxnSpLocks/>
          </p:cNvCxnSpPr>
          <p:nvPr/>
        </p:nvCxnSpPr>
        <p:spPr>
          <a:xfrm>
            <a:off x="6846023" y="1828800"/>
            <a:ext cx="0" cy="373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615CF0-8FFD-7142-A915-175E8605BB2A}"/>
              </a:ext>
            </a:extLst>
          </p:cNvPr>
          <p:cNvSpPr txBox="1"/>
          <p:nvPr/>
        </p:nvSpPr>
        <p:spPr>
          <a:xfrm>
            <a:off x="7069974" y="46856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43E25-90C9-6B48-A14A-AE6367EAB4D6}"/>
              </a:ext>
            </a:extLst>
          </p:cNvPr>
          <p:cNvSpPr txBox="1"/>
          <p:nvPr/>
        </p:nvSpPr>
        <p:spPr>
          <a:xfrm>
            <a:off x="7086600" y="39740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B4A0F-31D3-8D43-9A11-9C86E871EFF4}"/>
              </a:ext>
            </a:extLst>
          </p:cNvPr>
          <p:cNvSpPr txBox="1"/>
          <p:nvPr/>
        </p:nvSpPr>
        <p:spPr>
          <a:xfrm>
            <a:off x="7086600" y="5421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AFB6DEF-096B-4B47-ABE6-976D960ABA68}"/>
              </a:ext>
            </a:extLst>
          </p:cNvPr>
          <p:cNvSpPr/>
          <p:nvPr/>
        </p:nvSpPr>
        <p:spPr>
          <a:xfrm flipH="1">
            <a:off x="8060197" y="5672136"/>
            <a:ext cx="152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D3CDC4A-3126-6748-AD88-CCB4AEDD99A0}"/>
              </a:ext>
            </a:extLst>
          </p:cNvPr>
          <p:cNvSpPr/>
          <p:nvPr/>
        </p:nvSpPr>
        <p:spPr>
          <a:xfrm flipH="1">
            <a:off x="4331355" y="5672136"/>
            <a:ext cx="152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73126-399E-4749-838D-FAB0D3189F3E}"/>
              </a:ext>
            </a:extLst>
          </p:cNvPr>
          <p:cNvSpPr txBox="1"/>
          <p:nvPr/>
        </p:nvSpPr>
        <p:spPr>
          <a:xfrm>
            <a:off x="2173852" y="5928252"/>
            <a:ext cx="538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was increasing, now it is very much declining.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EA7E7CAE-40E4-9A42-A7D5-AF5A58B5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615819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96A71-C082-784E-9958-E566221C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3492500" cy="375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E17B5-D73A-E04D-97AE-FF551C23C877}"/>
              </a:ext>
            </a:extLst>
          </p:cNvPr>
          <p:cNvSpPr/>
          <p:nvPr/>
        </p:nvSpPr>
        <p:spPr>
          <a:xfrm>
            <a:off x="1968500" y="5791200"/>
            <a:ext cx="33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www.ourbreathingplanet.com</a:t>
            </a:r>
            <a:r>
              <a:rPr lang="en-US" sz="1000" dirty="0"/>
              <a:t>/world-overpopulation/</a:t>
            </a:r>
          </a:p>
        </p:txBody>
      </p:sp>
      <p:sp>
        <p:nvSpPr>
          <p:cNvPr id="8" name="TPQuestion">
            <a:extLst>
              <a:ext uri="{FF2B5EF4-FFF2-40B4-BE49-F238E27FC236}">
                <a16:creationId xmlns:a16="http://schemas.microsoft.com/office/drawing/2014/main" id="{FE173F74-879D-2547-AFEF-F27EA18E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Malthusian Catastrophe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D30486-D1FB-C444-B87A-0D23D7F6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579688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D3375-4001-1C4B-9F82-D097182F5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78" y="3431498"/>
            <a:ext cx="1373331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controls population size in wild populations?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>
            <a:normAutofit/>
          </a:bodyPr>
          <a:lstStyle/>
          <a:p>
            <a:endParaRPr lang="en-US" sz="2200" u="sng" dirty="0"/>
          </a:p>
          <a:p>
            <a:r>
              <a:rPr lang="en-US" sz="2200" u="sng" dirty="0"/>
              <a:t>Bottom-up effects</a:t>
            </a:r>
            <a:r>
              <a:rPr lang="en-US" sz="2200" dirty="0"/>
              <a:t>: the population size is controlled by a lower trophic level (resources an organism uses)</a:t>
            </a:r>
          </a:p>
          <a:p>
            <a:endParaRPr lang="en-US" sz="2200" dirty="0"/>
          </a:p>
          <a:p>
            <a:r>
              <a:rPr lang="en-US" sz="2200" dirty="0"/>
              <a:t>Examples: food for animals, nutrients for plants</a:t>
            </a:r>
          </a:p>
          <a:p>
            <a:endParaRPr lang="en-US" sz="2200" dirty="0"/>
          </a:p>
          <a:p>
            <a:r>
              <a:rPr lang="en-US" sz="2200" dirty="0"/>
              <a:t>Corollary: if more of the lower trophic level is available, the population increases</a:t>
            </a:r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15" y="4114800"/>
            <a:ext cx="1514786" cy="2150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0655" r="6364" b="6285"/>
          <a:stretch/>
        </p:blipFill>
        <p:spPr>
          <a:xfrm>
            <a:off x="6019800" y="1487275"/>
            <a:ext cx="2209801" cy="174942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flipH="1" flipV="1">
            <a:off x="6989452" y="3341599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9736BAF-35F2-AD4E-BBAD-7CA854A5414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5"/>
    </mc:Choice>
    <mc:Fallback xmlns="">
      <p:transition spd="slow" advTm="5554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99005" cy="4937760"/>
          </a:xfrm>
        </p:spPr>
        <p:txBody>
          <a:bodyPr/>
          <a:lstStyle/>
          <a:p>
            <a:endParaRPr lang="en-US" dirty="0"/>
          </a:p>
          <a:p>
            <a:r>
              <a:rPr lang="en-US" sz="2200" dirty="0"/>
              <a:t>Top-down effects: the population is controlled by a higher trophic level</a:t>
            </a:r>
          </a:p>
          <a:p>
            <a:endParaRPr lang="en-US" sz="2200" dirty="0"/>
          </a:p>
          <a:p>
            <a:r>
              <a:rPr lang="en-US" sz="2200" dirty="0"/>
              <a:t>Examples: predators for animals, herbivores for plants</a:t>
            </a:r>
          </a:p>
          <a:p>
            <a:endParaRPr lang="en-US" sz="2200" dirty="0"/>
          </a:p>
          <a:p>
            <a:r>
              <a:rPr lang="en-US" sz="2200" dirty="0"/>
              <a:t>Corollary: reducing the population at the higher trophic level should result in a large population size at the lower trophic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7594" r="25791" b="-47"/>
          <a:stretch/>
        </p:blipFill>
        <p:spPr>
          <a:xfrm>
            <a:off x="4884840" y="1423040"/>
            <a:ext cx="16002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4" y="4059842"/>
            <a:ext cx="1706172" cy="1595859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A2EECFD-7140-484D-AF0D-3D281ECB2EC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C48A33-16E7-254F-819F-BD8F357C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controls population size in wild populations?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DF025D-417D-AC47-806C-DE56DE350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62" y="4059842"/>
            <a:ext cx="1514786" cy="2150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298228-F567-1F45-9CFC-F12912692B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0655" r="6364" b="6285"/>
          <a:stretch/>
        </p:blipFill>
        <p:spPr>
          <a:xfrm>
            <a:off x="6619647" y="1432317"/>
            <a:ext cx="2209801" cy="174942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306BCE35-CA56-6440-957A-A23B85B9FA6E}"/>
              </a:ext>
            </a:extLst>
          </p:cNvPr>
          <p:cNvSpPr/>
          <p:nvPr/>
        </p:nvSpPr>
        <p:spPr>
          <a:xfrm flipH="1">
            <a:off x="7589299" y="3286641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8F2E70FA-E7F6-2740-93BA-9B8817CFCA4E}"/>
              </a:ext>
            </a:extLst>
          </p:cNvPr>
          <p:cNvSpPr/>
          <p:nvPr/>
        </p:nvSpPr>
        <p:spPr>
          <a:xfrm flipH="1">
            <a:off x="5506759" y="3286641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5"/>
    </mc:Choice>
    <mc:Fallback xmlns="">
      <p:transition spd="slow" advTm="5106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CEB1-529B-A340-912F-8ADEE323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controversy about this when it comes to moose and wolf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B8E54-A623-6B49-8537-F588276D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763076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C3940-910D-4A49-9734-7096B5F7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86069"/>
            <a:ext cx="1600200" cy="16002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F29F7DA4-5224-F547-9AF2-BF442AB851A3}"/>
              </a:ext>
            </a:extLst>
          </p:cNvPr>
          <p:cNvSpPr/>
          <p:nvPr/>
        </p:nvSpPr>
        <p:spPr>
          <a:xfrm>
            <a:off x="2362200" y="4495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1D1D7-46E2-234B-B40C-72B28238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69" y="4086070"/>
            <a:ext cx="1429331" cy="1659542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0CD15D72-EC5E-5B48-9537-AD2803098A06}"/>
              </a:ext>
            </a:extLst>
          </p:cNvPr>
          <p:cNvSpPr/>
          <p:nvPr/>
        </p:nvSpPr>
        <p:spPr>
          <a:xfrm flipV="1">
            <a:off x="4724400" y="4505169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36D0D66-F3B7-7341-9A41-2A47D06E167E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19911" y="3772841"/>
            <a:ext cx="1219200" cy="1143000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4868A-E921-FD4F-B1AD-A06072D2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45" y="3021191"/>
            <a:ext cx="1886112" cy="1444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CC61CC-FC15-344C-A50A-12F92E53985C}"/>
              </a:ext>
            </a:extLst>
          </p:cNvPr>
          <p:cNvSpPr txBox="1"/>
          <p:nvPr/>
        </p:nvSpPr>
        <p:spPr>
          <a:xfrm>
            <a:off x="2990948" y="5893016"/>
            <a:ext cx="597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Mesoscale predator modifying effects of apex predator control</a:t>
            </a:r>
          </a:p>
        </p:txBody>
      </p:sp>
    </p:spTree>
    <p:extLst>
      <p:ext uri="{BB962C8B-B14F-4D97-AF65-F5344CB8AC3E}">
        <p14:creationId xmlns:p14="http://schemas.microsoft.com/office/powerpoint/2010/main" val="22143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 case: hare-lynx cycles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2027"/>
            <a:ext cx="8229600" cy="2911470"/>
          </a:xfr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0BA076A-DA5F-8A44-922D-AFFEB5C79E6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4350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80"/>
    </mc:Choice>
    <mc:Fallback xmlns="">
      <p:transition spd="slow" advTm="84480"/>
    </mc:Fallback>
  </mc:AlternateContent>
  <p:extLst>
    <p:ext uri="{3A86A75C-4F4B-4683-9AE1-C65F6400EC91}">
      <p14:laserTraceLst xmlns:p14="http://schemas.microsoft.com/office/powerpoint/2010/main">
        <p14:tracePtLst>
          <p14:tracePt t="25223" x="831850" y="5295900"/>
          <p14:tracePt t="25662" x="1181100" y="5295900"/>
          <p14:tracePt t="25696" x="1631950" y="5359400"/>
          <p14:tracePt t="25725" x="1866900" y="5441950"/>
          <p14:tracePt t="25759" x="2063750" y="5511800"/>
          <p14:tracePt t="25791" x="2146300" y="5518150"/>
          <p14:tracePt t="25803" x="2152650" y="5518150"/>
          <p14:tracePt t="25834" x="2159000" y="5518150"/>
          <p14:tracePt t="27995" x="2159000" y="5480050"/>
          <p14:tracePt t="28023" x="2159000" y="5454650"/>
          <p14:tracePt t="28586" x="2114550" y="5276850"/>
          <p14:tracePt t="28618" x="2019300" y="4940300"/>
          <p14:tracePt t="28646" x="2000250" y="4641850"/>
          <p14:tracePt t="28681" x="1993900" y="4508500"/>
          <p14:tracePt t="28694" x="1993900" y="4502150"/>
          <p14:tracePt t="28724" x="1993900" y="4483100"/>
          <p14:tracePt t="28791" x="1993900" y="4464050"/>
          <p14:tracePt t="28850" x="1993900" y="4445000"/>
          <p14:tracePt t="28881" x="2012950" y="4318000"/>
          <p14:tracePt t="28913" x="2044700" y="4229100"/>
          <p14:tracePt t="28947" x="2044700" y="4191000"/>
          <p14:tracePt t="28976" x="2044700" y="4184650"/>
          <p14:tracePt t="29007" x="2057400" y="4165600"/>
          <p14:tracePt t="29041" x="2089150" y="4108450"/>
          <p14:tracePt t="29071" x="2108200" y="4089400"/>
          <p14:tracePt t="29102" x="2152650" y="4000500"/>
          <p14:tracePt t="29132" x="2209800" y="3917950"/>
          <p14:tracePt t="29167" x="2266950" y="3829050"/>
          <p14:tracePt t="29197" x="2266950" y="3810000"/>
          <p14:tracePt t="29230" x="2317750" y="3733800"/>
          <p14:tracePt t="29258" x="2362200" y="3676650"/>
          <p14:tracePt t="29289" x="2432050" y="3568700"/>
          <p14:tracePt t="29319" x="2482850" y="3454400"/>
          <p14:tracePt t="29350" x="2552700" y="3340100"/>
          <p14:tracePt t="29386" x="2628900" y="3257550"/>
          <p14:tracePt t="29416" x="2692400" y="3155950"/>
          <p14:tracePt t="29447" x="2781300" y="3086100"/>
          <p14:tracePt t="29459" x="2832100" y="3054350"/>
          <p14:tracePt t="29497" x="2876550" y="3003550"/>
          <p14:tracePt t="29526" x="2901950" y="2990850"/>
          <p14:tracePt t="29586" x="2978150" y="2959100"/>
          <p14:tracePt t="29616" x="3048000" y="2952750"/>
          <p14:tracePt t="29647" x="3079750" y="2952750"/>
          <p14:tracePt t="29714" x="3105150" y="2984500"/>
          <p14:tracePt t="29742" x="3111500" y="3009900"/>
          <p14:tracePt t="29772" x="3117850" y="3060700"/>
          <p14:tracePt t="29803" x="3117850" y="3130550"/>
          <p14:tracePt t="29821" x="3117850" y="3149600"/>
          <p14:tracePt t="29853" x="3124200" y="3219450"/>
          <p14:tracePt t="29883" x="3124200" y="3276600"/>
          <p14:tracePt t="29914" x="3124200" y="3333750"/>
          <p14:tracePt t="29948" x="3124200" y="3390900"/>
          <p14:tracePt t="29976" x="3124200" y="3441700"/>
          <p14:tracePt t="30006" x="3124200" y="3486150"/>
          <p14:tracePt t="30041" x="3124200" y="3524250"/>
          <p14:tracePt t="30070" x="3124200" y="3581400"/>
          <p14:tracePt t="30101" x="3124200" y="3683000"/>
          <p14:tracePt t="30119" x="3124200" y="3702050"/>
          <p14:tracePt t="30149" x="3124200" y="3759200"/>
          <p14:tracePt t="30182" x="3124200" y="3816350"/>
          <p14:tracePt t="30215" x="3124200" y="3917950"/>
          <p14:tracePt t="30226" x="3124200" y="3930650"/>
          <p14:tracePt t="30256" x="3124200" y="3981450"/>
          <p14:tracePt t="30288" x="3124200" y="4013200"/>
          <p14:tracePt t="30321" x="3124200" y="4038600"/>
          <p14:tracePt t="30350" x="3124200" y="4076700"/>
          <p14:tracePt t="30385" x="3124200" y="4102100"/>
          <p14:tracePt t="30416" x="3124200" y="4127500"/>
          <p14:tracePt t="30444" x="3124200" y="4159250"/>
          <p14:tracePt t="30475" x="3124200" y="4184650"/>
          <p14:tracePt t="30510" x="3124200" y="4210050"/>
          <p14:tracePt t="30631" x="3124200" y="4222750"/>
          <p14:tracePt t="30666" x="3124200" y="4235450"/>
          <p14:tracePt t="31805" x="2787650" y="4337050"/>
          <p14:tracePt t="31836" x="2495550" y="4438650"/>
          <p14:tracePt t="31866" x="2292350" y="4470400"/>
          <p14:tracePt t="31902" x="2127250" y="4521200"/>
          <p14:tracePt t="31933" x="2070100" y="4533900"/>
          <p14:tracePt t="31946" x="2063750" y="4533900"/>
          <p14:tracePt t="31976" x="2032000" y="4533900"/>
          <p14:tracePt t="32011" x="2025650" y="4533900"/>
          <p14:tracePt t="34320" x="1955800" y="4559300"/>
          <p14:tracePt t="34355" x="1885950" y="4591050"/>
          <p14:tracePt t="34383" x="1860550" y="4603750"/>
          <p14:tracePt t="34415" x="1835150" y="4603750"/>
          <p14:tracePt t="35071" x="1873250" y="4603750"/>
          <p14:tracePt t="35090" x="1892300" y="4603750"/>
          <p14:tracePt t="35121" x="1911350" y="4603750"/>
          <p14:tracePt t="35149" x="1943100" y="4603750"/>
          <p14:tracePt t="35183" x="1955800" y="4603750"/>
          <p14:tracePt t="35214" x="1968500" y="4603750"/>
          <p14:tracePt t="35260" x="1981200" y="4597400"/>
          <p14:tracePt t="36200" x="1962150" y="4514850"/>
          <p14:tracePt t="36228" x="1930400" y="4324350"/>
          <p14:tracePt t="36262" x="1879600" y="3949700"/>
          <p14:tracePt t="36293" x="1873250" y="3575050"/>
          <p14:tracePt t="36324" x="1841500" y="3422650"/>
          <p14:tracePt t="36352" x="1803400" y="3289300"/>
          <p14:tracePt t="36388" x="1797050" y="3149600"/>
          <p14:tracePt t="36418" x="1797050" y="3073400"/>
          <p14:tracePt t="36449" x="1797050" y="2990850"/>
          <p14:tracePt t="36481" x="1797050" y="2895600"/>
          <p14:tracePt t="36510" x="1797050" y="2832100"/>
          <p14:tracePt t="36540" x="1797050" y="2774950"/>
          <p14:tracePt t="36575" x="1822450" y="2654300"/>
          <p14:tracePt t="36607" x="1822450" y="2616200"/>
          <p14:tracePt t="36635" x="1822450" y="2609850"/>
          <p14:tracePt t="38310" x="1854200" y="2901950"/>
          <p14:tracePt t="38338" x="1879600" y="3124200"/>
          <p14:tracePt t="38372" x="1924050" y="3352800"/>
          <p14:tracePt t="38403" x="1974850" y="3581400"/>
          <p14:tracePt t="38434" x="2057400" y="3778250"/>
          <p14:tracePt t="38448" x="2101850" y="3879850"/>
          <p14:tracePt t="38478" x="2184400" y="4089400"/>
          <p14:tracePt t="38509" x="2273300" y="4330700"/>
          <p14:tracePt t="38546" x="2317750" y="4502150"/>
          <p14:tracePt t="38576" x="2355850" y="4597400"/>
          <p14:tracePt t="38604" x="2368550" y="4629150"/>
          <p14:tracePt t="38638" x="2368550" y="4648200"/>
          <p14:tracePt t="39417" x="2438400" y="4591050"/>
          <p14:tracePt t="39435" x="2463800" y="4546600"/>
          <p14:tracePt t="39449" x="2514600" y="4521200"/>
          <p14:tracePt t="39479" x="2622550" y="4445000"/>
          <p14:tracePt t="39513" x="2876550" y="4349750"/>
          <p14:tracePt t="39545" x="3162300" y="4318000"/>
          <p14:tracePt t="39573" x="3422650" y="4318000"/>
          <p14:tracePt t="39592" x="3556000" y="4337050"/>
          <p14:tracePt t="39621" x="3829050" y="4406900"/>
          <p14:tracePt t="39651" x="4159250" y="4559300"/>
          <p14:tracePt t="39682" x="4419600" y="4686300"/>
          <p14:tracePt t="39713" x="4762500" y="4883150"/>
          <p14:tracePt t="39748" x="5054600" y="5054600"/>
          <p14:tracePt t="39779" x="5264150" y="5092700"/>
          <p14:tracePt t="39807" x="5473700" y="5092700"/>
          <p14:tracePt t="39837" x="5632450" y="5086350"/>
          <p14:tracePt t="39869" x="5727700" y="5080000"/>
          <p14:tracePt t="39901" x="5753100" y="5080000"/>
          <p14:tracePt t="40229" x="5981700" y="5067300"/>
          <p14:tracePt t="40261" x="6311900" y="5060950"/>
          <p14:tracePt t="40297" x="6654800" y="5041900"/>
          <p14:tracePt t="40327" x="6705600" y="5041900"/>
          <p14:tracePt t="40356" x="6724650" y="5029200"/>
          <p14:tracePt t="40385" x="6731000" y="5010150"/>
          <p14:tracePt t="41063" x="6750050" y="4984750"/>
          <p14:tracePt t="41092" x="6762750" y="4972050"/>
          <p14:tracePt t="41137" x="6769100" y="4972050"/>
          <p14:tracePt t="41170" x="6794500" y="4940300"/>
          <p14:tracePt t="41247" x="6807200" y="4921250"/>
          <p14:tracePt t="41280" x="6807200" y="4914900"/>
          <p14:tracePt t="41998" x="6807200" y="4889500"/>
          <p14:tracePt t="42029" x="6807200" y="4851400"/>
          <p14:tracePt t="42060" x="6807200" y="4819650"/>
          <p14:tracePt t="42089" x="6807200" y="4762500"/>
          <p14:tracePt t="42120" x="6800850" y="4724400"/>
          <p14:tracePt t="42151" x="6800850" y="4711700"/>
          <p14:tracePt t="42198" x="6800850" y="4699000"/>
          <p14:tracePt t="42500" x="6800850" y="4692650"/>
          <p14:tracePt t="42609" x="6800850" y="4667250"/>
          <p14:tracePt t="42639" x="6800850" y="4629150"/>
          <p14:tracePt t="42669" x="6800850" y="4622800"/>
          <p14:tracePt t="42699" x="6800850" y="4597400"/>
          <p14:tracePt t="42734" x="6800850" y="4572000"/>
          <p14:tracePt t="42766" x="6800850" y="4552950"/>
          <p14:tracePt t="42794" x="6800850" y="4527550"/>
          <p14:tracePt t="43543" x="6800850" y="4413250"/>
          <p14:tracePt t="43573" x="6788150" y="4343400"/>
          <p14:tracePt t="43608" x="6781800" y="4229100"/>
          <p14:tracePt t="43636" x="6769100" y="4140200"/>
          <p14:tracePt t="43670" x="6750050" y="4025900"/>
          <p14:tracePt t="43701" x="6750050" y="3981450"/>
          <p14:tracePt t="43730" x="6724650" y="3917950"/>
          <p14:tracePt t="43767" x="6705600" y="3803650"/>
          <p14:tracePt t="43796" x="6699250" y="3708400"/>
          <p14:tracePt t="43826" x="6692900" y="3594100"/>
          <p14:tracePt t="43857" x="6680200" y="3524250"/>
          <p14:tracePt t="43888" x="6648450" y="3448050"/>
          <p14:tracePt t="43918" x="6635750" y="3282950"/>
          <p14:tracePt t="43952" x="6635750" y="3149600"/>
          <p14:tracePt t="43984" x="6635750" y="3073400"/>
          <p14:tracePt t="44014" x="6635750" y="3028950"/>
          <p14:tracePt t="44043" x="6635750" y="2978150"/>
          <p14:tracePt t="44074" x="6635750" y="2933700"/>
          <p14:tracePt t="44109" x="6635750" y="2921000"/>
          <p14:tracePt t="49876" x="6851650" y="3035300"/>
          <p14:tracePt t="49906" x="6997700" y="3136900"/>
          <p14:tracePt t="49936" x="7092950" y="3206750"/>
          <p14:tracePt t="49955" x="7162800" y="3225800"/>
          <p14:tracePt t="49984" x="7277100" y="3263900"/>
          <p14:tracePt t="50015" x="7327900" y="3289300"/>
          <p14:tracePt t="50045" x="7359650" y="3314700"/>
          <p14:tracePt t="50078" x="7378700" y="3321050"/>
          <p14:tracePt t="50107" x="7385050" y="3333750"/>
          <p14:tracePt t="50143" x="7397750" y="3333750"/>
          <p14:tracePt t="50185" x="7404100" y="3333750"/>
          <p14:tracePt t="50221" x="7423150" y="3282950"/>
          <p14:tracePt t="50250" x="7435850" y="3117850"/>
          <p14:tracePt t="50283" x="7435850" y="2997200"/>
          <p14:tracePt t="50311" x="7435850" y="2978150"/>
          <p14:tracePt t="50360" x="7429500" y="2978150"/>
          <p14:tracePt t="50420" x="7416800" y="2978150"/>
          <p14:tracePt t="50451" x="7410450" y="3009900"/>
          <p14:tracePt t="50482" x="7410450" y="3054350"/>
          <p14:tracePt t="50513" x="7416800" y="3124200"/>
          <p14:tracePt t="50548" x="7429500" y="3213100"/>
          <p14:tracePt t="50579" x="7429500" y="3257550"/>
          <p14:tracePt t="50610" x="7429500" y="3289300"/>
          <p14:tracePt t="50639" x="7429500" y="3308350"/>
          <p14:tracePt t="50673" x="7429500" y="3340100"/>
          <p14:tracePt t="50702" x="7429500" y="3346450"/>
          <p14:tracePt t="56535" x="7239000" y="3467100"/>
          <p14:tracePt t="56566" x="6667500" y="3835400"/>
          <p14:tracePt t="56597" x="5873750" y="4419600"/>
          <p14:tracePt t="56629" x="5187950" y="4870450"/>
          <p14:tracePt t="56643" x="4978400" y="4972050"/>
          <p14:tracePt t="56657" x="4819650" y="5048250"/>
          <p14:tracePt t="56687" x="4591050" y="5137150"/>
          <p14:tracePt t="56719" x="4559300" y="5156200"/>
          <p14:tracePt t="57220" x="4254500" y="5194300"/>
          <p14:tracePt t="57255" x="3803650" y="5232400"/>
          <p14:tracePt t="57284" x="3511550" y="5232400"/>
          <p14:tracePt t="57314" x="3238500" y="5270500"/>
          <p14:tracePt t="57348" x="3048000" y="5308600"/>
          <p14:tracePt t="57377" x="2984500" y="5308600"/>
          <p14:tracePt t="57406" x="2946400" y="5308600"/>
          <p14:tracePt t="57441" x="2940050" y="5308600"/>
          <p14:tracePt t="62237" x="2914650" y="5245100"/>
          <p14:tracePt t="62271" x="2876550" y="5156200"/>
          <p14:tracePt t="62302" x="2819400" y="5092700"/>
          <p14:tracePt t="62334" x="2768600" y="5067300"/>
          <p14:tracePt t="62366" x="2692400" y="5003800"/>
          <p14:tracePt t="62395" x="2635250" y="4876800"/>
          <p14:tracePt t="62427" x="2603500" y="4775200"/>
          <p14:tracePt t="62456" x="2590800" y="4737100"/>
          <p14:tracePt t="62487" x="2590800" y="4724400"/>
          <p14:tracePt t="62565" x="2609850" y="4711700"/>
          <p14:tracePt t="63847" x="2609850" y="4679950"/>
          <p14:tracePt t="63880" x="2609850" y="4641850"/>
          <p14:tracePt t="63912" x="2597150" y="4622800"/>
          <p14:tracePt t="63945" x="2565400" y="4591050"/>
          <p14:tracePt t="63963" x="2552700" y="4578350"/>
          <p14:tracePt t="63995" x="2520950" y="4546600"/>
          <p14:tracePt t="64019" x="2501900" y="4527550"/>
          <p14:tracePt t="64049" x="2501900" y="4508500"/>
          <p14:tracePt t="64081" x="2501900" y="4502150"/>
          <p14:tracePt t="64112" x="2501900" y="4489450"/>
          <p14:tracePt t="64212" x="2501900" y="4476750"/>
          <p14:tracePt t="64236" x="2482850" y="4476750"/>
          <p14:tracePt t="64269" x="2451100" y="4476750"/>
          <p14:tracePt t="64300" x="2432050" y="4476750"/>
          <p14:tracePt t="64332" x="2393950" y="4476750"/>
          <p14:tracePt t="64379" x="2381250" y="4476750"/>
          <p14:tracePt t="64445" x="2381250" y="4470400"/>
          <p14:tracePt t="64464" x="2381250" y="4464050"/>
          <p14:tracePt t="64486" x="2381250" y="4445000"/>
          <p14:tracePt t="65096" x="2362200" y="4438650"/>
          <p14:tracePt t="65130" x="2330450" y="4425950"/>
          <p14:tracePt t="65163" x="2305050" y="4425950"/>
          <p14:tracePt t="65197" x="2273300" y="4425950"/>
          <p14:tracePt t="65221" x="2254250" y="4400550"/>
          <p14:tracePt t="65254" x="2222500" y="4375150"/>
          <p14:tracePt t="65285" x="2197100" y="4343400"/>
          <p14:tracePt t="65317" x="2197100" y="4298950"/>
          <p14:tracePt t="65347" x="2247900" y="4152900"/>
          <p14:tracePt t="65380" x="2311400" y="4013200"/>
          <p14:tracePt t="65414" x="2368550" y="3937000"/>
          <p14:tracePt t="65447" x="2444750" y="3835400"/>
          <p14:tracePt t="65456" x="2457450" y="3816350"/>
          <p14:tracePt t="65488" x="2527300" y="3676650"/>
          <p14:tracePt t="65518" x="2571750" y="3619500"/>
          <p14:tracePt t="65550" x="2571750" y="3606800"/>
          <p14:tracePt t="65581" x="2571750" y="3600450"/>
          <p14:tracePt t="65614" x="2616200" y="3562350"/>
          <p14:tracePt t="65647" x="2635250" y="3536950"/>
          <p14:tracePt t="65681" x="2660650" y="3492500"/>
          <p14:tracePt t="65714" x="2705100" y="3435350"/>
          <p14:tracePt t="65739" x="2749550" y="3371850"/>
          <p14:tracePt t="65769" x="2781300" y="3333750"/>
          <p14:tracePt t="65801" x="2813050" y="3302000"/>
          <p14:tracePt t="65831" x="2870200" y="3238500"/>
          <p14:tracePt t="65864" x="2908300" y="3200400"/>
          <p14:tracePt t="65898" x="2940050" y="3181350"/>
          <p14:tracePt t="65931" x="2959100" y="3168650"/>
          <p14:tracePt t="65956" x="2978150" y="3162300"/>
          <p14:tracePt t="65989" x="3028950" y="3143250"/>
          <p14:tracePt t="66019" x="3054350" y="3143250"/>
          <p14:tracePt t="66051" x="3073400" y="3143250"/>
          <p14:tracePt t="66081" x="3092450" y="3143250"/>
          <p14:tracePt t="66114" x="3111500" y="3149600"/>
          <p14:tracePt t="66148" x="3111500" y="3168650"/>
          <p14:tracePt t="66182" x="3111500" y="3200400"/>
          <p14:tracePt t="66215" x="3111500" y="3238500"/>
          <p14:tracePt t="66239" x="3111500" y="3282950"/>
          <p14:tracePt t="66269" x="3111500" y="3371850"/>
          <p14:tracePt t="66302" x="3124200" y="3492500"/>
          <p14:tracePt t="66331" x="3130550" y="3581400"/>
          <p14:tracePt t="66365" x="3130550" y="3702050"/>
          <p14:tracePt t="66398" x="3130550" y="3771900"/>
          <p14:tracePt t="66432" x="3130550" y="3841750"/>
          <p14:tracePt t="66456" x="3130550" y="3905250"/>
          <p14:tracePt t="66489" x="3130550" y="4006850"/>
          <p14:tracePt t="66520" x="3130550" y="4121150"/>
          <p14:tracePt t="66552" x="3130550" y="4178300"/>
          <p14:tracePt t="66582" x="3130550" y="4222750"/>
          <p14:tracePt t="66615" x="3130550" y="4248150"/>
          <p14:tracePt t="66648" x="3130550" y="4286250"/>
          <p14:tracePt t="66682" x="3143250" y="4318000"/>
          <p14:tracePt t="66707" x="3162300" y="4356100"/>
          <p14:tracePt t="66740" x="3162300" y="4381500"/>
          <p14:tracePt t="66770" x="3175000" y="4406900"/>
          <p14:tracePt t="67005" x="3181350" y="4406900"/>
          <p14:tracePt t="67034" x="3206750" y="4406900"/>
          <p14:tracePt t="67066" x="3238500" y="4381500"/>
          <p14:tracePt t="67099" x="3251200" y="4381500"/>
          <p14:tracePt t="67584" x="3206750" y="4171950"/>
          <p14:tracePt t="67617" x="3149600" y="3911600"/>
          <p14:tracePt t="67650" x="3105150" y="3676650"/>
          <p14:tracePt t="67683" x="3105150" y="3517900"/>
          <p14:tracePt t="67708" x="3105150" y="3460750"/>
          <p14:tracePt t="67738" x="3105150" y="3384550"/>
          <p14:tracePt t="67770" x="3105150" y="3276600"/>
          <p14:tracePt t="67801" x="3105150" y="3219450"/>
          <p14:tracePt t="67834" x="3105150" y="3168650"/>
          <p14:tracePt t="67867" x="3105150" y="3143250"/>
          <p14:tracePt t="67900" x="3105150" y="3111500"/>
          <p14:tracePt t="67925" x="3105150" y="3098800"/>
          <p14:tracePt t="67958" x="3105150" y="3092450"/>
          <p14:tracePt t="67988" x="3105150" y="3035300"/>
          <p14:tracePt t="68021" x="3105150" y="3016250"/>
          <p14:tracePt t="68254" x="3105150" y="2997200"/>
          <p14:tracePt t="68301" x="3105150" y="2984500"/>
          <p14:tracePt t="68351" x="3105150" y="2978150"/>
          <p14:tracePt t="68401" x="3105150" y="2971800"/>
          <p14:tracePt t="69169" x="3155950" y="3079750"/>
          <p14:tracePt t="69193" x="3187700" y="3149600"/>
          <p14:tracePt t="69224" x="3219450" y="3225800"/>
          <p14:tracePt t="69256" x="3251200" y="3295650"/>
          <p14:tracePt t="69286" x="3282950" y="3359150"/>
          <p14:tracePt t="69319" x="3295650" y="3429000"/>
          <p14:tracePt t="69353" x="3295650" y="3467100"/>
          <p14:tracePt t="69386" x="3302000" y="3486150"/>
          <p14:tracePt t="69412" x="3314700" y="3517900"/>
          <p14:tracePt t="69444" x="3321050" y="3543300"/>
          <p14:tracePt t="69462" x="3321050" y="3549650"/>
          <p14:tracePt t="69490" x="3321050" y="3575050"/>
          <p14:tracePt t="69520" x="3321050" y="3581400"/>
          <p14:tracePt t="69553" x="3321050" y="3594100"/>
          <p14:tracePt t="69586" x="3321050" y="3613150"/>
          <p14:tracePt t="69619" x="3321050" y="3625850"/>
          <p14:tracePt t="69644" x="3321050" y="3632200"/>
          <p14:tracePt t="71856" x="3302000" y="3714750"/>
          <p14:tracePt t="71880" x="3276600" y="3771900"/>
          <p14:tracePt t="71914" x="3244850" y="3822700"/>
          <p14:tracePt t="71944" x="3206750" y="3898900"/>
          <p14:tracePt t="71961" x="3187700" y="3930650"/>
          <p14:tracePt t="71989" x="3162300" y="3994150"/>
          <p14:tracePt t="72023" x="3124200" y="4044950"/>
          <p14:tracePt t="72057" x="3098800" y="4076700"/>
          <p14:tracePt t="72090" x="3098800" y="4102100"/>
          <p14:tracePt t="72115" x="3098800" y="4121150"/>
          <p14:tracePt t="72147" x="3098800" y="4152900"/>
          <p14:tracePt t="72178" x="3098800" y="4178300"/>
          <p14:tracePt t="72211" x="3098800" y="4203700"/>
          <p14:tracePt t="72240" x="3098800" y="4229100"/>
          <p14:tracePt t="72273" x="3098800" y="4241800"/>
          <p14:tracePt t="72307" x="3117850" y="4267200"/>
          <p14:tracePt t="72340" x="3155950" y="4292600"/>
          <p14:tracePt t="72365" x="3168650" y="4298950"/>
          <p14:tracePt t="72413" x="3168650" y="4305300"/>
          <p14:tracePt t="72508" x="3175000" y="4305300"/>
          <p14:tracePt t="72557" x="3175000" y="4311650"/>
          <p14:tracePt t="72590" x="3181350" y="4318000"/>
          <p14:tracePt t="72647" x="3181350" y="4330700"/>
          <p14:tracePt t="72710" x="3181350" y="4337050"/>
          <p14:tracePt t="72774" x="3194050" y="4356100"/>
          <p14:tracePt t="72807" x="3200400" y="4362450"/>
          <p14:tracePt t="72881" x="3206750" y="4381500"/>
          <p14:tracePt t="72912" x="3206750" y="4387850"/>
          <p14:tracePt t="72945" x="3213100" y="4387850"/>
          <p14:tracePt t="74382" x="3282950" y="4387850"/>
          <p14:tracePt t="74415" x="3340100" y="4387850"/>
          <p14:tracePt t="74444" x="3390900" y="4394200"/>
          <p14:tracePt t="74464" x="3409950" y="4394200"/>
          <p14:tracePt t="74495" x="3435350" y="4394200"/>
          <p14:tracePt t="74528" x="3454400" y="4394200"/>
          <p14:tracePt t="74569" x="3479800" y="4394200"/>
          <p14:tracePt t="80603" x="3422650" y="4591050"/>
          <p14:tracePt t="80636" x="3378200" y="4756150"/>
          <p14:tracePt t="80670" x="3346450" y="4845050"/>
          <p14:tracePt t="80696" x="3321050" y="4889500"/>
          <p14:tracePt t="80729" x="3321050" y="4959350"/>
          <p14:tracePt t="80758" x="3321050" y="5041900"/>
          <p14:tracePt t="80790" x="3314700" y="5149850"/>
          <p14:tracePt t="80821" x="3314700" y="5200650"/>
          <p14:tracePt t="80853" x="3314700" y="5238750"/>
          <p14:tracePt t="80886" x="3314700" y="5245100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2" r="89815" b="14394"/>
          <a:stretch/>
        </p:blipFill>
        <p:spPr>
          <a:xfrm>
            <a:off x="819150" y="5115072"/>
            <a:ext cx="838200" cy="9906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2556102" y="5029199"/>
            <a:ext cx="1371600" cy="13716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09600" y="5478825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9150" y="5387361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013531" y="5610372"/>
            <a:ext cx="409398" cy="231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38778" y="5541833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18406" y="5475077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hare populations come crashing down?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Bottom-up hypothesis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As hare populations grow, they eat up all the vegetation and starve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the hares starve, the lynx starve too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Top-down hypothesis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As lynx populations grow, they eat up all the hares</a:t>
            </a:r>
          </a:p>
          <a:p>
            <a:pPr marL="0" indent="0">
              <a:buNone/>
            </a:pPr>
            <a:r>
              <a:rPr lang="en-US" dirty="0"/>
              <a:t>This causes the hare populations to crash</a:t>
            </a:r>
          </a:p>
          <a:p>
            <a:pPr marL="0" indent="0">
              <a:buNone/>
            </a:pPr>
            <a:r>
              <a:rPr lang="en-US" dirty="0"/>
              <a:t>This leads to starvation of lynx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5"/>
          <a:stretch/>
        </p:blipFill>
        <p:spPr>
          <a:xfrm>
            <a:off x="1219200" y="3055048"/>
            <a:ext cx="1371600" cy="1259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38488" y="3227856"/>
            <a:ext cx="1095375" cy="74780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19200" y="3389924"/>
            <a:ext cx="1428750" cy="58574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4498848" y="4315016"/>
            <a:ext cx="743644" cy="743645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5274455" y="4191000"/>
            <a:ext cx="743644" cy="74364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5242492" y="4800633"/>
            <a:ext cx="743644" cy="743645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6119486" y="4704028"/>
            <a:ext cx="409398" cy="231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2" r="89815" b="14394"/>
          <a:stretch/>
        </p:blipFill>
        <p:spPr>
          <a:xfrm>
            <a:off x="6862252" y="4208728"/>
            <a:ext cx="838200" cy="9906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6731106" y="4499781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22791" y="4495960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Up Arrow 24"/>
          <p:cNvSpPr/>
          <p:nvPr/>
        </p:nvSpPr>
        <p:spPr>
          <a:xfrm flipH="1">
            <a:off x="5867400" y="5637742"/>
            <a:ext cx="1165806" cy="495300"/>
          </a:xfrm>
          <a:prstGeom prst="curvedUpArrow">
            <a:avLst>
              <a:gd name="adj1" fmla="val 25000"/>
              <a:gd name="adj2" fmla="val 50000"/>
              <a:gd name="adj3" fmla="val 167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782170" y="4514874"/>
            <a:ext cx="1488941" cy="47805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61910" y="4399616"/>
            <a:ext cx="1303143" cy="94195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4E91B147-B340-5F40-8514-284108898B7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0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95"/>
    </mc:Choice>
    <mc:Fallback xmlns="">
      <p:transition spd="slow" advTm="7429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8379F-036A-314A-8282-88055849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71600"/>
            <a:ext cx="8546592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DBECE7-1FD7-E244-B47A-84BDB14F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you test these alternatives?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580FD-028D-2C41-8087-A6DA1CB21529}"/>
              </a:ext>
            </a:extLst>
          </p:cNvPr>
          <p:cNvSpPr txBox="1">
            <a:spLocks/>
          </p:cNvSpPr>
          <p:nvPr/>
        </p:nvSpPr>
        <p:spPr>
          <a:xfrm>
            <a:off x="422238" y="5410200"/>
            <a:ext cx="8229600" cy="9144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 lynx and give hares supplemental food.</a:t>
            </a:r>
          </a:p>
        </p:txBody>
      </p:sp>
    </p:spTree>
    <p:extLst>
      <p:ext uri="{BB962C8B-B14F-4D97-AF65-F5344CB8AC3E}">
        <p14:creationId xmlns:p14="http://schemas.microsoft.com/office/powerpoint/2010/main" val="18047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Plant-Animal Example: Boom &amp; Bust Acorn Cycles in the Forest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2EA6D-207C-C924-AE6D-34E324194965}"/>
              </a:ext>
            </a:extLst>
          </p:cNvPr>
          <p:cNvSpPr txBox="1"/>
          <p:nvPr/>
        </p:nvSpPr>
        <p:spPr>
          <a:xfrm>
            <a:off x="457200" y="5955268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forestsociety.org</a:t>
            </a:r>
            <a:r>
              <a:rPr lang="en-US" dirty="0"/>
              <a:t>/something-wild/boom-and-bust-cycles-forest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951D0-1D51-0971-9592-8848B111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5534"/>
            <a:ext cx="3201687" cy="426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FB3DA-02C0-FF57-CE13-923DEF3FBC81}"/>
              </a:ext>
            </a:extLst>
          </p:cNvPr>
          <p:cNvSpPr txBox="1"/>
          <p:nvPr/>
        </p:nvSpPr>
        <p:spPr>
          <a:xfrm>
            <a:off x="4038601" y="1295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Oak trees produce few acorns for several years running.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starves off the acorn eaters like squirrels, which experience a population decline.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the oaks produce a mega crop of acorns in one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allows some to sprout and become trees.</a:t>
            </a:r>
          </a:p>
        </p:txBody>
      </p:sp>
    </p:spTree>
    <p:extLst>
      <p:ext uri="{BB962C8B-B14F-4D97-AF65-F5344CB8AC3E}">
        <p14:creationId xmlns:p14="http://schemas.microsoft.com/office/powerpoint/2010/main" val="40438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80"/>
    </mc:Choice>
    <mc:Fallback xmlns="">
      <p:transition spd="slow" advTm="84480"/>
    </mc:Fallback>
  </mc:AlternateContent>
  <p:extLst>
    <p:ext uri="{3A86A75C-4F4B-4683-9AE1-C65F6400EC91}">
      <p14:laserTraceLst xmlns:p14="http://schemas.microsoft.com/office/powerpoint/2010/main">
        <p14:tracePtLst>
          <p14:tracePt t="25223" x="831850" y="5295900"/>
          <p14:tracePt t="25662" x="1181100" y="5295900"/>
          <p14:tracePt t="25696" x="1631950" y="5359400"/>
          <p14:tracePt t="25725" x="1866900" y="5441950"/>
          <p14:tracePt t="25759" x="2063750" y="5511800"/>
          <p14:tracePt t="25791" x="2146300" y="5518150"/>
          <p14:tracePt t="25803" x="2152650" y="5518150"/>
          <p14:tracePt t="25834" x="2159000" y="5518150"/>
          <p14:tracePt t="27995" x="2159000" y="5480050"/>
          <p14:tracePt t="28023" x="2159000" y="5454650"/>
          <p14:tracePt t="28586" x="2114550" y="5276850"/>
          <p14:tracePt t="28618" x="2019300" y="4940300"/>
          <p14:tracePt t="28646" x="2000250" y="4641850"/>
          <p14:tracePt t="28681" x="1993900" y="4508500"/>
          <p14:tracePt t="28694" x="1993900" y="4502150"/>
          <p14:tracePt t="28724" x="1993900" y="4483100"/>
          <p14:tracePt t="28791" x="1993900" y="4464050"/>
          <p14:tracePt t="28850" x="1993900" y="4445000"/>
          <p14:tracePt t="28881" x="2012950" y="4318000"/>
          <p14:tracePt t="28913" x="2044700" y="4229100"/>
          <p14:tracePt t="28947" x="2044700" y="4191000"/>
          <p14:tracePt t="28976" x="2044700" y="4184650"/>
          <p14:tracePt t="29007" x="2057400" y="4165600"/>
          <p14:tracePt t="29041" x="2089150" y="4108450"/>
          <p14:tracePt t="29071" x="2108200" y="4089400"/>
          <p14:tracePt t="29102" x="2152650" y="4000500"/>
          <p14:tracePt t="29132" x="2209800" y="3917950"/>
          <p14:tracePt t="29167" x="2266950" y="3829050"/>
          <p14:tracePt t="29197" x="2266950" y="3810000"/>
          <p14:tracePt t="29230" x="2317750" y="3733800"/>
          <p14:tracePt t="29258" x="2362200" y="3676650"/>
          <p14:tracePt t="29289" x="2432050" y="3568700"/>
          <p14:tracePt t="29319" x="2482850" y="3454400"/>
          <p14:tracePt t="29350" x="2552700" y="3340100"/>
          <p14:tracePt t="29386" x="2628900" y="3257550"/>
          <p14:tracePt t="29416" x="2692400" y="3155950"/>
          <p14:tracePt t="29447" x="2781300" y="3086100"/>
          <p14:tracePt t="29459" x="2832100" y="3054350"/>
          <p14:tracePt t="29497" x="2876550" y="3003550"/>
          <p14:tracePt t="29526" x="2901950" y="2990850"/>
          <p14:tracePt t="29586" x="2978150" y="2959100"/>
          <p14:tracePt t="29616" x="3048000" y="2952750"/>
          <p14:tracePt t="29647" x="3079750" y="2952750"/>
          <p14:tracePt t="29714" x="3105150" y="2984500"/>
          <p14:tracePt t="29742" x="3111500" y="3009900"/>
          <p14:tracePt t="29772" x="3117850" y="3060700"/>
          <p14:tracePt t="29803" x="3117850" y="3130550"/>
          <p14:tracePt t="29821" x="3117850" y="3149600"/>
          <p14:tracePt t="29853" x="3124200" y="3219450"/>
          <p14:tracePt t="29883" x="3124200" y="3276600"/>
          <p14:tracePt t="29914" x="3124200" y="3333750"/>
          <p14:tracePt t="29948" x="3124200" y="3390900"/>
          <p14:tracePt t="29976" x="3124200" y="3441700"/>
          <p14:tracePt t="30006" x="3124200" y="3486150"/>
          <p14:tracePt t="30041" x="3124200" y="3524250"/>
          <p14:tracePt t="30070" x="3124200" y="3581400"/>
          <p14:tracePt t="30101" x="3124200" y="3683000"/>
          <p14:tracePt t="30119" x="3124200" y="3702050"/>
          <p14:tracePt t="30149" x="3124200" y="3759200"/>
          <p14:tracePt t="30182" x="3124200" y="3816350"/>
          <p14:tracePt t="30215" x="3124200" y="3917950"/>
          <p14:tracePt t="30226" x="3124200" y="3930650"/>
          <p14:tracePt t="30256" x="3124200" y="3981450"/>
          <p14:tracePt t="30288" x="3124200" y="4013200"/>
          <p14:tracePt t="30321" x="3124200" y="4038600"/>
          <p14:tracePt t="30350" x="3124200" y="4076700"/>
          <p14:tracePt t="30385" x="3124200" y="4102100"/>
          <p14:tracePt t="30416" x="3124200" y="4127500"/>
          <p14:tracePt t="30444" x="3124200" y="4159250"/>
          <p14:tracePt t="30475" x="3124200" y="4184650"/>
          <p14:tracePt t="30510" x="3124200" y="4210050"/>
          <p14:tracePt t="30631" x="3124200" y="4222750"/>
          <p14:tracePt t="30666" x="3124200" y="4235450"/>
          <p14:tracePt t="31805" x="2787650" y="4337050"/>
          <p14:tracePt t="31836" x="2495550" y="4438650"/>
          <p14:tracePt t="31866" x="2292350" y="4470400"/>
          <p14:tracePt t="31902" x="2127250" y="4521200"/>
          <p14:tracePt t="31933" x="2070100" y="4533900"/>
          <p14:tracePt t="31946" x="2063750" y="4533900"/>
          <p14:tracePt t="31976" x="2032000" y="4533900"/>
          <p14:tracePt t="32011" x="2025650" y="4533900"/>
          <p14:tracePt t="34320" x="1955800" y="4559300"/>
          <p14:tracePt t="34355" x="1885950" y="4591050"/>
          <p14:tracePt t="34383" x="1860550" y="4603750"/>
          <p14:tracePt t="34415" x="1835150" y="4603750"/>
          <p14:tracePt t="35071" x="1873250" y="4603750"/>
          <p14:tracePt t="35090" x="1892300" y="4603750"/>
          <p14:tracePt t="35121" x="1911350" y="4603750"/>
          <p14:tracePt t="35149" x="1943100" y="4603750"/>
          <p14:tracePt t="35183" x="1955800" y="4603750"/>
          <p14:tracePt t="35214" x="1968500" y="4603750"/>
          <p14:tracePt t="35260" x="1981200" y="4597400"/>
          <p14:tracePt t="36200" x="1962150" y="4514850"/>
          <p14:tracePt t="36228" x="1930400" y="4324350"/>
          <p14:tracePt t="36262" x="1879600" y="3949700"/>
          <p14:tracePt t="36293" x="1873250" y="3575050"/>
          <p14:tracePt t="36324" x="1841500" y="3422650"/>
          <p14:tracePt t="36352" x="1803400" y="3289300"/>
          <p14:tracePt t="36388" x="1797050" y="3149600"/>
          <p14:tracePt t="36418" x="1797050" y="3073400"/>
          <p14:tracePt t="36449" x="1797050" y="2990850"/>
          <p14:tracePt t="36481" x="1797050" y="2895600"/>
          <p14:tracePt t="36510" x="1797050" y="2832100"/>
          <p14:tracePt t="36540" x="1797050" y="2774950"/>
          <p14:tracePt t="36575" x="1822450" y="2654300"/>
          <p14:tracePt t="36607" x="1822450" y="2616200"/>
          <p14:tracePt t="36635" x="1822450" y="2609850"/>
          <p14:tracePt t="38310" x="1854200" y="2901950"/>
          <p14:tracePt t="38338" x="1879600" y="3124200"/>
          <p14:tracePt t="38372" x="1924050" y="3352800"/>
          <p14:tracePt t="38403" x="1974850" y="3581400"/>
          <p14:tracePt t="38434" x="2057400" y="3778250"/>
          <p14:tracePt t="38448" x="2101850" y="3879850"/>
          <p14:tracePt t="38478" x="2184400" y="4089400"/>
          <p14:tracePt t="38509" x="2273300" y="4330700"/>
          <p14:tracePt t="38546" x="2317750" y="4502150"/>
          <p14:tracePt t="38576" x="2355850" y="4597400"/>
          <p14:tracePt t="38604" x="2368550" y="4629150"/>
          <p14:tracePt t="38638" x="2368550" y="4648200"/>
          <p14:tracePt t="39417" x="2438400" y="4591050"/>
          <p14:tracePt t="39435" x="2463800" y="4546600"/>
          <p14:tracePt t="39449" x="2514600" y="4521200"/>
          <p14:tracePt t="39479" x="2622550" y="4445000"/>
          <p14:tracePt t="39513" x="2876550" y="4349750"/>
          <p14:tracePt t="39545" x="3162300" y="4318000"/>
          <p14:tracePt t="39573" x="3422650" y="4318000"/>
          <p14:tracePt t="39592" x="3556000" y="4337050"/>
          <p14:tracePt t="39621" x="3829050" y="4406900"/>
          <p14:tracePt t="39651" x="4159250" y="4559300"/>
          <p14:tracePt t="39682" x="4419600" y="4686300"/>
          <p14:tracePt t="39713" x="4762500" y="4883150"/>
          <p14:tracePt t="39748" x="5054600" y="5054600"/>
          <p14:tracePt t="39779" x="5264150" y="5092700"/>
          <p14:tracePt t="39807" x="5473700" y="5092700"/>
          <p14:tracePt t="39837" x="5632450" y="5086350"/>
          <p14:tracePt t="39869" x="5727700" y="5080000"/>
          <p14:tracePt t="39901" x="5753100" y="5080000"/>
          <p14:tracePt t="40229" x="5981700" y="5067300"/>
          <p14:tracePt t="40261" x="6311900" y="5060950"/>
          <p14:tracePt t="40297" x="6654800" y="5041900"/>
          <p14:tracePt t="40327" x="6705600" y="5041900"/>
          <p14:tracePt t="40356" x="6724650" y="5029200"/>
          <p14:tracePt t="40385" x="6731000" y="5010150"/>
          <p14:tracePt t="41063" x="6750050" y="4984750"/>
          <p14:tracePt t="41092" x="6762750" y="4972050"/>
          <p14:tracePt t="41137" x="6769100" y="4972050"/>
          <p14:tracePt t="41170" x="6794500" y="4940300"/>
          <p14:tracePt t="41247" x="6807200" y="4921250"/>
          <p14:tracePt t="41280" x="6807200" y="4914900"/>
          <p14:tracePt t="41998" x="6807200" y="4889500"/>
          <p14:tracePt t="42029" x="6807200" y="4851400"/>
          <p14:tracePt t="42060" x="6807200" y="4819650"/>
          <p14:tracePt t="42089" x="6807200" y="4762500"/>
          <p14:tracePt t="42120" x="6800850" y="4724400"/>
          <p14:tracePt t="42151" x="6800850" y="4711700"/>
          <p14:tracePt t="42198" x="6800850" y="4699000"/>
          <p14:tracePt t="42500" x="6800850" y="4692650"/>
          <p14:tracePt t="42609" x="6800850" y="4667250"/>
          <p14:tracePt t="42639" x="6800850" y="4629150"/>
          <p14:tracePt t="42669" x="6800850" y="4622800"/>
          <p14:tracePt t="42699" x="6800850" y="4597400"/>
          <p14:tracePt t="42734" x="6800850" y="4572000"/>
          <p14:tracePt t="42766" x="6800850" y="4552950"/>
          <p14:tracePt t="42794" x="6800850" y="4527550"/>
          <p14:tracePt t="43543" x="6800850" y="4413250"/>
          <p14:tracePt t="43573" x="6788150" y="4343400"/>
          <p14:tracePt t="43608" x="6781800" y="4229100"/>
          <p14:tracePt t="43636" x="6769100" y="4140200"/>
          <p14:tracePt t="43670" x="6750050" y="4025900"/>
          <p14:tracePt t="43701" x="6750050" y="3981450"/>
          <p14:tracePt t="43730" x="6724650" y="3917950"/>
          <p14:tracePt t="43767" x="6705600" y="3803650"/>
          <p14:tracePt t="43796" x="6699250" y="3708400"/>
          <p14:tracePt t="43826" x="6692900" y="3594100"/>
          <p14:tracePt t="43857" x="6680200" y="3524250"/>
          <p14:tracePt t="43888" x="6648450" y="3448050"/>
          <p14:tracePt t="43918" x="6635750" y="3282950"/>
          <p14:tracePt t="43952" x="6635750" y="3149600"/>
          <p14:tracePt t="43984" x="6635750" y="3073400"/>
          <p14:tracePt t="44014" x="6635750" y="3028950"/>
          <p14:tracePt t="44043" x="6635750" y="2978150"/>
          <p14:tracePt t="44074" x="6635750" y="2933700"/>
          <p14:tracePt t="44109" x="6635750" y="2921000"/>
          <p14:tracePt t="49876" x="6851650" y="3035300"/>
          <p14:tracePt t="49906" x="6997700" y="3136900"/>
          <p14:tracePt t="49936" x="7092950" y="3206750"/>
          <p14:tracePt t="49955" x="7162800" y="3225800"/>
          <p14:tracePt t="49984" x="7277100" y="3263900"/>
          <p14:tracePt t="50015" x="7327900" y="3289300"/>
          <p14:tracePt t="50045" x="7359650" y="3314700"/>
          <p14:tracePt t="50078" x="7378700" y="3321050"/>
          <p14:tracePt t="50107" x="7385050" y="3333750"/>
          <p14:tracePt t="50143" x="7397750" y="3333750"/>
          <p14:tracePt t="50185" x="7404100" y="3333750"/>
          <p14:tracePt t="50221" x="7423150" y="3282950"/>
          <p14:tracePt t="50250" x="7435850" y="3117850"/>
          <p14:tracePt t="50283" x="7435850" y="2997200"/>
          <p14:tracePt t="50311" x="7435850" y="2978150"/>
          <p14:tracePt t="50360" x="7429500" y="2978150"/>
          <p14:tracePt t="50420" x="7416800" y="2978150"/>
          <p14:tracePt t="50451" x="7410450" y="3009900"/>
          <p14:tracePt t="50482" x="7410450" y="3054350"/>
          <p14:tracePt t="50513" x="7416800" y="3124200"/>
          <p14:tracePt t="50548" x="7429500" y="3213100"/>
          <p14:tracePt t="50579" x="7429500" y="3257550"/>
          <p14:tracePt t="50610" x="7429500" y="3289300"/>
          <p14:tracePt t="50639" x="7429500" y="3308350"/>
          <p14:tracePt t="50673" x="7429500" y="3340100"/>
          <p14:tracePt t="50702" x="7429500" y="3346450"/>
          <p14:tracePt t="56535" x="7239000" y="3467100"/>
          <p14:tracePt t="56566" x="6667500" y="3835400"/>
          <p14:tracePt t="56597" x="5873750" y="4419600"/>
          <p14:tracePt t="56629" x="5187950" y="4870450"/>
          <p14:tracePt t="56643" x="4978400" y="4972050"/>
          <p14:tracePt t="56657" x="4819650" y="5048250"/>
          <p14:tracePt t="56687" x="4591050" y="5137150"/>
          <p14:tracePt t="56719" x="4559300" y="5156200"/>
          <p14:tracePt t="57220" x="4254500" y="5194300"/>
          <p14:tracePt t="57255" x="3803650" y="5232400"/>
          <p14:tracePt t="57284" x="3511550" y="5232400"/>
          <p14:tracePt t="57314" x="3238500" y="5270500"/>
          <p14:tracePt t="57348" x="3048000" y="5308600"/>
          <p14:tracePt t="57377" x="2984500" y="5308600"/>
          <p14:tracePt t="57406" x="2946400" y="5308600"/>
          <p14:tracePt t="57441" x="2940050" y="5308600"/>
          <p14:tracePt t="62237" x="2914650" y="5245100"/>
          <p14:tracePt t="62271" x="2876550" y="5156200"/>
          <p14:tracePt t="62302" x="2819400" y="5092700"/>
          <p14:tracePt t="62334" x="2768600" y="5067300"/>
          <p14:tracePt t="62366" x="2692400" y="5003800"/>
          <p14:tracePt t="62395" x="2635250" y="4876800"/>
          <p14:tracePt t="62427" x="2603500" y="4775200"/>
          <p14:tracePt t="62456" x="2590800" y="4737100"/>
          <p14:tracePt t="62487" x="2590800" y="4724400"/>
          <p14:tracePt t="62565" x="2609850" y="4711700"/>
          <p14:tracePt t="63847" x="2609850" y="4679950"/>
          <p14:tracePt t="63880" x="2609850" y="4641850"/>
          <p14:tracePt t="63912" x="2597150" y="4622800"/>
          <p14:tracePt t="63945" x="2565400" y="4591050"/>
          <p14:tracePt t="63963" x="2552700" y="4578350"/>
          <p14:tracePt t="63995" x="2520950" y="4546600"/>
          <p14:tracePt t="64019" x="2501900" y="4527550"/>
          <p14:tracePt t="64049" x="2501900" y="4508500"/>
          <p14:tracePt t="64081" x="2501900" y="4502150"/>
          <p14:tracePt t="64112" x="2501900" y="4489450"/>
          <p14:tracePt t="64212" x="2501900" y="4476750"/>
          <p14:tracePt t="64236" x="2482850" y="4476750"/>
          <p14:tracePt t="64269" x="2451100" y="4476750"/>
          <p14:tracePt t="64300" x="2432050" y="4476750"/>
          <p14:tracePt t="64332" x="2393950" y="4476750"/>
          <p14:tracePt t="64379" x="2381250" y="4476750"/>
          <p14:tracePt t="64445" x="2381250" y="4470400"/>
          <p14:tracePt t="64464" x="2381250" y="4464050"/>
          <p14:tracePt t="64486" x="2381250" y="4445000"/>
          <p14:tracePt t="65096" x="2362200" y="4438650"/>
          <p14:tracePt t="65130" x="2330450" y="4425950"/>
          <p14:tracePt t="65163" x="2305050" y="4425950"/>
          <p14:tracePt t="65197" x="2273300" y="4425950"/>
          <p14:tracePt t="65221" x="2254250" y="4400550"/>
          <p14:tracePt t="65254" x="2222500" y="4375150"/>
          <p14:tracePt t="65285" x="2197100" y="4343400"/>
          <p14:tracePt t="65317" x="2197100" y="4298950"/>
          <p14:tracePt t="65347" x="2247900" y="4152900"/>
          <p14:tracePt t="65380" x="2311400" y="4013200"/>
          <p14:tracePt t="65414" x="2368550" y="3937000"/>
          <p14:tracePt t="65447" x="2444750" y="3835400"/>
          <p14:tracePt t="65456" x="2457450" y="3816350"/>
          <p14:tracePt t="65488" x="2527300" y="3676650"/>
          <p14:tracePt t="65518" x="2571750" y="3619500"/>
          <p14:tracePt t="65550" x="2571750" y="3606800"/>
          <p14:tracePt t="65581" x="2571750" y="3600450"/>
          <p14:tracePt t="65614" x="2616200" y="3562350"/>
          <p14:tracePt t="65647" x="2635250" y="3536950"/>
          <p14:tracePt t="65681" x="2660650" y="3492500"/>
          <p14:tracePt t="65714" x="2705100" y="3435350"/>
          <p14:tracePt t="65739" x="2749550" y="3371850"/>
          <p14:tracePt t="65769" x="2781300" y="3333750"/>
          <p14:tracePt t="65801" x="2813050" y="3302000"/>
          <p14:tracePt t="65831" x="2870200" y="3238500"/>
          <p14:tracePt t="65864" x="2908300" y="3200400"/>
          <p14:tracePt t="65898" x="2940050" y="3181350"/>
          <p14:tracePt t="65931" x="2959100" y="3168650"/>
          <p14:tracePt t="65956" x="2978150" y="3162300"/>
          <p14:tracePt t="65989" x="3028950" y="3143250"/>
          <p14:tracePt t="66019" x="3054350" y="3143250"/>
          <p14:tracePt t="66051" x="3073400" y="3143250"/>
          <p14:tracePt t="66081" x="3092450" y="3143250"/>
          <p14:tracePt t="66114" x="3111500" y="3149600"/>
          <p14:tracePt t="66148" x="3111500" y="3168650"/>
          <p14:tracePt t="66182" x="3111500" y="3200400"/>
          <p14:tracePt t="66215" x="3111500" y="3238500"/>
          <p14:tracePt t="66239" x="3111500" y="3282950"/>
          <p14:tracePt t="66269" x="3111500" y="3371850"/>
          <p14:tracePt t="66302" x="3124200" y="3492500"/>
          <p14:tracePt t="66331" x="3130550" y="3581400"/>
          <p14:tracePt t="66365" x="3130550" y="3702050"/>
          <p14:tracePt t="66398" x="3130550" y="3771900"/>
          <p14:tracePt t="66432" x="3130550" y="3841750"/>
          <p14:tracePt t="66456" x="3130550" y="3905250"/>
          <p14:tracePt t="66489" x="3130550" y="4006850"/>
          <p14:tracePt t="66520" x="3130550" y="4121150"/>
          <p14:tracePt t="66552" x="3130550" y="4178300"/>
          <p14:tracePt t="66582" x="3130550" y="4222750"/>
          <p14:tracePt t="66615" x="3130550" y="4248150"/>
          <p14:tracePt t="66648" x="3130550" y="4286250"/>
          <p14:tracePt t="66682" x="3143250" y="4318000"/>
          <p14:tracePt t="66707" x="3162300" y="4356100"/>
          <p14:tracePt t="66740" x="3162300" y="4381500"/>
          <p14:tracePt t="66770" x="3175000" y="4406900"/>
          <p14:tracePt t="67005" x="3181350" y="4406900"/>
          <p14:tracePt t="67034" x="3206750" y="4406900"/>
          <p14:tracePt t="67066" x="3238500" y="4381500"/>
          <p14:tracePt t="67099" x="3251200" y="4381500"/>
          <p14:tracePt t="67584" x="3206750" y="4171950"/>
          <p14:tracePt t="67617" x="3149600" y="3911600"/>
          <p14:tracePt t="67650" x="3105150" y="3676650"/>
          <p14:tracePt t="67683" x="3105150" y="3517900"/>
          <p14:tracePt t="67708" x="3105150" y="3460750"/>
          <p14:tracePt t="67738" x="3105150" y="3384550"/>
          <p14:tracePt t="67770" x="3105150" y="3276600"/>
          <p14:tracePt t="67801" x="3105150" y="3219450"/>
          <p14:tracePt t="67834" x="3105150" y="3168650"/>
          <p14:tracePt t="67867" x="3105150" y="3143250"/>
          <p14:tracePt t="67900" x="3105150" y="3111500"/>
          <p14:tracePt t="67925" x="3105150" y="3098800"/>
          <p14:tracePt t="67958" x="3105150" y="3092450"/>
          <p14:tracePt t="67988" x="3105150" y="3035300"/>
          <p14:tracePt t="68021" x="3105150" y="3016250"/>
          <p14:tracePt t="68254" x="3105150" y="2997200"/>
          <p14:tracePt t="68301" x="3105150" y="2984500"/>
          <p14:tracePt t="68351" x="3105150" y="2978150"/>
          <p14:tracePt t="68401" x="3105150" y="2971800"/>
          <p14:tracePt t="69169" x="3155950" y="3079750"/>
          <p14:tracePt t="69193" x="3187700" y="3149600"/>
          <p14:tracePt t="69224" x="3219450" y="3225800"/>
          <p14:tracePt t="69256" x="3251200" y="3295650"/>
          <p14:tracePt t="69286" x="3282950" y="3359150"/>
          <p14:tracePt t="69319" x="3295650" y="3429000"/>
          <p14:tracePt t="69353" x="3295650" y="3467100"/>
          <p14:tracePt t="69386" x="3302000" y="3486150"/>
          <p14:tracePt t="69412" x="3314700" y="3517900"/>
          <p14:tracePt t="69444" x="3321050" y="3543300"/>
          <p14:tracePt t="69462" x="3321050" y="3549650"/>
          <p14:tracePt t="69490" x="3321050" y="3575050"/>
          <p14:tracePt t="69520" x="3321050" y="3581400"/>
          <p14:tracePt t="69553" x="3321050" y="3594100"/>
          <p14:tracePt t="69586" x="3321050" y="3613150"/>
          <p14:tracePt t="69619" x="3321050" y="3625850"/>
          <p14:tracePt t="69644" x="3321050" y="3632200"/>
          <p14:tracePt t="71856" x="3302000" y="3714750"/>
          <p14:tracePt t="71880" x="3276600" y="3771900"/>
          <p14:tracePt t="71914" x="3244850" y="3822700"/>
          <p14:tracePt t="71944" x="3206750" y="3898900"/>
          <p14:tracePt t="71961" x="3187700" y="3930650"/>
          <p14:tracePt t="71989" x="3162300" y="3994150"/>
          <p14:tracePt t="72023" x="3124200" y="4044950"/>
          <p14:tracePt t="72057" x="3098800" y="4076700"/>
          <p14:tracePt t="72090" x="3098800" y="4102100"/>
          <p14:tracePt t="72115" x="3098800" y="4121150"/>
          <p14:tracePt t="72147" x="3098800" y="4152900"/>
          <p14:tracePt t="72178" x="3098800" y="4178300"/>
          <p14:tracePt t="72211" x="3098800" y="4203700"/>
          <p14:tracePt t="72240" x="3098800" y="4229100"/>
          <p14:tracePt t="72273" x="3098800" y="4241800"/>
          <p14:tracePt t="72307" x="3117850" y="4267200"/>
          <p14:tracePt t="72340" x="3155950" y="4292600"/>
          <p14:tracePt t="72365" x="3168650" y="4298950"/>
          <p14:tracePt t="72413" x="3168650" y="4305300"/>
          <p14:tracePt t="72508" x="3175000" y="4305300"/>
          <p14:tracePt t="72557" x="3175000" y="4311650"/>
          <p14:tracePt t="72590" x="3181350" y="4318000"/>
          <p14:tracePt t="72647" x="3181350" y="4330700"/>
          <p14:tracePt t="72710" x="3181350" y="4337050"/>
          <p14:tracePt t="72774" x="3194050" y="4356100"/>
          <p14:tracePt t="72807" x="3200400" y="4362450"/>
          <p14:tracePt t="72881" x="3206750" y="4381500"/>
          <p14:tracePt t="72912" x="3206750" y="4387850"/>
          <p14:tracePt t="72945" x="3213100" y="4387850"/>
          <p14:tracePt t="74382" x="3282950" y="4387850"/>
          <p14:tracePt t="74415" x="3340100" y="4387850"/>
          <p14:tracePt t="74444" x="3390900" y="4394200"/>
          <p14:tracePt t="74464" x="3409950" y="4394200"/>
          <p14:tracePt t="74495" x="3435350" y="4394200"/>
          <p14:tracePt t="74528" x="3454400" y="4394200"/>
          <p14:tracePt t="74569" x="3479800" y="4394200"/>
          <p14:tracePt t="80603" x="3422650" y="4591050"/>
          <p14:tracePt t="80636" x="3378200" y="4756150"/>
          <p14:tracePt t="80670" x="3346450" y="4845050"/>
          <p14:tracePt t="80696" x="3321050" y="4889500"/>
          <p14:tracePt t="80729" x="3321050" y="4959350"/>
          <p14:tracePt t="80758" x="3321050" y="5041900"/>
          <p14:tracePt t="80790" x="3314700" y="5149850"/>
          <p14:tracePt t="80821" x="3314700" y="5200650"/>
          <p14:tracePt t="80853" x="3314700" y="5238750"/>
          <p14:tracePt t="80886" x="3314700" y="524510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DB35FE-6037-7647-3774-625F2480FEC5}"/>
              </a:ext>
            </a:extLst>
          </p:cNvPr>
          <p:cNvSpPr txBox="1"/>
          <p:nvPr/>
        </p:nvSpPr>
        <p:spPr>
          <a:xfrm>
            <a:off x="419100" y="54102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How Oak Trees Manipulate Squirrels To Abandon Their Acorns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=DPCL9kj7_bU</a:t>
            </a:r>
          </a:p>
        </p:txBody>
      </p:sp>
      <p:pic>
        <p:nvPicPr>
          <p:cNvPr id="6" name="Online Media 5" descr="How Oak Trees Manipulate Squirrels To Abandon Their Acorns">
            <a:hlinkClick r:id="" action="ppaction://media"/>
            <a:extLst>
              <a:ext uri="{FF2B5EF4-FFF2-40B4-BE49-F238E27FC236}">
                <a16:creationId xmlns:a16="http://schemas.microsoft.com/office/drawing/2014/main" id="{E6536E99-1FDF-0E5B-DB43-E4AFBB3CD2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3702" y="1041845"/>
            <a:ext cx="7405898" cy="41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population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132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7073B-7E5D-A64E-B336-78060D34D210}"/>
              </a:ext>
            </a:extLst>
          </p:cNvPr>
          <p:cNvSpPr txBox="1"/>
          <p:nvPr/>
        </p:nvSpPr>
        <p:spPr>
          <a:xfrm>
            <a:off x="3810000" y="5734403"/>
            <a:ext cx="449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Growth rate peaked at 2% in 1970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1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4"/>
    </mc:Choice>
    <mc:Fallback xmlns="">
      <p:transition spd="slow" advTm="479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possible interventions: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u="sng" dirty="0"/>
              <a:t>Baby survival</a:t>
            </a:r>
            <a:r>
              <a:rPr lang="en-US" dirty="0"/>
              <a:t>: Control introduced birds so that the survival in the first year is brought back up to 40% and in the second year to 70%.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Adult survival</a:t>
            </a:r>
            <a:r>
              <a:rPr lang="en-US" dirty="0"/>
              <a:t>: Supplemental food to older Tuatara so that survival rate is brought back up to 90% after year 2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Age of 1</a:t>
            </a:r>
            <a:r>
              <a:rPr lang="en-US" u="sng" baseline="30000" dirty="0"/>
              <a:t>st</a:t>
            </a:r>
            <a:r>
              <a:rPr lang="en-US" u="sng" dirty="0"/>
              <a:t> breeding</a:t>
            </a:r>
            <a:r>
              <a:rPr lang="en-US" dirty="0"/>
              <a:t>: Provide hormones and supplemental food to young females so they are induced to breed at age 11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Breeding frequency</a:t>
            </a:r>
            <a:r>
              <a:rPr lang="en-US" dirty="0"/>
              <a:t>: Provide hormones and supplemental food to older females so they breed every 2 years instead of every 4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Clutch size</a:t>
            </a:r>
            <a:r>
              <a:rPr lang="en-US" dirty="0"/>
              <a:t>: Provide supplemental food to adult females so that # of eggs goes from 3 to 5</a:t>
            </a:r>
          </a:p>
          <a:p>
            <a:pPr marL="514350" indent="-514350">
              <a:buFont typeface="Wingdings 3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life table, how might you prioritize each of these interventions?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B535FF4-CBA8-A143-8C87-B50B275C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4273628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Interval between successive billions has decreased</a:t>
            </a:r>
          </a:p>
        </p:txBody>
      </p:sp>
      <p:pic>
        <p:nvPicPr>
          <p:cNvPr id="6" name="Picture 15" descr="World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303045" cy="49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6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1"/>
    </mc:Choice>
    <mc:Fallback xmlns="">
      <p:transition spd="slow" advTm="58631"/>
    </mc:Fallback>
  </mc:AlternateContent>
  <p:extLst>
    <p:ext uri="{3A86A75C-4F4B-4683-9AE1-C65F6400EC91}">
      <p14:laserTraceLst xmlns:p14="http://schemas.microsoft.com/office/powerpoint/2010/main">
        <p14:tracePtLst>
          <p14:tracePt t="9814" x="749300" y="5245100"/>
          <p14:tracePt t="10315" x="996950" y="5270500"/>
          <p14:tracePt t="10344" x="1479550" y="5403850"/>
          <p14:tracePt t="10377" x="2025650" y="5581650"/>
          <p14:tracePt t="10410" x="2413000" y="5702300"/>
          <p14:tracePt t="10444" x="2565400" y="5765800"/>
          <p14:tracePt t="10466" x="2692400" y="5835650"/>
          <p14:tracePt t="10500" x="2762250" y="5880100"/>
          <p14:tracePt t="10529" x="2781300" y="5892800"/>
          <p14:tracePt t="11078" x="2717800" y="5861050"/>
          <p14:tracePt t="11111" x="2654300" y="5816600"/>
          <p14:tracePt t="11130" x="2616200" y="5797550"/>
          <p14:tracePt t="11163" x="2571750" y="5772150"/>
          <p14:tracePt t="11195" x="2552700" y="5772150"/>
          <p14:tracePt t="11217" x="2546350" y="5772150"/>
          <p14:tracePt t="11250" x="2533650" y="5753100"/>
          <p14:tracePt t="11279" x="2508250" y="5734050"/>
          <p14:tracePt t="11312" x="2501900" y="5721350"/>
          <p14:tracePt t="11478" x="2501900" y="5715000"/>
          <p14:tracePt t="12296" x="2825750" y="5695950"/>
          <p14:tracePt t="12329" x="3276600" y="5645150"/>
          <p14:tracePt t="12363" x="3594100" y="5632450"/>
          <p14:tracePt t="12397" x="3848100" y="5657850"/>
          <p14:tracePt t="12420" x="3981450" y="5683250"/>
          <p14:tracePt t="12453" x="4222750" y="5689600"/>
          <p14:tracePt t="12469" x="4311650" y="5689600"/>
          <p14:tracePt t="12503" x="4584700" y="5715000"/>
          <p14:tracePt t="12519" x="4679950" y="5734050"/>
          <p14:tracePt t="12548" x="4826000" y="5765800"/>
          <p14:tracePt t="12580" x="4889500" y="5791200"/>
          <p14:tracePt t="12613" x="4908550" y="5791200"/>
          <p14:tracePt t="13014" x="5080000" y="5759450"/>
          <p14:tracePt t="13047" x="5181600" y="5746750"/>
          <p14:tracePt t="13080" x="5257800" y="5746750"/>
          <p14:tracePt t="13114" x="5289550" y="5746750"/>
          <p14:tracePt t="13133" x="5302250" y="5746750"/>
          <p14:tracePt t="13181" x="5327650" y="5727700"/>
          <p14:tracePt t="13204" x="5340350" y="5721350"/>
          <p14:tracePt t="18345" x="5378450" y="5721350"/>
          <p14:tracePt t="18378" x="5429250" y="5721350"/>
          <p14:tracePt t="18412" x="5473700" y="5721350"/>
          <p14:tracePt t="18440" x="5524500" y="5721350"/>
          <p14:tracePt t="18473" x="5575300" y="5715000"/>
          <p14:tracePt t="18505" x="5638800" y="5708650"/>
          <p14:tracePt t="18539" x="5721350" y="5708650"/>
          <p14:tracePt t="18572" x="5753100" y="5708650"/>
          <p14:tracePt t="18596" x="5765800" y="5708650"/>
          <p14:tracePt t="18629" x="5803900" y="5708650"/>
          <p14:tracePt t="18657" x="5822950" y="5708650"/>
          <p14:tracePt t="18689" x="5848350" y="5708650"/>
          <p14:tracePt t="18723" x="5861050" y="5708650"/>
          <p14:tracePt t="18756" x="5892800" y="5702300"/>
          <p14:tracePt t="18789" x="5918200" y="5702300"/>
          <p14:tracePt t="18822" x="5949950" y="5695950"/>
          <p14:tracePt t="18846" x="5975350" y="5676900"/>
          <p14:tracePt t="18879" x="6007100" y="5657850"/>
          <p14:tracePt t="18907" x="6026150" y="5657850"/>
          <p14:tracePt t="18940" x="6057900" y="5657850"/>
          <p14:tracePt t="18957" x="6070600" y="5657850"/>
          <p14:tracePt t="21429" x="6165850" y="5632450"/>
          <p14:tracePt t="21463" x="6292850" y="5619750"/>
          <p14:tracePt t="21496" x="6394450" y="5613400"/>
          <p14:tracePt t="21529" x="6438900" y="5613400"/>
          <p14:tracePt t="21550" x="6451600" y="5613400"/>
          <p14:tracePt t="21585" x="6489700" y="5613400"/>
          <p14:tracePt t="21660" x="6496050" y="5613400"/>
          <p14:tracePt t="21710" x="6502400" y="5613400"/>
          <p14:tracePt t="23646" x="6527800" y="5613400"/>
          <p14:tracePt t="23681" x="6559550" y="5607050"/>
          <p14:tracePt t="23697" x="6572250" y="5607050"/>
          <p14:tracePt t="23730" x="6597650" y="5607050"/>
          <p14:tracePt t="23769" x="6629400" y="5588000"/>
          <p14:tracePt t="23804" x="6667500" y="5581650"/>
          <p14:tracePt t="23832" x="6692900" y="5568950"/>
          <p14:tracePt t="23863" x="6743700" y="5537200"/>
          <p14:tracePt t="23896" x="6819900" y="5524500"/>
          <p14:tracePt t="23930" x="6845300" y="5524500"/>
          <p14:tracePt t="24464" x="6883400" y="5505450"/>
          <p14:tracePt t="24487" x="6940550" y="5499100"/>
          <p14:tracePt t="24520" x="7016750" y="5486400"/>
          <p14:tracePt t="24554" x="7048500" y="5486400"/>
          <p14:tracePt t="24582" x="7067550" y="5486400"/>
          <p14:tracePt t="24615" x="7099300" y="5480050"/>
          <p14:tracePt t="24634" x="7112000" y="5473700"/>
          <p14:tracePt t="24664" x="7137400" y="5461000"/>
          <p14:tracePt t="24698" x="7181850" y="5454650"/>
          <p14:tracePt t="24721" x="7226300" y="5448300"/>
          <p14:tracePt t="24754" x="7270750" y="5441950"/>
          <p14:tracePt t="24789" x="7302500" y="5441950"/>
          <p14:tracePt t="24816" x="7346950" y="5422900"/>
          <p14:tracePt t="24832" x="7366000" y="5416550"/>
          <p14:tracePt t="24866" x="7404100" y="5410200"/>
          <p14:tracePt t="24915" x="7410450" y="5410200"/>
          <p14:tracePt t="25449" x="7493000" y="5397500"/>
          <p14:tracePt t="25472" x="7543800" y="5397500"/>
          <p14:tracePt t="25505" x="7632700" y="5391150"/>
          <p14:tracePt t="25534" x="7702550" y="5391150"/>
          <p14:tracePt t="25565" x="7759700" y="5391150"/>
          <p14:tracePt t="25599" x="7829550" y="5391150"/>
          <p14:tracePt t="25633" x="7893050" y="5391150"/>
          <p14:tracePt t="25666" x="7912100" y="5391150"/>
          <p14:tracePt t="25699" x="7950200" y="5391150"/>
          <p14:tracePt t="25754" x="7962900" y="5391150"/>
          <p14:tracePt t="25816" x="7994650" y="5391150"/>
          <p14:tracePt t="25834" x="8001000" y="5391150"/>
          <p14:tracePt t="25866" x="8013700" y="5384800"/>
          <p14:tracePt t="25899" x="8020050" y="5378450"/>
          <p14:tracePt t="27692" x="8032750" y="5378450"/>
          <p14:tracePt t="27726" x="8058150" y="5384800"/>
          <p14:tracePt t="27754" x="8077200" y="5384800"/>
          <p14:tracePt t="27802" x="8102600" y="5384800"/>
          <p14:tracePt t="27836" x="8108950" y="5384800"/>
        </p14:tracePtLst>
      </p14:laserTrace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population growth rate affected by: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Fertility (# children per woman)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Age of first reproduction (younger = faster)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Death rates… but higher infant mortality indirectly increases growth rates because people have more children!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Total number of people added </a:t>
            </a:r>
            <a:r>
              <a:rPr lang="en-US" sz="2400" dirty="0"/>
              <a:t>is dependent on the number of people there (as well as per capita growth rates) – if that # is large, even an r of just over 0 will result in large increases!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A5E5551-0491-FD4A-A713-B29AA99C371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4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1"/>
    </mc:Choice>
    <mc:Fallback xmlns="">
      <p:transition spd="slow" advTm="9049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rates approximately halved in 50 years</a:t>
            </a:r>
          </a:p>
        </p:txBody>
      </p:sp>
      <p:sp>
        <p:nvSpPr>
          <p:cNvPr id="4" name="AutoShape 2" descr="https://d33wubrfki0l68.cloudfront.net/a93589389fd428b4c177bc9bbbcac745ca37639c/e03ee/exports/children-per-woman-un-15a2f82ca104f101a94a50b8aa5bebaf_v1_850x6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33wubrfki0l68.cloudfront.net/a93589389fd428b4c177bc9bbbcac745ca37639c/e03ee/exports/children-per-woman-un-15a2f82ca104f101a94a50b8aa5bebaf_v1_850x600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41413"/>
            <a:ext cx="7162800" cy="5016523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C99B77B-2BA0-8944-87F5-B44A034ABDD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9431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3"/>
    </mc:Choice>
    <mc:Fallback xmlns="">
      <p:transition spd="slow" advTm="33243"/>
    </mc:Fallback>
  </mc:AlternateContent>
  <p:extLst>
    <p:ext uri="{3A86A75C-4F4B-4683-9AE1-C65F6400EC91}">
      <p14:laserTraceLst xmlns:p14="http://schemas.microsoft.com/office/powerpoint/2010/main">
        <p14:tracePtLst>
          <p14:tracePt t="9310" x="774700" y="5321300"/>
          <p14:tracePt t="10574" x="800100" y="5257800"/>
          <p14:tracePt t="10581" x="863600" y="5149850"/>
          <p14:tracePt t="10587" x="933450" y="5029200"/>
          <p14:tracePt t="10601" x="1079500" y="4813300"/>
          <p14:tracePt t="10617" x="1238250" y="4540250"/>
          <p14:tracePt t="10634" x="1390650" y="4324350"/>
          <p14:tracePt t="10637" x="1485900" y="4191000"/>
          <p14:tracePt t="10650" x="1562100" y="4083050"/>
          <p14:tracePt t="10667" x="1727200" y="3829050"/>
          <p14:tracePt t="10684" x="1778000" y="3740150"/>
          <p14:tracePt t="10701" x="1828800" y="3644900"/>
          <p14:tracePt t="10717" x="1866900" y="3587750"/>
          <p14:tracePt t="10734" x="1924050" y="3511550"/>
          <p14:tracePt t="10753" x="2044700" y="3384550"/>
          <p14:tracePt t="10767" x="2127250" y="3302000"/>
          <p14:tracePt t="10784" x="2197100" y="3232150"/>
          <p14:tracePt t="10801" x="2241550" y="3168650"/>
          <p14:tracePt t="10817" x="2273300" y="3149600"/>
          <p14:tracePt t="10835" x="2286000" y="3130550"/>
          <p14:tracePt t="10851" x="2292350" y="3130550"/>
          <p14:tracePt t="11155" x="2292350" y="3111500"/>
          <p14:tracePt t="11162" x="2292350" y="3092450"/>
          <p14:tracePt t="11174" x="2292350" y="3073400"/>
          <p14:tracePt t="11190" x="2292350" y="3009900"/>
          <p14:tracePt t="11207" x="2292350" y="2971800"/>
          <p14:tracePt t="11223" x="2292350" y="2946400"/>
          <p14:tracePt t="11240" x="2292350" y="2914650"/>
          <p14:tracePt t="11257" x="2292350" y="2908300"/>
          <p14:tracePt t="11273" x="2292350" y="2901950"/>
          <p14:tracePt t="11347" x="2292350" y="2895600"/>
          <p14:tracePt t="11361" x="2292350" y="2889250"/>
          <p14:tracePt t="11418" x="2292350" y="2882900"/>
          <p14:tracePt t="11425" x="2292350" y="2876550"/>
          <p14:tracePt t="11432" x="2292350" y="2870200"/>
          <p14:tracePt t="11440" x="2292350" y="2863850"/>
          <p14:tracePt t="11457" x="2298700" y="2851150"/>
          <p14:tracePt t="11475" x="2298700" y="2832100"/>
          <p14:tracePt t="14199" x="2311400" y="2832100"/>
          <p14:tracePt t="14207" x="2330450" y="2819400"/>
          <p14:tracePt t="14215" x="2349500" y="2813050"/>
          <p14:tracePt t="14230" x="2400300" y="2800350"/>
          <p14:tracePt t="14246" x="2438400" y="2794000"/>
          <p14:tracePt t="14263" x="2457450" y="2794000"/>
          <p14:tracePt t="14280" x="2470150" y="2794000"/>
          <p14:tracePt t="14335" x="2476500" y="2794000"/>
          <p14:tracePt t="14455" x="2482850" y="2794000"/>
          <p14:tracePt t="14703" x="2476500" y="2794000"/>
          <p14:tracePt t="14711" x="2470150" y="2794000"/>
          <p14:tracePt t="14717" x="2463800" y="2794000"/>
          <p14:tracePt t="14731" x="2457450" y="2794000"/>
          <p14:tracePt t="14747" x="2451100" y="2794000"/>
          <p14:tracePt t="16939" x="2457450" y="2794000"/>
          <p14:tracePt t="16945" x="2463800" y="2794000"/>
          <p14:tracePt t="16953" x="2476500" y="2794000"/>
          <p14:tracePt t="16966" x="2508250" y="2794000"/>
          <p14:tracePt t="16983" x="2533650" y="2794000"/>
          <p14:tracePt t="17000" x="2571750" y="2800350"/>
          <p14:tracePt t="17016" x="2622550" y="2806700"/>
          <p14:tracePt t="17033" x="2654300" y="2806700"/>
          <p14:tracePt t="17050" x="2679700" y="2806700"/>
          <p14:tracePt t="17066" x="2724150" y="2806700"/>
          <p14:tracePt t="17083" x="2768600" y="2806700"/>
          <p14:tracePt t="17100" x="2800350" y="2806700"/>
          <p14:tracePt t="17116" x="2863850" y="2806700"/>
          <p14:tracePt t="17133" x="2895600" y="2806700"/>
          <p14:tracePt t="17150" x="2921000" y="2806700"/>
          <p14:tracePt t="17166" x="2965450" y="2813050"/>
          <p14:tracePt t="17183" x="2990850" y="2813050"/>
          <p14:tracePt t="17201" x="3022600" y="2813050"/>
          <p14:tracePt t="17216" x="3028950" y="2813050"/>
          <p14:tracePt t="17233" x="3041650" y="2813050"/>
          <p14:tracePt t="17250" x="3060700" y="2813050"/>
          <p14:tracePt t="17266" x="3067050" y="2813050"/>
          <p14:tracePt t="17283" x="3086100" y="2813050"/>
          <p14:tracePt t="17300" x="3098800" y="2813050"/>
          <p14:tracePt t="17334" x="3105150" y="2813050"/>
          <p14:tracePt t="17351" x="3111500" y="2813050"/>
          <p14:tracePt t="17367" x="3124200" y="2819400"/>
          <p14:tracePt t="17383" x="3143250" y="2825750"/>
          <p14:tracePt t="17400" x="3149600" y="2832100"/>
          <p14:tracePt t="17417" x="3162300" y="2838450"/>
          <p14:tracePt t="17434" x="3181350" y="2838450"/>
          <p14:tracePt t="17450" x="3194050" y="2838450"/>
          <p14:tracePt t="17467" x="3206750" y="2838450"/>
          <p14:tracePt t="17484" x="3225800" y="2838450"/>
          <p14:tracePt t="17517" x="3232150" y="2838450"/>
          <p14:tracePt t="17535" x="3257550" y="2838450"/>
          <p14:tracePt t="17550" x="3263900" y="2838450"/>
          <p14:tracePt t="17584" x="3270250" y="2838450"/>
          <p14:tracePt t="18422" x="3295650" y="2844800"/>
          <p14:tracePt t="18429" x="3346450" y="2851150"/>
          <p14:tracePt t="18436" x="3409950" y="2863850"/>
          <p14:tracePt t="18449" x="3568700" y="2882900"/>
          <p14:tracePt t="18466" x="3644900" y="2889250"/>
          <p14:tracePt t="18483" x="3879850" y="2927350"/>
          <p14:tracePt t="18499" x="4076700" y="2959100"/>
          <p14:tracePt t="18516" x="4197350" y="2978150"/>
          <p14:tracePt t="18532" x="4337050" y="2997200"/>
          <p14:tracePt t="18550" x="4514850" y="3054350"/>
          <p14:tracePt t="18566" x="4559300" y="3067050"/>
          <p14:tracePt t="18583" x="4737100" y="3124200"/>
          <p14:tracePt t="18599" x="4933950" y="3162300"/>
          <p14:tracePt t="18616" x="5029200" y="3187700"/>
          <p14:tracePt t="18633" x="5099050" y="3213100"/>
          <p14:tracePt t="18649" x="5276850" y="3257550"/>
          <p14:tracePt t="18666" x="5422900" y="3289300"/>
          <p14:tracePt t="18684" x="5626100" y="3352800"/>
          <p14:tracePt t="18700" x="5772150" y="3397250"/>
          <p14:tracePt t="18716" x="5905500" y="3441700"/>
          <p14:tracePt t="18733" x="6108700" y="3511550"/>
          <p14:tracePt t="18750" x="6261100" y="3549650"/>
          <p14:tracePt t="18766" x="6407150" y="3581400"/>
          <p14:tracePt t="18783" x="6540500" y="3625850"/>
          <p14:tracePt t="18800" x="6731000" y="3683000"/>
          <p14:tracePt t="18816" x="6819900" y="3727450"/>
          <p14:tracePt t="18833" x="6915150" y="3765550"/>
          <p14:tracePt t="18850" x="6965950" y="3803650"/>
          <p14:tracePt t="18867" x="7016750" y="3835400"/>
          <p14:tracePt t="18883" x="7073900" y="3879850"/>
          <p14:tracePt t="18900" x="7112000" y="3911600"/>
          <p14:tracePt t="18918" x="7162800" y="3968750"/>
          <p14:tracePt t="18933" x="7175500" y="3994150"/>
          <p14:tracePt t="18950" x="7194550" y="4032250"/>
          <p14:tracePt t="18967" x="7239000" y="4095750"/>
          <p14:tracePt t="18983" x="7264400" y="4133850"/>
          <p14:tracePt t="19000" x="7302500" y="4191000"/>
          <p14:tracePt t="19017" x="7359650" y="4248150"/>
          <p14:tracePt t="19033" x="7397750" y="4273550"/>
          <p14:tracePt t="19050" x="7404100" y="4292600"/>
          <p14:tracePt t="19067" x="7416800" y="4305300"/>
          <p14:tracePt t="19084" x="7416800" y="4311650"/>
          <p14:tracePt t="19394" x="7448550" y="4311650"/>
          <p14:tracePt t="19401" x="7505700" y="4311650"/>
          <p14:tracePt t="19407" x="7543800" y="4311650"/>
          <p14:tracePt t="19417" x="7594600" y="4311650"/>
          <p14:tracePt t="19434" x="7658100" y="4311650"/>
          <p14:tracePt t="19451" x="7740650" y="4318000"/>
          <p14:tracePt t="19467" x="7753350" y="4318000"/>
          <p14:tracePt t="19484" x="7766050" y="4318000"/>
          <p14:tracePt t="19501" x="7791450" y="4318000"/>
          <p14:tracePt t="19517" x="7797800" y="4318000"/>
          <p14:tracePt t="19535" x="7810500" y="4318000"/>
          <p14:tracePt t="19606" x="7816850" y="4318000"/>
          <p14:tracePt t="19639" x="7823200" y="4318000"/>
          <p14:tracePt t="19642" x="7829550" y="4318000"/>
          <p14:tracePt t="19651" x="7835900" y="4318000"/>
          <p14:tracePt t="19668" x="7848600" y="4318000"/>
          <p14:tracePt t="19684" x="7867650" y="4318000"/>
          <p14:tracePt t="19701" x="7874000" y="4318000"/>
          <p14:tracePt t="19718" x="7893050" y="4318000"/>
          <p14:tracePt t="19720" x="7899400" y="4318000"/>
          <p14:tracePt t="19734" x="7912100" y="4318000"/>
          <p14:tracePt t="19751" x="7918450" y="4318000"/>
          <p14:tracePt t="19791" x="7924800" y="4318000"/>
          <p14:tracePt t="19802" x="7931150" y="4318000"/>
          <p14:tracePt t="19818" x="7950200" y="4318000"/>
          <p14:tracePt t="30399" x="0" y="0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rate and child mortality rate are positively correlated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3" y="1380067"/>
            <a:ext cx="6924554" cy="4937125"/>
          </a:xfr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72AE66-16A2-E54F-8542-959B2864790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16F1BE-0883-FD4E-9964-CBF681C6A19A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2971800"/>
            <a:ext cx="533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C4C25E-32FE-C04B-ABD7-9242C5DA71A2}"/>
              </a:ext>
            </a:extLst>
          </p:cNvPr>
          <p:cNvSpPr txBox="1"/>
          <p:nvPr/>
        </p:nvSpPr>
        <p:spPr>
          <a:xfrm>
            <a:off x="6405282" y="329673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Nigeria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8757DC-4AD8-0D44-BD7C-E6665BA134AD}"/>
              </a:ext>
            </a:extLst>
          </p:cNvPr>
          <p:cNvCxnSpPr/>
          <p:nvPr/>
        </p:nvCxnSpPr>
        <p:spPr>
          <a:xfrm flipV="1">
            <a:off x="993648" y="4724400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CB0579-9815-114F-89C5-1D944793E51D}"/>
              </a:ext>
            </a:extLst>
          </p:cNvPr>
          <p:cNvSpPr txBox="1"/>
          <p:nvPr/>
        </p:nvSpPr>
        <p:spPr>
          <a:xfrm>
            <a:off x="88299" y="5105400"/>
            <a:ext cx="10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5591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9"/>
    </mc:Choice>
    <mc:Fallback xmlns="">
      <p:transition spd="slow" advTm="60459"/>
    </mc:Fallback>
  </mc:AlternateContent>
  <p:extLst>
    <p:ext uri="{3A86A75C-4F4B-4683-9AE1-C65F6400EC91}">
      <p14:laserTraceLst xmlns:p14="http://schemas.microsoft.com/office/powerpoint/2010/main">
        <p14:tracePtLst>
          <p14:tracePt t="14711" x="641350" y="5251450"/>
          <p14:tracePt t="15554" x="654050" y="5238750"/>
          <p14:tracePt t="15560" x="666750" y="5226050"/>
          <p14:tracePt t="15569" x="679450" y="5219700"/>
          <p14:tracePt t="15582" x="717550" y="5207000"/>
          <p14:tracePt t="15596" x="723900" y="5200650"/>
          <p14:tracePt t="15613" x="736600" y="5187950"/>
          <p14:tracePt t="15629" x="749300" y="5181600"/>
          <p14:tracePt t="15646" x="768350" y="5168900"/>
          <p14:tracePt t="15662" x="781050" y="5156200"/>
          <p14:tracePt t="15679" x="793750" y="5137150"/>
          <p14:tracePt t="15696" x="819150" y="5099050"/>
          <p14:tracePt t="15713" x="831850" y="5073650"/>
          <p14:tracePt t="15729" x="844550" y="5035550"/>
          <p14:tracePt t="15746" x="857250" y="4984750"/>
          <p14:tracePt t="15763" x="901700" y="4908550"/>
          <p14:tracePt t="15780" x="914400" y="4876800"/>
          <p14:tracePt t="15796" x="933450" y="4845050"/>
          <p14:tracePt t="15813" x="933450" y="4832350"/>
          <p14:tracePt t="16065" x="933450" y="4826000"/>
          <p14:tracePt t="16072" x="933450" y="4819650"/>
          <p14:tracePt t="16079" x="933450" y="4800600"/>
          <p14:tracePt t="16092" x="933450" y="4762500"/>
          <p14:tracePt t="16108" x="933450" y="4622800"/>
          <p14:tracePt t="16128" x="933450" y="4559300"/>
          <p14:tracePt t="16142" x="933450" y="4540250"/>
          <p14:tracePt t="16158" x="933450" y="4527550"/>
          <p14:tracePt t="16175" x="933450" y="4521200"/>
          <p14:tracePt t="16192" x="933450" y="4514850"/>
          <p14:tracePt t="16208" x="933450" y="4495800"/>
          <p14:tracePt t="16225" x="958850" y="4425950"/>
          <p14:tracePt t="16242" x="965200" y="4356100"/>
          <p14:tracePt t="16259" x="965200" y="4349750"/>
          <p14:tracePt t="16275" x="965200" y="4318000"/>
          <p14:tracePt t="16292" x="965200" y="4241800"/>
          <p14:tracePt t="16308" x="965200" y="4184650"/>
          <p14:tracePt t="16325" x="965200" y="4108450"/>
          <p14:tracePt t="16342" x="984250" y="3898900"/>
          <p14:tracePt t="16358" x="984250" y="3797300"/>
          <p14:tracePt t="16375" x="984250" y="3714750"/>
          <p14:tracePt t="16392" x="984250" y="3606800"/>
          <p14:tracePt t="16408" x="984250" y="3505200"/>
          <p14:tracePt t="16426" x="984250" y="3390900"/>
          <p14:tracePt t="16442" x="984250" y="3308350"/>
          <p14:tracePt t="16459" x="990600" y="3232150"/>
          <p14:tracePt t="16476" x="1009650" y="3130550"/>
          <p14:tracePt t="16492" x="1009650" y="3092450"/>
          <p14:tracePt t="16509" x="1009650" y="3079750"/>
          <p14:tracePt t="16525" x="1009650" y="3067050"/>
          <p14:tracePt t="16640" x="1009650" y="3073400"/>
          <p14:tracePt t="16647" x="1009650" y="3079750"/>
          <p14:tracePt t="16661" x="1009650" y="3092450"/>
          <p14:tracePt t="16675" x="1009650" y="3111500"/>
          <p14:tracePt t="16693" x="1009650" y="3162300"/>
          <p14:tracePt t="16710" x="1009650" y="3289300"/>
          <p14:tracePt t="16725" x="1009650" y="3371850"/>
          <p14:tracePt t="16742" x="1009650" y="3435350"/>
          <p14:tracePt t="16760" x="1009650" y="3505200"/>
          <p14:tracePt t="16776" x="1009650" y="3543300"/>
          <p14:tracePt t="16793" x="1009650" y="3594100"/>
          <p14:tracePt t="16810" x="1009650" y="3670300"/>
          <p14:tracePt t="16826" x="1009650" y="3721100"/>
          <p14:tracePt t="16843" x="1009650" y="3759200"/>
          <p14:tracePt t="16859" x="1016000" y="3829050"/>
          <p14:tracePt t="16876" x="1016000" y="3886200"/>
          <p14:tracePt t="16893" x="1016000" y="3943350"/>
          <p14:tracePt t="16909" x="1016000" y="4013200"/>
          <p14:tracePt t="16926" x="1016000" y="4038600"/>
          <p14:tracePt t="16943" x="1016000" y="4064000"/>
          <p14:tracePt t="16960" x="1016000" y="4102100"/>
          <p14:tracePt t="16976" x="1016000" y="4140200"/>
          <p14:tracePt t="16994" x="1016000" y="4178300"/>
          <p14:tracePt t="17009" x="1016000" y="4216400"/>
          <p14:tracePt t="17026" x="1016000" y="4241800"/>
          <p14:tracePt t="17044" x="1016000" y="4273550"/>
          <p14:tracePt t="17059" x="1016000" y="4305300"/>
          <p14:tracePt t="17076" x="1016000" y="4349750"/>
          <p14:tracePt t="17093" x="1016000" y="4400550"/>
          <p14:tracePt t="17109" x="1016000" y="4425950"/>
          <p14:tracePt t="17126" x="1016000" y="4451350"/>
          <p14:tracePt t="17143" x="1016000" y="4489450"/>
          <p14:tracePt t="17160" x="1016000" y="4495800"/>
          <p14:tracePt t="17176" x="1016000" y="4508500"/>
          <p14:tracePt t="17193" x="1016000" y="4533900"/>
          <p14:tracePt t="17210" x="1016000" y="4540250"/>
          <p14:tracePt t="17226" x="1016000" y="4552950"/>
          <p14:tracePt t="17243" x="1016000" y="4559300"/>
          <p14:tracePt t="20422" x="1028700" y="4603750"/>
          <p14:tracePt t="20429" x="1060450" y="4660900"/>
          <p14:tracePt t="20443" x="1136650" y="4787900"/>
          <p14:tracePt t="20460" x="1270000" y="4927600"/>
          <p14:tracePt t="20476" x="1422400" y="5073650"/>
          <p14:tracePt t="20493" x="1651000" y="5276850"/>
          <p14:tracePt t="20509" x="1841500" y="5416550"/>
          <p14:tracePt t="20526" x="1993900" y="5524500"/>
          <p14:tracePt t="20543" x="2273300" y="5664200"/>
          <p14:tracePt t="20560" x="2406650" y="5721350"/>
          <p14:tracePt t="20576" x="2520950" y="5753100"/>
          <p14:tracePt t="20593" x="2660650" y="5797550"/>
          <p14:tracePt t="20610" x="2730500" y="5816600"/>
          <p14:tracePt t="20627" x="2794000" y="5835650"/>
          <p14:tracePt t="20643" x="2857500" y="5835650"/>
          <p14:tracePt t="20660" x="2889250" y="5835650"/>
          <p14:tracePt t="20677" x="2959100" y="5835650"/>
          <p14:tracePt t="20693" x="3041650" y="5835650"/>
          <p14:tracePt t="20710" x="3105150" y="5842000"/>
          <p14:tracePt t="20727" x="3143250" y="5848350"/>
          <p14:tracePt t="20743" x="3149600" y="5848350"/>
          <p14:tracePt t="20760" x="3155950" y="5848350"/>
          <p14:tracePt t="21101" x="3219450" y="5867400"/>
          <p14:tracePt t="21105" x="3295650" y="5886450"/>
          <p14:tracePt t="21114" x="3365500" y="5905500"/>
          <p14:tracePt t="21132" x="3556000" y="5969000"/>
          <p14:tracePt t="21147" x="3638550" y="5988050"/>
          <p14:tracePt t="21164" x="3708400" y="5994400"/>
          <p14:tracePt t="21181" x="3790950" y="5994400"/>
          <p14:tracePt t="21197" x="3867150" y="5994400"/>
          <p14:tracePt t="21214" x="3962400" y="6000750"/>
          <p14:tracePt t="21231" x="4064000" y="6026150"/>
          <p14:tracePt t="21247" x="4133850" y="6032500"/>
          <p14:tracePt t="21264" x="4178300" y="6032500"/>
          <p14:tracePt t="21281" x="4216400" y="6038850"/>
          <p14:tracePt t="21298" x="4254500" y="6045200"/>
          <p14:tracePt t="21314" x="4279900" y="6051550"/>
          <p14:tracePt t="21331" x="4311650" y="6057900"/>
          <p14:tracePt t="21348" x="4337050" y="6070600"/>
          <p14:tracePt t="21365" x="4394200" y="6083300"/>
          <p14:tracePt t="21381" x="4438650" y="6083300"/>
          <p14:tracePt t="21398" x="4483100" y="6083300"/>
          <p14:tracePt t="21415" x="4552950" y="6083300"/>
          <p14:tracePt t="21431" x="4597400" y="6083300"/>
          <p14:tracePt t="21448" x="4660900" y="6076950"/>
          <p14:tracePt t="21465" x="4718050" y="6070600"/>
          <p14:tracePt t="21481" x="4737100" y="6070600"/>
          <p14:tracePt t="21498" x="4749800" y="6070600"/>
          <p14:tracePt t="21515" x="4768850" y="6070600"/>
          <p14:tracePt t="21586" x="4762500" y="6070600"/>
          <p14:tracePt t="21592" x="4756150" y="6070600"/>
          <p14:tracePt t="21600" x="4743450" y="6070600"/>
          <p14:tracePt t="21615" x="4711700" y="6057900"/>
          <p14:tracePt t="21631" x="4641850" y="6045200"/>
          <p14:tracePt t="21649" x="4521200" y="6026150"/>
          <p14:tracePt t="21665" x="4406900" y="6026150"/>
          <p14:tracePt t="21682" x="4286250" y="6026150"/>
          <p14:tracePt t="21699" x="4146550" y="6026150"/>
          <p14:tracePt t="21715" x="4044950" y="6026150"/>
          <p14:tracePt t="21731" x="3924300" y="6026150"/>
          <p14:tracePt t="21748" x="3803650" y="6013450"/>
          <p14:tracePt t="21765" x="3740150" y="6013450"/>
          <p14:tracePt t="21782" x="3689350" y="6013450"/>
          <p14:tracePt t="21798" x="3638550" y="6013450"/>
          <p14:tracePt t="21815" x="3606800" y="6013450"/>
          <p14:tracePt t="21831" x="3600450" y="6013450"/>
          <p14:tracePt t="21848" x="3581400" y="6013450"/>
          <p14:tracePt t="21865" x="3568700" y="6013450"/>
          <p14:tracePt t="21882" x="3562350" y="6013450"/>
          <p14:tracePt t="21899" x="3556000" y="6013450"/>
          <p14:tracePt t="21940" x="3556000" y="6007100"/>
          <p14:tracePt t="21947" x="3562350" y="6000750"/>
          <p14:tracePt t="21955" x="3568700" y="5994400"/>
          <p14:tracePt t="21965" x="3581400" y="5988050"/>
          <p14:tracePt t="21982" x="3619500" y="5981700"/>
          <p14:tracePt t="21998" x="3670300" y="5975350"/>
          <p14:tracePt t="22015" x="3714750" y="5962650"/>
          <p14:tracePt t="22032" x="3784600" y="5943600"/>
          <p14:tracePt t="22049" x="3835400" y="5930900"/>
          <p14:tracePt t="22065" x="3905250" y="5924550"/>
          <p14:tracePt t="22082" x="4006850" y="5924550"/>
          <p14:tracePt t="22099" x="4064000" y="5924550"/>
          <p14:tracePt t="22115" x="4133850" y="5924550"/>
          <p14:tracePt t="22119" x="4171950" y="5924550"/>
          <p14:tracePt t="22132" x="4210050" y="5924550"/>
          <p14:tracePt t="22149" x="4260850" y="5924550"/>
          <p14:tracePt t="22165" x="4318000" y="5924550"/>
          <p14:tracePt t="22182" x="4387850" y="5937250"/>
          <p14:tracePt t="22199" x="4438650" y="5956300"/>
          <p14:tracePt t="22217" x="4495800" y="5975350"/>
          <p14:tracePt t="22232" x="4514850" y="5981700"/>
          <p14:tracePt t="22249" x="4521200" y="5981700"/>
          <p14:tracePt t="28914" x="4483100" y="5969000"/>
          <p14:tracePt t="28917" x="4419600" y="5949950"/>
          <p14:tracePt t="28924" x="4349750" y="5930900"/>
          <p14:tracePt t="28939" x="4178300" y="5861050"/>
          <p14:tracePt t="28956" x="3968750" y="5765800"/>
          <p14:tracePt t="28973" x="3644900" y="5664200"/>
          <p14:tracePt t="28989" x="3448050" y="5600700"/>
          <p14:tracePt t="29006" x="3263900" y="5549900"/>
          <p14:tracePt t="29023" x="3067050" y="5499100"/>
          <p14:tracePt t="29040" x="2940050" y="5467350"/>
          <p14:tracePt t="29056" x="2819400" y="5429250"/>
          <p14:tracePt t="29073" x="2705100" y="5365750"/>
          <p14:tracePt t="29090" x="2647950" y="5340350"/>
          <p14:tracePt t="29106" x="2609850" y="5302250"/>
          <p14:tracePt t="29123" x="2559050" y="5283200"/>
          <p14:tracePt t="29140" x="2533650" y="5270500"/>
          <p14:tracePt t="29158" x="2501900" y="5251450"/>
          <p14:tracePt t="29173" x="2489200" y="5232400"/>
          <p14:tracePt t="29190" x="2482850" y="5226050"/>
          <p14:tracePt t="29207" x="2476500" y="5226050"/>
          <p14:tracePt t="29293" x="2476500" y="5219700"/>
          <p14:tracePt t="29364" x="2463800" y="5219700"/>
          <p14:tracePt t="29371" x="2457450" y="5219700"/>
          <p14:tracePt t="29378" x="2451100" y="5219700"/>
          <p14:tracePt t="29390" x="2444750" y="5219700"/>
          <p14:tracePt t="29407" x="2432050" y="5219700"/>
          <p14:tracePt t="29424" x="2425700" y="5219700"/>
          <p14:tracePt t="29441" x="2419350" y="5219700"/>
          <p14:tracePt t="29861" x="2374900" y="5219700"/>
          <p14:tracePt t="29868" x="2324100" y="5219700"/>
          <p14:tracePt t="29880" x="2286000" y="5219700"/>
          <p14:tracePt t="29896" x="2165350" y="5219700"/>
          <p14:tracePt t="29913" x="2108200" y="5219700"/>
          <p14:tracePt t="29930" x="2070100" y="5219700"/>
          <p14:tracePt t="29946" x="2025650" y="5219700"/>
          <p14:tracePt t="29963" x="2019300" y="5219700"/>
          <p14:tracePt t="29980" x="2000250" y="5219700"/>
          <p14:tracePt t="30024" x="2012950" y="5219700"/>
          <p14:tracePt t="30031" x="2032000" y="5219700"/>
          <p14:tracePt t="30047" x="2101850" y="5219700"/>
          <p14:tracePt t="30063" x="2165350" y="5219700"/>
          <p14:tracePt t="30080" x="2235200" y="5219700"/>
          <p14:tracePt t="30096" x="2311400" y="5219700"/>
          <p14:tracePt t="30113" x="2362200" y="5219700"/>
          <p14:tracePt t="30130" x="2406650" y="5226050"/>
          <p14:tracePt t="30147" x="2476500" y="5245100"/>
          <p14:tracePt t="30164" x="2514600" y="5257800"/>
          <p14:tracePt t="30180" x="2584450" y="5270500"/>
          <p14:tracePt t="30197" x="2635250" y="5289550"/>
          <p14:tracePt t="30215" x="2717800" y="5302250"/>
          <p14:tracePt t="30230" x="2787650" y="5308600"/>
          <p14:tracePt t="30247" x="2857500" y="5321300"/>
          <p14:tracePt t="30264" x="2933700" y="5327650"/>
          <p14:tracePt t="30280" x="2959100" y="5327650"/>
          <p14:tracePt t="30297" x="3048000" y="5327650"/>
          <p14:tracePt t="30314" x="3155950" y="5308600"/>
          <p14:tracePt t="30330" x="3232150" y="5295900"/>
          <p14:tracePt t="30347" x="3289300" y="5270500"/>
          <p14:tracePt t="30364" x="3403600" y="5245100"/>
          <p14:tracePt t="30380" x="3498850" y="5219700"/>
          <p14:tracePt t="30397" x="3619500" y="5181600"/>
          <p14:tracePt t="30414" x="3803650" y="5156200"/>
          <p14:tracePt t="30430" x="3911600" y="5156200"/>
          <p14:tracePt t="30447" x="4013200" y="5156200"/>
          <p14:tracePt t="30464" x="4089400" y="5156200"/>
          <p14:tracePt t="30480" x="4133850" y="5162550"/>
          <p14:tracePt t="30497" x="4159250" y="5162550"/>
          <p14:tracePt t="30514" x="4197350" y="5187950"/>
          <p14:tracePt t="30531" x="4197350" y="5194300"/>
          <p14:tracePt t="31046" x="4260850" y="5187950"/>
          <p14:tracePt t="31052" x="4362450" y="5168900"/>
          <p14:tracePt t="31060" x="4464050" y="5149850"/>
          <p14:tracePt t="31073" x="4673600" y="5099050"/>
          <p14:tracePt t="31089" x="4870450" y="5054600"/>
          <p14:tracePt t="31106" x="5035550" y="5035550"/>
          <p14:tracePt t="31124" x="5226050" y="5035550"/>
          <p14:tracePt t="31140" x="5346700" y="5060950"/>
          <p14:tracePt t="31156" x="5448300" y="5105400"/>
          <p14:tracePt t="31173" x="5568950" y="5168900"/>
          <p14:tracePt t="31190" x="5613400" y="5200650"/>
          <p14:tracePt t="31206" x="5657850" y="5232400"/>
          <p14:tracePt t="31223" x="5721350" y="5283200"/>
          <p14:tracePt t="31240" x="5753100" y="5302250"/>
          <p14:tracePt t="31257" x="5797550" y="5321300"/>
          <p14:tracePt t="31274" x="5822950" y="5340350"/>
          <p14:tracePt t="31290" x="5842000" y="5346700"/>
          <p14:tracePt t="31622" x="5880100" y="5372100"/>
          <p14:tracePt t="31627" x="5937250" y="5397500"/>
          <p14:tracePt t="31635" x="5981700" y="5435600"/>
          <p14:tracePt t="31648" x="6057900" y="5486400"/>
          <p14:tracePt t="31664" x="6140450" y="5549900"/>
          <p14:tracePt t="31684" x="6223000" y="5600700"/>
          <p14:tracePt t="31697" x="6273800" y="5632450"/>
          <p14:tracePt t="31714" x="6305550" y="5657850"/>
          <p14:tracePt t="31731" x="6311900" y="5676900"/>
          <p14:tracePt t="31748" x="6337300" y="5689600"/>
          <p14:tracePt t="31764" x="6350000" y="5702300"/>
          <p14:tracePt t="31781" x="6350000" y="5715000"/>
          <p14:tracePt t="31798" x="6350000" y="5721350"/>
          <p14:tracePt t="31819" x="6350000" y="5734050"/>
          <p14:tracePt t="34779" x="6337300" y="5664200"/>
          <p14:tracePt t="34785" x="6318250" y="5575300"/>
          <p14:tracePt t="34793" x="6299200" y="5486400"/>
          <p14:tracePt t="34807" x="6242050" y="5238750"/>
          <p14:tracePt t="34824" x="6223000" y="5035550"/>
          <p14:tracePt t="34842" x="6191250" y="4667250"/>
          <p14:tracePt t="34857" x="6172200" y="4425950"/>
          <p14:tracePt t="34874" x="6172200" y="4171950"/>
          <p14:tracePt t="34892" x="6140450" y="3854450"/>
          <p14:tracePt t="34907" x="6127750" y="3651250"/>
          <p14:tracePt t="34924" x="6127750" y="3473450"/>
          <p14:tracePt t="34941" x="6127750" y="3257550"/>
          <p14:tracePt t="34957" x="6127750" y="3117850"/>
          <p14:tracePt t="34974" x="6127750" y="3016250"/>
          <p14:tracePt t="34991" x="6127750" y="2895600"/>
          <p14:tracePt t="35007" x="6127750" y="2806700"/>
          <p14:tracePt t="35024" x="6127750" y="2724150"/>
          <p14:tracePt t="35041" x="6127750" y="2609850"/>
          <p14:tracePt t="35058" x="6127750" y="2546350"/>
          <p14:tracePt t="35074" x="6127750" y="2476500"/>
          <p14:tracePt t="35091" x="6127750" y="2368550"/>
          <p14:tracePt t="35108" x="6127750" y="2305050"/>
          <p14:tracePt t="35125" x="6121400" y="2235200"/>
          <p14:tracePt t="35141" x="6108700" y="2209800"/>
          <p14:tracePt t="35158" x="6108700" y="2178050"/>
          <p14:tracePt t="35175" x="6108700" y="2152650"/>
          <p14:tracePt t="35191" x="6108700" y="2133600"/>
          <p14:tracePt t="35208" x="6108700" y="2120900"/>
          <p14:tracePt t="35225" x="6108700" y="2101850"/>
          <p14:tracePt t="35241" x="6102350" y="2089150"/>
          <p14:tracePt t="35258" x="6096000" y="2082800"/>
          <p14:tracePt t="36965" x="6051550" y="2114550"/>
          <p14:tracePt t="36971" x="5981700" y="2184400"/>
          <p14:tracePt t="36979" x="5886450" y="2266950"/>
          <p14:tracePt t="36996" x="5651500" y="2476500"/>
          <p14:tracePt t="37014" x="5251450" y="2889250"/>
          <p14:tracePt t="37030" x="4927600" y="3213100"/>
          <p14:tracePt t="37046" x="4540250" y="3575050"/>
          <p14:tracePt t="37064" x="4025900" y="4057650"/>
          <p14:tracePt t="37080" x="3765550" y="4292600"/>
          <p14:tracePt t="37096" x="3575050" y="4464050"/>
          <p14:tracePt t="37113" x="3371850" y="4654550"/>
          <p14:tracePt t="37130" x="3263900" y="4787900"/>
          <p14:tracePt t="37146" x="3187700" y="4889500"/>
          <p14:tracePt t="37149" x="3162300" y="4959350"/>
          <p14:tracePt t="37163" x="3105150" y="5048250"/>
          <p14:tracePt t="37180" x="3092450" y="5073650"/>
          <p14:tracePt t="37454" x="3035300" y="5086350"/>
          <p14:tracePt t="37461" x="2952750" y="5105400"/>
          <p14:tracePt t="37471" x="2876550" y="5130800"/>
          <p14:tracePt t="37489" x="2647950" y="5194300"/>
          <p14:tracePt t="37505" x="2501900" y="5226050"/>
          <p14:tracePt t="37522" x="2400300" y="5245100"/>
          <p14:tracePt t="37538" x="2266950" y="5245100"/>
          <p14:tracePt t="37555" x="2197100" y="5232400"/>
          <p14:tracePt t="37572" x="2146300" y="5219700"/>
          <p14:tracePt t="37589" x="2082800" y="5200650"/>
          <p14:tracePt t="37606" x="2057400" y="5181600"/>
          <p14:tracePt t="37622" x="2006600" y="5162550"/>
          <p14:tracePt t="37639" x="1943100" y="5143500"/>
          <p14:tracePt t="37655" x="1917700" y="5130800"/>
          <p14:tracePt t="37673" x="1885950" y="5130800"/>
          <p14:tracePt t="37689" x="1854200" y="5124450"/>
          <p14:tracePt t="37706" x="1847850" y="5124450"/>
          <p14:tracePt t="37722" x="1822450" y="5111750"/>
          <p14:tracePt t="37738" x="1803400" y="5105400"/>
          <p14:tracePt t="37755" x="1790700" y="5105400"/>
          <p14:tracePt t="37772" x="1771650" y="5092700"/>
          <p14:tracePt t="37789" x="1758950" y="5080000"/>
          <p14:tracePt t="37806" x="1746250" y="5067300"/>
          <p14:tracePt t="37823" x="1733550" y="5060950"/>
          <p14:tracePt t="37839" x="1714500" y="5060950"/>
          <p14:tracePt t="37856" x="1701800" y="5060950"/>
          <p14:tracePt t="37872" x="1689100" y="5060950"/>
          <p14:tracePt t="37908" x="1682750" y="5060950"/>
          <p14:tracePt t="37923" x="1682750" y="5054600"/>
          <p14:tracePt t="38504" x="1689100" y="5048250"/>
          <p14:tracePt t="38512" x="1689100" y="5041900"/>
          <p14:tracePt t="38522" x="1695450" y="5035550"/>
          <p14:tracePt t="38539" x="1714500" y="5022850"/>
          <p14:tracePt t="38556" x="1733550" y="5003800"/>
          <p14:tracePt t="38572" x="1739900" y="4991100"/>
          <p14:tracePt t="38625" x="1739900" y="4984750"/>
          <p14:tracePt t="38632" x="1739900" y="4978400"/>
          <p14:tracePt t="38718" x="1739900" y="4972050"/>
          <p14:tracePt t="40301" x="1733550" y="4972050"/>
          <p14:tracePt t="40306" x="1727200" y="4972050"/>
          <p14:tracePt t="40314" x="1720850" y="4972050"/>
          <p14:tracePt t="40327" x="1708150" y="4972050"/>
          <p14:tracePt t="40344" x="1701800" y="4972050"/>
          <p14:tracePt t="40361" x="1689100" y="4972050"/>
          <p14:tracePt t="43984" x="1682750" y="4972050"/>
          <p14:tracePt t="43990" x="1676400" y="4972050"/>
          <p14:tracePt t="43997" x="1670050" y="4972050"/>
          <p14:tracePt t="44010" x="1663700" y="4972050"/>
          <p14:tracePt t="44027" x="1651000" y="4972050"/>
          <p14:tracePt t="44043" x="1631950" y="4972050"/>
          <p14:tracePt t="44060" x="1625600" y="4972050"/>
          <p14:tracePt t="44093" x="1619250" y="4972050"/>
          <p14:tracePt t="44110" x="1612900" y="4972050"/>
          <p14:tracePt t="44906" x="1606550" y="4959350"/>
          <p14:tracePt t="44913" x="1600200" y="4933950"/>
          <p14:tracePt t="44921" x="1593850" y="4908550"/>
          <p14:tracePt t="44943" x="1568450" y="4857750"/>
          <p14:tracePt t="44960" x="1555750" y="4826000"/>
          <p14:tracePt t="44977" x="1543050" y="4806950"/>
          <p14:tracePt t="44994" x="1536700" y="4800600"/>
          <p14:tracePt t="45010" x="1530350" y="4787900"/>
          <p14:tracePt t="45027" x="1524000" y="4762500"/>
          <p14:tracePt t="45043" x="1524000" y="4756150"/>
          <p14:tracePt t="45061" x="1524000" y="4743450"/>
          <p14:tracePt t="45077" x="1524000" y="4724400"/>
          <p14:tracePt t="45118" x="1524000" y="4718050"/>
          <p14:tracePt t="45127" x="1524000" y="4711700"/>
          <p14:tracePt t="45143" x="1524000" y="4699000"/>
          <p14:tracePt t="45160" x="1524000" y="4679950"/>
          <p14:tracePt t="46099" x="1530350" y="4692650"/>
          <p14:tracePt t="46105" x="1543050" y="4711700"/>
          <p14:tracePt t="46112" x="1555750" y="4724400"/>
          <p14:tracePt t="46123" x="1574800" y="4743450"/>
          <p14:tracePt t="46140" x="1619250" y="4787900"/>
          <p14:tracePt t="46156" x="1651000" y="4819650"/>
          <p14:tracePt t="46173" x="1682750" y="4851400"/>
          <p14:tracePt t="46190" x="1701800" y="4889500"/>
          <p14:tracePt t="46206" x="1714500" y="4902200"/>
          <p14:tracePt t="46223" x="1733550" y="4914900"/>
          <p14:tracePt t="46239" x="1746250" y="4927600"/>
          <p14:tracePt t="46257" x="1752600" y="4946650"/>
          <p14:tracePt t="46273" x="1752600" y="4953000"/>
          <p14:tracePt t="46716" x="1841500" y="4972050"/>
          <p14:tracePt t="46722" x="1993900" y="5022850"/>
          <p14:tracePt t="46736" x="2266950" y="5124450"/>
          <p14:tracePt t="46752" x="2578100" y="5257800"/>
          <p14:tracePt t="46769" x="2800350" y="5346700"/>
          <p14:tracePt t="46786" x="3105150" y="5410200"/>
          <p14:tracePt t="46802" x="3302000" y="5416550"/>
          <p14:tracePt t="46819" x="3467100" y="5416550"/>
          <p14:tracePt t="46835" x="3740150" y="5340350"/>
          <p14:tracePt t="46852" x="3924300" y="5270500"/>
          <p14:tracePt t="46869" x="4051300" y="5213350"/>
          <p14:tracePt t="46885" x="4191000" y="5149850"/>
          <p14:tracePt t="46902" x="4279900" y="5099050"/>
          <p14:tracePt t="46919" x="4305300" y="5086350"/>
          <p14:tracePt t="46936" x="4311650" y="5080000"/>
          <p14:tracePt t="47227" x="4394200" y="5048250"/>
          <p14:tracePt t="47234" x="4495800" y="5003800"/>
          <p14:tracePt t="47244" x="4603750" y="4965700"/>
          <p14:tracePt t="47261" x="4914900" y="4883150"/>
          <p14:tracePt t="47277" x="5073650" y="4838700"/>
          <p14:tracePt t="47294" x="5181600" y="4806950"/>
          <p14:tracePt t="47310" x="5359400" y="4718050"/>
          <p14:tracePt t="47327" x="5416550" y="4679950"/>
          <p14:tracePt t="47344" x="5499100" y="4610100"/>
          <p14:tracePt t="47361" x="5556250" y="4552950"/>
          <p14:tracePt t="47377" x="5568950" y="4527550"/>
          <p14:tracePt t="47394" x="5581650" y="4514850"/>
          <p14:tracePt t="47411" x="5581650" y="4508500"/>
          <p14:tracePt t="47645" x="5626100" y="4445000"/>
          <p14:tracePt t="47652" x="5689600" y="4356100"/>
          <p14:tracePt t="47661" x="5740400" y="4260850"/>
          <p14:tracePt t="47678" x="5886450" y="4070350"/>
          <p14:tracePt t="47694" x="6051550" y="3822700"/>
          <p14:tracePt t="47711" x="6165850" y="3657600"/>
          <p14:tracePt t="47728" x="6254750" y="3517900"/>
          <p14:tracePt t="47744" x="6337300" y="3365500"/>
          <p14:tracePt t="47761" x="6381750" y="3289300"/>
          <p14:tracePt t="47778" x="6407150" y="3175000"/>
          <p14:tracePt t="47795" x="6419850" y="3105150"/>
          <p14:tracePt t="47811" x="6419850" y="3035300"/>
          <p14:tracePt t="47829" x="6419850" y="2959100"/>
          <p14:tracePt t="47845" x="6400800" y="2889250"/>
          <p14:tracePt t="47862" x="6394450" y="2819400"/>
          <p14:tracePt t="47879" x="6362700" y="2717800"/>
          <p14:tracePt t="47895" x="6350000" y="2667000"/>
          <p14:tracePt t="47911" x="6337300" y="2622550"/>
          <p14:tracePt t="47928" x="6311900" y="2533650"/>
          <p14:tracePt t="47945" x="6292850" y="2482850"/>
          <p14:tracePt t="47961" x="6280150" y="2432050"/>
          <p14:tracePt t="47978" x="6254750" y="2387600"/>
          <p14:tracePt t="47995" x="6242050" y="2349500"/>
          <p14:tracePt t="48011" x="6223000" y="2324100"/>
          <p14:tracePt t="48028" x="6203950" y="2279650"/>
          <p14:tracePt t="48045" x="6191250" y="2254250"/>
          <p14:tracePt t="48062" x="6178550" y="2216150"/>
          <p14:tracePt t="48078" x="6153150" y="2171700"/>
          <p14:tracePt t="48095" x="6134100" y="2146300"/>
          <p14:tracePt t="48113" x="6115050" y="2095500"/>
          <p14:tracePt t="48129" x="6108700" y="2082800"/>
          <p14:tracePt t="48145" x="6089650" y="2070100"/>
          <p14:tracePt t="48162" x="6083300" y="2051050"/>
          <p14:tracePt t="48901" x="6083300" y="2057400"/>
          <p14:tracePt t="48908" x="6083300" y="2063750"/>
          <p14:tracePt t="48915" x="6083300" y="2070100"/>
          <p14:tracePt t="48930" x="6083300" y="2076450"/>
          <p14:tracePt t="48947" x="6076950" y="2089150"/>
          <p14:tracePt t="48965" x="6070600" y="2127250"/>
          <p14:tracePt t="48980" x="6064250" y="2152650"/>
          <p14:tracePt t="48997" x="6064250" y="2178050"/>
          <p14:tracePt t="49014" x="6064250" y="2197100"/>
          <p14:tracePt t="49030" x="6064250" y="2203450"/>
          <p14:tracePt t="49047" x="6057900" y="2222500"/>
          <p14:tracePt t="49064" x="6051550" y="2235200"/>
          <p14:tracePt t="49080" x="6051550" y="2254250"/>
          <p14:tracePt t="49097" x="6045200" y="2266950"/>
          <p14:tracePt t="49114" x="6038850" y="2292350"/>
          <p14:tracePt t="49131" x="6038850" y="2311400"/>
          <p14:tracePt t="49147" x="6038850" y="2324100"/>
          <p14:tracePt t="49164" x="6038850" y="2343150"/>
          <p14:tracePt t="49180" x="6038850" y="2355850"/>
          <p14:tracePt t="49198" x="6026150" y="2368550"/>
          <p14:tracePt t="49214" x="6007100" y="2381250"/>
          <p14:tracePt t="49231" x="5994400" y="2400300"/>
          <p14:tracePt t="49248" x="5994400" y="2413000"/>
          <p14:tracePt t="52593" x="5994400" y="2470150"/>
          <p14:tracePt t="52599" x="5994400" y="2571750"/>
          <p14:tracePt t="52606" x="5994400" y="2673350"/>
          <p14:tracePt t="52620" x="5994400" y="2851150"/>
          <p14:tracePt t="52636" x="5994400" y="3016250"/>
          <p14:tracePt t="52652" x="5994400" y="3155950"/>
          <p14:tracePt t="52670" x="5994400" y="3302000"/>
          <p14:tracePt t="52686" x="6000750" y="3390900"/>
          <p14:tracePt t="52703" x="6000750" y="3517900"/>
          <p14:tracePt t="52719" x="6000750" y="3771900"/>
          <p14:tracePt t="52736" x="5994400" y="3930650"/>
          <p14:tracePt t="52752" x="5975350" y="4070350"/>
          <p14:tracePt t="52769" x="5975350" y="4203700"/>
          <p14:tracePt t="52786" x="5975350" y="4273550"/>
          <p14:tracePt t="52802" x="5975350" y="4337050"/>
          <p14:tracePt t="52819" x="5969000" y="4432300"/>
          <p14:tracePt t="52836" x="5969000" y="4502150"/>
          <p14:tracePt t="52854" x="5962650" y="4572000"/>
          <p14:tracePt t="52869" x="5962650" y="4597400"/>
          <p14:tracePt t="55190" x="5956300" y="4578350"/>
          <p14:tracePt t="55197" x="5956300" y="4527550"/>
          <p14:tracePt t="55204" x="5949950" y="4489450"/>
          <p14:tracePt t="55221" x="5937250" y="4394200"/>
          <p14:tracePt t="55239" x="5918200" y="4210050"/>
          <p14:tracePt t="55255" x="5899150" y="4044950"/>
          <p14:tracePt t="55271" x="5899150" y="3905250"/>
          <p14:tracePt t="55288" x="5873750" y="3695700"/>
          <p14:tracePt t="55305" x="5861050" y="3549650"/>
          <p14:tracePt t="55321" x="5854700" y="3460750"/>
          <p14:tracePt t="55338" x="5854700" y="3302000"/>
          <p14:tracePt t="55355" x="5854700" y="3200400"/>
          <p14:tracePt t="55372" x="5848350" y="3117850"/>
          <p14:tracePt t="55388" x="5848350" y="3035300"/>
          <p14:tracePt t="55405" x="5848350" y="2978150"/>
          <p14:tracePt t="55422" x="5848350" y="2933700"/>
          <p14:tracePt t="55438" x="5848350" y="2851150"/>
          <p14:tracePt t="55455" x="5848350" y="2794000"/>
          <p14:tracePt t="55473" x="5848350" y="2705100"/>
          <p14:tracePt t="55489" x="5848350" y="2641600"/>
          <p14:tracePt t="55505" x="5854700" y="2571750"/>
          <p14:tracePt t="55522" x="5861050" y="2463800"/>
          <p14:tracePt t="55539" x="5861050" y="2413000"/>
          <p14:tracePt t="55555" x="5861050" y="2368550"/>
          <p14:tracePt t="55572" x="5861050" y="2324100"/>
          <p14:tracePt t="55588" x="5861050" y="2298700"/>
          <p14:tracePt t="55605" x="5873750" y="2266950"/>
          <p14:tracePt t="55622" x="5873750" y="2228850"/>
          <p14:tracePt t="55638" x="5873750" y="2197100"/>
          <p14:tracePt t="55655" x="5880100" y="2171700"/>
          <p14:tracePt t="55672" x="5880100" y="2127250"/>
          <p14:tracePt t="55689" x="5886450" y="2101850"/>
          <p14:tracePt t="55706" x="5899150" y="2076450"/>
          <p14:tracePt t="55722" x="5899150" y="2032000"/>
          <p14:tracePt t="55739" x="5899150" y="2019300"/>
          <p14:tracePt t="55756" x="5899150" y="1993900"/>
          <p14:tracePt t="55772" x="5899150" y="1987550"/>
          <p14:tracePt t="56446" x="5899150" y="1993900"/>
          <p14:tracePt t="56453" x="5899150" y="2006600"/>
          <p14:tracePt t="56459" x="5899150" y="2019300"/>
          <p14:tracePt t="56471" x="5899150" y="2032000"/>
          <p14:tracePt t="56488" x="5899150" y="2063750"/>
          <p14:tracePt t="56504" x="5899150" y="2076450"/>
          <p14:tracePt t="56520" x="5899150" y="2082800"/>
          <p14:tracePt t="56537" x="5899150" y="2108200"/>
          <p14:tracePt t="56554" x="5899150" y="2120900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52_15_age_structure_huma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4905149" y="1914973"/>
            <a:ext cx="41211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52_15_age_structure_huma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8"/>
          <a:stretch/>
        </p:blipFill>
        <p:spPr bwMode="auto">
          <a:xfrm>
            <a:off x="296863" y="1483632"/>
            <a:ext cx="44275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829550" y="2732088"/>
            <a:ext cx="1038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2050 projections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54038" y="1712913"/>
            <a:ext cx="14351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Sweden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033963" y="1717675"/>
            <a:ext cx="14986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Honduras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8202613" y="3321050"/>
            <a:ext cx="64293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3714750" y="3313113"/>
            <a:ext cx="698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714750" y="2714625"/>
            <a:ext cx="7651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projections</a:t>
            </a: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3175000" y="3386138"/>
            <a:ext cx="487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3255963" y="2773363"/>
            <a:ext cx="4016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 flipV="1">
            <a:off x="3103563" y="2286000"/>
            <a:ext cx="477837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>
            <a:off x="7723188" y="28067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>
            <a:off x="7205663" y="3398838"/>
            <a:ext cx="9652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 flipH="1" flipV="1">
            <a:off x="3048000" y="457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1551781" y="5498681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Low # children in 2050 projection suggests population is declining </a:t>
            </a:r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4419600" y="21336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2971800" y="1447800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Bulge is the result of current children reproducing and surviving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41" y="396398"/>
            <a:ext cx="84105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pyramid – age demographics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CCB2E3A3-BAA6-6D4D-A571-EE24C2E7711C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1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64"/>
    </mc:Choice>
    <mc:Fallback xmlns="">
      <p:transition spd="slow" advTm="183164"/>
    </mc:Fallback>
  </mc:AlternateContent>
  <p:extLst>
    <p:ext uri="{3A86A75C-4F4B-4683-9AE1-C65F6400EC91}">
      <p14:laserTraceLst xmlns:p14="http://schemas.microsoft.com/office/powerpoint/2010/main">
        <p14:tracePtLst>
          <p14:tracePt t="9337" x="1060450" y="5651500"/>
          <p14:tracePt t="9364" x="1041400" y="5651500"/>
          <p14:tracePt t="9417" x="996950" y="5492750"/>
          <p14:tracePt t="9469" x="1098550" y="4984750"/>
          <p14:tracePt t="9498" x="1149350" y="4813300"/>
          <p14:tracePt t="9553" x="1174750" y="4724400"/>
          <p14:tracePt t="9612" x="1257300" y="4641850"/>
          <p14:tracePt t="9664" x="1327150" y="4552950"/>
          <p14:tracePt t="9690" x="1371600" y="4502150"/>
          <p14:tracePt t="9743" x="1409700" y="4451350"/>
          <p14:tracePt t="10192" x="1619250" y="4495800"/>
          <p14:tracePt t="10246" x="1803400" y="4546600"/>
          <p14:tracePt t="10299" x="1968500" y="4572000"/>
          <p14:tracePt t="10352" x="2082800" y="4572000"/>
          <p14:tracePt t="10405" x="2139950" y="4584700"/>
          <p14:tracePt t="10458" x="2152650" y="4591050"/>
          <p14:tracePt t="10512" x="2159000" y="4591050"/>
          <p14:tracePt t="10590" x="2159000" y="4597400"/>
          <p14:tracePt t="10645" x="2095500" y="4616450"/>
          <p14:tracePt t="10699" x="2000250" y="4622800"/>
          <p14:tracePt t="10752" x="1879600" y="4622800"/>
          <p14:tracePt t="10807" x="1822450" y="4622800"/>
          <p14:tracePt t="10833" x="1803400" y="4622800"/>
          <p14:tracePt t="10911" x="1790700" y="4622800"/>
          <p14:tracePt t="11015" x="1784350" y="4622800"/>
          <p14:tracePt t="11067" x="1778000" y="4622800"/>
          <p14:tracePt t="11171" x="1765300" y="4610100"/>
          <p14:tracePt t="11222" x="1758950" y="4610100"/>
          <p14:tracePt t="11759" x="1949450" y="4610100"/>
          <p14:tracePt t="11814" x="2254250" y="4603750"/>
          <p14:tracePt t="11866" x="2470150" y="4603750"/>
          <p14:tracePt t="11919" x="2597150" y="4603750"/>
          <p14:tracePt t="11970" x="2622550" y="4603750"/>
          <p14:tracePt t="12023" x="2647950" y="4603750"/>
          <p14:tracePt t="12075" x="2654300" y="4603750"/>
          <p14:tracePt t="12128" x="2692400" y="4603750"/>
          <p14:tracePt t="12209" x="2698750" y="4603750"/>
          <p14:tracePt t="12311" x="2660650" y="4610100"/>
          <p14:tracePt t="12364" x="2482850" y="4610100"/>
          <p14:tracePt t="12418" x="2311400" y="4603750"/>
          <p14:tracePt t="12470" x="2190750" y="4597400"/>
          <p14:tracePt t="12522" x="2146300" y="4597400"/>
          <p14:tracePt t="12575" x="2108200" y="4597400"/>
          <p14:tracePt t="12661" x="2089150" y="4597400"/>
          <p14:tracePt t="12712" x="2082800" y="4597400"/>
          <p14:tracePt t="12920" x="2178050" y="4597400"/>
          <p14:tracePt t="12973" x="2254250" y="4603750"/>
          <p14:tracePt t="13025" x="2286000" y="4603750"/>
          <p14:tracePt t="15291" x="2374900" y="4603750"/>
          <p14:tracePt t="15341" x="2419350" y="4603750"/>
          <p14:tracePt t="15394" x="2425700" y="4603750"/>
          <p14:tracePt t="15497" x="2438400" y="4603750"/>
          <p14:tracePt t="15524" x="2470150" y="4603750"/>
          <p14:tracePt t="15576" x="2520950" y="4597400"/>
          <p14:tracePt t="15632" x="2565400" y="4597400"/>
          <p14:tracePt t="15688" x="2609850" y="4597400"/>
          <p14:tracePt t="15740" x="2628900" y="4597400"/>
          <p14:tracePt t="15793" x="2660650" y="4597400"/>
          <p14:tracePt t="15871" x="2667000" y="4597400"/>
          <p14:tracePt t="16469" x="2533650" y="4597400"/>
          <p14:tracePt t="16521" x="2387600" y="4597400"/>
          <p14:tracePt t="16551" x="2311400" y="4597400"/>
          <p14:tracePt t="16605" x="2216150" y="4597400"/>
          <p14:tracePt t="16662" x="2101850" y="4597400"/>
          <p14:tracePt t="16717" x="2025650" y="4597400"/>
          <p14:tracePt t="16771" x="1974850" y="4597400"/>
          <p14:tracePt t="16796" x="1949450" y="4597400"/>
          <p14:tracePt t="16849" x="1892300" y="4597400"/>
          <p14:tracePt t="16901" x="1797050" y="4584700"/>
          <p14:tracePt t="16955" x="1739900" y="4584700"/>
          <p14:tracePt t="16980" x="1720850" y="4584700"/>
          <p14:tracePt t="17032" x="1701800" y="4584700"/>
          <p14:tracePt t="17085" x="1676400" y="4578350"/>
          <p14:tracePt t="17187" x="1676400" y="4572000"/>
          <p14:tracePt t="19451" x="1689100" y="4514850"/>
          <p14:tracePt t="19503" x="1689100" y="4502150"/>
          <p14:tracePt t="19581" x="1701800" y="4489450"/>
          <p14:tracePt t="19634" x="1701800" y="4476750"/>
          <p14:tracePt t="19689" x="1733550" y="4419600"/>
          <p14:tracePt t="20733" x="1739900" y="4381500"/>
          <p14:tracePt t="20838" x="1746250" y="4343400"/>
          <p14:tracePt t="20889" x="1758950" y="4318000"/>
          <p14:tracePt t="20940" x="1758950" y="4305300"/>
          <p14:tracePt t="21018" x="1771650" y="4273550"/>
          <p14:tracePt t="21095" x="1771650" y="4267200"/>
          <p14:tracePt t="21972" x="1771650" y="4311650"/>
          <p14:tracePt t="22025" x="1784350" y="4425950"/>
          <p14:tracePt t="22078" x="1784350" y="4483100"/>
          <p14:tracePt t="22129" x="1790700" y="4527550"/>
          <p14:tracePt t="22181" x="1803400" y="4578350"/>
          <p14:tracePt t="22233" x="1809750" y="4610100"/>
          <p14:tracePt t="22287" x="1809750" y="4635500"/>
          <p14:tracePt t="22365" x="1822450" y="4654550"/>
          <p14:tracePt t="22442" x="1835150" y="4660900"/>
          <p14:tracePt t="22526" x="1841500" y="4660900"/>
          <p14:tracePt t="22632" x="1860550" y="4610100"/>
          <p14:tracePt t="22690" x="1860550" y="4591050"/>
          <p14:tracePt t="22819" x="1860550" y="4584700"/>
          <p14:tracePt t="22945" x="1860550" y="4578350"/>
          <p14:tracePt t="23019" x="1860550" y="4572000"/>
          <p14:tracePt t="23098" x="1892300" y="4495800"/>
          <p14:tracePt t="23150" x="1898650" y="4464050"/>
          <p14:tracePt t="23202" x="1898650" y="4451350"/>
          <p14:tracePt t="23254" x="1924050" y="4387850"/>
          <p14:tracePt t="23307" x="1930400" y="4349750"/>
          <p14:tracePt t="23408" x="1930400" y="4343400"/>
          <p14:tracePt t="30672" x="2006600" y="4311650"/>
          <p14:tracePt t="30726" x="2159000" y="4222750"/>
          <p14:tracePt t="30778" x="2324100" y="4146550"/>
          <p14:tracePt t="30832" x="2419350" y="4064000"/>
          <p14:tracePt t="30884" x="2495550" y="3975100"/>
          <p14:tracePt t="30936" x="2540000" y="3898900"/>
          <p14:tracePt t="30990" x="2673350" y="3683000"/>
          <p14:tracePt t="31042" x="2730500" y="3600450"/>
          <p14:tracePt t="31070" x="2787650" y="3511550"/>
          <p14:tracePt t="31121" x="2851150" y="3365500"/>
          <p14:tracePt t="31173" x="2895600" y="3194050"/>
          <p14:tracePt t="31226" x="2895600" y="3079750"/>
          <p14:tracePt t="31278" x="2895600" y="3028950"/>
          <p14:tracePt t="31332" x="2895600" y="3016250"/>
          <p14:tracePt t="31439" x="2876550" y="3054350"/>
          <p14:tracePt t="31491" x="2857500" y="3187700"/>
          <p14:tracePt t="31544" x="2813050" y="3378200"/>
          <p14:tracePt t="31599" x="2774950" y="3562350"/>
          <p14:tracePt t="31652" x="2743200" y="3714750"/>
          <p14:tracePt t="31707" x="2692400" y="3892550"/>
          <p14:tracePt t="31733" x="2692400" y="3911600"/>
          <p14:tracePt t="31786" x="2686050" y="3962400"/>
          <p14:tracePt t="31836" x="2686050" y="3975100"/>
          <p14:tracePt t="34291" x="2724150" y="3816350"/>
          <p14:tracePt t="34343" x="2774950" y="3524250"/>
          <p14:tracePt t="34397" x="2787650" y="3378200"/>
          <p14:tracePt t="34423" x="2806700" y="3302000"/>
          <p14:tracePt t="34476" x="2857500" y="3111500"/>
          <p14:tracePt t="34528" x="2895600" y="3028950"/>
          <p14:tracePt t="34584" x="2908300" y="2978150"/>
          <p14:tracePt t="34636" x="2940050" y="2908300"/>
          <p14:tracePt t="34664" x="2971800" y="2832100"/>
          <p14:tracePt t="34724" x="3041650" y="2647950"/>
          <p14:tracePt t="34777" x="3048000" y="2622550"/>
          <p14:tracePt t="34829" x="3060700" y="2616200"/>
          <p14:tracePt t="34883" x="3067050" y="2616200"/>
          <p14:tracePt t="34986" x="3092450" y="2616200"/>
          <p14:tracePt t="35037" x="3105150" y="2616200"/>
          <p14:tracePt t="35090" x="3111500" y="2628900"/>
          <p14:tracePt t="35117" x="3117850" y="2641600"/>
          <p14:tracePt t="35171" x="3117850" y="2660650"/>
          <p14:tracePt t="35247" x="3117850" y="2692400"/>
          <p14:tracePt t="35325" x="3130550" y="2698750"/>
          <p14:tracePt t="35377" x="3149600" y="2698750"/>
          <p14:tracePt t="35429" x="3175000" y="2705100"/>
          <p14:tracePt t="35483" x="3206750" y="2717800"/>
          <p14:tracePt t="35534" x="3213100" y="2730500"/>
          <p14:tracePt t="35794" x="3225800" y="2743200"/>
          <p14:tracePt t="35846" x="3251200" y="2749550"/>
          <p14:tracePt t="35899" x="3257550" y="2749550"/>
          <p14:tracePt t="36126" x="3213100" y="2749550"/>
          <p14:tracePt t="36179" x="3200400" y="2749550"/>
          <p14:tracePt t="36256" x="3175000" y="2749550"/>
          <p14:tracePt t="36308" x="3155950" y="2736850"/>
          <p14:tracePt t="36362" x="3149600" y="2736850"/>
          <p14:tracePt t="36414" x="3143250" y="2730500"/>
          <p14:tracePt t="38184" x="3130550" y="3028950"/>
          <p14:tracePt t="38238" x="3149600" y="3397250"/>
          <p14:tracePt t="38290" x="3162300" y="3638550"/>
          <p14:tracePt t="38342" x="3181350" y="3784600"/>
          <p14:tracePt t="38368" x="3219450" y="3886200"/>
          <p14:tracePt t="38421" x="3219450" y="3975100"/>
          <p14:tracePt t="38472" x="3225800" y="4127500"/>
          <p14:tracePt t="38523" x="3225800" y="4184650"/>
          <p14:tracePt t="39141" x="3187700" y="4286250"/>
          <p14:tracePt t="39199" x="3124200" y="4400550"/>
          <p14:tracePt t="39252" x="3073400" y="4445000"/>
          <p14:tracePt t="39309" x="3028950" y="4495800"/>
          <p14:tracePt t="39363" x="3016250" y="4533900"/>
          <p14:tracePt t="39417" x="2997200" y="4584700"/>
          <p14:tracePt t="39470" x="2984500" y="4610100"/>
          <p14:tracePt t="39522" x="2978150" y="4622800"/>
          <p14:tracePt t="40341" x="2819400" y="4578350"/>
          <p14:tracePt t="40369" x="2711450" y="4533900"/>
          <p14:tracePt t="40424" x="2578100" y="4502150"/>
          <p14:tracePt t="40477" x="2533650" y="4502150"/>
          <p14:tracePt t="40532" x="2501900" y="4502150"/>
          <p14:tracePt t="43270" x="2501900" y="4387850"/>
          <p14:tracePt t="43323" x="2501900" y="4292600"/>
          <p14:tracePt t="43377" x="2514600" y="4210050"/>
          <p14:tracePt t="43429" x="2527300" y="4165600"/>
          <p14:tracePt t="43483" x="2533650" y="4114800"/>
          <p14:tracePt t="43536" x="2540000" y="4057650"/>
          <p14:tracePt t="43589" x="2590800" y="3905250"/>
          <p14:tracePt t="43642" x="2609850" y="3752850"/>
          <p14:tracePt t="43696" x="2654300" y="3530600"/>
          <p14:tracePt t="43730" x="2660650" y="3441700"/>
          <p14:tracePt t="43767" x="2660650" y="3359150"/>
          <p14:tracePt t="43800" x="2667000" y="3251200"/>
          <p14:tracePt t="43835" x="2679700" y="3105150"/>
          <p14:tracePt t="43870" x="2679700" y="3028950"/>
          <p14:tracePt t="43904" x="2679700" y="2959100"/>
          <p14:tracePt t="43940" x="2692400" y="2851150"/>
          <p14:tracePt t="43975" x="2711450" y="2743200"/>
          <p14:tracePt t="44011" x="2711450" y="2698750"/>
          <p14:tracePt t="44044" x="2711450" y="2686050"/>
          <p14:tracePt t="44096" x="2711450" y="2679700"/>
          <p14:tracePt t="44148" x="2730500" y="2609850"/>
          <p14:tracePt t="44182" x="2730500" y="2546350"/>
          <p14:tracePt t="44219" x="2730500" y="2508250"/>
          <p14:tracePt t="44254" x="2730500" y="2489200"/>
          <p14:tracePt t="44536" x="2730500" y="2520950"/>
          <p14:tracePt t="44570" x="2730500" y="2584450"/>
          <p14:tracePt t="44588" x="2730500" y="2628900"/>
          <p14:tracePt t="44623" x="2730500" y="2730500"/>
          <p14:tracePt t="44659" x="2730500" y="2800350"/>
          <p14:tracePt t="44694" x="2730500" y="2863850"/>
          <p14:tracePt t="44713" x="2730500" y="2908300"/>
          <p14:tracePt t="44750" x="2730500" y="2984500"/>
          <p14:tracePt t="44784" x="2730500" y="3060700"/>
          <p14:tracePt t="44820" x="2730500" y="3155950"/>
          <p14:tracePt t="44854" x="2730500" y="3257550"/>
          <p14:tracePt t="44889" x="2730500" y="3365500"/>
          <p14:tracePt t="44924" x="2730500" y="3448050"/>
          <p14:tracePt t="44959" x="2730500" y="3530600"/>
          <p14:tracePt t="44995" x="2730500" y="3625850"/>
          <p14:tracePt t="45029" x="2730500" y="3708400"/>
          <p14:tracePt t="45065" x="2730500" y="3778250"/>
          <p14:tracePt t="45101" x="2730500" y="3848100"/>
          <p14:tracePt t="45136" x="2730500" y="3911600"/>
          <p14:tracePt t="45169" x="2730500" y="3956050"/>
          <p14:tracePt t="45202" x="2730500" y="3994150"/>
          <p14:tracePt t="45238" x="2730500" y="4025900"/>
          <p14:tracePt t="45274" x="2730500" y="4051300"/>
          <p14:tracePt t="45311" x="2743200" y="4089400"/>
          <p14:tracePt t="45346" x="2743200" y="4121150"/>
          <p14:tracePt t="45381" x="2743200" y="4152900"/>
          <p14:tracePt t="45415" x="2743200" y="4184650"/>
          <p14:tracePt t="45450" x="2743200" y="4210050"/>
          <p14:tracePt t="46176" x="2628900" y="4210050"/>
          <p14:tracePt t="46212" x="2368550" y="4203700"/>
          <p14:tracePt t="46247" x="2203450" y="4191000"/>
          <p14:tracePt t="46283" x="2051050" y="4191000"/>
          <p14:tracePt t="46317" x="1955800" y="4191000"/>
          <p14:tracePt t="46352" x="1924050" y="4191000"/>
          <p14:tracePt t="46388" x="1892300" y="4191000"/>
          <p14:tracePt t="46601" x="1936750" y="4191000"/>
          <p14:tracePt t="46620" x="1981200" y="4191000"/>
          <p14:tracePt t="46655" x="2063750" y="4216400"/>
          <p14:tracePt t="46672" x="2095500" y="4229100"/>
          <p14:tracePt t="46706" x="2178050" y="4267200"/>
          <p14:tracePt t="46741" x="2228850" y="4298950"/>
          <p14:tracePt t="46761" x="2235200" y="4318000"/>
          <p14:tracePt t="46779" x="2235200" y="4330700"/>
          <p14:tracePt t="46813" x="2222500" y="4381500"/>
          <p14:tracePt t="46856" x="2184400" y="4413250"/>
          <p14:tracePt t="46890" x="2120900" y="4457700"/>
          <p14:tracePt t="46924" x="2044700" y="4489450"/>
          <p14:tracePt t="46959" x="1981200" y="4489450"/>
          <p14:tracePt t="46995" x="1892300" y="4375150"/>
          <p14:tracePt t="47030" x="1879600" y="4121150"/>
          <p14:tracePt t="47066" x="1898650" y="3759200"/>
          <p14:tracePt t="47101" x="1911350" y="3454400"/>
          <p14:tracePt t="47137" x="1911350" y="3289300"/>
          <p14:tracePt t="47172" x="1911350" y="3105150"/>
          <p14:tracePt t="47189" x="1911350" y="3035300"/>
          <p14:tracePt t="47223" x="1911350" y="2901950"/>
          <p14:tracePt t="47259" x="1885950" y="2819400"/>
          <p14:tracePt t="47294" x="1879600" y="2787650"/>
          <p14:tracePt t="47328" x="1879600" y="2768600"/>
          <p14:tracePt t="47396" x="1879600" y="2762250"/>
          <p14:tracePt t="47480" x="1866900" y="2806700"/>
          <p14:tracePt t="47516" x="1841500" y="2927350"/>
          <p14:tracePt t="47550" x="1816100" y="3117850"/>
          <p14:tracePt t="47585" x="1809750" y="3289300"/>
          <p14:tracePt t="47619" x="1803400" y="3429000"/>
          <p14:tracePt t="47655" x="1803400" y="3575050"/>
          <p14:tracePt t="47672" x="1803400" y="3638550"/>
          <p14:tracePt t="47709" x="1803400" y="3759200"/>
          <p14:tracePt t="47744" x="1803400" y="3860800"/>
          <p14:tracePt t="47780" x="1803400" y="3937000"/>
          <p14:tracePt t="47815" x="1803400" y="4038600"/>
          <p14:tracePt t="47850" x="1803400" y="4133850"/>
          <p14:tracePt t="47885" x="1803400" y="4178300"/>
          <p14:tracePt t="47920" x="1803400" y="4216400"/>
          <p14:tracePt t="49948" x="1797050" y="4324350"/>
          <p14:tracePt t="50009" x="1790700" y="4387850"/>
          <p14:tracePt t="50038" x="1790700" y="4413250"/>
          <p14:tracePt t="50097" x="1790700" y="4419600"/>
          <p14:tracePt t="50320" x="1790700" y="4425950"/>
          <p14:tracePt t="50406" x="1778000" y="4425950"/>
          <p14:tracePt t="51328" x="1771650" y="4121150"/>
          <p14:tracePt t="51388" x="1765300" y="3632200"/>
          <p14:tracePt t="51419" x="1765300" y="3505200"/>
          <p14:tracePt t="51485" x="1765300" y="3397250"/>
          <p14:tracePt t="51545" x="1765300" y="3302000"/>
          <p14:tracePt t="51576" x="1765300" y="3225800"/>
          <p14:tracePt t="51607" x="1765300" y="3149600"/>
          <p14:tracePt t="51639" x="1797050" y="3028950"/>
          <p14:tracePt t="51669" x="1816100" y="2921000"/>
          <p14:tracePt t="51732" x="1816100" y="2870200"/>
          <p14:tracePt t="52206" x="1828800" y="2794000"/>
          <p14:tracePt t="52266" x="1828800" y="2768600"/>
          <p14:tracePt t="52355" x="1828800" y="2743200"/>
          <p14:tracePt t="54107" x="1860550" y="2654300"/>
          <p14:tracePt t="54167" x="1866900" y="2584450"/>
          <p14:tracePt t="54226" x="1898650" y="2489200"/>
          <p14:tracePt t="54285" x="1924050" y="2355850"/>
          <p14:tracePt t="54345" x="1955800" y="2266950"/>
          <p14:tracePt t="54408" x="1962150" y="2216150"/>
          <p14:tracePt t="54554" x="1962150" y="2209800"/>
          <p14:tracePt t="55306" x="1993900" y="2374900"/>
          <p14:tracePt t="55367" x="2025650" y="2654300"/>
          <p14:tracePt t="55427" x="2025650" y="2819400"/>
          <p14:tracePt t="55457" x="2025650" y="2851150"/>
          <p14:tracePt t="55516" x="2025650" y="2882900"/>
          <p14:tracePt t="56187" x="1981200" y="3105150"/>
          <p14:tracePt t="56218" x="1949450" y="3194050"/>
          <p14:tracePt t="56249" x="1924050" y="3244850"/>
          <p14:tracePt t="56281" x="1905000" y="3321050"/>
          <p14:tracePt t="56312" x="1898650" y="3352800"/>
          <p14:tracePt t="56373" x="1885950" y="3390900"/>
          <p14:tracePt t="57427" x="1885950" y="3460750"/>
          <p14:tracePt t="57488" x="1943100" y="3543300"/>
          <p14:tracePt t="57547" x="1968500" y="3663950"/>
          <p14:tracePt t="57609" x="2025650" y="3733800"/>
          <p14:tracePt t="57640" x="2044700" y="3759200"/>
          <p14:tracePt t="57672" x="2063750" y="3797300"/>
          <p14:tracePt t="57732" x="2070100" y="3810000"/>
          <p14:tracePt t="58487" x="2247900" y="3797300"/>
          <p14:tracePt t="58547" x="2343150" y="3778250"/>
          <p14:tracePt t="58608" x="2432050" y="3727450"/>
          <p14:tracePt t="58670" x="2451100" y="3721100"/>
          <p14:tracePt t="58729" x="2451100" y="3714750"/>
          <p14:tracePt t="59212" x="2590800" y="3638550"/>
          <p14:tracePt t="59271" x="2673350" y="3524250"/>
          <p14:tracePt t="59330" x="2679700" y="3486150"/>
          <p14:tracePt t="59891" x="2762250" y="3486150"/>
          <p14:tracePt t="59920" x="2781300" y="3486150"/>
          <p14:tracePt t="59980" x="2832100" y="3454400"/>
          <p14:tracePt t="60041" x="2863850" y="3422650"/>
          <p14:tracePt t="60576" x="2933700" y="3416300"/>
          <p14:tracePt t="60610" x="2990850" y="3416300"/>
          <p14:tracePt t="60669" x="3016250" y="3416300"/>
          <p14:tracePt t="60730" x="3035300" y="3397250"/>
          <p14:tracePt t="60790" x="3054350" y="3384550"/>
          <p14:tracePt t="60854" x="3105150" y="3359150"/>
          <p14:tracePt t="60914" x="3117850" y="3352800"/>
          <p14:tracePt t="62087" x="3117850" y="3251200"/>
          <p14:tracePt t="62147" x="3111500" y="3181350"/>
          <p14:tracePt t="62207" x="3111500" y="3079750"/>
          <p14:tracePt t="62266" x="3111500" y="3035300"/>
          <p14:tracePt t="62298" x="3111500" y="3022600"/>
          <p14:tracePt t="62329" x="3111500" y="3009900"/>
          <p14:tracePt t="62392" x="3111500" y="3003550"/>
          <p14:tracePt t="62453" x="3111500" y="2971800"/>
          <p14:tracePt t="64072" x="3111500" y="3092450"/>
          <p14:tracePt t="64131" x="3111500" y="3130550"/>
          <p14:tracePt t="64191" x="3111500" y="3181350"/>
          <p14:tracePt t="64250" x="3111500" y="3238500"/>
          <p14:tracePt t="64308" x="3111500" y="3289300"/>
          <p14:tracePt t="64366" x="3111500" y="3321050"/>
          <p14:tracePt t="64427" x="3111500" y="3371850"/>
          <p14:tracePt t="64486" x="3111500" y="3403600"/>
          <p14:tracePt t="64517" x="3111500" y="3409950"/>
          <p14:tracePt t="64578" x="3111500" y="3441700"/>
          <p14:tracePt t="64635" x="3117850" y="3492500"/>
          <p14:tracePt t="64697" x="3117850" y="3543300"/>
          <p14:tracePt t="64757" x="3117850" y="3594100"/>
          <p14:tracePt t="64817" x="3117850" y="3644900"/>
          <p14:tracePt t="64882" x="3117850" y="3695700"/>
          <p14:tracePt t="64941" x="3117850" y="3810000"/>
          <p14:tracePt t="64999" x="3111500" y="3886200"/>
          <p14:tracePt t="65056" x="3111500" y="3905250"/>
          <p14:tracePt t="65420" x="3092450" y="3994150"/>
          <p14:tracePt t="65448" x="3079750" y="4038600"/>
          <p14:tracePt t="65507" x="3073400" y="4114800"/>
          <p14:tracePt t="65566" x="3073400" y="4165600"/>
          <p14:tracePt t="65627" x="3067050" y="4222750"/>
          <p14:tracePt t="65687" x="3048000" y="4254500"/>
          <p14:tracePt t="65746" x="3048000" y="4260850"/>
          <p14:tracePt t="65805" x="3035300" y="4279900"/>
          <p14:tracePt t="65896" x="3022600" y="4279900"/>
          <p14:tracePt t="65955" x="3016250" y="4279900"/>
          <p14:tracePt t="65987" x="3009900" y="4279900"/>
          <p14:tracePt t="66077" x="3009900" y="4286250"/>
          <p14:tracePt t="66138" x="3009900" y="4311650"/>
          <p14:tracePt t="66367" x="3022600" y="4102100"/>
          <p14:tracePt t="66428" x="3022600" y="3924300"/>
          <p14:tracePt t="66457" x="3022600" y="3829050"/>
          <p14:tracePt t="66520" x="3022600" y="3606800"/>
          <p14:tracePt t="66581" x="3022600" y="3556000"/>
          <p14:tracePt t="66612" x="3022600" y="3524250"/>
          <p14:tracePt t="66672" x="3022600" y="3435350"/>
          <p14:tracePt t="66733" x="3022600" y="3416300"/>
          <p14:tracePt t="66823" x="3022600" y="3479800"/>
          <p14:tracePt t="66884" x="2990850" y="3727450"/>
          <p14:tracePt t="66946" x="2965450" y="3930650"/>
          <p14:tracePt t="67006" x="2952750" y="4038600"/>
          <p14:tracePt t="67067" x="2946400" y="4171950"/>
          <p14:tracePt t="67126" x="2921000" y="4267200"/>
          <p14:tracePt t="67160" x="2901950" y="4337050"/>
          <p14:tracePt t="67190" x="2901950" y="4368800"/>
          <p14:tracePt t="67251" x="2882900" y="4413250"/>
          <p14:tracePt t="67736" x="2870200" y="4457700"/>
          <p14:tracePt t="67795" x="2863850" y="4502150"/>
          <p14:tracePt t="67854" x="2863850" y="4546600"/>
          <p14:tracePt t="77162" x="2863850" y="4425950"/>
          <p14:tracePt t="77203" x="2895600" y="4019550"/>
          <p14:tracePt t="77224" x="2895600" y="3930650"/>
          <p14:tracePt t="77243" x="2895600" y="3905250"/>
          <p14:tracePt t="77283" x="2895600" y="3841750"/>
          <p14:tracePt t="77322" x="2914650" y="3708400"/>
          <p14:tracePt t="77361" x="2952750" y="3511550"/>
          <p14:tracePt t="77381" x="2952750" y="3486150"/>
          <p14:tracePt t="77421" x="2952750" y="3467100"/>
          <p14:tracePt t="77825" x="2952750" y="3352800"/>
          <p14:tracePt t="77864" x="2952750" y="3263900"/>
          <p14:tracePt t="77906" x="2952750" y="3219450"/>
          <p14:tracePt t="77927" x="2959100" y="3181350"/>
          <p14:tracePt t="77966" x="2978150" y="3143250"/>
          <p14:tracePt t="78005" x="2978150" y="3130550"/>
          <p14:tracePt t="78062" x="2990850" y="3130550"/>
          <p14:tracePt t="78102" x="2997200" y="3162300"/>
          <p14:tracePt t="78142" x="3028950" y="3244850"/>
          <p14:tracePt t="78180" x="3048000" y="3346450"/>
          <p14:tracePt t="78218" x="3048000" y="3498850"/>
          <p14:tracePt t="78258" x="3048000" y="3568700"/>
          <p14:tracePt t="78297" x="3048000" y="3651250"/>
          <p14:tracePt t="78318" x="3048000" y="3695700"/>
          <p14:tracePt t="78357" x="3028950" y="3765550"/>
          <p14:tracePt t="78395" x="3009900" y="3841750"/>
          <p14:tracePt t="78434" x="3009900" y="3854450"/>
          <p14:tracePt t="78845" x="2971800" y="4019550"/>
          <p14:tracePt t="78884" x="2927350" y="4133850"/>
          <p14:tracePt t="78926" x="2921000" y="4222750"/>
          <p14:tracePt t="78964" x="2908300" y="4324350"/>
          <p14:tracePt t="79005" x="2901950" y="4381500"/>
          <p14:tracePt t="79045" x="2901950" y="4419600"/>
          <p14:tracePt t="79064" x="2901950" y="4438650"/>
          <p14:tracePt t="79104" x="2901950" y="4483100"/>
          <p14:tracePt t="79144" x="2901950" y="4508500"/>
          <p14:tracePt t="79183" x="2901950" y="4546600"/>
          <p14:tracePt t="79222" x="2901950" y="4559300"/>
          <p14:tracePt t="79279" x="2901950" y="4591050"/>
          <p14:tracePt t="79320" x="2901950" y="4622800"/>
          <p14:tracePt t="79360" x="2901950" y="4629150"/>
          <p14:tracePt t="81014" x="2908300" y="4629150"/>
          <p14:tracePt t="81055" x="2908300" y="4616450"/>
          <p14:tracePt t="81093" x="2914650" y="4603750"/>
          <p14:tracePt t="81187" x="2921000" y="4597400"/>
          <p14:tracePt t="81244" x="2927350" y="4597400"/>
          <p14:tracePt t="82311" x="2927350" y="4584700"/>
          <p14:tracePt t="82350" x="2946400" y="4559300"/>
          <p14:tracePt t="82389" x="2965450" y="4527550"/>
          <p14:tracePt t="82428" x="2971800" y="4489450"/>
          <p14:tracePt t="82486" x="2990850" y="4464050"/>
          <p14:tracePt t="82507" x="2997200" y="4451350"/>
          <p14:tracePt t="82547" x="3003550" y="4445000"/>
          <p14:tracePt t="82566" x="3009900" y="4445000"/>
          <p14:tracePt t="82607" x="3041650" y="4406900"/>
          <p14:tracePt t="82647" x="3048000" y="4375150"/>
          <p14:tracePt t="82685" x="3048000" y="4356100"/>
          <p14:tracePt t="82724" x="3048000" y="4349750"/>
          <p14:tracePt t="82763" x="3060700" y="4318000"/>
          <p14:tracePt t="82801" x="3060700" y="4305300"/>
          <p14:tracePt t="82841" x="3060700" y="4298950"/>
          <p14:tracePt t="83674" x="3067050" y="4248150"/>
          <p14:tracePt t="83715" x="3073400" y="4152900"/>
          <p14:tracePt t="83754" x="3073400" y="4114800"/>
          <p14:tracePt t="83793" x="3086100" y="4057650"/>
          <p14:tracePt t="83832" x="3105150" y="3911600"/>
          <p14:tracePt t="83851" x="3105150" y="3898900"/>
          <p14:tracePt t="83890" x="3105150" y="3860800"/>
          <p14:tracePt t="83931" x="3143250" y="3740150"/>
          <p14:tracePt t="83969" x="3143250" y="3695700"/>
          <p14:tracePt t="84012" x="3149600" y="3619500"/>
          <p14:tracePt t="84051" x="3155950" y="3530600"/>
          <p14:tracePt t="84069" x="3155950" y="3498850"/>
          <p14:tracePt t="84108" x="3155950" y="3416300"/>
          <p14:tracePt t="84147" x="3155950" y="3359150"/>
          <p14:tracePt t="84186" x="3162300" y="3244850"/>
          <p14:tracePt t="84205" x="3162300" y="3219450"/>
          <p14:tracePt t="84244" x="3162300" y="3175000"/>
          <p14:tracePt t="84284" x="3162300" y="3143250"/>
          <p14:tracePt t="84322" x="3162300" y="3105150"/>
          <p14:tracePt t="84361" x="3162300" y="3073400"/>
          <p14:tracePt t="84382" x="3162300" y="3060700"/>
          <p14:tracePt t="84424" x="3162300" y="3054350"/>
          <p14:tracePt t="84667" x="3162300" y="3124200"/>
          <p14:tracePt t="84706" x="3155950" y="3289300"/>
          <p14:tracePt t="84726" x="3155950" y="3333750"/>
          <p14:tracePt t="84766" x="3155950" y="3460750"/>
          <p14:tracePt t="84805" x="3155950" y="3581400"/>
          <p14:tracePt t="84844" x="3155950" y="3689350"/>
          <p14:tracePt t="84883" x="3136900" y="3816350"/>
          <p14:tracePt t="84927" x="3130550" y="3898900"/>
          <p14:tracePt t="84966" x="3130550" y="3949700"/>
          <p14:tracePt t="85003" x="3130550" y="3981450"/>
          <p14:tracePt t="85043" x="3130550" y="4013200"/>
          <p14:tracePt t="85083" x="3130550" y="4051300"/>
          <p14:tracePt t="85121" x="3130550" y="4064000"/>
          <p14:tracePt t="85160" x="3130550" y="4095750"/>
          <p14:tracePt t="85199" x="3130550" y="4121150"/>
          <p14:tracePt t="85293" x="3130550" y="4127500"/>
          <p14:tracePt t="86463" x="3130550" y="4006850"/>
          <p14:tracePt t="86503" x="3130550" y="3854450"/>
          <p14:tracePt t="86543" x="3130550" y="3810000"/>
          <p14:tracePt t="86581" x="3130550" y="3714750"/>
          <p14:tracePt t="86602" x="3130550" y="3657600"/>
          <p14:tracePt t="86640" x="3130550" y="3606800"/>
          <p14:tracePt t="86680" x="3130550" y="3575050"/>
          <p14:tracePt t="87016" x="3130550" y="3568700"/>
          <p14:tracePt t="88232" x="3124200" y="3524250"/>
          <p14:tracePt t="88272" x="3111500" y="3498850"/>
          <p14:tracePt t="88310" x="3111500" y="3486150"/>
          <p14:tracePt t="88406" x="3111500" y="3435350"/>
          <p14:tracePt t="88445" x="3098800" y="3378200"/>
          <p14:tracePt t="88484" x="3098800" y="3371850"/>
          <p14:tracePt t="88541" x="3098800" y="3365500"/>
          <p14:tracePt t="88598" x="3092450" y="3365500"/>
          <p14:tracePt t="88707" x="3073400" y="3365500"/>
          <p14:tracePt t="88745" x="3048000" y="3365500"/>
          <p14:tracePt t="88784" x="3009900" y="3365500"/>
          <p14:tracePt t="88823" x="2997200" y="3365500"/>
          <p14:tracePt t="88881" x="2959100" y="3365500"/>
          <p14:tracePt t="88922" x="2927350" y="3365500"/>
          <p14:tracePt t="88960" x="2914650" y="3365500"/>
          <p14:tracePt t="89000" x="2882900" y="3371850"/>
          <p14:tracePt t="89040" x="2851150" y="3390900"/>
          <p14:tracePt t="89301" x="2870200" y="3390900"/>
          <p14:tracePt t="89340" x="2876550" y="3390900"/>
          <p14:tracePt t="89732" x="2901950" y="3390900"/>
          <p14:tracePt t="89770" x="2933700" y="3390900"/>
          <p14:tracePt t="89790" x="2940050" y="3390900"/>
          <p14:tracePt t="89885" x="2978150" y="3390900"/>
          <p14:tracePt t="89945" x="2997200" y="3390900"/>
          <p14:tracePt t="89984" x="3009900" y="3390900"/>
          <p14:tracePt t="90114" x="3022600" y="3390900"/>
          <p14:tracePt t="90171" x="3035300" y="3390900"/>
          <p14:tracePt t="90210" x="3041650" y="3390900"/>
          <p14:tracePt t="90248" x="3054350" y="3390900"/>
          <p14:tracePt t="90306" x="3067050" y="3390900"/>
          <p14:tracePt t="90368" x="3073400" y="3390900"/>
          <p14:tracePt t="91365" x="3073400" y="3333750"/>
          <p14:tracePt t="91405" x="3073400" y="3155950"/>
          <p14:tracePt t="91445" x="3060700" y="3035300"/>
          <p14:tracePt t="91463" x="3060700" y="3009900"/>
          <p14:tracePt t="91503" x="3060700" y="2921000"/>
          <p14:tracePt t="91542" x="3060700" y="2813050"/>
          <p14:tracePt t="91580" x="3060700" y="2730500"/>
          <p14:tracePt t="91620" x="3067050" y="2686050"/>
          <p14:tracePt t="91658" x="3067050" y="2679700"/>
          <p14:tracePt t="94183" x="3067050" y="2622550"/>
          <p14:tracePt t="94225" x="3067050" y="2489200"/>
          <p14:tracePt t="94265" x="3067050" y="2393950"/>
          <p14:tracePt t="94304" x="3067050" y="2349500"/>
          <p14:tracePt t="94343" x="3060700" y="2317750"/>
          <p14:tracePt t="94418" x="3048000" y="2311400"/>
          <p14:tracePt t="94682" x="3048000" y="2393950"/>
          <p14:tracePt t="94723" x="3048000" y="2438400"/>
          <p14:tracePt t="94761" x="3048000" y="2495550"/>
          <p14:tracePt t="94801" x="3048000" y="2546350"/>
          <p14:tracePt t="94844" x="3048000" y="2584450"/>
          <p14:tracePt t="94883" x="3048000" y="2616200"/>
          <p14:tracePt t="94923" x="3048000" y="2654300"/>
          <p14:tracePt t="99971" x="3022600" y="2914650"/>
          <p14:tracePt t="100010" x="3022600" y="3175000"/>
          <p14:tracePt t="100049" x="3016250" y="3327400"/>
          <p14:tracePt t="100069" x="3016250" y="3390900"/>
          <p14:tracePt t="100109" x="3016250" y="3498850"/>
          <p14:tracePt t="100149" x="3016250" y="3581400"/>
          <p14:tracePt t="100169" x="3009900" y="3613150"/>
          <p14:tracePt t="100209" x="3003550" y="3651250"/>
          <p14:tracePt t="100249" x="2997200" y="3733800"/>
          <p14:tracePt t="100288" x="2997200" y="3778250"/>
          <p14:tracePt t="100328" x="2997200" y="3860800"/>
          <p14:tracePt t="100371" x="2997200" y="3949700"/>
          <p14:tracePt t="100411" x="2997200" y="4000500"/>
          <p14:tracePt t="100449" x="2997200" y="4006850"/>
          <p14:tracePt t="100825" x="2984500" y="4146550"/>
          <p14:tracePt t="100864" x="2984500" y="4292600"/>
          <p14:tracePt t="100904" x="2984500" y="4368800"/>
          <p14:tracePt t="100944" x="2984500" y="4438650"/>
          <p14:tracePt t="100963" x="2984500" y="4457700"/>
          <p14:tracePt t="100983" x="2984500" y="4464050"/>
          <p14:tracePt t="101024" x="2984500" y="4502150"/>
          <p14:tracePt t="101044" x="2984500" y="4521200"/>
          <p14:tracePt t="101084" x="2984500" y="4540250"/>
          <p14:tracePt t="101124" x="2984500" y="4565650"/>
          <p14:tracePt t="101163" x="2984500" y="4591050"/>
          <p14:tracePt t="101221" x="2978150" y="4591050"/>
          <p14:tracePt t="101870" x="2971800" y="4311650"/>
          <p14:tracePt t="101911" x="2971800" y="3994150"/>
          <p14:tracePt t="101957" x="2971800" y="3727450"/>
          <p14:tracePt t="101998" x="2971800" y="3606800"/>
          <p14:tracePt t="102037" x="2971800" y="3486150"/>
          <p14:tracePt t="102077" x="2997200" y="3352800"/>
          <p14:tracePt t="102117" x="3009900" y="3289300"/>
          <p14:tracePt t="102156" x="3016250" y="3219450"/>
          <p14:tracePt t="102195" x="3060700" y="3136900"/>
          <p14:tracePt t="102234" x="3079750" y="3022600"/>
          <p14:tracePt t="102273" x="3079750" y="2978150"/>
          <p14:tracePt t="102312" x="3079750" y="2959100"/>
          <p14:tracePt t="102349" x="3079750" y="2946400"/>
          <p14:tracePt t="102388" x="3111500" y="2895600"/>
          <p14:tracePt t="102428" x="3124200" y="2857500"/>
          <p14:tracePt t="102466" x="3124200" y="2832100"/>
          <p14:tracePt t="102505" x="3124200" y="2819400"/>
          <p14:tracePt t="102544" x="3124200" y="2787650"/>
          <p14:tracePt t="109219" x="3556000" y="3257550"/>
          <p14:tracePt t="109258" x="3917950" y="3765550"/>
          <p14:tracePt t="109297" x="4248150" y="4273550"/>
          <p14:tracePt t="109337" x="4381500" y="4584700"/>
          <p14:tracePt t="109376" x="4413250" y="4762500"/>
          <p14:tracePt t="109415" x="4413250" y="4806950"/>
          <p14:tracePt t="109454" x="4413250" y="4838700"/>
          <p14:tracePt t="109495" x="4413250" y="4870450"/>
          <p14:tracePt t="109516" x="4425950" y="4914900"/>
          <p14:tracePt t="109556" x="4597400" y="5054600"/>
          <p14:tracePt t="109575" x="4768850" y="5149850"/>
          <p14:tracePt t="109614" x="5016500" y="5238750"/>
          <p14:tracePt t="109653" x="5346700" y="5302250"/>
          <p14:tracePt t="109691" x="5518150" y="5302250"/>
          <p14:tracePt t="109732" x="5543550" y="5302250"/>
          <p14:tracePt t="110757" x="5645150" y="5295900"/>
          <p14:tracePt t="110798" x="5778500" y="5276850"/>
          <p14:tracePt t="110838" x="5829300" y="5276850"/>
          <p14:tracePt t="110857" x="5842000" y="5264150"/>
          <p14:tracePt t="110895" x="5905500" y="5219700"/>
          <p14:tracePt t="110934" x="5943600" y="5175250"/>
          <p14:tracePt t="110975" x="5981700" y="5092700"/>
          <p14:tracePt t="111012" x="6032500" y="5029200"/>
          <p14:tracePt t="111032" x="6051550" y="5010150"/>
          <p14:tracePt t="111072" x="6089650" y="4972050"/>
          <p14:tracePt t="111110" x="6108700" y="4946650"/>
          <p14:tracePt t="111149" x="6146800" y="4908550"/>
          <p14:tracePt t="111188" x="6146800" y="4902200"/>
          <p14:tracePt t="112576" x="6146800" y="4908550"/>
          <p14:tracePt t="112614" x="6121400" y="4933950"/>
          <p14:tracePt t="112653" x="6083300" y="4972050"/>
          <p14:tracePt t="112674" x="6070600" y="4984750"/>
          <p14:tracePt t="112712" x="6045200" y="5010150"/>
          <p14:tracePt t="116164" x="5892800" y="5054600"/>
          <p14:tracePt t="116203" x="5772150" y="5105400"/>
          <p14:tracePt t="116243" x="5683250" y="5124450"/>
          <p14:tracePt t="116283" x="5632450" y="5124450"/>
          <p14:tracePt t="116322" x="5607050" y="5124450"/>
          <p14:tracePt t="116363" x="5568950" y="5124450"/>
          <p14:tracePt t="116402" x="5537200" y="5124450"/>
          <p14:tracePt t="116442" x="5505450" y="5124450"/>
          <p14:tracePt t="116480" x="5486400" y="5124450"/>
          <p14:tracePt t="116519" x="5480050" y="5124450"/>
          <p14:tracePt t="116556" x="5454650" y="5124450"/>
          <p14:tracePt t="116576" x="5435600" y="5124450"/>
          <p14:tracePt t="116616" x="5422900" y="5124450"/>
          <p14:tracePt t="116656" x="5384800" y="5124450"/>
          <p14:tracePt t="116717" x="5378450" y="5124450"/>
          <p14:tracePt t="117452" x="5619750" y="5124450"/>
          <p14:tracePt t="117494" x="5803900" y="5124450"/>
          <p14:tracePt t="117532" x="5854700" y="5124450"/>
          <p14:tracePt t="117572" x="5911850" y="5124450"/>
          <p14:tracePt t="117590" x="5956300" y="5124450"/>
          <p14:tracePt t="117630" x="6013450" y="5124450"/>
          <p14:tracePt t="117669" x="6057900" y="5124450"/>
          <p14:tracePt t="117708" x="6096000" y="5124450"/>
          <p14:tracePt t="117746" x="6115050" y="5124450"/>
          <p14:tracePt t="118543" x="6134100" y="5111750"/>
          <p14:tracePt t="118584" x="6172200" y="5067300"/>
          <p14:tracePt t="118623" x="6172200" y="5035550"/>
          <p14:tracePt t="118664" x="6191250" y="4997450"/>
          <p14:tracePt t="118705" x="6203950" y="4965700"/>
          <p14:tracePt t="118843" x="6229350" y="4921250"/>
          <p14:tracePt t="118882" x="6261100" y="4845050"/>
          <p14:tracePt t="118921" x="6267450" y="4806950"/>
          <p14:tracePt t="118942" x="6267450" y="4800600"/>
          <p14:tracePt t="120096" x="6273800" y="4756150"/>
          <p14:tracePt t="120136" x="6286500" y="4629150"/>
          <p14:tracePt t="120178" x="6286500" y="4578350"/>
          <p14:tracePt t="120217" x="6286500" y="4540250"/>
          <p14:tracePt t="120259" x="6286500" y="4533900"/>
          <p14:tracePt t="120370" x="6286500" y="4572000"/>
          <p14:tracePt t="120411" x="6286500" y="4610100"/>
          <p14:tracePt t="120450" x="6286500" y="4654550"/>
          <p14:tracePt t="120489" x="6286500" y="4730750"/>
          <p14:tracePt t="120528" x="6286500" y="4781550"/>
          <p14:tracePt t="120567" x="6286500" y="4826000"/>
          <p14:tracePt t="120606" x="6286500" y="4870450"/>
          <p14:tracePt t="120645" x="6286500" y="4908550"/>
          <p14:tracePt t="120685" x="6286500" y="4933950"/>
          <p14:tracePt t="120724" x="6286500" y="4972050"/>
          <p14:tracePt t="120799" x="6286500" y="5003800"/>
          <p14:tracePt t="120840" x="6286500" y="5016500"/>
          <p14:tracePt t="120896" x="6286500" y="5022850"/>
          <p14:tracePt t="130032" x="6502400" y="4940300"/>
          <p14:tracePt t="130074" x="6686550" y="4851400"/>
          <p14:tracePt t="130114" x="6788150" y="4826000"/>
          <p14:tracePt t="130152" x="6889750" y="4806950"/>
          <p14:tracePt t="130191" x="6940550" y="4794250"/>
          <p14:tracePt t="130647" x="7092950" y="4787900"/>
          <p14:tracePt t="130686" x="7397750" y="4787900"/>
          <p14:tracePt t="130729" x="7620000" y="4787900"/>
          <p14:tracePt t="130768" x="7727950" y="4787900"/>
          <p14:tracePt t="130806" x="7759700" y="4787900"/>
          <p14:tracePt t="130902" x="7778750" y="4775200"/>
          <p14:tracePt t="130940" x="7810500" y="4743450"/>
          <p14:tracePt t="130980" x="7893050" y="4699000"/>
          <p14:tracePt t="130998" x="7924800" y="4686300"/>
          <p14:tracePt t="131038" x="7981950" y="4686300"/>
          <p14:tracePt t="131079" x="7988300" y="4686300"/>
          <p14:tracePt t="133496" x="8026400" y="4667250"/>
          <p14:tracePt t="133534" x="8064500" y="4660900"/>
          <p14:tracePt t="133555" x="8083550" y="4660900"/>
          <p14:tracePt t="133593" x="8108950" y="4660900"/>
          <p14:tracePt t="133652" x="8128000" y="4660900"/>
          <p14:tracePt t="133691" x="8166100" y="4660900"/>
          <p14:tracePt t="133710" x="8172450" y="4648200"/>
          <p14:tracePt t="133750" x="8197850" y="4629150"/>
          <p14:tracePt t="133789" x="8204200" y="4610100"/>
          <p14:tracePt t="133827" x="8216900" y="4591050"/>
          <p14:tracePt t="133922" x="8216900" y="4584700"/>
          <p14:tracePt t="135441" x="8216900" y="4476750"/>
          <p14:tracePt t="135481" x="8216900" y="4387850"/>
          <p14:tracePt t="135521" x="8216900" y="4311650"/>
          <p14:tracePt t="135559" x="8216900" y="4273550"/>
          <p14:tracePt t="135578" x="8216900" y="4248150"/>
          <p14:tracePt t="135619" x="8216900" y="4159250"/>
          <p14:tracePt t="135659" x="8216900" y="4089400"/>
          <p14:tracePt t="135697" x="8216900" y="4070350"/>
          <p14:tracePt t="136084" x="8185150" y="3975100"/>
          <p14:tracePt t="136126" x="8089900" y="3708400"/>
          <p14:tracePt t="136165" x="8039100" y="3511550"/>
          <p14:tracePt t="136205" x="8001000" y="3384550"/>
          <p14:tracePt t="136243" x="7969250" y="3359150"/>
          <p14:tracePt t="136281" x="7962900" y="3308350"/>
          <p14:tracePt t="136319" x="7943850" y="3232150"/>
          <p14:tracePt t="136358" x="7905750" y="3181350"/>
          <p14:tracePt t="136396" x="7880350" y="3098800"/>
          <p14:tracePt t="136435" x="7842250" y="3022600"/>
          <p14:tracePt t="136474" x="7835900" y="2978150"/>
          <p14:tracePt t="136513" x="7823200" y="2965450"/>
          <p14:tracePt t="136552" x="7823200" y="2959100"/>
          <p14:tracePt t="137004" x="7791450" y="2959100"/>
          <p14:tracePt t="137046" x="7753350" y="2959100"/>
          <p14:tracePt t="137086" x="7721600" y="2959100"/>
          <p14:tracePt t="137127" x="7683500" y="2959100"/>
          <p14:tracePt t="137165" x="7651750" y="2959100"/>
          <p14:tracePt t="137205" x="7613650" y="2959100"/>
          <p14:tracePt t="137261" x="7607300" y="2959100"/>
          <p14:tracePt t="139077" x="7512050" y="3073400"/>
          <p14:tracePt t="139117" x="7429500" y="3149600"/>
          <p14:tracePt t="139156" x="7289800" y="3232150"/>
          <p14:tracePt t="139195" x="7118350" y="3321050"/>
          <p14:tracePt t="139233" x="7023100" y="3359150"/>
          <p14:tracePt t="139272" x="6896100" y="3359150"/>
          <p14:tracePt t="139312" x="6756400" y="3359150"/>
          <p14:tracePt t="139350" x="6654800" y="3359150"/>
          <p14:tracePt t="139389" x="6546850" y="3359150"/>
          <p14:tracePt t="139428" x="6413500" y="3365500"/>
          <p14:tracePt t="139448" x="6369050" y="3384550"/>
          <p14:tracePt t="139487" x="6267450" y="3429000"/>
          <p14:tracePt t="139527" x="6153150" y="3473450"/>
          <p14:tracePt t="139566" x="6076950" y="3498850"/>
          <p14:tracePt t="139586" x="6032500" y="3498850"/>
          <p14:tracePt t="139626" x="5975350" y="3505200"/>
          <p14:tracePt t="139665" x="5949950" y="3505200"/>
          <p14:tracePt t="139708" x="5911850" y="3511550"/>
          <p14:tracePt t="139729" x="5892800" y="3517900"/>
          <p14:tracePt t="139768" x="5861050" y="3517900"/>
          <p14:tracePt t="139898" x="5861050" y="3524250"/>
          <p14:tracePt t="139917" x="5873750" y="3524250"/>
          <p14:tracePt t="139956" x="5969000" y="3524250"/>
          <p14:tracePt t="139995" x="6229350" y="3524250"/>
          <p14:tracePt t="140034" x="6546850" y="3524250"/>
          <p14:tracePt t="140076" x="6724650" y="3568700"/>
          <p14:tracePt t="140117" x="6864350" y="3568700"/>
          <p14:tracePt t="140156" x="7092950" y="3594100"/>
          <p14:tracePt t="140196" x="7283450" y="3625850"/>
          <p14:tracePt t="140234" x="7378700" y="3638550"/>
          <p14:tracePt t="140273" x="7391400" y="3638550"/>
          <p14:tracePt t="143542" x="7175500" y="3663950"/>
          <p14:tracePt t="143581" x="6915150" y="3740150"/>
          <p14:tracePt t="143621" x="6616700" y="3784600"/>
          <p14:tracePt t="143660" x="6508750" y="3784600"/>
          <p14:tracePt t="143700" x="6426200" y="3784600"/>
          <p14:tracePt t="143738" x="6356350" y="3784600"/>
          <p14:tracePt t="143777" x="6267450" y="3784600"/>
          <p14:tracePt t="143816" x="6203950" y="3778250"/>
          <p14:tracePt t="143854" x="6102350" y="3778250"/>
          <p14:tracePt t="143893" x="5969000" y="3790950"/>
          <p14:tracePt t="143932" x="5892800" y="3810000"/>
          <p14:tracePt t="145254" x="5759450" y="3956050"/>
          <p14:tracePt t="145293" x="5670550" y="4083050"/>
          <p14:tracePt t="145332" x="5619750" y="4165600"/>
          <p14:tracePt t="145371" x="5581650" y="4241800"/>
          <p14:tracePt t="145410" x="5556250" y="4330700"/>
          <p14:tracePt t="145451" x="5556250" y="4419600"/>
          <p14:tracePt t="145490" x="5556250" y="4502150"/>
          <p14:tracePt t="145530" x="5568950" y="4540250"/>
          <p14:tracePt t="145569" x="5607050" y="4603750"/>
          <p14:tracePt t="145589" x="5632450" y="4660900"/>
          <p14:tracePt t="145629" x="5676900" y="4743450"/>
          <p14:tracePt t="145668" x="5683250" y="4787900"/>
          <p14:tracePt t="145708" x="5683250" y="4864100"/>
          <p14:tracePt t="145747" x="5683250" y="4933950"/>
          <p14:tracePt t="145785" x="5657850" y="4984750"/>
          <p14:tracePt t="145824" x="5626100" y="5010150"/>
          <p14:tracePt t="145864" x="5588000" y="5048250"/>
          <p14:tracePt t="145903" x="5556250" y="5080000"/>
          <p14:tracePt t="145941" x="5524500" y="5099050"/>
          <p14:tracePt t="146041" x="5581650" y="5080000"/>
          <p14:tracePt t="146081" x="5651500" y="5060950"/>
          <p14:tracePt t="146120" x="5746750" y="5035550"/>
          <p14:tracePt t="146160" x="5822950" y="5035550"/>
          <p14:tracePt t="146200" x="5892800" y="5029200"/>
          <p14:tracePt t="146239" x="5930900" y="5029200"/>
          <p14:tracePt t="146276" x="5943600" y="5029200"/>
          <p14:tracePt t="146352" x="5899150" y="5029200"/>
          <p14:tracePt t="146392" x="5829300" y="5029200"/>
          <p14:tracePt t="146432" x="5740400" y="5029200"/>
          <p14:tracePt t="146471" x="5689600" y="5029200"/>
          <p14:tracePt t="146510" x="5657850" y="5029200"/>
          <p14:tracePt t="146549" x="5651500" y="5029200"/>
          <p14:tracePt t="146626" x="5708650" y="4997450"/>
          <p14:tracePt t="146665" x="5803900" y="4978400"/>
          <p14:tracePt t="146704" x="5854700" y="4978400"/>
          <p14:tracePt t="146742" x="5886450" y="4978400"/>
          <p14:tracePt t="146780" x="5892800" y="4978400"/>
          <p14:tracePt t="147289" x="5848350" y="4972050"/>
          <p14:tracePt t="147329" x="5784850" y="4959350"/>
          <p14:tracePt t="147369" x="5740400" y="4933950"/>
          <p14:tracePt t="147408" x="5708650" y="4933950"/>
          <p14:tracePt t="147446" x="5689600" y="4933950"/>
          <p14:tracePt t="147561" x="5689600" y="4914900"/>
          <p14:tracePt t="147581" x="5689600" y="4908550"/>
          <p14:tracePt t="147621" x="5708650" y="4883150"/>
          <p14:tracePt t="147660" x="5765800" y="4876800"/>
          <p14:tracePt t="147699" x="5803900" y="4851400"/>
          <p14:tracePt t="147740" x="5848350" y="4851400"/>
          <p14:tracePt t="147778" x="5867400" y="4851400"/>
          <p14:tracePt t="148588" x="5842000" y="4819650"/>
          <p14:tracePt t="148629" x="5829300" y="4787900"/>
          <p14:tracePt t="148668" x="5829300" y="4781550"/>
          <p14:tracePt t="149447" x="5924550" y="4743450"/>
          <p14:tracePt t="149486" x="6000750" y="4737100"/>
          <p14:tracePt t="149526" x="6051550" y="4737100"/>
          <p14:tracePt t="150931" x="6007100" y="4711700"/>
          <p14:tracePt t="150953" x="5956300" y="4692650"/>
          <p14:tracePt t="150994" x="5886450" y="4648200"/>
          <p14:tracePt t="151034" x="5854700" y="4616450"/>
          <p14:tracePt t="151073" x="5822950" y="4591050"/>
          <p14:tracePt t="151092" x="5803900" y="4584700"/>
          <p14:tracePt t="151149" x="5803900" y="4552950"/>
          <p14:tracePt t="151191" x="5803900" y="4533900"/>
          <p14:tracePt t="151268" x="5803900" y="4527550"/>
          <p14:tracePt t="151306" x="5803900" y="4489450"/>
          <p14:tracePt t="151327" x="5803900" y="4470400"/>
          <p14:tracePt t="151346" x="5816600" y="4464050"/>
          <p14:tracePt t="151388" x="5816600" y="4425950"/>
          <p14:tracePt t="155444" x="5772150" y="4419600"/>
          <p14:tracePt t="155483" x="5734050" y="4381500"/>
          <p14:tracePt t="155522" x="5689600" y="4292600"/>
          <p14:tracePt t="155560" x="5676900" y="4222750"/>
          <p14:tracePt t="155580" x="5676900" y="4191000"/>
          <p14:tracePt t="155619" x="5676900" y="4095750"/>
          <p14:tracePt t="155659" x="5676900" y="3987800"/>
          <p14:tracePt t="155698" x="5676900" y="3956050"/>
          <p14:tracePt t="155739" x="5715000" y="3867150"/>
          <p14:tracePt t="155779" x="5816600" y="3676650"/>
          <p14:tracePt t="155818" x="5848350" y="3581400"/>
          <p14:tracePt t="155857" x="5892800" y="3498850"/>
          <p14:tracePt t="155897" x="5943600" y="3422650"/>
          <p14:tracePt t="155936" x="5988050" y="3365500"/>
          <p14:tracePt t="155973" x="5994400" y="3346450"/>
          <p14:tracePt t="156577" x="5943600" y="3473450"/>
          <p14:tracePt t="156596" x="5918200" y="3549650"/>
          <p14:tracePt t="156636" x="5886450" y="3644900"/>
          <p14:tracePt t="156656" x="5873750" y="3689350"/>
          <p14:tracePt t="156701" x="5873750" y="3854450"/>
          <p14:tracePt t="156741" x="5873750" y="3949700"/>
          <p14:tracePt t="156781" x="5873750" y="4019550"/>
          <p14:tracePt t="156821" x="5873750" y="4083050"/>
          <p14:tracePt t="156858" x="5873750" y="4171950"/>
          <p14:tracePt t="156898" x="5873750" y="4222750"/>
          <p14:tracePt t="156917" x="5873750" y="4241800"/>
          <p14:tracePt t="156956" x="5873750" y="4273550"/>
          <p14:tracePt t="156995" x="5873750" y="4279900"/>
          <p14:tracePt t="176174" x="5676900" y="4311650"/>
          <p14:tracePt t="176216" x="5543550" y="4356100"/>
          <p14:tracePt t="176256" x="5410200" y="4394200"/>
          <p14:tracePt t="176299" x="5289550" y="4438650"/>
          <p14:tracePt t="176336" x="5213350" y="4451350"/>
          <p14:tracePt t="176366" x="5168900" y="4457700"/>
          <p14:tracePt t="176406" x="5086350" y="4464050"/>
          <p14:tracePt t="176435" x="4997450" y="4514850"/>
          <p14:tracePt t="176465" x="4914900" y="4552950"/>
          <p14:tracePt t="176494" x="4832350" y="4591050"/>
          <p14:tracePt t="176535" x="4527550" y="4699000"/>
          <p14:tracePt t="176564" x="4368800" y="4718050"/>
          <p14:tracePt t="176592" x="4178300" y="4749800"/>
          <p14:tracePt t="176619" x="4089400" y="4775200"/>
          <p14:tracePt t="176650" x="4051300" y="4781550"/>
          <p14:tracePt t="176687" x="4038600" y="4781550"/>
          <p14:tracePt t="176997" x="3924300" y="4756150"/>
          <p14:tracePt t="177024" x="3810000" y="4705350"/>
          <p14:tracePt t="177066" x="3708400" y="4667250"/>
          <p14:tracePt t="177094" x="3651250" y="4654550"/>
          <p14:tracePt t="177121" x="3638550" y="4654550"/>
          <p14:tracePt t="177151" x="3600450" y="4635500"/>
          <p14:tracePt t="177180" x="3581400" y="4622800"/>
          <p14:tracePt t="177220" x="3549650" y="4616450"/>
          <p14:tracePt t="177249" x="3524250" y="4616450"/>
          <p14:tracePt t="177278" x="3517900" y="4616450"/>
          <p14:tracePt t="177342" x="3511550" y="4616450"/>
          <p14:tracePt t="177914" x="3486150" y="4616450"/>
          <p14:tracePt t="177955" x="3448050" y="4616450"/>
          <p14:tracePt t="177984" x="3429000" y="4616450"/>
          <p14:tracePt t="178024" x="3397250" y="4610100"/>
          <p14:tracePt t="178067" x="3397250" y="4578350"/>
          <p14:tracePt t="178094" x="3397250" y="4546600"/>
          <p14:tracePt t="178150" x="3390900" y="4533900"/>
          <p14:tracePt t="178204" x="3371850" y="4514850"/>
          <p14:tracePt t="178246" x="3371850" y="4495800"/>
          <p14:tracePt t="178275" x="3371850" y="4476750"/>
          <p14:tracePt t="178374" x="3359150" y="4476750"/>
          <p14:tracePt t="178415" x="3346450" y="4483100"/>
          <p14:tracePt t="178456" x="3346450" y="4514850"/>
          <p14:tracePt t="178484" x="3346450" y="4533900"/>
          <p14:tracePt t="178512" x="3346450" y="4565650"/>
          <p14:tracePt t="178539" x="3333750" y="4584700"/>
          <p14:tracePt t="178581" x="3327400" y="4610100"/>
          <p14:tracePt t="178622" x="3327400" y="4616450"/>
          <p14:tracePt t="178876" x="3327400" y="4591050"/>
          <p14:tracePt t="178904" x="3327400" y="4546600"/>
          <p14:tracePt t="178934" x="3327400" y="4514850"/>
          <p14:tracePt t="178961" x="3327400" y="4502150"/>
          <p14:tracePt t="179011" x="3327400" y="4495800"/>
          <p14:tracePt t="179332" x="3327400" y="4527550"/>
          <p14:tracePt t="179359" x="3327400" y="4552950"/>
          <p14:tracePt t="179387" x="3327400" y="4559300"/>
        </p14:tracePtLst>
      </p14:laserTraceLst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52_15_age_structure_human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459581"/>
            <a:ext cx="8548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829549" y="1683544"/>
            <a:ext cx="1038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2050 projections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54037" y="664369"/>
            <a:ext cx="14351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Sweden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033962" y="669131"/>
            <a:ext cx="14986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Honduras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8202612" y="2272506"/>
            <a:ext cx="64293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714749" y="2264569"/>
            <a:ext cx="698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3714749" y="1666081"/>
            <a:ext cx="7651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projections</a:t>
            </a:r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3174999" y="2337594"/>
            <a:ext cx="487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3255962" y="1724819"/>
            <a:ext cx="4016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 flipV="1">
            <a:off x="3103562" y="1727994"/>
            <a:ext cx="5524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7723187" y="1758156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7205662" y="2350294"/>
            <a:ext cx="9652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46050" y="4648994"/>
            <a:ext cx="8699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In countries with a bottom-heavy age structure, populations will continue to grow for about a generation even after people stop having &gt;2 children because those many children will still reproduce and live after reproducing.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3"/>
    </mc:Choice>
    <mc:Fallback xmlns="">
      <p:transition spd="slow" advTm="17993"/>
    </mc:Fallback>
  </mc:AlternateContent>
  <p:extLst>
    <p:ext uri="{3A86A75C-4F4B-4683-9AE1-C65F6400EC91}">
      <p14:laserTraceLst xmlns:p14="http://schemas.microsoft.com/office/powerpoint/2010/main">
        <p14:tracePtLst>
          <p14:tracePt t="5093" x="3422650" y="4572000"/>
          <p14:tracePt t="5111" x="3511550" y="4572000"/>
          <p14:tracePt t="5147" x="3613150" y="4572000"/>
          <p14:tracePt t="5182" x="3644900" y="4572000"/>
          <p14:tracePt t="5218" x="3676650" y="4572000"/>
          <p14:tracePt t="5252" x="3721100" y="4552950"/>
          <p14:tracePt t="5285" x="3803650" y="4514850"/>
          <p14:tracePt t="5319" x="3886200" y="4457700"/>
          <p14:tracePt t="5354" x="4019550" y="4394200"/>
          <p14:tracePt t="5391" x="4197350" y="4349750"/>
          <p14:tracePt t="5425" x="4343400" y="4343400"/>
          <p14:tracePt t="5459" x="4603750" y="4343400"/>
          <p14:tracePt t="5492" x="4838700" y="4368800"/>
          <p14:tracePt t="5528" x="5111750" y="4368800"/>
          <p14:tracePt t="5565" x="5378450" y="4330700"/>
          <p14:tracePt t="5601" x="5581650" y="4305300"/>
          <p14:tracePt t="5635" x="5657850" y="4298950"/>
          <p14:tracePt t="6007" x="5588000" y="4349750"/>
          <p14:tracePt t="6041" x="5441950" y="4432300"/>
          <p14:tracePt t="6075" x="5302250" y="4508500"/>
          <p14:tracePt t="6110" x="5213350" y="4546600"/>
          <p14:tracePt t="6127" x="5175250" y="4546600"/>
          <p14:tracePt t="6163" x="5099050" y="4546600"/>
          <p14:tracePt t="6197" x="5029200" y="4546600"/>
          <p14:tracePt t="6233" x="4997450" y="4552950"/>
          <p14:tracePt t="6267" x="4965700" y="4559300"/>
          <p14:tracePt t="6302" x="4933950" y="4559300"/>
          <p14:tracePt t="6337" x="4902200" y="4559300"/>
          <p14:tracePt t="6372" x="4895850" y="4578350"/>
          <p14:tracePt t="6407" x="4895850" y="4610100"/>
          <p14:tracePt t="6442" x="4921250" y="4641850"/>
          <p14:tracePt t="6478" x="5016500" y="4679950"/>
          <p14:tracePt t="6514" x="5137150" y="4730750"/>
          <p14:tracePt t="6549" x="5213350" y="4762500"/>
          <p14:tracePt t="6584" x="5257800" y="4781550"/>
          <p14:tracePt t="6618" x="5302250" y="4787900"/>
          <p14:tracePt t="6652" x="5397500" y="4787900"/>
          <p14:tracePt t="6686" x="5448300" y="4787900"/>
          <p14:tracePt t="6721" x="5473700" y="4787900"/>
          <p14:tracePt t="6763" x="5480050" y="4787900"/>
          <p14:tracePt t="6945" x="5467350" y="4787900"/>
          <p14:tracePt t="6979" x="5403850" y="4787900"/>
          <p14:tracePt t="7013" x="5314950" y="4787900"/>
          <p14:tracePt t="7048" x="5276850" y="4787900"/>
          <p14:tracePt t="7084" x="5251450" y="4787900"/>
          <p14:tracePt t="7118" x="5232400" y="4787900"/>
        </p14:tracePtLst>
      </p14:laserTrace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52_17_population_2050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09613"/>
            <a:ext cx="854868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234238" y="2505075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Low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 rot="-1810582">
            <a:off x="7265988" y="1323975"/>
            <a:ext cx="558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High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 rot="-2506554">
            <a:off x="6931025" y="1047750"/>
            <a:ext cx="927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Current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 rot="-954755">
            <a:off x="6896100" y="1995488"/>
            <a:ext cx="927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Medium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457200" y="1184018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Within our lifetimes we may live through the peak… or not.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5AFA5F0-9B9C-D946-9B97-18335099BE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human population growth curves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3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31"/>
    </mc:Choice>
    <mc:Fallback xmlns="">
      <p:transition spd="slow" advTm="87231"/>
    </mc:Fallback>
  </mc:AlternateContent>
  <p:extLst>
    <p:ext uri="{3A86A75C-4F4B-4683-9AE1-C65F6400EC91}">
      <p14:laserTraceLst xmlns:p14="http://schemas.microsoft.com/office/powerpoint/2010/main">
        <p14:tracePtLst>
          <p14:tracePt t="28788" x="584200" y="5181600"/>
          <p14:tracePt t="29355" x="781050" y="5035550"/>
          <p14:tracePt t="29381" x="1047750" y="4876800"/>
          <p14:tracePt t="29397" x="1206500" y="4813300"/>
          <p14:tracePt t="29429" x="1492250" y="4686300"/>
          <p14:tracePt t="29462" x="1758950" y="4597400"/>
          <p14:tracePt t="29490" x="1854200" y="4565650"/>
          <p14:tracePt t="29523" x="1981200" y="4527550"/>
          <p14:tracePt t="29556" x="2101850" y="4476750"/>
          <p14:tracePt t="29589" x="2273300" y="4394200"/>
          <p14:tracePt t="29623" x="2451100" y="4298950"/>
          <p14:tracePt t="29646" x="2559050" y="4254500"/>
          <p14:tracePt t="29679" x="2724150" y="4191000"/>
          <p14:tracePt t="29713" x="2908300" y="4108450"/>
          <p14:tracePt t="29740" x="3155950" y="4025900"/>
          <p14:tracePt t="29773" x="3486150" y="3841750"/>
          <p14:tracePt t="29807" x="3663950" y="3733800"/>
          <p14:tracePt t="29840" x="3689350" y="3727450"/>
          <p14:tracePt t="30132" x="3867150" y="3594100"/>
          <p14:tracePt t="30164" x="4324350" y="3289300"/>
          <p14:tracePt t="30197" x="4622800" y="3092450"/>
          <p14:tracePt t="30225" x="4826000" y="2971800"/>
          <p14:tracePt t="30257" x="5067300" y="2844800"/>
          <p14:tracePt t="30290" x="5327650" y="2717800"/>
          <p14:tracePt t="30323" x="5708650" y="2508250"/>
          <p14:tracePt t="30357" x="6134100" y="2228850"/>
          <p14:tracePt t="30381" x="6375400" y="2044700"/>
          <p14:tracePt t="30398" x="6477000" y="1962150"/>
          <p14:tracePt t="30431" x="6578600" y="1879600"/>
          <p14:tracePt t="30458" x="6584950" y="1873250"/>
          <p14:tracePt t="30791" x="6800850" y="1746250"/>
          <p14:tracePt t="30824" x="7131050" y="1574800"/>
          <p14:tracePt t="30849" x="7277100" y="1473200"/>
          <p14:tracePt t="30881" x="7480300" y="1339850"/>
          <p14:tracePt t="30915" x="7600950" y="1289050"/>
          <p14:tracePt t="30943" x="7620000" y="1270000"/>
          <p14:tracePt t="30975" x="7645400" y="1238250"/>
          <p14:tracePt t="31008" x="7696200" y="1212850"/>
          <p14:tracePt t="31041" x="7747000" y="1174750"/>
          <p14:tracePt t="31075" x="7785100" y="1136650"/>
          <p14:tracePt t="31100" x="7854950" y="1054100"/>
          <p14:tracePt t="31116" x="7874000" y="1022350"/>
          <p14:tracePt t="31150" x="7886700" y="1003300"/>
          <p14:tracePt t="31242" x="7905750" y="984250"/>
          <p14:tracePt t="31275" x="7924800" y="958850"/>
          <p14:tracePt t="31293" x="7931150" y="952500"/>
          <p14:tracePt t="47531" x="7931150" y="971550"/>
          <p14:tracePt t="47566" x="7931150" y="1009650"/>
          <p14:tracePt t="47589" x="7931150" y="1022350"/>
          <p14:tracePt t="47623" x="7931150" y="1054100"/>
          <p14:tracePt t="47656" x="7931150" y="1085850"/>
          <p14:tracePt t="47683" x="7931150" y="1098550"/>
          <p14:tracePt t="47715" x="7931150" y="1136650"/>
          <p14:tracePt t="47749" x="7931150" y="1174750"/>
          <p14:tracePt t="47782" x="7931150" y="1206500"/>
          <p14:tracePt t="47815" x="7931150" y="1250950"/>
          <p14:tracePt t="47840" x="7931150" y="1270000"/>
          <p14:tracePt t="47857" x="7924800" y="1282700"/>
          <p14:tracePt t="47889" x="7918450" y="1327150"/>
          <p14:tracePt t="47917" x="7918450" y="1358900"/>
          <p14:tracePt t="47949" x="7912100" y="1390650"/>
          <p14:tracePt t="47982" x="7905750" y="1428750"/>
          <p14:tracePt t="48016" x="7905750" y="1447800"/>
          <p14:tracePt t="48049" x="7899400" y="1473200"/>
          <p14:tracePt t="55015" x="7899400" y="1511300"/>
          <p14:tracePt t="55049" x="7899400" y="1587500"/>
          <p14:tracePt t="55077" x="7899400" y="1657350"/>
          <p14:tracePt t="55110" x="7899400" y="1746250"/>
          <p14:tracePt t="55128" x="7899400" y="1784350"/>
          <p14:tracePt t="55160" x="7905750" y="1841500"/>
          <p14:tracePt t="55193" x="7912100" y="1911350"/>
          <p14:tracePt t="55217" x="7912100" y="1936750"/>
          <p14:tracePt t="55249" x="7912100" y="1968500"/>
          <p14:tracePt t="55284" x="7912100" y="2000250"/>
          <p14:tracePt t="55310" x="7912100" y="2012950"/>
          <p14:tracePt t="55343" x="7912100" y="2051050"/>
          <p14:tracePt t="55376" x="7918450" y="2076450"/>
          <p14:tracePt t="55410" x="7918450" y="2101850"/>
          <p14:tracePt t="55443" x="7918450" y="2133600"/>
          <p14:tracePt t="55477" x="7918450" y="2165350"/>
          <p14:tracePt t="55516" x="7918450" y="2178050"/>
          <p14:tracePt t="67347" x="7918450" y="2209800"/>
          <p14:tracePt t="67380" x="7918450" y="2247900"/>
          <p14:tracePt t="67409" x="7918450" y="2273300"/>
          <p14:tracePt t="67449" x="7918450" y="2305050"/>
          <p14:tracePt t="67472" x="7918450" y="2324100"/>
          <p14:tracePt t="67502" x="7918450" y="2355850"/>
          <p14:tracePt t="67545" x="7918450" y="2393950"/>
          <p14:tracePt t="67565" x="7918450" y="2413000"/>
          <p14:tracePt t="67598" x="7918450" y="2444750"/>
          <p14:tracePt t="67628" x="7912100" y="2470150"/>
          <p14:tracePt t="67661" x="7905750" y="2495550"/>
          <p14:tracePt t="67678" x="7899400" y="2508250"/>
          <p14:tracePt t="67710" x="7893050" y="2540000"/>
          <p14:tracePt t="67744" x="7886700" y="2565400"/>
          <p14:tracePt t="67777" x="7880350" y="2584450"/>
          <p14:tracePt t="67799" x="7880350" y="2590800"/>
          <p14:tracePt t="67877" x="7880350" y="2597150"/>
          <p14:tracePt t="67927" x="7880350" y="2609850"/>
          <p14:tracePt t="67961" x="7880350" y="2616200"/>
          <p14:tracePt t="68027" x="7880350" y="2622550"/>
          <p14:tracePt t="68099" x="7880350" y="2635250"/>
          <p14:tracePt t="68129" x="7880350" y="2647950"/>
          <p14:tracePt t="68162" x="7880350" y="2673350"/>
          <p14:tracePt t="68195" x="7880350" y="2705100"/>
          <p14:tracePt t="68227" x="7880350" y="2724150"/>
        </p14:tracePtLst>
      </p14:laserTrace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rates can drop very fast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2" y="1219200"/>
            <a:ext cx="7053035" cy="4937125"/>
          </a:xfr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5BBCCB7-D7A6-8342-8502-90148CD8251A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87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0"/>
    </mc:Choice>
    <mc:Fallback xmlns="">
      <p:transition spd="slow" advTm="61970"/>
    </mc:Fallback>
  </mc:AlternateContent>
  <p:extLst>
    <p:ext uri="{3A86A75C-4F4B-4683-9AE1-C65F6400EC91}">
      <p14:laserTraceLst xmlns:p14="http://schemas.microsoft.com/office/powerpoint/2010/main">
        <p14:tracePtLst>
          <p14:tracePt t="2646" x="8197850" y="2806700"/>
          <p14:tracePt t="2678" x="8362950" y="2882900"/>
          <p14:tracePt t="2702" x="8489950" y="2952750"/>
          <p14:tracePt t="2734" x="8566150" y="3009900"/>
          <p14:tracePt t="2763" x="8597900" y="3041650"/>
          <p14:tracePt t="2795" x="8604250" y="3067050"/>
          <p14:tracePt t="12783" x="8559800" y="3022600"/>
          <p14:tracePt t="12817" x="8420100" y="2832100"/>
          <p14:tracePt t="12845" x="8343900" y="2679700"/>
          <p14:tracePt t="12876" x="8274050" y="2508250"/>
          <p14:tracePt t="12909" x="8242300" y="2368550"/>
          <p14:tracePt t="12928" x="8223250" y="2317750"/>
          <p14:tracePt t="12961" x="8185150" y="2273300"/>
          <p14:tracePt t="12993" x="8159750" y="2235200"/>
          <p14:tracePt t="13017" x="8140700" y="2222500"/>
          <p14:tracePt t="13393" x="8128000" y="2178050"/>
          <p14:tracePt t="13426" x="8128000" y="2076450"/>
          <p14:tracePt t="13460" x="8115300" y="2025650"/>
          <p14:tracePt t="13493" x="8115300" y="2012950"/>
          <p14:tracePt t="23191" x="8108950" y="2044700"/>
          <p14:tracePt t="23225" x="8108950" y="2082800"/>
          <p14:tracePt t="23257" x="8102600" y="2108200"/>
          <p14:tracePt t="23291" x="8089900" y="2146300"/>
          <p14:tracePt t="23324" x="8089900" y="2178050"/>
          <p14:tracePt t="23347" x="8089900" y="2197100"/>
          <p14:tracePt t="23382" x="8077200" y="2222500"/>
          <p14:tracePt t="23414" x="8070850" y="2247900"/>
          <p14:tracePt t="23442" x="8045450" y="2273300"/>
          <p14:tracePt t="23476" x="8032750" y="2273300"/>
          <p14:tracePt t="23508" x="8007350" y="2298700"/>
          <p14:tracePt t="23526" x="7988300" y="2305050"/>
          <p14:tracePt t="23558" x="7981950" y="2311400"/>
          <p14:tracePt t="23591" x="7975600" y="2311400"/>
          <p14:tracePt t="24476" x="7950200" y="2355850"/>
          <p14:tracePt t="24510" x="7931150" y="2387600"/>
          <p14:tracePt t="24544" x="7905750" y="2419350"/>
          <p14:tracePt t="24582" x="7893050" y="2451100"/>
          <p14:tracePt t="24617" x="7880350" y="2463800"/>
          <p14:tracePt t="24650" x="7874000" y="2470150"/>
          <p14:tracePt t="24677" x="7854950" y="2476500"/>
          <p14:tracePt t="24743" x="7842250" y="2482850"/>
          <p14:tracePt t="24777" x="7829550" y="2495550"/>
          <p14:tracePt t="24810" x="7829550" y="2501900"/>
          <p14:tracePt t="27280" x="7613650" y="2705100"/>
          <p14:tracePt t="27303" x="7423150" y="2876550"/>
          <p14:tracePt t="27336" x="7029450" y="3238500"/>
          <p14:tracePt t="27365" x="6686550" y="3562350"/>
          <p14:tracePt t="27397" x="6432550" y="3848100"/>
          <p14:tracePt t="27431" x="6337300" y="3937000"/>
          <p14:tracePt t="27788" x="6108700" y="4089400"/>
          <p14:tracePt t="27804" x="5918200" y="4203700"/>
          <p14:tracePt t="27838" x="5448300" y="4495800"/>
          <p14:tracePt t="27866" x="5181600" y="4673600"/>
          <p14:tracePt t="27882" x="5054600" y="4762500"/>
          <p14:tracePt t="27914" x="4889500" y="4902200"/>
          <p14:tracePt t="27933" x="4857750" y="4933950"/>
          <p14:tracePt t="28231" x="4699000" y="5086350"/>
          <p14:tracePt t="28265" x="4419600" y="5295900"/>
          <p14:tracePt t="28288" x="4260850" y="5397500"/>
          <p14:tracePt t="28322" x="4114800" y="5473700"/>
          <p14:tracePt t="28349" x="4025900" y="5518150"/>
          <p14:tracePt t="28382" x="3968750" y="5543550"/>
          <p14:tracePt t="28415" x="3892550" y="5581650"/>
          <p14:tracePt t="28434" x="3848100" y="5600700"/>
          <p14:tracePt t="28466" x="3822700" y="5600700"/>
          <p14:tracePt t="28499" x="3784600" y="5600700"/>
          <p14:tracePt t="28523" x="3771900" y="5600700"/>
          <p14:tracePt t="28556" x="3746500" y="5530850"/>
          <p14:tracePt t="28588" x="3746500" y="5429250"/>
          <p14:tracePt t="28616" x="3752850" y="5365750"/>
          <p14:tracePt t="28648" x="3778250" y="5302250"/>
          <p14:tracePt t="28682" x="3778250" y="5276850"/>
          <p14:tracePt t="28933" x="3784600" y="5289550"/>
          <p14:tracePt t="28967" x="3810000" y="5327650"/>
          <p14:tracePt t="28999" x="3810000" y="5353050"/>
          <p14:tracePt t="29023" x="3810000" y="5372100"/>
          <p14:tracePt t="29056" x="3810000" y="5391150"/>
          <p14:tracePt t="30134" x="3848100" y="5353050"/>
          <p14:tracePt t="30167" x="3924300" y="5314950"/>
          <p14:tracePt t="30201" x="3968750" y="5289550"/>
          <p14:tracePt t="30225" x="3987800" y="5283200"/>
          <p14:tracePt t="30258" x="4000500" y="5283200"/>
          <p14:tracePt t="30291" x="4019550" y="5251450"/>
          <p14:tracePt t="30324" x="4038600" y="5226050"/>
          <p14:tracePt t="30352" x="4057650" y="5187950"/>
          <p14:tracePt t="30385" x="4083050" y="5137150"/>
          <p14:tracePt t="30418" x="4095750" y="5118100"/>
          <p14:tracePt t="30437" x="4095750" y="5086350"/>
          <p14:tracePt t="30459" x="4102100" y="5067300"/>
          <p14:tracePt t="30492" x="4121150" y="5022850"/>
          <p14:tracePt t="30524" x="4121150" y="5016500"/>
          <p14:tracePt t="31059" x="4165600" y="4997450"/>
          <p14:tracePt t="31070" x="4171950" y="4991100"/>
          <p14:tracePt t="31102" x="4203700" y="4991100"/>
          <p14:tracePt t="31236" x="4210050" y="4991100"/>
          <p14:tracePt t="31274" x="4216400" y="4991100"/>
          <p14:tracePt t="31837" x="4216400" y="5010150"/>
          <p14:tracePt t="31870" x="4203700" y="5041900"/>
          <p14:tracePt t="31903" x="4203700" y="5067300"/>
          <p14:tracePt t="31936" x="4203700" y="5080000"/>
          <p14:tracePt t="31960" x="4203700" y="5092700"/>
          <p14:tracePt t="32871" x="4159250" y="5124450"/>
          <p14:tracePt t="32906" x="4076700" y="5175250"/>
          <p14:tracePt t="32939" x="4000500" y="5207000"/>
          <p14:tracePt t="32963" x="3975100" y="5232400"/>
          <p14:tracePt t="32995" x="3949700" y="5238750"/>
          <p14:tracePt t="33022" x="3924300" y="5238750"/>
          <p14:tracePt t="33055" x="3917950" y="5238750"/>
          <p14:tracePt t="33089" x="3911600" y="5238750"/>
          <p14:tracePt t="33656" x="3898900" y="5276850"/>
          <p14:tracePt t="33679" x="3886200" y="5327650"/>
          <p14:tracePt t="33713" x="3879850" y="5397500"/>
          <p14:tracePt t="33747" x="3879850" y="5454650"/>
          <p14:tracePt t="33773" x="3879850" y="5473700"/>
          <p14:tracePt t="33807" x="3867150" y="5505450"/>
          <p14:tracePt t="33841" x="3867150" y="5530850"/>
          <p14:tracePt t="33873" x="3867150" y="5543550"/>
          <p14:tracePt t="33924" x="3867150" y="5549900"/>
          <p14:tracePt t="38685" x="3898900" y="5518150"/>
          <p14:tracePt t="38714" x="3981450" y="5448300"/>
          <p14:tracePt t="38746" x="4032250" y="5391150"/>
          <p14:tracePt t="38780" x="4064000" y="5359400"/>
          <p14:tracePt t="38813" x="4083050" y="5353050"/>
          <p14:tracePt t="46392" x="4044950" y="5365750"/>
          <p14:tracePt t="46424" x="4000500" y="5378450"/>
          <p14:tracePt t="46443" x="3987800" y="5378450"/>
          <p14:tracePt t="46465" x="3968750" y="5378450"/>
          <p14:tracePt t="46498" x="3937000" y="5378450"/>
          <p14:tracePt t="46532" x="3905250" y="5384800"/>
          <p14:tracePt t="46559" x="3886200" y="5391150"/>
          <p14:tracePt t="46691" x="3873500" y="5416550"/>
          <p14:tracePt t="47945" x="3879850" y="5384800"/>
          <p14:tracePt t="47984" x="3886200" y="5346700"/>
          <p14:tracePt t="48001" x="3892550" y="5334000"/>
          <p14:tracePt t="48027" x="3892550" y="5314950"/>
          <p14:tracePt t="48060" x="3892550" y="5283200"/>
          <p14:tracePt t="48094" x="3892550" y="5270500"/>
          <p14:tracePt t="48127" x="3911600" y="5238750"/>
          <p14:tracePt t="48193" x="3924300" y="5238750"/>
        </p14:tracePtLst>
      </p14:laserTraceLst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is strongly correlated with education of women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" y="1219200"/>
            <a:ext cx="8019176" cy="4937125"/>
          </a:xfr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8F80F96-5E31-8842-8ABA-480F7FCCEB8A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546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4"/>
    </mc:Choice>
    <mc:Fallback xmlns="">
      <p:transition spd="slow" advTm="50884"/>
    </mc:Fallback>
  </mc:AlternateContent>
  <p:extLst>
    <p:ext uri="{3A86A75C-4F4B-4683-9AE1-C65F6400EC91}">
      <p14:laserTraceLst xmlns:p14="http://schemas.microsoft.com/office/powerpoint/2010/main">
        <p14:tracePtLst>
          <p14:tracePt t="1579" x="4197350" y="5334000"/>
          <p14:tracePt t="1612" x="4876800" y="5511800"/>
          <p14:tracePt t="1646" x="5581650" y="5626100"/>
          <p14:tracePt t="1679" x="6007100" y="5695950"/>
          <p14:tracePt t="1696" x="6178550" y="5715000"/>
          <p14:tracePt t="1729" x="6477000" y="5816600"/>
          <p14:tracePt t="1769" x="6705600" y="5892800"/>
          <p14:tracePt t="1802" x="6832600" y="5905500"/>
          <p14:tracePt t="1830" x="6946900" y="5905500"/>
          <p14:tracePt t="1863" x="7061200" y="5892800"/>
          <p14:tracePt t="1895" x="7169150" y="5867400"/>
          <p14:tracePt t="1929" x="7372350" y="5842000"/>
          <p14:tracePt t="1963" x="7537450" y="5835650"/>
          <p14:tracePt t="1986" x="7677150" y="5835650"/>
          <p14:tracePt t="2019" x="7823200" y="5873750"/>
          <p14:tracePt t="2035" x="7835900" y="5873750"/>
          <p14:tracePt t="2063" x="7842250" y="5873750"/>
          <p14:tracePt t="2503" x="8013700" y="5873750"/>
          <p14:tracePt t="2531" x="8235950" y="5873750"/>
          <p14:tracePt t="2563" x="8382000" y="5873750"/>
          <p14:tracePt t="2596" x="8464550" y="5873750"/>
          <p14:tracePt t="2631" x="8502650" y="5873750"/>
          <p14:tracePt t="2663" x="8509000" y="5873750"/>
          <p14:tracePt t="2696" x="8547100" y="5873750"/>
          <p14:tracePt t="2720" x="8572500" y="5867400"/>
          <p14:tracePt t="2753" x="8623300" y="5867400"/>
          <p14:tracePt t="2782" x="8642350" y="5867400"/>
          <p14:tracePt t="7871" x="8483600" y="5848350"/>
          <p14:tracePt t="7896" x="8242300" y="5848350"/>
          <p14:tracePt t="7912" x="8102600" y="5848350"/>
          <p14:tracePt t="7940" x="7874000" y="5848350"/>
          <p14:tracePt t="7972" x="7677150" y="5842000"/>
          <p14:tracePt t="8005" x="7480300" y="5803900"/>
          <p14:tracePt t="8040" x="7410450" y="5778500"/>
          <p14:tracePt t="8072" x="7404100" y="5778500"/>
          <p14:tracePt t="8523" x="6953250" y="5816600"/>
          <p14:tracePt t="8556" x="6267450" y="5937250"/>
          <p14:tracePt t="8590" x="5575300" y="6096000"/>
          <p14:tracePt t="8613" x="5099050" y="6273800"/>
          <p14:tracePt t="8655" x="4756150" y="6413500"/>
          <p14:tracePt t="8662" x="4743450" y="6419850"/>
          <p14:tracePt t="8696" x="4699000" y="6438900"/>
          <p14:tracePt t="8723" x="4692650" y="6438900"/>
          <p14:tracePt t="9007" x="4235450" y="6388100"/>
          <p14:tracePt t="9041" x="3378200" y="6261100"/>
          <p14:tracePt t="9074" x="2692400" y="6203950"/>
          <p14:tracePt t="9114" x="2184400" y="6197600"/>
          <p14:tracePt t="9149" x="1822450" y="6197600"/>
          <p14:tracePt t="9181" x="1549400" y="6191250"/>
          <p14:tracePt t="9209" x="1422400" y="6159500"/>
          <p14:tracePt t="9240" x="1352550" y="6121400"/>
          <p14:tracePt t="9274" x="1314450" y="6108700"/>
          <p14:tracePt t="9306" x="1289050" y="6108700"/>
          <p14:tracePt t="9340" x="1282700" y="6108700"/>
          <p14:tracePt t="9807" x="1073150" y="6076950"/>
          <p14:tracePt t="9833" x="895350" y="6038850"/>
          <p14:tracePt t="9865" x="781050" y="6000750"/>
          <p14:tracePt t="9899" x="692150" y="5969000"/>
          <p14:tracePt t="9926" x="635000" y="5918200"/>
          <p14:tracePt t="9958" x="609600" y="5905500"/>
          <p14:tracePt t="9991" x="590550" y="5892800"/>
          <p14:tracePt t="10010" x="590550" y="5880100"/>
          <p14:tracePt t="10042" x="590550" y="5867400"/>
          <p14:tracePt t="11427" x="552450" y="5676900"/>
          <p14:tracePt t="11460" x="508000" y="5384800"/>
          <p14:tracePt t="11495" x="508000" y="5080000"/>
          <p14:tracePt t="11512" x="508000" y="4965700"/>
          <p14:tracePt t="11544" x="508000" y="4692650"/>
          <p14:tracePt t="11567" x="508000" y="4622800"/>
          <p14:tracePt t="11602" x="508000" y="4578350"/>
          <p14:tracePt t="11634" x="501650" y="4540250"/>
          <p14:tracePt t="11662" x="501650" y="4521200"/>
          <p14:tracePt t="12028" x="527050" y="4324350"/>
          <p14:tracePt t="12052" x="539750" y="4248150"/>
          <p14:tracePt t="12085" x="571500" y="4057650"/>
          <p14:tracePt t="12119" x="590550" y="3822700"/>
          <p14:tracePt t="12145" x="596900" y="3721100"/>
          <p14:tracePt t="12178" x="596900" y="3625850"/>
          <p14:tracePt t="12211" x="596900" y="3556000"/>
          <p14:tracePt t="12244" x="596900" y="3498850"/>
          <p14:tracePt t="12277" x="596900" y="3460750"/>
          <p14:tracePt t="12301" x="596900" y="3454400"/>
          <p14:tracePt t="12368" x="596900" y="3422650"/>
          <p14:tracePt t="12395" x="596900" y="3397250"/>
          <p14:tracePt t="12512" x="590550" y="3397250"/>
          <p14:tracePt t="12567" x="571500" y="3416300"/>
          <p14:tracePt t="12602" x="552450" y="3479800"/>
          <p14:tracePt t="12629" x="520700" y="3632200"/>
          <p14:tracePt t="12663" x="520700" y="3727450"/>
          <p14:tracePt t="12696" x="514350" y="3822700"/>
          <p14:tracePt t="12728" x="501650" y="3917950"/>
          <p14:tracePt t="12761" x="488950" y="3975100"/>
          <p14:tracePt t="12786" x="469900" y="4025900"/>
          <p14:tracePt t="12820" x="463550" y="4184650"/>
          <p14:tracePt t="12836" x="463550" y="4279900"/>
          <p14:tracePt t="12870" x="463550" y="4476750"/>
          <p14:tracePt t="12879" x="463550" y="4495800"/>
          <p14:tracePt t="12912" x="463550" y="4591050"/>
          <p14:tracePt t="12929" x="463550" y="4616450"/>
          <p14:tracePt t="12962" x="463550" y="4641850"/>
          <p14:tracePt t="12996" x="463550" y="4667250"/>
          <p14:tracePt t="13569" x="520700" y="4857750"/>
          <p14:tracePt t="13603" x="692150" y="5207000"/>
          <p14:tracePt t="13631" x="850900" y="5429250"/>
          <p14:tracePt t="13664" x="971550" y="5575300"/>
          <p14:tracePt t="13698" x="1041400" y="5645150"/>
          <p14:tracePt t="13730" x="1168400" y="5727700"/>
          <p14:tracePt t="13764" x="1282700" y="5803900"/>
          <p14:tracePt t="13803" x="1358900" y="5861050"/>
          <p14:tracePt t="13838" x="1397000" y="5899150"/>
          <p14:tracePt t="13864" x="1403350" y="5899150"/>
          <p14:tracePt t="13913" x="1416050" y="5899150"/>
          <p14:tracePt t="14370" x="1708150" y="5899150"/>
          <p14:tracePt t="14399" x="2000250" y="5899150"/>
          <p14:tracePt t="14431" x="2368550" y="5905500"/>
          <p14:tracePt t="14464" x="2559050" y="5937250"/>
          <p14:tracePt t="14498" x="2749550" y="5956300"/>
          <p14:tracePt t="14521" x="2844800" y="5956300"/>
          <p14:tracePt t="14555" x="3054350" y="5918200"/>
          <p14:tracePt t="14589" x="3276600" y="5905500"/>
          <p14:tracePt t="14615" x="3473450" y="5905500"/>
          <p14:tracePt t="14648" x="3594100" y="5918200"/>
          <p14:tracePt t="14682" x="3708400" y="5918200"/>
          <p14:tracePt t="14715" x="3905250" y="5918200"/>
          <p14:tracePt t="14748" x="4025900" y="5911850"/>
          <p14:tracePt t="14772" x="4171950" y="5899150"/>
          <p14:tracePt t="14805" x="4311650" y="5899150"/>
          <p14:tracePt t="14838" x="4476750" y="5911850"/>
          <p14:tracePt t="14867" x="4610100" y="5911850"/>
          <p14:tracePt t="14899" x="4813300" y="5911850"/>
          <p14:tracePt t="14931" x="5003800" y="5943600"/>
          <p14:tracePt t="14965" x="5175250" y="5949950"/>
          <p14:tracePt t="14999" x="5353050" y="5988050"/>
          <p14:tracePt t="15023" x="5435600" y="5994400"/>
          <p14:tracePt t="15056" x="5556250" y="6000750"/>
          <p14:tracePt t="15083" x="5645150" y="6000750"/>
          <p14:tracePt t="15100" x="5683250" y="6000750"/>
          <p14:tracePt t="15133" x="5772150" y="6000750"/>
          <p14:tracePt t="15166" x="5861050" y="6000750"/>
          <p14:tracePt t="15198" x="5924550" y="6000750"/>
          <p14:tracePt t="15232" x="5937250" y="6000750"/>
          <p14:tracePt t="15732" x="5651500" y="6038850"/>
          <p14:tracePt t="15756" x="5461000" y="6038850"/>
          <p14:tracePt t="15790" x="5238750" y="6051550"/>
          <p14:tracePt t="15824" x="5149850" y="6051550"/>
          <p14:tracePt t="15851" x="5086350" y="6083300"/>
          <p14:tracePt t="15883" x="5016500" y="6083300"/>
          <p14:tracePt t="15916" x="4972050" y="6083300"/>
          <p14:tracePt t="15949" x="4946650" y="6083300"/>
          <p14:tracePt t="15974" x="4927600" y="6083300"/>
          <p14:tracePt t="16006" x="4914900" y="6083300"/>
          <p14:tracePt t="17975" x="4724400" y="6064250"/>
          <p14:tracePt t="18013" x="4286250" y="5969000"/>
          <p14:tracePt t="18023" x="4051300" y="5943600"/>
          <p14:tracePt t="18054" x="3536950" y="5867400"/>
          <p14:tracePt t="18087" x="3048000" y="5803900"/>
          <p14:tracePt t="18119" x="2768600" y="5727700"/>
          <p14:tracePt t="18153" x="2546350" y="5638800"/>
          <p14:tracePt t="18187" x="2381250" y="5575300"/>
          <p14:tracePt t="18210" x="2311400" y="5556250"/>
          <p14:tracePt t="18244" x="2139950" y="5505450"/>
          <p14:tracePt t="18277" x="2006600" y="5505450"/>
          <p14:tracePt t="18304" x="1911350" y="5505450"/>
          <p14:tracePt t="18336" x="1778000" y="5505450"/>
          <p14:tracePt t="18370" x="1574800" y="5505450"/>
          <p14:tracePt t="18403" x="1447800" y="5499100"/>
          <p14:tracePt t="18428" x="1403350" y="5499100"/>
          <p14:tracePt t="18460" x="1365250" y="5499100"/>
          <p14:tracePt t="18494" x="1333500" y="5499100"/>
          <p14:tracePt t="18511" x="1314450" y="5499100"/>
          <p14:tracePt t="18538" x="1301750" y="5499100"/>
          <p14:tracePt t="19496" x="1962150" y="5441950"/>
          <p14:tracePt t="19512" x="2495550" y="5429250"/>
          <p14:tracePt t="19540" x="3238500" y="5435600"/>
          <p14:tracePt t="19571" x="4076700" y="5448300"/>
          <p14:tracePt t="19605" x="4921250" y="5461000"/>
          <p14:tracePt t="19638" x="5334000" y="5530850"/>
          <p14:tracePt t="19671" x="5556250" y="5600700"/>
          <p14:tracePt t="19696" x="5651500" y="5607050"/>
          <p14:tracePt t="19732" x="5695950" y="5607050"/>
          <p14:tracePt t="19756" x="5702300" y="5607050"/>
          <p14:tracePt t="20056" x="5981700" y="5607050"/>
          <p14:tracePt t="20089" x="6172200" y="5626100"/>
          <p14:tracePt t="20122" x="6305550" y="5638800"/>
          <p14:tracePt t="20148" x="6375400" y="5638800"/>
          <p14:tracePt t="20180" x="6407150" y="5638800"/>
          <p14:tracePt t="20213" x="6426200" y="5638800"/>
          <p14:tracePt t="20241" x="6445250" y="5638800"/>
          <p14:tracePt t="20274" x="6489700" y="5638800"/>
          <p14:tracePt t="20306" x="6521450" y="5638800"/>
          <p14:tracePt t="20339" x="6553200" y="5638800"/>
          <p14:tracePt t="20373" x="6616700" y="5626100"/>
          <p14:tracePt t="20406" x="6699250" y="5626100"/>
          <p14:tracePt t="20429" x="6705600" y="5626100"/>
          <p14:tracePt t="29903" x="6559550" y="5505450"/>
          <p14:tracePt t="29937" x="6388100" y="5276850"/>
          <p14:tracePt t="29970" x="6318250" y="5149850"/>
          <p14:tracePt t="29995" x="6292850" y="5124450"/>
          <p14:tracePt t="30011" x="6292850" y="5105400"/>
          <p14:tracePt t="31438" x="6356350" y="5175250"/>
          <p14:tracePt t="31463" x="6457950" y="5276850"/>
          <p14:tracePt t="31498" x="6565900" y="5384800"/>
          <p14:tracePt t="31512" x="6604000" y="5422900"/>
          <p14:tracePt t="31547" x="6629400" y="5448300"/>
          <p14:tracePt t="31562" x="6629400" y="5467350"/>
          <p14:tracePt t="31590" x="6635750" y="5486400"/>
          <p14:tracePt t="31622" x="6648450" y="5499100"/>
        </p14:tracePtLst>
      </p14:laserTraceLst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rates vary geographically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log scale for the y-axis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Populations are in decline (r &lt; 0) in Europe, and close to steady in North America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 some countries like Russia population has declined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5715000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By Conscious - Own work, CC BY-SA 3.0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5943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https://upload.wikimedia.org/wikipedia/commons/thumb/1/11/World_population_%28UN%29.svg/1024px-World_population_%28UN%29.svg.png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3901"/>
            <a:ext cx="4486669" cy="3980778"/>
          </a:xfr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F18724B-0785-8345-8389-BC4D04FFDEC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3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4"/>
    </mc:Choice>
    <mc:Fallback xmlns="">
      <p:transition spd="slow" advTm="66984"/>
    </mc:Fallback>
  </mc:AlternateContent>
  <p:extLst>
    <p:ext uri="{3A86A75C-4F4B-4683-9AE1-C65F6400EC91}">
      <p14:laserTraceLst xmlns:p14="http://schemas.microsoft.com/office/powerpoint/2010/main">
        <p14:tracePtLst>
          <p14:tracePt t="4592" x="6445250" y="5391150"/>
          <p14:tracePt t="4625" x="6064250" y="5181600"/>
          <p14:tracePt t="4658" x="5861050" y="5060950"/>
          <p14:tracePt t="4686" x="5683250" y="4959350"/>
          <p14:tracePt t="4717" x="5556250" y="4895850"/>
          <p14:tracePt t="4749" x="5448300" y="4851400"/>
          <p14:tracePt t="4778" x="5346700" y="4813300"/>
          <p14:tracePt t="4809" x="5238750" y="4749800"/>
          <p14:tracePt t="4841" x="5175250" y="4711700"/>
          <p14:tracePt t="4869" x="5099050" y="4686300"/>
          <p14:tracePt t="4902" x="4921250" y="4597400"/>
          <p14:tracePt t="4932" x="4775200" y="4546600"/>
          <p14:tracePt t="4968" x="4565650" y="4527550"/>
          <p14:tracePt t="5000" x="4387850" y="4584700"/>
          <p14:tracePt t="5030" x="4292600" y="4641850"/>
          <p14:tracePt t="5060" x="4279900" y="4648200"/>
          <p14:tracePt t="6202" x="4318000" y="4413250"/>
          <p14:tracePt t="6230" x="4324350" y="4279900"/>
          <p14:tracePt t="6263" x="4324350" y="4210050"/>
          <p14:tracePt t="6282" x="4324350" y="4165600"/>
          <p14:tracePt t="6313" x="4368800" y="3981450"/>
          <p14:tracePt t="6346" x="4394200" y="3829050"/>
          <p14:tracePt t="6377" x="4394200" y="3733800"/>
          <p14:tracePt t="6404" x="4394200" y="3670300"/>
          <p14:tracePt t="6435" x="4406900" y="3517900"/>
          <p14:tracePt t="6464" x="4413250" y="3378200"/>
          <p14:tracePt t="6495" x="4413250" y="3263900"/>
          <p14:tracePt t="6527" x="4400550" y="3067050"/>
          <p14:tracePt t="6561" x="4349750" y="2774950"/>
          <p14:tracePt t="6590" x="4318000" y="2628900"/>
          <p14:tracePt t="6611" x="4305300" y="2603500"/>
          <p14:tracePt t="6644" x="4305300" y="2578100"/>
          <p14:tracePt t="6685" x="4305300" y="2565400"/>
          <p14:tracePt t="6714" x="4324350" y="2444750"/>
          <p14:tracePt t="6747" x="4330700" y="2387600"/>
          <p14:tracePt t="6778" x="4330700" y="2355850"/>
          <p14:tracePt t="6877" x="4356100" y="2292350"/>
          <p14:tracePt t="6912" x="4368800" y="2260600"/>
          <p14:tracePt t="7406" x="4394200" y="2070100"/>
          <p14:tracePt t="7437" x="4394200" y="2012950"/>
          <p14:tracePt t="7465" x="4400550" y="1962150"/>
          <p14:tracePt t="7496" x="4400550" y="1943100"/>
          <p14:tracePt t="7530" x="4400550" y="1936750"/>
          <p14:tracePt t="7863" x="4400550" y="1981200"/>
          <p14:tracePt t="7896" x="4400550" y="2082800"/>
          <p14:tracePt t="7916" x="4400550" y="2152650"/>
          <p14:tracePt t="7952" x="4413250" y="2260600"/>
          <p14:tracePt t="7970" x="4419600" y="2311400"/>
          <p14:tracePt t="8000" x="4419600" y="2393950"/>
          <p14:tracePt t="8030" x="4457700" y="2501900"/>
          <p14:tracePt t="8059" x="4476750" y="2641600"/>
          <p14:tracePt t="8097" x="4483100" y="2787650"/>
          <p14:tracePt t="8124" x="4483100" y="2838450"/>
          <p14:tracePt t="8151" x="4495800" y="2927350"/>
          <p14:tracePt t="8190" x="4502150" y="3092450"/>
          <p14:tracePt t="8220" x="4502150" y="3175000"/>
          <p14:tracePt t="8250" x="4502150" y="3302000"/>
          <p14:tracePt t="8281" x="4502150" y="3416300"/>
          <p14:tracePt t="8314" x="4483100" y="3536950"/>
          <p14:tracePt t="8343" x="4470400" y="3676650"/>
          <p14:tracePt t="8371" x="4451350" y="3810000"/>
          <p14:tracePt t="8401" x="4451350" y="3975100"/>
          <p14:tracePt t="8439" x="4451350" y="4064000"/>
          <p14:tracePt t="8831" x="4445000" y="4394200"/>
          <p14:tracePt t="8839" x="4445000" y="4445000"/>
          <p14:tracePt t="8871" x="4445000" y="4578350"/>
          <p14:tracePt t="8912" x="4445000" y="4902200"/>
          <p14:tracePt t="8939" x="4445000" y="4991100"/>
          <p14:tracePt t="8968" x="4445000" y="5048250"/>
          <p14:tracePt t="8999" x="4445000" y="5111750"/>
          <p14:tracePt t="9031" x="4445000" y="5175250"/>
          <p14:tracePt t="9059" x="4445000" y="5207000"/>
          <p14:tracePt t="9089" x="4445000" y="5226050"/>
          <p14:tracePt t="9130" x="4445000" y="5232400"/>
          <p14:tracePt t="12768" x="4432300" y="5149850"/>
          <p14:tracePt t="12794" x="4400550" y="5010150"/>
          <p14:tracePt t="12836" x="4337050" y="4711700"/>
          <p14:tracePt t="12862" x="4330700" y="4578350"/>
          <p14:tracePt t="12872" x="4330700" y="4546600"/>
          <p14:tracePt t="12907" x="4318000" y="4457700"/>
          <p14:tracePt t="12920" x="4318000" y="4451350"/>
          <p14:tracePt t="12940" x="4318000" y="4432300"/>
          <p14:tracePt t="12988" x="4311650" y="4432300"/>
          <p14:tracePt t="13061" x="4311650" y="4470400"/>
          <p14:tracePt t="13090" x="4311650" y="4603750"/>
          <p14:tracePt t="13121" x="4305300" y="4724400"/>
          <p14:tracePt t="13141" x="4279900" y="4794250"/>
          <p14:tracePt t="13171" x="4267200" y="4851400"/>
          <p14:tracePt t="13204" x="4260850" y="4883150"/>
          <p14:tracePt t="13234" x="4260850" y="4902200"/>
          <p14:tracePt t="13904" x="4260850" y="4984750"/>
          <p14:tracePt t="13940" x="4260850" y="5137150"/>
          <p14:tracePt t="13972" x="4260850" y="5232400"/>
          <p14:tracePt t="14001" x="4260850" y="5289550"/>
          <p14:tracePt t="14022" x="4260850" y="5334000"/>
          <p14:tracePt t="14049" x="4279900" y="5372100"/>
          <p14:tracePt t="14079" x="4298950" y="5410200"/>
          <p14:tracePt t="14108" x="4337050" y="5473700"/>
          <p14:tracePt t="14140" x="4413250" y="5543550"/>
          <p14:tracePt t="14172" x="4476750" y="5575300"/>
          <p14:tracePt t="14205" x="4514850" y="5607050"/>
          <p14:tracePt t="14234" x="4578350" y="5664200"/>
          <p14:tracePt t="14263" x="4629150" y="5702300"/>
          <p14:tracePt t="14294" x="4660900" y="5734050"/>
          <p14:tracePt t="14655" x="4997450" y="5715000"/>
          <p14:tracePt t="14689" x="5556250" y="5689600"/>
          <p14:tracePt t="14716" x="5842000" y="5657850"/>
          <p14:tracePt t="14750" x="6305550" y="5588000"/>
          <p14:tracePt t="14772" x="6483350" y="5562600"/>
          <p14:tracePt t="14801" x="6680200" y="5518150"/>
          <p14:tracePt t="14830" x="6870700" y="5499100"/>
          <p14:tracePt t="14860" x="7029450" y="5499100"/>
          <p14:tracePt t="14890" x="7137400" y="5499100"/>
          <p14:tracePt t="14920" x="7289800" y="5511800"/>
          <p14:tracePt t="14957" x="7442200" y="5588000"/>
          <p14:tracePt t="14987" x="7486650" y="5619750"/>
          <p14:tracePt t="15020" x="7518400" y="5645150"/>
          <p14:tracePt t="15053" x="7537450" y="5657850"/>
          <p14:tracePt t="15076" x="7594600" y="5657850"/>
          <p14:tracePt t="15109" x="7639050" y="5657850"/>
          <p14:tracePt t="15138" x="7658100" y="5657850"/>
          <p14:tracePt t="15171" x="7670800" y="5657850"/>
          <p14:tracePt t="16455" x="7575550" y="5657850"/>
          <p14:tracePt t="16489" x="7499350" y="5657850"/>
          <p14:tracePt t="16522" x="7461250" y="5657850"/>
          <p14:tracePt t="16545" x="7442200" y="5657850"/>
          <p14:tracePt t="16578" x="7410450" y="5657850"/>
          <p14:tracePt t="16611" x="7397750" y="5657850"/>
          <p14:tracePt t="16672" x="7397750" y="5651500"/>
          <p14:tracePt t="17111" x="7296150" y="5607050"/>
          <p14:tracePt t="17141" x="7105650" y="5461000"/>
          <p14:tracePt t="17174" x="7004050" y="5378450"/>
          <p14:tracePt t="17207" x="6921500" y="5302250"/>
          <p14:tracePt t="17240" x="6838950" y="5270500"/>
          <p14:tracePt t="17258" x="6819900" y="5251450"/>
          <p14:tracePt t="17279" x="6794500" y="5232400"/>
          <p14:tracePt t="17312" x="6762750" y="5207000"/>
          <p14:tracePt t="17341" x="6737350" y="5181600"/>
          <p14:tracePt t="17373" x="6711950" y="5175250"/>
          <p14:tracePt t="17406" x="6686550" y="5162550"/>
          <p14:tracePt t="17440" x="6648450" y="5130800"/>
          <p14:tracePt t="17473" x="6629400" y="5111750"/>
          <p14:tracePt t="17507" x="6591300" y="5080000"/>
          <p14:tracePt t="17578" x="6572250" y="5073650"/>
          <p14:tracePt t="17608" x="6565900" y="5073650"/>
          <p14:tracePt t="17658" x="6565900" y="5067300"/>
          <p14:tracePt t="18764" x="6540500" y="4914900"/>
          <p14:tracePt t="18798" x="6502400" y="4686300"/>
          <p14:tracePt t="18826" x="6470650" y="4546600"/>
          <p14:tracePt t="18859" x="6451600" y="4425950"/>
          <p14:tracePt t="18892" x="6432550" y="4368800"/>
          <p14:tracePt t="18925" x="6394450" y="4298950"/>
          <p14:tracePt t="18959" x="6362700" y="4235450"/>
          <p14:tracePt t="18992" x="6330950" y="4191000"/>
          <p14:tracePt t="19014" x="6273800" y="4127500"/>
          <p14:tracePt t="19049" x="6216650" y="4083050"/>
          <p14:tracePt t="19077" x="6159500" y="4032250"/>
          <p14:tracePt t="19110" x="6057900" y="3962400"/>
          <p14:tracePt t="19127" x="6019800" y="3911600"/>
          <p14:tracePt t="19145" x="5981700" y="3892550"/>
          <p14:tracePt t="19177" x="5943600" y="3860800"/>
          <p14:tracePt t="19195" x="5930900" y="3860800"/>
          <p14:tracePt t="19226" x="5924550" y="3860800"/>
          <p14:tracePt t="19249" x="5911850" y="3860800"/>
          <p14:tracePt t="19282" x="5892800" y="3860800"/>
          <p14:tracePt t="19315" x="5867400" y="3854450"/>
          <p14:tracePt t="19359" x="5867400" y="3848100"/>
          <p14:tracePt t="19392" x="5867400" y="3841750"/>
          <p14:tracePt t="19426" x="5867400" y="3835400"/>
          <p14:tracePt t="19459" x="5867400" y="3829050"/>
          <p14:tracePt t="19483" x="5867400" y="3816350"/>
          <p14:tracePt t="19516" x="5911850" y="3784600"/>
          <p14:tracePt t="19549" x="5994400" y="3746500"/>
          <p14:tracePt t="19577" x="6051550" y="3727450"/>
          <p14:tracePt t="19610" x="6121400" y="3727450"/>
          <p14:tracePt t="19643" x="6178550" y="3727450"/>
          <p14:tracePt t="19676" x="6235700" y="3727450"/>
          <p14:tracePt t="19710" x="6305550" y="3721100"/>
          <p14:tracePt t="19732" x="6350000" y="3708400"/>
          <p14:tracePt t="19766" x="6381750" y="3708400"/>
          <p14:tracePt t="19799" x="6413500" y="3708400"/>
          <p14:tracePt t="19828" x="6445250" y="3708400"/>
          <p14:tracePt t="19860" x="6527800" y="3683000"/>
          <p14:tracePt t="19894" x="6597650" y="3663950"/>
          <p14:tracePt t="19926" x="6616700" y="3663950"/>
          <p14:tracePt t="20478" x="6457950" y="3625850"/>
          <p14:tracePt t="20500" x="6375400" y="3606800"/>
          <p14:tracePt t="20533" x="6286500" y="3581400"/>
          <p14:tracePt t="20562" x="6235700" y="3575050"/>
          <p14:tracePt t="20595" x="6216650" y="3575050"/>
          <p14:tracePt t="20627" x="6184900" y="3575050"/>
          <p14:tracePt t="20646" x="6165850" y="3575050"/>
          <p14:tracePt t="20678" x="6159500" y="3575050"/>
          <p14:tracePt t="20766" x="6153150" y="3575050"/>
          <p14:tracePt t="20796" x="6140450" y="3575050"/>
          <p14:tracePt t="20861" x="6134100" y="3575050"/>
          <p14:tracePt t="21111" x="6184900" y="3543300"/>
          <p14:tracePt t="21145" x="6210300" y="3530600"/>
          <p14:tracePt t="21180" x="6286500" y="3498850"/>
          <p14:tracePt t="21215" x="6362700" y="3460750"/>
          <p14:tracePt t="21221" x="6375400" y="3454400"/>
          <p14:tracePt t="21251" x="6438900" y="3435350"/>
          <p14:tracePt t="21285" x="6489700" y="3422650"/>
          <p14:tracePt t="21313" x="6515100" y="3422650"/>
          <p14:tracePt t="21345" x="6540500" y="3422650"/>
          <p14:tracePt t="21429" x="6559550" y="3422650"/>
          <p14:tracePt t="21479" x="6565900" y="3422650"/>
          <p14:tracePt t="22007" x="6451600" y="3422650"/>
          <p14:tracePt t="22030" x="6292850" y="3403600"/>
          <p14:tracePt t="22066" x="6178550" y="3390900"/>
          <p14:tracePt t="22087" x="6127750" y="3384550"/>
          <p14:tracePt t="22111" x="6089650" y="3378200"/>
          <p14:tracePt t="22142" x="6051550" y="3378200"/>
          <p14:tracePt t="22167" x="6032500" y="3378200"/>
          <p14:tracePt t="22189" x="6007100" y="3371850"/>
          <p14:tracePt t="22225" x="5981700" y="3365500"/>
          <p14:tracePt t="22259" x="5943600" y="3340100"/>
          <p14:tracePt t="22285" x="5924550" y="3321050"/>
          <p14:tracePt t="22319" x="5892800" y="3295650"/>
          <p14:tracePt t="22351" x="5867400" y="3263900"/>
          <p14:tracePt t="22385" x="5835650" y="3263900"/>
          <p14:tracePt t="22406" x="5822950" y="3257550"/>
          <p14:tracePt t="22438" x="5803900" y="3244850"/>
          <p14:tracePt t="22470" x="5784850" y="3225800"/>
          <p14:tracePt t="22772" x="5848350" y="3219450"/>
          <p14:tracePt t="22806" x="5956300" y="3206750"/>
          <p14:tracePt t="22829" x="6026150" y="3175000"/>
          <p14:tracePt t="22863" x="6115050" y="3168650"/>
          <p14:tracePt t="22893" x="6153150" y="3168650"/>
          <p14:tracePt t="22926" x="6184900" y="3168650"/>
          <p14:tracePt t="22959" x="6191250" y="3168650"/>
          <p14:tracePt t="22990" x="6197600" y="3168650"/>
          <p14:tracePt t="23401" x="6026150" y="3041650"/>
          <p14:tracePt t="23423" x="5949950" y="2959100"/>
          <p14:tracePt t="23456" x="5829300" y="2870200"/>
          <p14:tracePt t="23489" x="5765800" y="2819400"/>
          <p14:tracePt t="23520" x="5702300" y="2787650"/>
          <p14:tracePt t="23553" x="5676900" y="2781300"/>
          <p14:tracePt t="23586" x="5645150" y="2768600"/>
          <p14:tracePt t="23629" x="5632450" y="2762250"/>
          <p14:tracePt t="23685" x="5626100" y="2762250"/>
          <p14:tracePt t="23707" x="5613400" y="2762250"/>
          <p14:tracePt t="23751" x="5600700" y="2755900"/>
          <p14:tracePt t="23786" x="5600700" y="2749550"/>
          <p14:tracePt t="23819" x="5600700" y="2743200"/>
          <p14:tracePt t="23861" x="5600700" y="2736850"/>
          <p14:tracePt t="23892" x="5600700" y="2724150"/>
          <p14:tracePt t="23924" x="5600700" y="2705100"/>
          <p14:tracePt t="23939" x="5607050" y="2698750"/>
          <p14:tracePt t="23971" x="5632450" y="2679700"/>
          <p14:tracePt t="24005" x="5638800" y="2679700"/>
          <p14:tracePt t="24054" x="5657850" y="2667000"/>
          <p14:tracePt t="24103" x="5683250" y="2654300"/>
          <p14:tracePt t="24628" x="5638800" y="2628900"/>
          <p14:tracePt t="24653" x="5613400" y="2609850"/>
          <p14:tracePt t="24674" x="5594350" y="2590800"/>
          <p14:tracePt t="24708" x="5588000" y="2565400"/>
          <p14:tracePt t="24741" x="5619750" y="2438400"/>
          <p14:tracePt t="24768" x="5638800" y="2419350"/>
          <p14:tracePt t="24801" x="5638800" y="2393950"/>
          <p14:tracePt t="24837" x="5651500" y="2387600"/>
          <p14:tracePt t="25146" x="5702300" y="2362200"/>
          <p14:tracePt t="25181" x="5784850" y="2330450"/>
          <p14:tracePt t="25204" x="5810250" y="2317750"/>
          <p14:tracePt t="25245" x="5899150" y="2273300"/>
          <p14:tracePt t="25258" x="5943600" y="2260600"/>
          <p14:tracePt t="25289" x="6007100" y="2247900"/>
          <p14:tracePt t="25322" x="6083300" y="2216150"/>
          <p14:tracePt t="25344" x="6127750" y="2216150"/>
          <p14:tracePt t="25376" x="6184900" y="2216150"/>
          <p14:tracePt t="25409" x="6242050" y="2216150"/>
          <p14:tracePt t="25443" x="6292850" y="2216150"/>
          <p14:tracePt t="25486" x="6369050" y="2216150"/>
          <p14:tracePt t="25518" x="6413500" y="2209800"/>
          <p14:tracePt t="25549" x="6483350" y="2209800"/>
          <p14:tracePt t="25583" x="6527800" y="2209800"/>
          <p14:tracePt t="25614" x="6572250" y="2209800"/>
          <p14:tracePt t="25646" x="6584950" y="2209800"/>
          <p14:tracePt t="25677" x="6591300" y="2209800"/>
          <p14:tracePt t="28581" x="6591300" y="2413000"/>
          <p14:tracePt t="28613" x="6591300" y="2806700"/>
          <p14:tracePt t="28647" x="6635750" y="3251200"/>
          <p14:tracePt t="28674" x="6661150" y="3549650"/>
          <p14:tracePt t="28706" x="6718300" y="3854450"/>
          <p14:tracePt t="28740" x="6743700" y="4032250"/>
          <p14:tracePt t="28773" x="6750050" y="4152900"/>
          <p14:tracePt t="28807" x="6750050" y="4197350"/>
          <p14:tracePt t="30142" x="6718300" y="4197350"/>
          <p14:tracePt t="30176" x="6623050" y="4191000"/>
          <p14:tracePt t="30208" x="6572250" y="4203700"/>
          <p14:tracePt t="30242" x="6521450" y="4229100"/>
          <p14:tracePt t="30268" x="6496050" y="4241800"/>
          <p14:tracePt t="30299" x="6470650" y="4241800"/>
          <p14:tracePt t="30909" x="6381750" y="4171950"/>
          <p14:tracePt t="30944" x="6229350" y="3987800"/>
          <p14:tracePt t="30977" x="6083300" y="3810000"/>
          <p14:tracePt t="30994" x="6019800" y="3740150"/>
          <p14:tracePt t="31018" x="5943600" y="3657600"/>
          <p14:tracePt t="31050" x="5867400" y="3594100"/>
          <p14:tracePt t="31084" x="5791200" y="3543300"/>
          <p14:tracePt t="31112" x="5734050" y="3511550"/>
          <p14:tracePt t="31143" x="5708650" y="3486150"/>
          <p14:tracePt t="31178" x="5676900" y="3473450"/>
          <p14:tracePt t="31211" x="5651500" y="3473450"/>
          <p14:tracePt t="31243" x="5619750" y="3467100"/>
          <p14:tracePt t="31271" x="5600700" y="3448050"/>
          <p14:tracePt t="31301" x="5575300" y="3429000"/>
          <p14:tracePt t="31333" x="5556250" y="3390900"/>
          <p14:tracePt t="31367" x="5549900" y="3378200"/>
          <p14:tracePt t="31411" x="5549900" y="3371850"/>
          <p14:tracePt t="31477" x="5549900" y="3365500"/>
          <p14:tracePt t="31911" x="5556250" y="3333750"/>
          <p14:tracePt t="31944" x="5556250" y="3302000"/>
          <p14:tracePt t="31994" x="5568950" y="3282950"/>
          <p14:tracePt t="32019" x="5568950" y="3270250"/>
          <p14:tracePt t="32067" x="5600700" y="3238500"/>
          <p14:tracePt t="32102" x="5626100" y="3232150"/>
          <p14:tracePt t="32129" x="5632450" y="3232150"/>
          <p14:tracePt t="32212" x="5638800" y="3232150"/>
          <p14:tracePt t="32269" x="5645150" y="3232150"/>
          <p14:tracePt t="33446" x="5695950" y="3206750"/>
          <p14:tracePt t="33480" x="5778500" y="3181350"/>
          <p14:tracePt t="33504" x="5854700" y="3155950"/>
          <p14:tracePt t="33537" x="5886450" y="3155950"/>
          <p14:tracePt t="33571" x="5924550" y="3155950"/>
          <p14:tracePt t="33614" x="5962650" y="3155950"/>
          <p14:tracePt t="33647" x="5988050" y="3155950"/>
          <p14:tracePt t="33680" x="6019800" y="3155950"/>
          <p14:tracePt t="33713" x="6045200" y="3155950"/>
          <p14:tracePt t="33738" x="6070600" y="3155950"/>
          <p14:tracePt t="33770" x="6089650" y="3155950"/>
          <p14:tracePt t="33804" x="6134100" y="3155950"/>
          <p14:tracePt t="33832" x="6153150" y="3155950"/>
          <p14:tracePt t="33864" x="6203950" y="3155950"/>
          <p14:tracePt t="33897" x="6273800" y="3155950"/>
          <p14:tracePt t="33931" x="6356350" y="3155950"/>
          <p14:tracePt t="33964" x="6451600" y="3155950"/>
          <p14:tracePt t="33988" x="6489700" y="3155950"/>
          <p14:tracePt t="34021" x="6546850" y="3155950"/>
          <p14:tracePt t="34054" x="6623050" y="3155950"/>
          <p14:tracePt t="34082" x="6680200" y="3155950"/>
          <p14:tracePt t="34115" x="6750050" y="3155950"/>
          <p14:tracePt t="34147" x="6800850" y="3155950"/>
          <p14:tracePt t="34166" x="6838950" y="3155950"/>
          <p14:tracePt t="34198" x="6870700" y="3155950"/>
          <p14:tracePt t="34231" x="6902450" y="3155950"/>
          <p14:tracePt t="34256" x="6915150" y="3168650"/>
          <p14:tracePt t="34288" x="6927850" y="3168650"/>
          <p14:tracePt t="34321" x="6959600" y="3168650"/>
          <p14:tracePt t="34349" x="6985000" y="3175000"/>
          <p14:tracePt t="34381" x="7010400" y="3181350"/>
          <p14:tracePt t="34415" x="7035800" y="3187700"/>
          <p14:tracePt t="34448" x="7105650" y="3206750"/>
          <p14:tracePt t="34473" x="7143750" y="3206750"/>
          <p14:tracePt t="34505" x="7188200" y="3219450"/>
          <p14:tracePt t="34540" x="7213600" y="3219450"/>
          <p14:tracePt t="34572" x="7239000" y="3225800"/>
          <p14:tracePt t="34599" x="7264400" y="3225800"/>
          <p14:tracePt t="34632" x="7296150" y="3225800"/>
          <p14:tracePt t="34650" x="7302500" y="3225800"/>
          <p14:tracePt t="34714" x="7296150" y="3238500"/>
          <p14:tracePt t="35232" x="7372350" y="3244850"/>
          <p14:tracePt t="35256" x="7505700" y="3244850"/>
          <p14:tracePt t="35285" x="7607300" y="3244850"/>
          <p14:tracePt t="35318" x="7677150" y="3251200"/>
          <p14:tracePt t="35350" x="7727950" y="3257550"/>
          <p14:tracePt t="35383" x="7785100" y="3270250"/>
          <p14:tracePt t="35400" x="7810500" y="3276600"/>
          <p14:tracePt t="35433" x="7867650" y="3276600"/>
          <p14:tracePt t="35457" x="7893050" y="3276600"/>
          <p14:tracePt t="35490" x="7918450" y="3276600"/>
          <p14:tracePt t="35967" x="7823200" y="3409950"/>
          <p14:tracePt t="35991" x="7753350" y="3473450"/>
          <p14:tracePt t="36023" x="7626350" y="3549650"/>
          <p14:tracePt t="36052" x="7575550" y="3606800"/>
          <p14:tracePt t="36084" x="7518400" y="3632200"/>
          <p14:tracePt t="36117" x="7486650" y="3651250"/>
          <p14:tracePt t="36150" x="7467600" y="3651250"/>
          <p14:tracePt t="37191" x="7486650" y="3644900"/>
          <p14:tracePt t="37226" x="7575550" y="3619500"/>
          <p14:tracePt t="37259" x="7639050" y="3619500"/>
          <p14:tracePt t="37286" x="7664450" y="3619500"/>
          <p14:tracePt t="37320" x="7708900" y="3619500"/>
          <p14:tracePt t="37352" x="7759700" y="3606800"/>
          <p14:tracePt t="37386" x="7816850" y="3581400"/>
          <p14:tracePt t="37419" x="7848600" y="3581400"/>
          <p14:tracePt t="37437" x="7854950" y="3581400"/>
          <p14:tracePt t="37459" x="7867650" y="3581400"/>
          <p14:tracePt t="37493" x="7931150" y="3581400"/>
          <p14:tracePt t="37520" x="7962900" y="3581400"/>
          <p14:tracePt t="37552" x="7988300" y="3581400"/>
          <p14:tracePt t="37586" x="8001000" y="3575050"/>
          <p14:tracePt t="37619" x="8039100" y="3562350"/>
          <p14:tracePt t="37652" x="8077200" y="3549650"/>
          <p14:tracePt t="37670" x="8102600" y="3549650"/>
          <p14:tracePt t="37694" x="8128000" y="3549650"/>
          <p14:tracePt t="37727" x="8166100" y="3549650"/>
          <p14:tracePt t="37754" x="8191500" y="3549650"/>
          <p14:tracePt t="37787" x="8216900" y="3549650"/>
          <p14:tracePt t="37819" x="8223250" y="3549650"/>
          <p14:tracePt t="38788" x="8261350" y="3549650"/>
          <p14:tracePt t="38821" x="8331200" y="3549650"/>
          <p14:tracePt t="38855" x="8362950" y="3549650"/>
          <p14:tracePt t="38888" x="8382000" y="3549650"/>
          <p14:tracePt t="38938" x="8388350" y="3549650"/>
          <p14:tracePt t="39021" x="8420100" y="3530600"/>
          <p14:tracePt t="39054" x="8426450" y="3517900"/>
          <p14:tracePt t="39088" x="8439150" y="3479800"/>
          <p14:tracePt t="39122" x="8439150" y="3473450"/>
          <p14:tracePt t="39212" x="8439150" y="3467100"/>
          <p14:tracePt t="39622" x="8445500" y="3467100"/>
          <p14:tracePt t="39756" x="8458200" y="3473450"/>
          <p14:tracePt t="39839" x="8458200" y="3479800"/>
          <p14:tracePt t="39872" x="8464550" y="3486150"/>
          <p14:tracePt t="39897" x="8470900" y="3498850"/>
          <p14:tracePt t="39962" x="8470900" y="3505200"/>
          <p14:tracePt t="39990" x="8477250" y="3511550"/>
          <p14:tracePt t="40073" x="8477250" y="3517900"/>
          <p14:tracePt t="40156" x="8477250" y="3524250"/>
          <p14:tracePt t="40196" x="8477250" y="3530600"/>
          <p14:tracePt t="40289" x="8483600" y="3536950"/>
          <p14:tracePt t="40324" x="8483600" y="3543300"/>
          <p14:tracePt t="40390" x="8489950" y="3549650"/>
          <p14:tracePt t="40463" x="8502650" y="3581400"/>
          <p14:tracePt t="40557" x="8502650" y="3594100"/>
          <p14:tracePt t="40590" x="8502650" y="3600450"/>
          <p14:tracePt t="40623" x="8502650" y="3606800"/>
          <p14:tracePt t="40647" x="8502650" y="3613150"/>
          <p14:tracePt t="40697" x="8502650" y="3632200"/>
          <p14:tracePt t="49075" x="8401050" y="3708400"/>
          <p14:tracePt t="49103" x="8229600" y="3835400"/>
          <p14:tracePt t="49136" x="7981950" y="3981450"/>
          <p14:tracePt t="49154" x="7854950" y="4044950"/>
          <p14:tracePt t="49187" x="7639050" y="4152900"/>
          <p14:tracePt t="49221" x="7512050" y="4197350"/>
          <p14:tracePt t="49244" x="7480300" y="4216400"/>
          <p14:tracePt t="49276" x="7467600" y="4222750"/>
          <p14:tracePt t="50027" x="7327900" y="4222750"/>
          <p14:tracePt t="50060" x="7023100" y="4229100"/>
          <p14:tracePt t="50088" x="6819900" y="4267200"/>
          <p14:tracePt t="50120" x="6648450" y="4324350"/>
          <p14:tracePt t="50154" x="6559550" y="4356100"/>
          <p14:tracePt t="50188" x="6546850" y="4375150"/>
          <p14:tracePt t="50995" x="6413500" y="4248150"/>
          <p14:tracePt t="51028" x="6343650" y="4184650"/>
          <p14:tracePt t="51061" x="6299200" y="4171950"/>
          <p14:tracePt t="51105" x="6267450" y="4171950"/>
          <p14:tracePt t="51139" x="6216650" y="4229100"/>
          <p14:tracePt t="51158" x="6184900" y="4260850"/>
          <p14:tracePt t="51190" x="6140450" y="4298950"/>
          <p14:tracePt t="51213" x="6089650" y="4318000"/>
          <p14:tracePt t="51245" x="6019800" y="4330700"/>
          <p14:tracePt t="51280" x="5962650" y="4324350"/>
          <p14:tracePt t="51307" x="5899150" y="4260850"/>
          <p14:tracePt t="51339" x="5867400" y="4197350"/>
          <p14:tracePt t="51372" x="5867400" y="4184650"/>
          <p14:tracePt t="51673" x="5829300" y="4165600"/>
          <p14:tracePt t="51696" x="5721350" y="4133850"/>
          <p14:tracePt t="51730" x="5568950" y="4076700"/>
          <p14:tracePt t="51764" x="5397500" y="4025900"/>
          <p14:tracePt t="51791" x="5295900" y="3994150"/>
          <p14:tracePt t="51823" x="5200650" y="3968750"/>
          <p14:tracePt t="51856" x="5099050" y="3943350"/>
          <p14:tracePt t="51891" x="5041900" y="3943350"/>
          <p14:tracePt t="51924" x="5016500" y="3937000"/>
          <p14:tracePt t="51932" x="5010150" y="3937000"/>
          <p14:tracePt t="51964" x="4984750" y="3937000"/>
          <p14:tracePt t="52029" x="4984750" y="3911600"/>
          <p14:tracePt t="52058" x="4984750" y="3879850"/>
          <p14:tracePt t="52090" x="4984750" y="3829050"/>
          <p14:tracePt t="52123" x="4984750" y="3803650"/>
          <p14:tracePt t="52156" x="4984750" y="3790950"/>
          <p14:tracePt t="52229" x="4984750" y="3778250"/>
          <p14:tracePt t="53714" x="4984750" y="3581400"/>
          <p14:tracePt t="53749" x="4953000" y="3295650"/>
          <p14:tracePt t="53777" x="4933950" y="3168650"/>
          <p14:tracePt t="53810" x="4908550" y="3105150"/>
          <p14:tracePt t="53842" x="4889500" y="3079750"/>
          <p14:tracePt t="53876" x="4883150" y="3048000"/>
          <p14:tracePt t="53909" x="4883150" y="3022600"/>
          <p14:tracePt t="53932" x="4883150" y="2997200"/>
          <p14:tracePt t="53966" x="4883150" y="2984500"/>
          <p14:tracePt t="54000" x="4883150" y="2952750"/>
          <p14:tracePt t="54028" x="4883150" y="2927350"/>
          <p14:tracePt t="54060" x="4883150" y="2908300"/>
          <p14:tracePt t="54093" x="4883150" y="2901950"/>
          <p14:tracePt t="55795" x="5010150" y="3251200"/>
          <p14:tracePt t="55829" x="5207000" y="3676650"/>
          <p14:tracePt t="55862" x="5372100" y="4019550"/>
          <p14:tracePt t="55886" x="5467350" y="4229100"/>
          <p14:tracePt t="55919" x="5537200" y="4413250"/>
          <p14:tracePt t="55952" x="5600700" y="4559300"/>
          <p14:tracePt t="55980" x="5638800" y="4641850"/>
          <p14:tracePt t="56013" x="5715000" y="4762500"/>
          <p14:tracePt t="56046" x="5772150" y="4876800"/>
          <p14:tracePt t="56063" x="5784850" y="4895850"/>
          <p14:tracePt t="56096" x="5784850" y="4927600"/>
          <p14:tracePt t="56670" x="5791200" y="4927600"/>
          <p14:tracePt t="56699" x="5810250" y="4953000"/>
          <p14:tracePt t="56730" x="5829300" y="4959350"/>
          <p14:tracePt t="56763" x="5835650" y="4959350"/>
          <p14:tracePt t="56797" x="5842000" y="4959350"/>
          <p14:tracePt t="59551" x="5524500" y="4857750"/>
          <p14:tracePt t="59560" x="5441950" y="4832350"/>
          <p14:tracePt t="59576" x="5251450" y="4768850"/>
          <p14:tracePt t="59607" x="4883150" y="4686300"/>
          <p14:tracePt t="59642" x="4406900" y="4616450"/>
          <p14:tracePt t="59659" x="4146550" y="4565650"/>
          <p14:tracePt t="59685" x="3975100" y="4540250"/>
          <p14:tracePt t="59717" x="3771900" y="4470400"/>
          <p14:tracePt t="59751" x="3733800" y="4457700"/>
          <p14:tracePt t="59785" x="3702050" y="44577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succinctly, we can: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9103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Increase baby survival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adult survival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age of first breeding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breeding 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clutch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64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DD046-5C87-4BE4-3C7F-F95F77ABC576}"/>
              </a:ext>
            </a:extLst>
          </p:cNvPr>
          <p:cNvSpPr txBox="1"/>
          <p:nvPr/>
        </p:nvSpPr>
        <p:spPr>
          <a:xfrm>
            <a:off x="457200" y="57150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/story/</a:t>
            </a:r>
            <a:r>
              <a:rPr lang="en-US" dirty="0" err="1"/>
              <a:t>elon</a:t>
            </a:r>
            <a:r>
              <a:rPr lang="en-US" dirty="0"/>
              <a:t>-musk-population-crisis/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0DCC7-CE28-B4C3-A01B-084AA368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9" y="76200"/>
            <a:ext cx="7772400" cy="5643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834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ED3C-65FD-4C49-B4D8-60EF3EAC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hope?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DF43D-8141-FF4E-B2BA-A98C4F05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943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1: all EXCEPT #1 (increase baby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4731158"/>
              </p:ext>
            </p:extLst>
          </p:nvPr>
        </p:nvGraphicFramePr>
        <p:xfrm>
          <a:off x="457200" y="1219200"/>
          <a:ext cx="8229600" cy="5042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95206958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1755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56283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8334727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26620990"/>
                    </a:ext>
                  </a:extLst>
                </a:gridCol>
              </a:tblGrid>
              <a:tr h="176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982409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402152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59125590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58316963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922167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9342564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58207138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58175341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0.073811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7329726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2001537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0.059787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3413690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0.053808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492817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0.048428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25693145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0.043585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1840804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0.039226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0.196132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52924055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0.035304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3767330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0.031773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0.158867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05560408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0.028596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24198778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0.025736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0.128682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312961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0.023163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2217429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0.020846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0.104232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1278957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0.018762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63283822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0.016886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0.084428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5195024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0.015197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3496627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0.013677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0.068387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3477714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4912221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0.011079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0.055393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90984354"/>
                  </a:ext>
                </a:extLst>
              </a:tr>
              <a:tr h="28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0.796121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57918790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486C052-0DF5-D747-AE39-E6B686F1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61771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2: all EXCEPT #2 (increase adult survival)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8615329"/>
              </p:ext>
            </p:extLst>
          </p:nvPr>
        </p:nvGraphicFramePr>
        <p:xfrm>
          <a:off x="457200" y="1179153"/>
          <a:ext cx="8229600" cy="5092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2138983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26023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81753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43040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64270686"/>
                    </a:ext>
                  </a:extLst>
                </a:gridCol>
              </a:tblGrid>
              <a:tr h="173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2933826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15227854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19668613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7859494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1348118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141783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4798749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0.114688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3528333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2174365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1799476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0997149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0.046976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0603527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1300595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0.030065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540825021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2020567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0446489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0.015393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0.076966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8617291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5144616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0.009852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0.049258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6713090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7308756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0.031525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542724720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0.005044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883034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0.004035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0.020176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7139859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0.003228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01795512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9086426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1583514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0.001653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0.008264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5693009"/>
                  </a:ext>
                </a:extLst>
              </a:tr>
              <a:tr h="36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0.319361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73545171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1DA997F-8F63-C145-AB05-176FC9DE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17345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3: all EXCEPT #3 (advance age first breeding)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6580464"/>
              </p:ext>
            </p:extLst>
          </p:nvPr>
        </p:nvGraphicFramePr>
        <p:xfrm>
          <a:off x="457200" y="1219201"/>
          <a:ext cx="8229600" cy="509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332360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1775789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9696154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757130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9145138"/>
                    </a:ext>
                  </a:extLst>
                </a:gridCol>
              </a:tblGrid>
              <a:tr h="17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8072441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334652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4350809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4955415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4685111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9560859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7942486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11635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319504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9337993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8969079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6190401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0039786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7692897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114364842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7897032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0.355861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3260455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368323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0.288248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36930182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61371893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0.233481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5804785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188659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0.189119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59140114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9616112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0.153187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6655514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327436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0.124081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47819487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1.343976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73393704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15B4993-3955-A642-A7BA-BB31F814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134222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bbdb862-256d-44f9-9b01-1b588b4751e9"/>
  <p:tag name="WASPOLLED" val="B0CEE30B52E945B884FC8BA133C69AED"/>
  <p:tag name="TPVERSION" val="6"/>
  <p:tag name="TPFULLVERSION" val="7.5.8.4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DA10C1B22DBA420587BBBDC75F35AE70&lt;/guid&gt;&#10;        &lt;description /&gt;&#10;        &lt;date&gt;1/23/2018 5:41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6731887A38D42C4BE7C58EE094F841D&lt;/guid&gt;&#10;            &lt;repollguid&gt;0235A449BD1B493AA4BDCF6C773BB5DD&lt;/repollguid&gt;&#10;            &lt;sourceid&gt;B06FCC44E8BF451F8E69143C62EAB819&lt;/sourceid&gt;&#10;            &lt;questiontext&gt;Which legume population will be the largest after 8 years (at the start of year 9)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0BA29932802E4031A1971B4B031A279E&lt;/guid&gt;&#10;                    &lt;answertext&gt;Live Fast, Die Young (2)&lt;/answertext&gt;&#10;                    &lt;valuetype&gt;0&lt;/valuetype&gt;&#10;                &lt;/answer&gt;&#10;                &lt;answer&gt;&#10;                    &lt;guid&gt;D2596D3007E7400EAB568C811CB8BBE7&lt;/guid&gt;&#10;                    &lt;answertext&gt;Middleclassers (0,2)&lt;/answertext&gt;&#10;                    &lt;valuetype&gt;0&lt;/valuetype&gt;&#10;                &lt;/answer&gt;&#10;                &lt;answer&gt;&#10;                    &lt;guid&gt;4C38C8A14E874831A8A12A609C8F2DDE&lt;/guid&gt;&#10;                    &lt;answertext&gt;Luppies (0,2,2)&lt;/answertext&gt;&#10;                    &lt;valuetype&gt;0&lt;/valuetype&gt;&#10;                &lt;/answer&gt;&#10;                &lt;answer&gt;&#10;                    &lt;guid&gt;A1B425768115436AB2FF3CAA60885D06&lt;/guid&gt;&#10;                    &lt;answertext&gt;Late Bloomers (0,0,0,6)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5126688E35A345EEA65963CF7CA22C36&lt;/guid&gt;&#10;        &lt;description /&gt;&#10;        &lt;date&gt;1/23/2018 10:46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245119A6E24E52B7C1D82D99E946EB&lt;/guid&gt;&#10;            &lt;repollguid&gt;A54C4573DD4A4AFFAA075EB27C93BE13&lt;/repollguid&gt;&#10;            &lt;sourceid&gt;B81EAA7DB29447C3939EAB628001E56F&lt;/sourceid&gt;&#10;            &lt;questiontext&gt;At which point is population size the highes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4DCF73DDE8E4DF99E0A61CFE485A469&lt;/guid&gt;&#10;                    &lt;answertext&gt;Point A&lt;/answertext&gt;&#10;                    &lt;valuetype&gt;-1&lt;/valuetype&gt;&#10;                &lt;/answer&gt;&#10;                &lt;answer&gt;&#10;                    &lt;guid&gt;1CA95529B69B4668A4BF8DA8723470A9&lt;/guid&gt;&#10;                    &lt;answertext&gt;Point B&lt;/answertext&gt;&#10;                    &lt;valuetype&gt;-1&lt;/valuetype&gt;&#10;                &lt;/answer&gt;&#10;                &lt;answer&gt;&#10;                    &lt;guid&gt;A20AB1E3825D4F3EB470BA5999E88F36&lt;/guid&gt;&#10;                    &lt;answertext&gt;Point C&lt;/answertext&gt;&#10;                    &lt;valuetype&gt;-1&lt;/valuetype&gt;&#10;                &lt;/answer&gt;&#10;                &lt;answer&gt;&#10;                    &lt;guid&gt;5F3A2F42BFB744AEACDDB56371B41710&lt;/guid&gt;&#10;                    &lt;answertext&gt;Point D&lt;/answertext&gt;&#10;                    &lt;valuetype&gt;-1&lt;/valuetype&gt;&#10;                &lt;/answer&gt;&#10;                &lt;answer&gt;&#10;                    &lt;guid&gt;F003FF7300BD492EA18C534832FC31B5&lt;/guid&gt;&#10;                    &lt;answertext&gt;Point 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86D74CF4605A4F248AD50E37240823D3&lt;/guid&gt;&#10;        &lt;description /&gt;&#10;        &lt;date&gt;1/23/2018 10:58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202C26D3A94070AE7BFB2D1D157BCB&lt;/guid&gt;&#10;            &lt;repollguid&gt;5838668164A04DF3BC9B9610810D8DDA&lt;/repollguid&gt;&#10;            &lt;sourceid&gt;393C5F3F17214BA2A51270685B442857&lt;/sourceid&gt;&#10;            &lt;questiontext&gt;Can population size ever exceed carrying capacit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512744117754E89ACEE0045A1B505F2&lt;/guid&gt;&#10;                    &lt;answertext&gt;Yes&lt;/answertext&gt;&#10;                    &lt;valuetype&gt;1&lt;/valuetype&gt;&#10;                &lt;/answer&gt;&#10;                &lt;answer&gt;&#10;                    &lt;guid&gt;F2E7D926DC624113BC54454DE30C741C&lt;/guid&gt;&#10;                    &lt;answertext&gt;No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8.4|1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9|1.3|11.3|1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6|6|2.2|3.2|14.1|2.4|3.8|2.6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1DDE308DF1CF4EA38A9514985D821A8F&lt;/guid&gt;&#10;        &lt;description /&gt;&#10;        &lt;date&gt;1/20/2018 3:47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B61EF8E1B14B219E73121D96B031A6&lt;/guid&gt;&#10;            &lt;repollguid&gt;0782EC36973744729459E36812D2DDA1&lt;/repollguid&gt;&#10;            &lt;sourceid&gt;9F3A4E274210414B914B785D6F0506C6&lt;/sourceid&gt;&#10;            &lt;questiontext&gt;Which solution did you IGNORE to maximize the population growth rat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ACE1712BAE96448687BDBC5401FEB6E7&lt;/guid&gt;&#10;                    &lt;answertext&gt;Solution 1 (increase baby survival)&lt;/answertext&gt;&#10;                    &lt;valuetype&gt;-1&lt;/valuetype&gt;&#10;                &lt;/answer&gt;&#10;                &lt;answer&gt;&#10;                    &lt;guid&gt;0D1B069793374910984803E94578D216&lt;/guid&gt;&#10;                    &lt;answertext&gt;Solution 2  (increase adult survival)&lt;/answertext&gt;&#10;                    &lt;valuetype&gt;-1&lt;/valuetype&gt;&#10;                &lt;/answer&gt;&#10;                &lt;answer&gt;&#10;                    &lt;guid&gt;583D5BD6496446ACA9C4BD2D040D7995&lt;/guid&gt;&#10;                    &lt;answertext&gt;Solution 3 (increase age of first breeding)&lt;/answertext&gt;&#10;                    &lt;valuetype&gt;1&lt;/valuetype&gt;&#10;                &lt;/answer&gt;&#10;                &lt;answer&gt;&#10;                    &lt;guid&gt;E3C4E91CB0724B98A8326A431C2E6F3B&lt;/guid&gt;&#10;                    &lt;answertext&gt;Solution 4 (increase breeding frequency)&lt;/answertext&gt;&#10;                    &lt;valuetype&gt;-1&lt;/valuetype&gt;&#10;                &lt;/answer&gt;&#10;                &lt;answer&gt;&#10;                    &lt;guid&gt;10C80D1E90564D45934EACD2A00D996C&lt;/guid&gt;&#10;                    &lt;answertext&gt;Solution 5 (increase clutch size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10.5|14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IMING" val="|3.6|9|17.9|32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105.1|36|0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79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4">
      <a:dk1>
        <a:srgbClr val="0000CC"/>
      </a:dk1>
      <a:lt1>
        <a:sysClr val="window" lastClr="FFFFFF"/>
      </a:lt1>
      <a:dk2>
        <a:srgbClr val="0000CC"/>
      </a:dk2>
      <a:lt2>
        <a:srgbClr val="FFFFFF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7787</TotalTime>
  <Words>4004</Words>
  <Application>Microsoft Macintosh PowerPoint</Application>
  <PresentationFormat>On-screen Show (4:3)</PresentationFormat>
  <Paragraphs>1573</Paragraphs>
  <Slides>61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Bookman Old Style</vt:lpstr>
      <vt:lpstr>Calibri</vt:lpstr>
      <vt:lpstr>Gill Sans MT</vt:lpstr>
      <vt:lpstr>Symbol</vt:lpstr>
      <vt:lpstr>Verdana</vt:lpstr>
      <vt:lpstr>Wingdings</vt:lpstr>
      <vt:lpstr>Wingdings 3</vt:lpstr>
      <vt:lpstr>Origin</vt:lpstr>
      <vt:lpstr>Population Ecology II Population Growth  </vt:lpstr>
      <vt:lpstr>Outline </vt:lpstr>
      <vt:lpstr>Recall we had a problem with Tuatara:</vt:lpstr>
      <vt:lpstr>PowerPoint Presentation</vt:lpstr>
      <vt:lpstr>The possible interventions:</vt:lpstr>
      <vt:lpstr>More succinctly, we can:</vt:lpstr>
      <vt:lpstr>Option 1: all EXCEPT #1 (increase baby survival)</vt:lpstr>
      <vt:lpstr>Option 2: all EXCEPT #2 (increase adult survival)</vt:lpstr>
      <vt:lpstr>Option 3: all EXCEPT #3 (advance age first breeding)</vt:lpstr>
      <vt:lpstr>Option 4: all EXCEPT #4 (increase breeding frequency)</vt:lpstr>
      <vt:lpstr>Option 5: all EXCEPT #5 (increase clutch size)</vt:lpstr>
      <vt:lpstr>Conclusions</vt:lpstr>
      <vt:lpstr>Important caveat</vt:lpstr>
      <vt:lpstr>Life history and trade-offs</vt:lpstr>
      <vt:lpstr>Trade-offs in life history  characteristics</vt:lpstr>
      <vt:lpstr>PowerPoint Presentation</vt:lpstr>
      <vt:lpstr>Trade-offs in life history  characteristics</vt:lpstr>
      <vt:lpstr>Life history strategies</vt:lpstr>
      <vt:lpstr>Population growth rate</vt:lpstr>
      <vt:lpstr>Population Density</vt:lpstr>
      <vt:lpstr>Density independent growth rates</vt:lpstr>
      <vt:lpstr>Exponential population growth for different values of r</vt:lpstr>
      <vt:lpstr>Example – 4 Pop Growth Scenarios</vt:lpstr>
      <vt:lpstr>Which populations will be the largest &amp; smallest after 8 years (at the start of year 9)?</vt:lpstr>
      <vt:lpstr>PowerPoint Presentation</vt:lpstr>
      <vt:lpstr>In the case of the Tuatara:</vt:lpstr>
      <vt:lpstr>Population growth rate usually is density independent when:</vt:lpstr>
      <vt:lpstr>What factors create density-dependent birth and death rates?</vt:lpstr>
      <vt:lpstr>PowerPoint Presentation</vt:lpstr>
      <vt:lpstr>Logistic Population Growth</vt:lpstr>
      <vt:lpstr>Logistic Growth Equation</vt:lpstr>
      <vt:lpstr>How does this work?</vt:lpstr>
      <vt:lpstr>PowerPoint Presentation</vt:lpstr>
      <vt:lpstr>Why is population growth rate highest at low population sizes?</vt:lpstr>
      <vt:lpstr>What affects K?</vt:lpstr>
      <vt:lpstr>Galapagos Islands</vt:lpstr>
      <vt:lpstr>Life history strategies</vt:lpstr>
      <vt:lpstr>PowerPoint Presentation</vt:lpstr>
      <vt:lpstr>Can population size ever exceed carrying capacity?</vt:lpstr>
      <vt:lpstr>Malthusian Catastrophe</vt:lpstr>
      <vt:lpstr>What controls population size in wild populations? </vt:lpstr>
      <vt:lpstr>What controls population size in wild populations? </vt:lpstr>
      <vt:lpstr>Some controversy about this when it comes to moose and wolf control</vt:lpstr>
      <vt:lpstr>Classic case: hare-lynx cycles</vt:lpstr>
      <vt:lpstr>Why do hare populations come crashing down?</vt:lpstr>
      <vt:lpstr>How do you test these alternatives?</vt:lpstr>
      <vt:lpstr>Plant-Animal Example: Boom &amp; Bust Acorn Cycles in the Forest</vt:lpstr>
      <vt:lpstr>PowerPoint Presentation</vt:lpstr>
      <vt:lpstr>Human population growth</vt:lpstr>
      <vt:lpstr>Interval between successive billions has decreased</vt:lpstr>
      <vt:lpstr>Human population growth rate affected by:</vt:lpstr>
      <vt:lpstr>Fertility rates approximately halved in 50 years</vt:lpstr>
      <vt:lpstr>Fertility rate and child mortality rate are positively correlated</vt:lpstr>
      <vt:lpstr>PowerPoint Presentation</vt:lpstr>
      <vt:lpstr>PowerPoint Presentation</vt:lpstr>
      <vt:lpstr>PowerPoint Presentation</vt:lpstr>
      <vt:lpstr>Fertility rates can drop very fast</vt:lpstr>
      <vt:lpstr>Fertility is strongly correlated with education of women</vt:lpstr>
      <vt:lpstr>Growth rates vary geographically</vt:lpstr>
      <vt:lpstr>PowerPoint Presentation</vt:lpstr>
      <vt:lpstr>Is there hope?</vt:lpstr>
    </vt:vector>
  </TitlesOfParts>
  <Company>University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cpmulder</dc:creator>
  <cp:lastModifiedBy>Kevin McCracken</cp:lastModifiedBy>
  <cp:revision>525</cp:revision>
  <dcterms:created xsi:type="dcterms:W3CDTF">2016-01-12T19:49:05Z</dcterms:created>
  <dcterms:modified xsi:type="dcterms:W3CDTF">2025-11-18T14:50:52Z</dcterms:modified>
</cp:coreProperties>
</file>