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49"/>
  </p:notesMasterIdLst>
  <p:sldIdLst>
    <p:sldId id="256" r:id="rId2"/>
    <p:sldId id="313" r:id="rId3"/>
    <p:sldId id="526" r:id="rId4"/>
    <p:sldId id="689" r:id="rId5"/>
    <p:sldId id="528" r:id="rId6"/>
    <p:sldId id="529" r:id="rId7"/>
    <p:sldId id="675" r:id="rId8"/>
    <p:sldId id="531" r:id="rId9"/>
    <p:sldId id="589" r:id="rId10"/>
    <p:sldId id="703" r:id="rId11"/>
    <p:sldId id="705" r:id="rId12"/>
    <p:sldId id="592" r:id="rId13"/>
    <p:sldId id="595" r:id="rId14"/>
    <p:sldId id="691" r:id="rId15"/>
    <p:sldId id="706" r:id="rId16"/>
    <p:sldId id="596" r:id="rId17"/>
    <p:sldId id="692" r:id="rId18"/>
    <p:sldId id="677" r:id="rId19"/>
    <p:sldId id="626" r:id="rId20"/>
    <p:sldId id="702" r:id="rId21"/>
    <p:sldId id="678" r:id="rId22"/>
    <p:sldId id="627" r:id="rId23"/>
    <p:sldId id="693" r:id="rId24"/>
    <p:sldId id="628" r:id="rId25"/>
    <p:sldId id="694" r:id="rId26"/>
    <p:sldId id="630" r:id="rId27"/>
    <p:sldId id="699" r:id="rId28"/>
    <p:sldId id="632" r:id="rId29"/>
    <p:sldId id="631" r:id="rId30"/>
    <p:sldId id="633" r:id="rId31"/>
    <p:sldId id="695" r:id="rId32"/>
    <p:sldId id="637" r:id="rId33"/>
    <p:sldId id="696" r:id="rId34"/>
    <p:sldId id="697" r:id="rId35"/>
    <p:sldId id="661" r:id="rId36"/>
    <p:sldId id="698" r:id="rId37"/>
    <p:sldId id="639" r:id="rId38"/>
    <p:sldId id="640" r:id="rId39"/>
    <p:sldId id="646" r:id="rId40"/>
    <p:sldId id="647" r:id="rId41"/>
    <p:sldId id="665" r:id="rId42"/>
    <p:sldId id="667" r:id="rId43"/>
    <p:sldId id="669" r:id="rId44"/>
    <p:sldId id="700" r:id="rId45"/>
    <p:sldId id="670" r:id="rId46"/>
    <p:sldId id="701" r:id="rId47"/>
    <p:sldId id="657" r:id="rId48"/>
  </p:sldIdLst>
  <p:sldSz cx="9144000" cy="6858000" type="screen4x3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43" autoAdjust="0"/>
    <p:restoredTop sz="94674"/>
  </p:normalViewPr>
  <p:slideViewPr>
    <p:cSldViewPr>
      <p:cViewPr varScale="1">
        <p:scale>
          <a:sx n="119" d="100"/>
          <a:sy n="119" d="100"/>
        </p:scale>
        <p:origin x="252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18-41A3-81FD-E0E9748800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18-41A3-81FD-E0E9748800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18-41A3-81FD-E0E974880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8700208"/>
        <c:axId val="2058698960"/>
        <c:axId val="445137600"/>
      </c:bar3DChart>
      <c:catAx>
        <c:axId val="205870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8698960"/>
        <c:crosses val="autoZero"/>
        <c:auto val="1"/>
        <c:lblAlgn val="ctr"/>
        <c:lblOffset val="100"/>
        <c:noMultiLvlLbl val="0"/>
      </c:catAx>
      <c:valAx>
        <c:axId val="2058698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8700208"/>
        <c:crosses val="autoZero"/>
        <c:crossBetween val="between"/>
      </c:valAx>
      <c:serAx>
        <c:axId val="445137600"/>
        <c:scaling>
          <c:orientation val="minMax"/>
        </c:scaling>
        <c:delete val="0"/>
        <c:axPos val="b"/>
        <c:majorTickMark val="out"/>
        <c:minorTickMark val="none"/>
        <c:tickLblPos val="nextTo"/>
        <c:crossAx val="205869896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4/8/26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83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42F61-3BEF-4837-AD7A-3682A4E0C888}" type="slidenum">
              <a:rPr lang="en-US"/>
              <a:pPr/>
              <a:t>22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88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42F61-3BEF-4837-AD7A-3682A4E0C888}" type="slidenum">
              <a:rPr lang="en-US"/>
              <a:pPr/>
              <a:t>23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7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48667-9FE0-4C7A-867F-634B352F23AB}" type="slidenum">
              <a:rPr lang="en-US"/>
              <a:pPr/>
              <a:t>24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90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39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8829B4-B958-4730-85D4-01F65F078CEC}" type="slidenum">
              <a:rPr lang="en-US"/>
              <a:pPr/>
              <a:t>28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24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8174F5-41BF-432A-91A9-62B7B51ADD7D}" type="slidenum">
              <a:rPr lang="en-US"/>
              <a:pPr/>
              <a:t>29</a:t>
            </a:fld>
            <a:endParaRPr lang="en-US"/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45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2BA3B-9E71-4A74-960C-34DCB0F3D2FF}" type="slidenum">
              <a:rPr lang="en-US"/>
              <a:pPr/>
              <a:t>30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6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2BA3B-9E71-4A74-960C-34DCB0F3D2FF}" type="slidenum">
              <a:rPr lang="en-US"/>
              <a:pPr/>
              <a:t>31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7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4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08111-7F1B-44BC-A54A-CEB0D69E52D2}" type="slidenum">
              <a:rPr lang="en-US"/>
              <a:pPr/>
              <a:t>35</a:t>
            </a:fld>
            <a:endParaRPr 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32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44BBD-1577-460D-977F-D7F9D60B5E40}" type="slidenum">
              <a:rPr lang="en-US"/>
              <a:pPr/>
              <a:t>37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9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84EB1-1D1A-4CB6-8F36-4759075200CD}" type="slidenum">
              <a:rPr lang="en-US"/>
              <a:pPr/>
              <a:t>38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4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9D8C0-AB84-480F-AEC3-B7E0E5D1A9B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06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9D8C0-AB84-480F-AEC3-B7E0E5D1A9B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2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C7C0846-6893-4BA9-96AC-9C4597BD4B92}" type="slidenum">
              <a:rPr lang="en-US" smtClean="0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69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85BC109-3630-4EA8-9F1D-69379409C311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71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964E572-765E-452D-9B86-E61887778493}" type="slidenum">
              <a:rPr lang="en-US" smtClean="0">
                <a:latin typeface="Arial" charset="0"/>
              </a:rPr>
              <a:pPr/>
              <a:t>43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27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2181D3B-1B4C-41C4-BC1E-8CBA18166C8F}" type="slidenum">
              <a:rPr lang="en-US" smtClean="0">
                <a:latin typeface="Arial" charset="0"/>
              </a:rPr>
              <a:pPr/>
              <a:t>45</a:t>
            </a:fld>
            <a:endParaRPr lang="en-US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77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09538E-38AB-4EE9-9785-6E590480A0B3}" type="slidenum">
              <a:rPr lang="en-US"/>
              <a:pPr/>
              <a:t>3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78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889692F-FAFC-4179-B9F7-ACA6A5C6293E}" type="slidenum">
              <a:rPr lang="en-US" smtClean="0">
                <a:latin typeface="Arial" charset="0"/>
              </a:rPr>
              <a:pPr/>
              <a:t>47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AD9A7-C23E-45D8-834D-FF445CF9679E}" type="slidenum">
              <a:rPr lang="en-US"/>
              <a:pPr/>
              <a:t>5</a:t>
            </a:fld>
            <a:endParaRPr 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8ED12-A82A-4975-BC4D-297C39CC1C4D}" type="slidenum">
              <a:rPr lang="en-US"/>
              <a:pPr/>
              <a:t>6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7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18A3B-7809-4F1B-9B10-C7A014B3DA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71502DD-2020-4CD4-B3F8-1DA1A563C0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40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24D1CCA-90D9-44B6-AD2A-2DA1817B42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7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2521292216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463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08C225-D2FF-4B3E-BB8E-2E48C064206A}" type="datetimeFigureOut">
              <a:rPr lang="en-US" smtClean="0"/>
              <a:t>4/8/26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6" r:id="rId15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8/mbio.02901-19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60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68580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Ecology I: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Interactions &amp; Competition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62416-4A0A-8B47-8B8A-8D13997F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5892800" cy="38228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608177-96F3-7C45-857C-71D73F4CD1D4}"/>
              </a:ext>
            </a:extLst>
          </p:cNvPr>
          <p:cNvSpPr/>
          <p:nvPr/>
        </p:nvSpPr>
        <p:spPr>
          <a:xfrm>
            <a:off x="76200" y="5659130"/>
            <a:ext cx="495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lifeunderyourfeet.org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</a:t>
            </a:r>
            <a:r>
              <a:rPr lang="en-US" sz="1200" dirty="0" err="1"/>
              <a:t>soileco</a:t>
            </a:r>
            <a:r>
              <a:rPr lang="en-US" sz="1200" dirty="0"/>
              <a:t>/intro/</a:t>
            </a:r>
            <a:r>
              <a:rPr lang="en-US" sz="1200" dirty="0" err="1"/>
              <a:t>biogeochemistry.asp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512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75490B-B299-56CC-80EE-3A5B723EE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7" y="0"/>
            <a:ext cx="512379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2D996-9AF8-D04D-F5D4-5754926865C2}"/>
              </a:ext>
            </a:extLst>
          </p:cNvPr>
          <p:cNvSpPr txBox="1"/>
          <p:nvPr/>
        </p:nvSpPr>
        <p:spPr>
          <a:xfrm rot="16200000">
            <a:off x="-2031859" y="40825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dvTT94c29409"/>
              </a:rPr>
              <a:t>https://</a:t>
            </a:r>
            <a:r>
              <a:rPr lang="en-US" sz="1800" dirty="0" err="1">
                <a:effectLst/>
                <a:latin typeface="AdvTT94c29409"/>
              </a:rPr>
              <a:t>doi.org</a:t>
            </a:r>
            <a:r>
              <a:rPr lang="en-US" sz="1800" dirty="0">
                <a:effectLst/>
                <a:latin typeface="AdvTT94c29409"/>
              </a:rPr>
              <a:t>/10.1073/pnas.2210433119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6F7B9-B61C-0C01-095D-E50586297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03" y="49449"/>
            <a:ext cx="2374521" cy="6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E5A251-EEEB-1E3D-FC7C-DC757658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4775200" cy="609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6B1BF-8941-1977-AD62-E05A458D4B40}"/>
              </a:ext>
            </a:extLst>
          </p:cNvPr>
          <p:cNvSpPr txBox="1"/>
          <p:nvPr/>
        </p:nvSpPr>
        <p:spPr>
          <a:xfrm>
            <a:off x="5257800" y="1219200"/>
            <a:ext cx="36576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MillerHeadline"/>
              </a:rPr>
              <a:t>Yellowstone’s free-moving large bison herds provide a glimpse of their past ecosystem function </a:t>
            </a:r>
            <a:endParaRPr lang="en-US" dirty="0"/>
          </a:p>
          <a:p>
            <a:r>
              <a:rPr lang="en-US" sz="1200" b="0" dirty="0">
                <a:effectLst/>
                <a:latin typeface="BentonSansCond"/>
              </a:rPr>
              <a:t>Chris </a:t>
            </a:r>
            <a:r>
              <a:rPr lang="en-US" sz="1200" b="0" dirty="0" err="1">
                <a:effectLst/>
                <a:latin typeface="BentonSansCond"/>
              </a:rPr>
              <a:t>Geremia</a:t>
            </a:r>
            <a:r>
              <a:rPr lang="en-US" sz="1200" b="0" dirty="0">
                <a:effectLst/>
                <a:latin typeface="BentonSansCond"/>
              </a:rPr>
              <a:t>, E. William Hamilton, Jerod A. Merkle </a:t>
            </a:r>
          </a:p>
          <a:p>
            <a:r>
              <a:rPr lang="en-US" sz="2400" dirty="0">
                <a:latin typeface="BentonSansCond"/>
              </a:rPr>
              <a:t>Science</a:t>
            </a:r>
          </a:p>
          <a:p>
            <a:r>
              <a:rPr lang="en-US" sz="1200" dirty="0">
                <a:latin typeface="BentonSansCond"/>
              </a:rPr>
              <a:t>28 August 2025</a:t>
            </a:r>
          </a:p>
          <a:p>
            <a:endParaRPr lang="en-US" sz="1200" dirty="0">
              <a:latin typeface="BentonSansCond"/>
            </a:endParaRPr>
          </a:p>
          <a:p>
            <a:r>
              <a:rPr lang="en-US" sz="1400" dirty="0">
                <a:latin typeface="BentonSansCond"/>
              </a:rPr>
              <a:t>“</a:t>
            </a:r>
            <a:r>
              <a:rPr lang="en-US" sz="1400" dirty="0">
                <a:effectLst/>
                <a:latin typeface="BentonSans"/>
              </a:rPr>
              <a:t>Bison stabilized net aboveground production while accelerating nitrogen turnover, increasing aboveground nitrogen pools while carbon pools remained stable, which improved landscape nutritional quality. Effects were strongest in wet, nutrient-rich habitats that received higher bison densities and grazing than is recommended in rangeland management, while soil and plant conditions suggested landscape resilience.”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9282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8356" y="1151021"/>
            <a:ext cx="3769022" cy="5105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900" b="1" u="sng" dirty="0"/>
              <a:t>3. Parasites</a:t>
            </a:r>
          </a:p>
          <a:p>
            <a:r>
              <a:rPr lang="en-US" sz="1900" dirty="0"/>
              <a:t>Consume only part of their prey (host)</a:t>
            </a:r>
          </a:p>
          <a:p>
            <a:r>
              <a:rPr lang="en-US" sz="1900" dirty="0"/>
              <a:t>Usually only have one (or at most a few) host individuals during their lifetime</a:t>
            </a:r>
          </a:p>
          <a:p>
            <a:r>
              <a:rPr lang="en-US" sz="1900" dirty="0"/>
              <a:t>Usually harmful but not lethal </a:t>
            </a:r>
          </a:p>
          <a:p>
            <a:r>
              <a:rPr lang="en-US" sz="1900" dirty="0"/>
              <a:t>Usually have a shorter life-cycle than their host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1900" b="1" u="sng" dirty="0"/>
              <a:t>4. Parasitoids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Intimately associated with an individual host (like parasites)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Do not cause immediate death of the host (like parasites and grazers)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Are lethal in long run (like predators)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These are mostly insects in the order Hymenoptera or </a:t>
            </a:r>
            <a:r>
              <a:rPr lang="en-US" sz="1900" dirty="0" err="1"/>
              <a:t>Diptera</a:t>
            </a: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They account for at very large number insect species!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49506" name="Picture 2" descr="https://extension.umd.edu/sites/default/files/_images/programs/hgic/Insects/Beneficials/Parasitoids/horn_para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79" y="4187409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0" y="5674733"/>
            <a:ext cx="2514600" cy="27699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Parasitoid wasps ~650,000 </a:t>
            </a:r>
            <a:r>
              <a:rPr lang="en-US" sz="1200" dirty="0" err="1"/>
              <a:t>spp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76349-20C0-E54A-93B3-F6FEA1E71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21" y="4187407"/>
            <a:ext cx="2057402" cy="13716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BFF27D3-FB1F-F048-B384-9C13D615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D6529-BD10-3448-89AF-147B6443A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21" y="1351466"/>
            <a:ext cx="4233658" cy="22053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9F6553D-3061-AB4A-99A8-A27EE6456DDA}"/>
              </a:ext>
            </a:extLst>
          </p:cNvPr>
          <p:cNvSpPr/>
          <p:nvPr/>
        </p:nvSpPr>
        <p:spPr>
          <a:xfrm>
            <a:off x="5304650" y="3595093"/>
            <a:ext cx="2514600" cy="27699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Assassin Bug (</a:t>
            </a:r>
            <a:r>
              <a:rPr lang="en-US" sz="1200" dirty="0" err="1"/>
              <a:t>Reduviiidae</a:t>
            </a:r>
            <a:r>
              <a:rPr lang="en-US" sz="12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2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 of Mutualism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620000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200" dirty="0"/>
              <a:t>.  A positive/positive (+/+) beneficial interaction….  At least on average (over space, time, and multiple individuals)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b="1" u="sng" dirty="0"/>
              <a:t>Obligate mutualism: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The partner dies without the other one present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b="1" u="sng" dirty="0"/>
              <a:t>Facultative mutualism: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The partner does not do as well without the other one present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A mutualism can be obligate for one, both or neither.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94A06C-2B8C-AA40-A822-DFC86ADE2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08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E1AE13-744F-1C49-88A8-E5510083E63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76200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/>
              <a:t>Mutualisms are part of the life of most (all?) organisms.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Almost all plants have mutualisms with bacteria and fungi.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Most animals have beneficial microbes somewhere in their bodies (e.g., gut microbial community).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9621B7C-CFCB-944F-B9DA-B12C24BE1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 of Mutualism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BBA00-FC02-4D4B-9826-B1925A7C1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2946400" cy="1962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047EB-726E-DB4B-A7DC-A1DE94F9D216}"/>
              </a:ext>
            </a:extLst>
          </p:cNvPr>
          <p:cNvSpPr txBox="1"/>
          <p:nvPr/>
        </p:nvSpPr>
        <p:spPr>
          <a:xfrm>
            <a:off x="3953955" y="5316166"/>
            <a:ext cx="45042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Bioluminescent bacteria in Hummingbird Bobtail Squid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comicvine.gamespot.com</a:t>
            </a:r>
            <a:r>
              <a:rPr lang="en-US" sz="1000" dirty="0"/>
              <a:t>/forums/off-topic-5/impurests-guide-to-animals-90-hummingbird-bobtaile-1723277/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50FE8-BD41-0E49-A5C8-B633AE74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220903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689EF0-215B-C2E5-7EB8-3A26BCDFC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"/>
            <a:ext cx="7467600" cy="5789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70653-03EA-EA28-34F2-2D3B999137DC}"/>
              </a:ext>
            </a:extLst>
          </p:cNvPr>
          <p:cNvSpPr txBox="1"/>
          <p:nvPr/>
        </p:nvSpPr>
        <p:spPr>
          <a:xfrm>
            <a:off x="228601" y="6119336"/>
            <a:ext cx="868679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Song et al. (2020). Comparative Analyses of Vertebrate Gut Microbiomes Reveal Convergence between Birds and Bats. </a:t>
            </a:r>
          </a:p>
          <a:p>
            <a:pPr algn="ctr"/>
            <a:r>
              <a:rPr lang="en-US" sz="1400" dirty="0"/>
              <a:t>mBio 11:10.1128/mbio.02901-19. </a:t>
            </a:r>
            <a:r>
              <a:rPr lang="en-US" sz="1400" dirty="0">
                <a:hlinkClick r:id="rId3"/>
              </a:rPr>
              <a:t>https://doi.org/10.1128/mbio.02901-19</a:t>
            </a:r>
            <a:r>
              <a:rPr lang="en-US" sz="1400" dirty="0"/>
              <a:t> </a:t>
            </a:r>
          </a:p>
          <a:p>
            <a:pPr algn="ctr"/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5305A-8119-50A2-DE30-3E3B0E768063}"/>
              </a:ext>
            </a:extLst>
          </p:cNvPr>
          <p:cNvSpPr txBox="1"/>
          <p:nvPr/>
        </p:nvSpPr>
        <p:spPr>
          <a:xfrm>
            <a:off x="1219200" y="0"/>
            <a:ext cx="4572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Gut Microbiomes </a:t>
            </a:r>
          </a:p>
        </p:txBody>
      </p:sp>
    </p:spTree>
    <p:extLst>
      <p:ext uri="{BB962C8B-B14F-4D97-AF65-F5344CB8AC3E}">
        <p14:creationId xmlns:p14="http://schemas.microsoft.com/office/powerpoint/2010/main" val="3287386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868" y="1163962"/>
            <a:ext cx="4033838" cy="50082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u="sng" dirty="0"/>
              <a:t>General vs. specific: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>
              <a:lnSpc>
                <a:spcPct val="80000"/>
              </a:lnSpc>
            </a:pPr>
            <a:r>
              <a:rPr lang="en-US" sz="1600" dirty="0"/>
              <a:t>A +/+ relationship can be specific to a particular set of species (e.g., fig-wasp)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A +/+ relationship can be available to lots of species  (e.g., generalist plant and its pollinators)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Usually the relationship is specific for both partners </a:t>
            </a:r>
            <a:r>
              <a:rPr lang="en-US" sz="1600" u="sng" dirty="0"/>
              <a:t>OR</a:t>
            </a:r>
            <a:r>
              <a:rPr lang="en-US" sz="1600" dirty="0"/>
              <a:t> general for both partners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/>
              <a:t>	</a:t>
            </a:r>
          </a:p>
        </p:txBody>
      </p:sp>
      <p:pic>
        <p:nvPicPr>
          <p:cNvPr id="22532" name="Picture 4" descr="IMG_168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219200"/>
            <a:ext cx="1670050" cy="23542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 descr="Flower magnolia with pollinato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1295400"/>
            <a:ext cx="2441575" cy="2265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361602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Highly specialized fig-wasp mutualism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3616027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Flower that attracts a wide range of pollinators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519CB9-79C2-F243-B1BC-4FADC16E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648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150FDDB-109F-6C46-A94C-B5E043A755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5868" y="1163962"/>
            <a:ext cx="4033838" cy="50082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u="sng" dirty="0"/>
              <a:t>Symbiotic vs. free-living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>
              <a:lnSpc>
                <a:spcPct val="80000"/>
              </a:lnSpc>
            </a:pPr>
            <a:r>
              <a:rPr lang="en-US" sz="1600" dirty="0"/>
              <a:t>Symbionts are part of a mutualistic relationship where one partner is living (at least in part) inside the other (e.g., gut bacteria)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e.g., the lichen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r>
              <a:rPr lang="en-US" sz="1600" dirty="0"/>
              <a:t>Fungi have a thin layer of algae near their surface; these cells produce photosynthates</a:t>
            </a:r>
          </a:p>
          <a:p>
            <a:endParaRPr lang="en-US" sz="1600" dirty="0"/>
          </a:p>
          <a:p>
            <a:r>
              <a:rPr lang="en-US" sz="1600" dirty="0"/>
              <a:t>The fungi provide a place to live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/>
              <a:t>	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5ACA442-3AC1-7143-8068-82062183C8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779D944-2A30-0446-82F9-C46089F1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76400"/>
            <a:ext cx="3162514" cy="21336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30137-8866-2645-8C2D-31162A9AAD7B}"/>
              </a:ext>
            </a:extLst>
          </p:cNvPr>
          <p:cNvSpPr txBox="1"/>
          <p:nvPr/>
        </p:nvSpPr>
        <p:spPr>
          <a:xfrm>
            <a:off x="5105400" y="3926422"/>
            <a:ext cx="339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lichen, consisting of algae living inside a fungus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20F69B-BADB-EA45-B581-FDD6F4B8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68965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type of mutualism is more likely to be obligate?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4114800" cy="4910328"/>
          </a:xfrm>
        </p:spPr>
        <p:txBody>
          <a:bodyPr/>
          <a:lstStyle/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very specific one</a:t>
            </a:r>
          </a:p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very generalist one</a:t>
            </a:r>
          </a:p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facultative 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E60CF-27B0-A84B-BA5D-28036CAB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3200400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5EF146-EC3F-114A-A070-1D57CDFA8EF9}"/>
              </a:ext>
            </a:extLst>
          </p:cNvPr>
          <p:cNvSpPr/>
          <p:nvPr/>
        </p:nvSpPr>
        <p:spPr>
          <a:xfrm>
            <a:off x="5410200" y="3650301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Sea Anemone &amp; Clownfish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www.leisurepro.com</a:t>
            </a:r>
            <a:r>
              <a:rPr lang="en-US" sz="1000" dirty="0"/>
              <a:t>/blog/explore-the-blue/5-marine-symbiotic-relationships/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EE85F2-E2D6-3443-912C-5C1FC1C3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92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Commensalism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relationship that is positive in one direction and neutral in the other (+/0)</a:t>
            </a:r>
          </a:p>
          <a:p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36" y="666457"/>
            <a:ext cx="2958328" cy="21891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28" y="3941763"/>
            <a:ext cx="1452144" cy="2189162"/>
          </a:xfrm>
        </p:spPr>
      </p:pic>
      <p:sp>
        <p:nvSpPr>
          <p:cNvPr id="8" name="Rectangle 7"/>
          <p:cNvSpPr/>
          <p:nvPr/>
        </p:nvSpPr>
        <p:spPr>
          <a:xfrm>
            <a:off x="4381500" y="613092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Horns &amp; Spider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5314" y="2905710"/>
            <a:ext cx="236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Nurse Shark &amp; Remora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4" y="3147908"/>
            <a:ext cx="2389323" cy="2389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3D4CF6-7E92-EC44-A55D-E60B0FE0B6F0}"/>
              </a:ext>
            </a:extLst>
          </p:cNvPr>
          <p:cNvSpPr/>
          <p:nvPr/>
        </p:nvSpPr>
        <p:spPr>
          <a:xfrm>
            <a:off x="1626878" y="5605046"/>
            <a:ext cx="1635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Epiphytes &amp; Trees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EE44F99-7C79-EA49-9A74-F76269D2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16312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Community definition</a:t>
            </a:r>
          </a:p>
          <a:p>
            <a:r>
              <a:rPr lang="en-US" sz="2400" dirty="0"/>
              <a:t>Competition &amp; species interactions</a:t>
            </a:r>
          </a:p>
          <a:p>
            <a:pPr lvl="1"/>
            <a:r>
              <a:rPr lang="en-US" dirty="0"/>
              <a:t>Predation, herbivory, &amp; parasitism</a:t>
            </a:r>
          </a:p>
          <a:p>
            <a:pPr lvl="1"/>
            <a:r>
              <a:rPr lang="en-US" dirty="0"/>
              <a:t>Mutualism &amp; commensalism</a:t>
            </a:r>
          </a:p>
          <a:p>
            <a:r>
              <a:rPr lang="en-US" sz="2400" dirty="0"/>
              <a:t>Competition and the niche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Niche definitions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Asymmetric competition and competitive exclusion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Character displacement</a:t>
            </a:r>
          </a:p>
          <a:p>
            <a:r>
              <a:rPr lang="en-US" sz="2400" dirty="0"/>
              <a:t>Resource partitioning</a:t>
            </a:r>
          </a:p>
          <a:p>
            <a:r>
              <a:rPr lang="en-US" sz="2400" dirty="0"/>
              <a:t>Testing hypotheses</a:t>
            </a:r>
          </a:p>
        </p:txBody>
      </p:sp>
    </p:spTree>
    <p:extLst>
      <p:ext uri="{BB962C8B-B14F-4D97-AF65-F5344CB8AC3E}">
        <p14:creationId xmlns:p14="http://schemas.microsoft.com/office/powerpoint/2010/main" val="2249713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ABFB-2E8B-8C41-B6B8-44496770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Demodex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mites – commensals, parasites, or mutualists?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A3B88-408C-B146-980C-DB4F2257AB41}"/>
              </a:ext>
            </a:extLst>
          </p:cNvPr>
          <p:cNvSpPr txBox="1"/>
          <p:nvPr/>
        </p:nvSpPr>
        <p:spPr>
          <a:xfrm>
            <a:off x="457200" y="4038600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Two species of </a:t>
            </a:r>
            <a:r>
              <a:rPr lang="en-US" i="1" dirty="0"/>
              <a:t>Demodex</a:t>
            </a:r>
            <a:r>
              <a:rPr lang="en-US" dirty="0"/>
              <a:t> mites inhabit hair follicles in your skin, 1-2 per follicle.</a:t>
            </a:r>
          </a:p>
          <a:p>
            <a:r>
              <a:rPr lang="en-US" dirty="0"/>
              <a:t>You have 5M hair follicles!</a:t>
            </a:r>
          </a:p>
          <a:p>
            <a:endParaRPr lang="en-US" dirty="0"/>
          </a:p>
          <a:p>
            <a:r>
              <a:rPr lang="en-US" dirty="0"/>
              <a:t>Eats the beneficial oily, waxy substances secreted by your sebaceous glands. </a:t>
            </a:r>
          </a:p>
          <a:p>
            <a:r>
              <a:rPr lang="en-US" dirty="0"/>
              <a:t>May contribute to +/+ bacterial community that benefits your skin</a:t>
            </a:r>
          </a:p>
          <a:p>
            <a:endParaRPr lang="en-US" dirty="0"/>
          </a:p>
          <a:p>
            <a:r>
              <a:rPr lang="en-US" dirty="0"/>
              <a:t>But can have parasitic (+/-) effects if population grows out of control!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3A93F-C502-AA44-829A-C00DC7D3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209800" cy="220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040FB-58DF-4246-8BFF-2D19AE601449}"/>
              </a:ext>
            </a:extLst>
          </p:cNvPr>
          <p:cNvSpPr txBox="1"/>
          <p:nvPr/>
        </p:nvSpPr>
        <p:spPr>
          <a:xfrm>
            <a:off x="1768766" y="3591261"/>
            <a:ext cx="861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reddit.com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544218-2D51-174F-9B38-532E5717CE13}"/>
              </a:ext>
            </a:extLst>
          </p:cNvPr>
          <p:cNvSpPr/>
          <p:nvPr/>
        </p:nvSpPr>
        <p:spPr>
          <a:xfrm>
            <a:off x="5553765" y="3591261"/>
            <a:ext cx="1218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eyelovecares.org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4AC25D-BEF6-3047-A9F5-394637701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88222"/>
            <a:ext cx="3935742" cy="2193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5BE15D-43AC-EC40-BE2F-95FE48836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68" y="1386300"/>
            <a:ext cx="1676400" cy="22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3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Mistletoe plants obtain water and nutrients from their hosts. This is an example of 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4114800" cy="4910328"/>
          </a:xfrm>
        </p:spPr>
        <p:txBody>
          <a:bodyPr/>
          <a:lstStyle/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Herbivory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Parasitism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Mutualism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Commensalism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05DDD-72B4-3B48-B0B7-A4A62A63A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3759200" cy="28194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CC8912-7520-2347-89EB-93FB7030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7417E-B8C4-B04B-A4EA-D5EA150C9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38600"/>
            <a:ext cx="2663417" cy="1416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0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Niches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3340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A niche includes: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100" b="1" dirty="0"/>
              <a:t>Habitat</a:t>
            </a:r>
            <a:r>
              <a:rPr lang="en-US" sz="2100" dirty="0"/>
              <a:t> in which the organism lives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 lvl="2">
              <a:lnSpc>
                <a:spcPct val="80000"/>
              </a:lnSpc>
            </a:pPr>
            <a:r>
              <a:rPr lang="en-US" sz="1800" dirty="0"/>
              <a:t>Abiotic components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Biotic components</a:t>
            </a:r>
          </a:p>
          <a:p>
            <a:pPr lvl="2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2100" b="1" dirty="0"/>
              <a:t>Resources</a:t>
            </a:r>
            <a:r>
              <a:rPr lang="en-US" sz="2100" dirty="0"/>
              <a:t> the organism uses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What, when, and how?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 lvl="1">
              <a:lnSpc>
                <a:spcPct val="80000"/>
              </a:lnSpc>
            </a:pPr>
            <a:r>
              <a:rPr lang="en-US" sz="2100" dirty="0"/>
              <a:t>I</a:t>
            </a:r>
            <a:r>
              <a:rPr lang="en-US" sz="2100" b="1" dirty="0"/>
              <a:t>nteractions</a:t>
            </a:r>
            <a:r>
              <a:rPr lang="en-US" sz="2100" dirty="0"/>
              <a:t> with other organisms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Predators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Prey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Mutualists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Parasites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0" t="14927"/>
          <a:stretch/>
        </p:blipFill>
        <p:spPr>
          <a:xfrm>
            <a:off x="5181600" y="1488281"/>
            <a:ext cx="3419475" cy="3881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5400" y="5107364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http://naturalresources.anthro-seminars.net/wp-content/uploads/2016/01/11-ecology-15-638.jpg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ED8516-60FE-9046-96CD-F8CC07DA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79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Niches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334000" cy="5410200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80000"/>
              </a:lnSpc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G Evelyn Hutchinson’s niche concept: 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This niche is “an n-dimensional hypervolume in which [a species] can maintain a viable population”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Each dimension represents a required resource or physical gradient that affects survival and reproduction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Niche represents a set of conditions where the species CAN occur.  Whether it does depends on… Whether it can get there (dispersal) and interactions with other species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7" name="Picture 6" descr="fig13-8.jpg">
            <a:extLst>
              <a:ext uri="{FF2B5EF4-FFF2-40B4-BE49-F238E27FC236}">
                <a16:creationId xmlns:a16="http://schemas.microsoft.com/office/drawing/2014/main" id="{CD86C9F6-9FC1-9B42-B567-EF431235C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71167"/>
            <a:ext cx="3534551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FF7DA4-E449-344B-8050-EFB2FA42ECBA}"/>
              </a:ext>
            </a:extLst>
          </p:cNvPr>
          <p:cNvSpPr/>
          <p:nvPr/>
        </p:nvSpPr>
        <p:spPr>
          <a:xfrm>
            <a:off x="5638800" y="4828334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www.zo.utexas.edu</a:t>
            </a:r>
            <a:r>
              <a:rPr lang="en-US" sz="1200" dirty="0"/>
              <a:t>/courses/bio301/chapters/Chapter13/Chapter13.html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48CB6A-2559-B844-9C9F-61A3A47E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6DA6F-D8F8-3144-8312-810C570EC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59283"/>
            <a:ext cx="1257300" cy="156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037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think about niche one dimension at a time….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/>
        </p:blipFill>
        <p:spPr>
          <a:xfrm>
            <a:off x="685800" y="1249713"/>
            <a:ext cx="5394960" cy="2560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>
          <a:xfrm>
            <a:off x="705853" y="3784559"/>
            <a:ext cx="5394960" cy="25717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E03B-6163-A94F-BB0A-5A33DBE8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7FC49-E065-7348-9BD7-E35551E8B35D}"/>
              </a:ext>
            </a:extLst>
          </p:cNvPr>
          <p:cNvSpPr txBox="1"/>
          <p:nvPr/>
        </p:nvSpPr>
        <p:spPr>
          <a:xfrm>
            <a:off x="6553200" y="1524000"/>
            <a:ext cx="2302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Are these species competing for many</a:t>
            </a:r>
          </a:p>
          <a:p>
            <a:r>
              <a:rPr lang="en-US" sz="2000" dirty="0"/>
              <a:t>seeds of the same size?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86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72D4C9-3E01-B34D-B6C3-7C341C12DF41}"/>
              </a:ext>
            </a:extLst>
          </p:cNvPr>
          <p:cNvSpPr/>
          <p:nvPr/>
        </p:nvSpPr>
        <p:spPr>
          <a:xfrm>
            <a:off x="5555642" y="3657600"/>
            <a:ext cx="3290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moosmosis.org</a:t>
            </a:r>
            <a:r>
              <a:rPr lang="en-US" sz="1400" dirty="0"/>
              <a:t>/2016/07/14/natural-selection-in-action-</a:t>
            </a:r>
            <a:r>
              <a:rPr lang="en-US" sz="1400" dirty="0" err="1"/>
              <a:t>darwins</a:t>
            </a:r>
            <a:r>
              <a:rPr lang="en-US" sz="1400" dirty="0"/>
              <a:t>-finches/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6CA19-F164-9D4D-89B3-B23A04412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5181600" cy="388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5573B-C828-CC4E-AC6A-1DE58FA07CA4}"/>
              </a:ext>
            </a:extLst>
          </p:cNvPr>
          <p:cNvSpPr/>
          <p:nvPr/>
        </p:nvSpPr>
        <p:spPr>
          <a:xfrm>
            <a:off x="533400" y="3657600"/>
            <a:ext cx="45720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/wmk423/bio-100-chapter-13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2C7EFD-75A6-2D45-87D2-5FCC54966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81050"/>
            <a:ext cx="3733800" cy="280035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701ABE3-86ED-0B46-AD42-4F2A3AEF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7B8DC-7C47-C471-763D-04C8EC5BF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67546" r="4469" b="1482"/>
          <a:stretch/>
        </p:blipFill>
        <p:spPr>
          <a:xfrm>
            <a:off x="612648" y="4201140"/>
            <a:ext cx="2743200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5BA41-AD72-61E6-10DF-7EE5873EC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1373" r="6300" b="67654"/>
          <a:stretch/>
        </p:blipFill>
        <p:spPr>
          <a:xfrm>
            <a:off x="3581400" y="4201140"/>
            <a:ext cx="261299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34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Competitive Exclusion Principle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3962400" cy="4937760"/>
          </a:xfrm>
        </p:spPr>
        <p:txBody>
          <a:bodyPr>
            <a:normAutofit/>
          </a:bodyPr>
          <a:lstStyle/>
          <a:p>
            <a:r>
              <a:rPr lang="en-US" sz="2200" dirty="0"/>
              <a:t>When two species are limited by the same resource (or same few resources), and one is a better competitor for these resources, that species “wins”</a:t>
            </a:r>
          </a:p>
          <a:p>
            <a:endParaRPr lang="en-US" sz="2200" dirty="0"/>
          </a:p>
          <a:p>
            <a:r>
              <a:rPr lang="en-US" sz="2200" dirty="0"/>
              <a:t>The other species is driven to (local) extinction</a:t>
            </a:r>
          </a:p>
          <a:p>
            <a:endParaRPr lang="en-US" sz="2200" dirty="0"/>
          </a:p>
          <a:p>
            <a:r>
              <a:rPr lang="en-US" sz="2200" dirty="0"/>
              <a:t>If species are very similar in their competitive abilities, both may coexist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/>
          <a:stretch/>
        </p:blipFill>
        <p:spPr>
          <a:xfrm>
            <a:off x="4876802" y="3694043"/>
            <a:ext cx="3809998" cy="216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7"/>
          <a:stretch/>
        </p:blipFill>
        <p:spPr>
          <a:xfrm>
            <a:off x="4724400" y="1383664"/>
            <a:ext cx="3962400" cy="20022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D3B39-1609-0542-812F-72B3110E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242792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6931-9CDB-9D49-BB61-FED6021E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species experience character displacement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D6638-FF1B-A04B-9067-CF7C45DD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4037529" cy="44958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A02837-C342-2042-847F-6D7DADD8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4264152" cy="365760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www.hammiverse.com</a:t>
            </a:r>
            <a:r>
              <a:rPr lang="en-US" dirty="0"/>
              <a:t>/lectures/53/1.html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0A626-E743-AC42-91AE-4B4E370F822C}"/>
              </a:ext>
            </a:extLst>
          </p:cNvPr>
          <p:cNvSpPr txBox="1"/>
          <p:nvPr/>
        </p:nvSpPr>
        <p:spPr>
          <a:xfrm>
            <a:off x="4953000" y="281940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Sympatric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27287-C259-5E43-A536-510EDD240E1F}"/>
              </a:ext>
            </a:extLst>
          </p:cNvPr>
          <p:cNvSpPr txBox="1"/>
          <p:nvPr/>
        </p:nvSpPr>
        <p:spPr>
          <a:xfrm>
            <a:off x="4952999" y="38100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Allopatric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6AAD5-0F84-7E49-8C97-526E2E17E955}"/>
              </a:ext>
            </a:extLst>
          </p:cNvPr>
          <p:cNvSpPr txBox="1"/>
          <p:nvPr/>
        </p:nvSpPr>
        <p:spPr>
          <a:xfrm>
            <a:off x="4952999" y="48006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Allopatric</a:t>
            </a:r>
          </a:p>
        </p:txBody>
      </p:sp>
    </p:spTree>
    <p:extLst>
      <p:ext uri="{BB962C8B-B14F-4D97-AF65-F5344CB8AC3E}">
        <p14:creationId xmlns:p14="http://schemas.microsoft.com/office/powerpoint/2010/main" val="2909145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 vs. realized niche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>
            <a:noAutofit/>
          </a:bodyPr>
          <a:lstStyle/>
          <a:p>
            <a:r>
              <a:rPr lang="en-US" sz="2200" b="1" u="sng" dirty="0"/>
              <a:t>Fundamental:</a:t>
            </a:r>
          </a:p>
          <a:p>
            <a:endParaRPr lang="en-US" sz="2200" dirty="0"/>
          </a:p>
          <a:p>
            <a:pPr lvl="1"/>
            <a:r>
              <a:rPr lang="en-US" sz="2200" dirty="0"/>
              <a:t>Ecological niche in which the organism CAN survive (if it could get there)</a:t>
            </a:r>
          </a:p>
          <a:p>
            <a:endParaRPr lang="en-US" sz="2200" dirty="0"/>
          </a:p>
          <a:p>
            <a:r>
              <a:rPr lang="en-US" sz="2200" b="1" u="sng" dirty="0"/>
              <a:t>Realized: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Part of the fundamental niche where an organism DOES survive</a:t>
            </a:r>
          </a:p>
        </p:txBody>
      </p:sp>
      <p:pic>
        <p:nvPicPr>
          <p:cNvPr id="908294" name="Picture 6" descr="nic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9232" y="1758950"/>
            <a:ext cx="4680467" cy="2508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8292" name="Rectangle 4"/>
          <p:cNvSpPr>
            <a:spLocks noChangeArrowheads="1"/>
          </p:cNvSpPr>
          <p:nvPr/>
        </p:nvSpPr>
        <p:spPr bwMode="auto">
          <a:xfrm>
            <a:off x="4944436" y="4267200"/>
            <a:ext cx="34900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 dirty="0"/>
              <a:t>http://</a:t>
            </a:r>
            <a:r>
              <a:rPr lang="en-US" sz="1000" dirty="0" err="1"/>
              <a:t>www.physicalgeography.net</a:t>
            </a:r>
            <a:r>
              <a:rPr lang="en-US" sz="1000" dirty="0"/>
              <a:t>/fundamentals/images/</a:t>
            </a:r>
            <a:r>
              <a:rPr lang="en-US" sz="1000" dirty="0" err="1"/>
              <a:t>niche.gif</a:t>
            </a:r>
            <a:endParaRPr lang="en-US" sz="1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123CF5-FA2A-D74F-B9AE-0E08BFEA15B1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099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10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competition &amp; restricted habitat use</a:t>
            </a:r>
          </a:p>
        </p:txBody>
      </p:sp>
      <p:sp>
        <p:nvSpPr>
          <p:cNvPr id="9297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67600" cy="1676400"/>
          </a:xfrm>
        </p:spPr>
        <p:txBody>
          <a:bodyPr/>
          <a:lstStyle/>
          <a:p>
            <a:r>
              <a:rPr lang="en-US" sz="2400"/>
              <a:t>When niche overlap is NOT complete, one species may be driven out of part of its range by the other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19400"/>
            <a:ext cx="5604617" cy="301018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733C9-3155-AE4D-9C70-71519FB56760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56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</p:txBody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648200" cy="4937760"/>
          </a:xfrm>
        </p:spPr>
        <p:txBody>
          <a:bodyPr>
            <a:noAutofit/>
          </a:bodyPr>
          <a:lstStyle/>
          <a:p>
            <a:r>
              <a:rPr lang="en-US" sz="2000" dirty="0"/>
              <a:t>Defined as all interacting species, usually in a given area</a:t>
            </a:r>
          </a:p>
          <a:p>
            <a:endParaRPr lang="en-US" sz="2000" dirty="0"/>
          </a:p>
          <a:p>
            <a:pPr lvl="1"/>
            <a:r>
              <a:rPr lang="en-US" sz="2000" dirty="0"/>
              <a:t>Communities can be defined at multiple scales</a:t>
            </a:r>
          </a:p>
          <a:p>
            <a:pPr lvl="1"/>
            <a:endParaRPr lang="en-US" sz="2000" dirty="0"/>
          </a:p>
          <a:p>
            <a:r>
              <a:rPr lang="en-US" sz="2000" dirty="0"/>
              <a:t>Usually refers to a subgroup (e.g., “the bird community” or “the soil community”)</a:t>
            </a:r>
          </a:p>
          <a:p>
            <a:endParaRPr lang="en-US" sz="2000" dirty="0"/>
          </a:p>
          <a:p>
            <a:r>
              <a:rPr lang="en-US" sz="2000" dirty="0"/>
              <a:t>Always includes &gt;1 species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3" descr="Boreal Fo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56075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4267200"/>
            <a:ext cx="4131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Black Spruce Community in the Boreal Forest</a:t>
            </a:r>
          </a:p>
          <a:p>
            <a:pPr algn="r"/>
            <a:r>
              <a:rPr lang="en-US" sz="800" dirty="0"/>
              <a:t>Photo: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89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competition assymetr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28996" b="22739"/>
          <a:stretch/>
        </p:blipFill>
        <p:spPr bwMode="auto">
          <a:xfrm>
            <a:off x="152400" y="385465"/>
            <a:ext cx="5638800" cy="56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39" name="Text Box 3"/>
          <p:cNvSpPr txBox="1">
            <a:spLocks noChangeArrowheads="1"/>
          </p:cNvSpPr>
          <p:nvPr/>
        </p:nvSpPr>
        <p:spPr bwMode="auto">
          <a:xfrm>
            <a:off x="6705600" y="6356350"/>
            <a:ext cx="225414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 1990</a:t>
            </a:r>
          </a:p>
        </p:txBody>
      </p:sp>
      <p:sp>
        <p:nvSpPr>
          <p:cNvPr id="910346" name="Text Box 10"/>
          <p:cNvSpPr txBox="1">
            <a:spLocks noChangeArrowheads="1"/>
          </p:cNvSpPr>
          <p:nvPr/>
        </p:nvSpPr>
        <p:spPr bwMode="auto">
          <a:xfrm>
            <a:off x="5829300" y="2208114"/>
            <a:ext cx="33147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Together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*Less overlap water depth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72A1BE8E-B47E-B44E-BBA2-FD3490B6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664839"/>
            <a:ext cx="4240866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Separate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*More overlap water depth 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BA715-1F8F-FA46-992F-95DAC23DE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385465"/>
            <a:ext cx="3028950" cy="175806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9A25266-D690-A844-855F-05A01411D097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896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competition assymetr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28996" b="22739"/>
          <a:stretch/>
        </p:blipFill>
        <p:spPr bwMode="auto">
          <a:xfrm>
            <a:off x="152400" y="385465"/>
            <a:ext cx="5638800" cy="56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39" name="Text Box 3"/>
          <p:cNvSpPr txBox="1">
            <a:spLocks noChangeArrowheads="1"/>
          </p:cNvSpPr>
          <p:nvPr/>
        </p:nvSpPr>
        <p:spPr bwMode="auto">
          <a:xfrm>
            <a:off x="6705600" y="6356350"/>
            <a:ext cx="225414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 1990</a:t>
            </a:r>
          </a:p>
        </p:txBody>
      </p:sp>
      <p:sp>
        <p:nvSpPr>
          <p:cNvPr id="910346" name="Text Box 10"/>
          <p:cNvSpPr txBox="1">
            <a:spLocks noChangeArrowheads="1"/>
          </p:cNvSpPr>
          <p:nvPr/>
        </p:nvSpPr>
        <p:spPr bwMode="auto">
          <a:xfrm>
            <a:off x="5829300" y="2208114"/>
            <a:ext cx="33147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Typha angustifolia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Shifts to deeper average water in presence of competitor, by vacating shallower water. 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72A1BE8E-B47E-B44E-BBA2-FD3490B6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419600"/>
            <a:ext cx="3352800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Typha </a:t>
            </a:r>
            <a:r>
              <a:rPr lang="en-US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latifolia</a:t>
            </a:r>
            <a:endParaRPr lang="en-US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water depth remains similar. Out performs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 angustifolia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shallow water.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BA715-1F8F-FA46-992F-95DAC23DE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385465"/>
            <a:ext cx="3028950" cy="175806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9A25266-D690-A844-855F-05A01411D097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2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D71B14-3B66-6A46-9550-6C4AC4F9C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060"/>
            <a:ext cx="9144000" cy="44464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coexist, niches must differ in some way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763" y="5791200"/>
            <a:ext cx="1905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Small </a:t>
            </a:r>
            <a:r>
              <a:rPr lang="en-US" dirty="0" err="1"/>
              <a:t>molluscs</a:t>
            </a:r>
            <a:r>
              <a:rPr lang="en-US" dirty="0"/>
              <a:t>, crustaceans, vegetable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5791200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Aquatic plant, seeds, snails, insects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8965" y="5794513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Insects, seeds, small marine invertebrates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5786570"/>
            <a:ext cx="16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Bivalves, worms, crabs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7837" y="5786569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Insects, small invertebrates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AF9B6B-385C-FA4C-8464-BD4BB257A5C5}"/>
              </a:ext>
            </a:extLst>
          </p:cNvPr>
          <p:cNvSpPr txBox="1"/>
          <p:nvPr/>
        </p:nvSpPr>
        <p:spPr>
          <a:xfrm>
            <a:off x="5622235" y="4495800"/>
            <a:ext cx="306456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Different depths, different distances from land, different access to prey</a:t>
            </a:r>
          </a:p>
        </p:txBody>
      </p:sp>
    </p:spTree>
    <p:extLst>
      <p:ext uri="{BB962C8B-B14F-4D97-AF65-F5344CB8AC3E}">
        <p14:creationId xmlns:p14="http://schemas.microsoft.com/office/powerpoint/2010/main" val="4013281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AB3C4-BCC5-0248-A5D1-8E7C169B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4387"/>
            <a:ext cx="7848600" cy="6769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4F30B-4898-674E-96E6-68E657BEA3E3}"/>
              </a:ext>
            </a:extLst>
          </p:cNvPr>
          <p:cNvSpPr/>
          <p:nvPr/>
        </p:nvSpPr>
        <p:spPr>
          <a:xfrm>
            <a:off x="5029200" y="6324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waders.org.au</a:t>
            </a:r>
            <a:r>
              <a:rPr 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/studying-waders/wader-courses/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C841B-B94F-194E-AE1B-41A66FA4C140}"/>
              </a:ext>
            </a:extLst>
          </p:cNvPr>
          <p:cNvSpPr txBox="1"/>
          <p:nvPr/>
        </p:nvSpPr>
        <p:spPr>
          <a:xfrm>
            <a:off x="4953000" y="5907925"/>
            <a:ext cx="3867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Resource Partitioning in Shorebirds</a:t>
            </a:r>
          </a:p>
        </p:txBody>
      </p:sp>
    </p:spTree>
    <p:extLst>
      <p:ext uri="{BB962C8B-B14F-4D97-AF65-F5344CB8AC3E}">
        <p14:creationId xmlns:p14="http://schemas.microsoft.com/office/powerpoint/2010/main" val="475194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E8C4B8-FDA3-A54C-A01F-AAA21C9D947B}"/>
              </a:ext>
            </a:extLst>
          </p:cNvPr>
          <p:cNvSpPr txBox="1"/>
          <p:nvPr/>
        </p:nvSpPr>
        <p:spPr>
          <a:xfrm>
            <a:off x="381000" y="609600"/>
            <a:ext cx="2626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 Study of Warblers </a:t>
            </a:r>
          </a:p>
          <a:p>
            <a:r>
              <a:rPr lang="en-US" dirty="0"/>
              <a:t>by Robert MacArthur</a:t>
            </a:r>
          </a:p>
          <a:p>
            <a:r>
              <a:rPr lang="en-US" dirty="0"/>
              <a:t>illustrated </a:t>
            </a:r>
          </a:p>
          <a:p>
            <a:r>
              <a:rPr lang="en-US" dirty="0"/>
              <a:t>Niche Segregation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276FE-E661-4A44-A05E-8C767EA0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2413000" cy="6235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5CAA07-DF0E-6043-91DC-D957CC8BA4CB}"/>
              </a:ext>
            </a:extLst>
          </p:cNvPr>
          <p:cNvSpPr/>
          <p:nvPr/>
        </p:nvSpPr>
        <p:spPr>
          <a:xfrm>
            <a:off x="3349391" y="6506289"/>
            <a:ext cx="22894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publicism.info</a:t>
            </a:r>
            <a:r>
              <a:rPr lang="en-US" sz="1000" dirty="0"/>
              <a:t>/nature/birds/8.html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E7DE3-E44E-4C49-940E-138BA6F2D54C}"/>
              </a:ext>
            </a:extLst>
          </p:cNvPr>
          <p:cNvSpPr txBox="1"/>
          <p:nvPr/>
        </p:nvSpPr>
        <p:spPr>
          <a:xfrm>
            <a:off x="6324600" y="4572000"/>
            <a:ext cx="241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closely-related species forage in different parts of the same tree</a:t>
            </a:r>
          </a:p>
        </p:txBody>
      </p:sp>
    </p:spTree>
    <p:extLst>
      <p:ext uri="{BB962C8B-B14F-4D97-AF65-F5344CB8AC3E}">
        <p14:creationId xmlns:p14="http://schemas.microsoft.com/office/powerpoint/2010/main" val="1249225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902146" name="Text Box 2"/>
          <p:cNvSpPr txBox="1">
            <a:spLocks noChangeArrowheads="1"/>
          </p:cNvSpPr>
          <p:nvPr/>
        </p:nvSpPr>
        <p:spPr bwMode="auto">
          <a:xfrm>
            <a:off x="3657600" y="685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902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045294"/>
              </p:ext>
            </p:extLst>
          </p:nvPr>
        </p:nvGraphicFramePr>
        <p:xfrm>
          <a:off x="396985" y="2819400"/>
          <a:ext cx="2196863" cy="307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676637" imgH="5152506" progId="Paint.Picture">
                  <p:embed/>
                </p:oleObj>
              </mc:Choice>
              <mc:Fallback>
                <p:oleObj name="Bitmap Image" r:id="rId4" imgW="3676637" imgH="5152506" progId="Paint.Picture">
                  <p:embed/>
                  <p:pic>
                    <p:nvPicPr>
                      <p:cNvPr id="902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985" y="2819400"/>
                        <a:ext cx="2196863" cy="307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2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908437"/>
              </p:ext>
            </p:extLst>
          </p:nvPr>
        </p:nvGraphicFramePr>
        <p:xfrm>
          <a:off x="2672485" y="2438400"/>
          <a:ext cx="3200400" cy="404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400860" imgH="2838255" progId="Paint.Picture">
                  <p:embed/>
                </p:oleObj>
              </mc:Choice>
              <mc:Fallback>
                <p:oleObj name="Bitmap Image" r:id="rId6" imgW="4400860" imgH="2838255" progId="Paint.Picture">
                  <p:embed/>
                  <p:pic>
                    <p:nvPicPr>
                      <p:cNvPr id="902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2485" y="2438400"/>
                        <a:ext cx="3200400" cy="4043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2151" name="Text Box 7"/>
          <p:cNvSpPr txBox="1">
            <a:spLocks noChangeArrowheads="1"/>
          </p:cNvSpPr>
          <p:nvPr/>
        </p:nvSpPr>
        <p:spPr bwMode="auto">
          <a:xfrm>
            <a:off x="5257800" y="1051613"/>
            <a:ext cx="4876800" cy="12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66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overlap reduced by: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different physical space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Temporal segregation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utilized</a:t>
            </a:r>
          </a:p>
        </p:txBody>
      </p:sp>
      <p:sp>
        <p:nvSpPr>
          <p:cNvPr id="9021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21024" y="428525"/>
            <a:ext cx="5441576" cy="990600"/>
          </a:xfrm>
        </p:spPr>
        <p:txBody>
          <a:bodyPr anchor="ctr">
            <a:no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Complementarity: </a:t>
            </a:r>
            <a:b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Lots of ways to reduce niche overlap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22" y="2793094"/>
            <a:ext cx="2963878" cy="330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BFBAE-A7FD-AB4E-9EC7-C538BCEEE246}"/>
              </a:ext>
            </a:extLst>
          </p:cNvPr>
          <p:cNvSpPr txBox="1"/>
          <p:nvPr/>
        </p:nvSpPr>
        <p:spPr>
          <a:xfrm>
            <a:off x="4033887" y="5844370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4438-6239-CD4C-A200-7B1F3094BD40}"/>
              </a:ext>
            </a:extLst>
          </p:cNvPr>
          <p:cNvSpPr txBox="1"/>
          <p:nvPr/>
        </p:nvSpPr>
        <p:spPr>
          <a:xfrm rot="16200000">
            <a:off x="2327679" y="4205306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Abundance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F2213-4189-6C44-9D00-78001AAD8B83}"/>
              </a:ext>
            </a:extLst>
          </p:cNvPr>
          <p:cNvSpPr txBox="1"/>
          <p:nvPr/>
        </p:nvSpPr>
        <p:spPr>
          <a:xfrm>
            <a:off x="612648" y="24237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2D49B-9085-FC4A-9340-9CF2C4A010C0}"/>
              </a:ext>
            </a:extLst>
          </p:cNvPr>
          <p:cNvSpPr txBox="1"/>
          <p:nvPr/>
        </p:nvSpPr>
        <p:spPr>
          <a:xfrm>
            <a:off x="2826374" y="245006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2E92A-7636-854B-AE15-CD9AB7BAB809}"/>
              </a:ext>
            </a:extLst>
          </p:cNvPr>
          <p:cNvSpPr txBox="1"/>
          <p:nvPr/>
        </p:nvSpPr>
        <p:spPr>
          <a:xfrm>
            <a:off x="5845863" y="245006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707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6E511-4271-7143-B113-7C3C77FC5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3" y="609600"/>
            <a:ext cx="3921919" cy="5273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512FD-3E62-4246-A290-1CCC998FC729}"/>
              </a:ext>
            </a:extLst>
          </p:cNvPr>
          <p:cNvSpPr/>
          <p:nvPr/>
        </p:nvSpPr>
        <p:spPr>
          <a:xfrm>
            <a:off x="381000" y="5882768"/>
            <a:ext cx="39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Mayfly hatch in Wisconsin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www.reddit.com</a:t>
            </a:r>
            <a:r>
              <a:rPr lang="en-US" sz="1200" dirty="0"/>
              <a:t>/r/WTF/comments/6o9c6u/</a:t>
            </a:r>
            <a:r>
              <a:rPr lang="en-US" sz="1200" dirty="0" err="1"/>
              <a:t>the_mayfly_hatch_in_central_wisconsin</a:t>
            </a:r>
            <a:r>
              <a:rPr lang="en-US" sz="1200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63D28-7800-1C4A-B1E9-EB9BF1DE1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4040741" cy="5273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5B7813-CED1-3848-AEA3-FDFC86C4CE42}"/>
              </a:ext>
            </a:extLst>
          </p:cNvPr>
          <p:cNvSpPr/>
          <p:nvPr/>
        </p:nvSpPr>
        <p:spPr>
          <a:xfrm>
            <a:off x="6232218" y="6067433"/>
            <a:ext cx="2380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gateslodge.com</a:t>
            </a:r>
            <a:r>
              <a:rPr lang="en-US" sz="1200" dirty="0"/>
              <a:t>/hatch-chart/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CDD49-CFF7-B344-80AB-BEC4A3B54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189323"/>
            <a:ext cx="1156808" cy="1542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B700A-9487-4548-82E0-6455214AA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89323"/>
            <a:ext cx="2158112" cy="15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38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3973512"/>
            <a:ext cx="5518151" cy="24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3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295400"/>
            <a:ext cx="6310313" cy="3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2112963" y="1511300"/>
            <a:ext cx="229235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sz="1600" b="1" i="1" dirty="0" err="1">
                <a:latin typeface="Arial" charset="0"/>
              </a:rPr>
              <a:t>Chthamalus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Barnacles in</a:t>
            </a:r>
          </a:p>
          <a:p>
            <a:r>
              <a:rPr lang="en-US" sz="1600" b="1" dirty="0">
                <a:latin typeface="Arial" charset="0"/>
              </a:rPr>
              <a:t>upper intertidal zone</a:t>
            </a:r>
          </a:p>
        </p:txBody>
      </p:sp>
      <p:sp>
        <p:nvSpPr>
          <p:cNvPr id="943109" name="Text Box 5"/>
          <p:cNvSpPr txBox="1">
            <a:spLocks noChangeArrowheads="1"/>
          </p:cNvSpPr>
          <p:nvPr/>
        </p:nvSpPr>
        <p:spPr bwMode="auto">
          <a:xfrm>
            <a:off x="2024063" y="2857500"/>
            <a:ext cx="16573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b="1" dirty="0">
                <a:latin typeface="Arial" charset="0"/>
              </a:rPr>
              <a:t>Mean tide level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792163" y="3632200"/>
            <a:ext cx="229235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sz="1600" b="1" i="1" dirty="0" err="1">
                <a:latin typeface="Arial" charset="0"/>
              </a:rPr>
              <a:t>Chthamalus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Barnacles in </a:t>
            </a:r>
          </a:p>
          <a:p>
            <a:r>
              <a:rPr lang="en-US" sz="1600" b="1" dirty="0">
                <a:latin typeface="Arial" charset="0"/>
              </a:rPr>
              <a:t>lower intertidal zone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4445000" y="1916112"/>
            <a:ext cx="114300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2" name="Line 8"/>
          <p:cNvSpPr>
            <a:spLocks noChangeShapeType="1"/>
          </p:cNvSpPr>
          <p:nvPr/>
        </p:nvSpPr>
        <p:spPr bwMode="auto">
          <a:xfrm>
            <a:off x="3187700" y="3821112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3" name="Text Box 9"/>
          <p:cNvSpPr txBox="1">
            <a:spLocks noChangeArrowheads="1"/>
          </p:cNvSpPr>
          <p:nvPr/>
        </p:nvSpPr>
        <p:spPr bwMode="auto">
          <a:xfrm>
            <a:off x="297656" y="241984"/>
            <a:ext cx="8762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can you know whether a distribution pattern is due to competition</a:t>
            </a:r>
          </a:p>
          <a:p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to something else?</a:t>
            </a:r>
          </a:p>
        </p:txBody>
      </p:sp>
      <p:sp>
        <p:nvSpPr>
          <p:cNvPr id="943114" name="AutoShape 10"/>
          <p:cNvSpPr>
            <a:spLocks/>
          </p:cNvSpPr>
          <p:nvPr/>
        </p:nvSpPr>
        <p:spPr bwMode="auto">
          <a:xfrm>
            <a:off x="6781800" y="1344612"/>
            <a:ext cx="228600" cy="1371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5" name="Text Box 11"/>
          <p:cNvSpPr txBox="1">
            <a:spLocks noChangeArrowheads="1"/>
          </p:cNvSpPr>
          <p:nvPr/>
        </p:nvSpPr>
        <p:spPr bwMode="auto">
          <a:xfrm>
            <a:off x="7056437" y="1707246"/>
            <a:ext cx="16615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Daily exposure to air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FC3C31-E8DD-A74A-9C2C-2A457BBD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252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251" name="Picture 3" descr="53_06b_setup-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12375" r="1923" b="22226"/>
          <a:stretch/>
        </p:blipFill>
        <p:spPr bwMode="auto">
          <a:xfrm>
            <a:off x="996268" y="304800"/>
            <a:ext cx="558437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6" b="11548"/>
          <a:stretch/>
        </p:blipFill>
        <p:spPr bwMode="auto">
          <a:xfrm>
            <a:off x="996268" y="4800601"/>
            <a:ext cx="5584372" cy="10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BE7D02C-2304-2B4D-8ACA-3C718C3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03A7A-24CE-D845-9715-60182E9637DF}"/>
              </a:ext>
            </a:extLst>
          </p:cNvPr>
          <p:cNvSpPr txBox="1"/>
          <p:nvPr/>
        </p:nvSpPr>
        <p:spPr>
          <a:xfrm>
            <a:off x="6836454" y="16764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species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57387-7366-7043-90D5-1B8B40916360}"/>
              </a:ext>
            </a:extLst>
          </p:cNvPr>
          <p:cNvSpPr txBox="1"/>
          <p:nvPr/>
        </p:nvSpPr>
        <p:spPr>
          <a:xfrm>
            <a:off x="6836454" y="5334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species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C04DA-8509-E74A-B00F-BD489B589251}"/>
              </a:ext>
            </a:extLst>
          </p:cNvPr>
          <p:cNvSpPr txBox="1"/>
          <p:nvPr/>
        </p:nvSpPr>
        <p:spPr>
          <a:xfrm>
            <a:off x="6836454" y="25908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species from</a:t>
            </a:r>
          </a:p>
          <a:p>
            <a:r>
              <a:rPr lang="en-US" dirty="0"/>
              <a:t>½ each rock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197F4-0251-1841-8A6F-26E84FAC7B56}"/>
              </a:ext>
            </a:extLst>
          </p:cNvPr>
          <p:cNvSpPr txBox="1"/>
          <p:nvPr/>
        </p:nvSpPr>
        <p:spPr>
          <a:xfrm>
            <a:off x="6858000" y="441960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if survival is dependent on density of 2</a:t>
            </a:r>
            <a:r>
              <a:rPr lang="en-US" baseline="30000" dirty="0"/>
              <a:t>nd</a:t>
            </a:r>
            <a:r>
              <a:rPr lang="en-US" dirty="0"/>
              <a:t> species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652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isn’t there one 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superspecies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is the dominant competitor everywhere?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37760"/>
          </a:xfrm>
        </p:spPr>
        <p:txBody>
          <a:bodyPr/>
          <a:lstStyle/>
          <a:p>
            <a:r>
              <a:rPr lang="en-US" sz="1600" dirty="0"/>
              <a:t>Trade-offs!! Species that are good competitors are often bad at other things</a:t>
            </a:r>
          </a:p>
          <a:p>
            <a:endParaRPr lang="en-US" sz="1600" dirty="0"/>
          </a:p>
          <a:p>
            <a:r>
              <a:rPr lang="en-US" sz="1600" dirty="0"/>
              <a:t>Being a good competitor usually involves:</a:t>
            </a:r>
          </a:p>
          <a:p>
            <a:pPr lvl="1"/>
            <a:r>
              <a:rPr lang="en-US" sz="1600" dirty="0"/>
              <a:t>Fast growth</a:t>
            </a:r>
          </a:p>
          <a:p>
            <a:pPr lvl="1"/>
            <a:r>
              <a:rPr lang="en-US" sz="1600" dirty="0"/>
              <a:t>Large adult size</a:t>
            </a:r>
          </a:p>
          <a:p>
            <a:pPr lvl="1"/>
            <a:endParaRPr lang="en-US" sz="1600" dirty="0"/>
          </a:p>
          <a:p>
            <a:r>
              <a:rPr lang="en-US" sz="1600" dirty="0"/>
              <a:t>Species that grow fast and are large</a:t>
            </a:r>
          </a:p>
          <a:p>
            <a:pPr lvl="1"/>
            <a:r>
              <a:rPr lang="en-US" sz="1600" dirty="0"/>
              <a:t>Often require more food = do not perform well when resources are in short supply</a:t>
            </a:r>
          </a:p>
          <a:p>
            <a:pPr lvl="1"/>
            <a:r>
              <a:rPr lang="en-US" sz="1600" dirty="0"/>
              <a:t>Invest less in defenses – may be more vulnerable to herbivores/predators</a:t>
            </a:r>
          </a:p>
          <a:p>
            <a:pPr lvl="1"/>
            <a:r>
              <a:rPr lang="en-US" sz="1600" dirty="0"/>
              <a:t>May have to be active during a larger part of the day to obtain resources and may be more vulnerable to predators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29" y="1355096"/>
            <a:ext cx="1531528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487534"/>
            <a:ext cx="190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Melicytis</a:t>
            </a:r>
            <a:r>
              <a:rPr lang="en-US" sz="1400" i="1" dirty="0"/>
              <a:t> </a:t>
            </a:r>
            <a:r>
              <a:rPr lang="en-US" sz="1400" i="1" dirty="0" err="1"/>
              <a:t>ramiflorus</a:t>
            </a:r>
            <a:r>
              <a:rPr lang="en-US" sz="1400" dirty="0"/>
              <a:t>: thin leaves, fast growth, little investment in defense, lots of herbivore damage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4103038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Corynocarpus</a:t>
            </a:r>
            <a:r>
              <a:rPr lang="en-US" sz="1400" i="1" dirty="0"/>
              <a:t> </a:t>
            </a:r>
            <a:r>
              <a:rPr lang="en-US" sz="1400" i="1" dirty="0" err="1"/>
              <a:t>laevigatus</a:t>
            </a:r>
            <a:r>
              <a:rPr lang="en-US" sz="1400" dirty="0"/>
              <a:t>: thicker leaves, slower growth, more investment in defense, low herbivore damage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39" y="4038600"/>
            <a:ext cx="1548345" cy="2002955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A11D7C6-7629-2147-B346-595B91A5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048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1C3786-9D8C-6643-B981-6E4DD8AA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E027701-6617-1945-9482-5D3E05838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39AF29-DD9C-FE4D-963D-B80D99DA488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4572000" cy="49377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Some questions focus on interactions between a few species (competition, predation, mutualism)</a:t>
            </a:r>
          </a:p>
          <a:p>
            <a:endParaRPr lang="en-US" sz="2000" dirty="0"/>
          </a:p>
          <a:p>
            <a:r>
              <a:rPr lang="en-US" sz="2000" dirty="0"/>
              <a:t>Some questions focus on  properties of the community (how many species, relative abundance of each species, structure of the food web, etc.)</a:t>
            </a:r>
          </a:p>
          <a:p>
            <a:pPr lvl="1"/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74FF5-2F88-C343-B117-D7D64B4B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45" y="1499056"/>
            <a:ext cx="3434555" cy="243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629DAD-A79E-EA47-9452-4572EF030585}"/>
              </a:ext>
            </a:extLst>
          </p:cNvPr>
          <p:cNvSpPr txBox="1"/>
          <p:nvPr/>
        </p:nvSpPr>
        <p:spPr>
          <a:xfrm>
            <a:off x="5105400" y="3944763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Fungal community on a rotting tree trunk</a:t>
            </a:r>
          </a:p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www.flickr.com</a:t>
            </a:r>
            <a:r>
              <a:rPr lang="en-US" sz="1000" dirty="0"/>
              <a:t>/photos/</a:t>
            </a:r>
            <a:r>
              <a:rPr lang="en-US" sz="1000" dirty="0" err="1"/>
              <a:t>stephenbuchan</a:t>
            </a:r>
            <a:r>
              <a:rPr lang="en-US" sz="1000" dirty="0"/>
              <a:t>/2967549190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92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 gradients tend to drive gradients in competitive ability &amp; stress tolerance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2913"/>
            <a:ext cx="4038600" cy="2681882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78" y="2648128"/>
            <a:ext cx="3657600" cy="2743200"/>
          </a:xfrm>
        </p:spPr>
      </p:pic>
      <p:sp>
        <p:nvSpPr>
          <p:cNvPr id="14" name="TextBox 13"/>
          <p:cNvSpPr txBox="1"/>
          <p:nvPr/>
        </p:nvSpPr>
        <p:spPr>
          <a:xfrm>
            <a:off x="457200" y="1314271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Warm, dry soils on south-facing slopes with HIGH nutrient availability favor fast-growing: </a:t>
            </a:r>
          </a:p>
          <a:p>
            <a:r>
              <a:rPr lang="en-US" dirty="0"/>
              <a:t>White Spruce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5878" y="1314271"/>
            <a:ext cx="362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Wet, cold soils on north-facing slopes with LOW nutrient availability &amp; permafrost favor slow-growing: Black Spruce </a:t>
            </a:r>
          </a:p>
        </p:txBody>
      </p:sp>
      <p:cxnSp>
        <p:nvCxnSpPr>
          <p:cNvPr id="16" name="Straight Arrow Connector 15"/>
          <p:cNvCxnSpPr>
            <a:cxnSpLocks/>
            <a:endCxn id="18" idx="1"/>
          </p:cNvCxnSpPr>
          <p:nvPr/>
        </p:nvCxnSpPr>
        <p:spPr bwMode="auto">
          <a:xfrm>
            <a:off x="990600" y="5638800"/>
            <a:ext cx="721745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95073" y="5397155"/>
            <a:ext cx="87914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08054" y="54483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670" y="5736446"/>
            <a:ext cx="403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Black spruce is kept out by competition w/white spruce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65878" y="5736446"/>
            <a:ext cx="368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White spruce is kept out by inability to grow under poor conditions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C8CAA051-6D44-8D47-B888-1BB916FC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923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specialization MacArthur’s Warblers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24E3-EB10-354C-9BEA-885479A97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66586"/>
            <a:ext cx="5943600" cy="2374726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42E6C127-909E-1A44-9D42-06494A95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4264152" cy="365760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www.hammiverse.com</a:t>
            </a:r>
            <a:r>
              <a:rPr lang="en-US" dirty="0"/>
              <a:t>/lectures/53/1.html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AA088-8EA4-C543-B1E6-AF574A678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09800"/>
            <a:ext cx="1574800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327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possible explanations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5307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Current competition</a:t>
            </a:r>
            <a:r>
              <a:rPr lang="en-US" sz="1800" dirty="0"/>
              <a:t>: species restrict each other to narrow realized niches, but each species would expand to wider fundamental niches in absence of competitors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Past competition</a:t>
            </a:r>
            <a:r>
              <a:rPr lang="en-US" sz="1800" dirty="0"/>
              <a:t>: natural selection favored species with reduced interspecific competition, leading to niche differentiation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Nothing to do with competition</a:t>
            </a:r>
            <a:r>
              <a:rPr lang="en-US" sz="1800" dirty="0"/>
              <a:t>; these species simply responded to natural selection in different and independent ways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1800" dirty="0">
              <a:sym typeface="Wingdings" pitchFamily="2" charset="2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200" dirty="0">
                <a:sym typeface="Wingdings" pitchFamily="2" charset="2"/>
              </a:rPr>
              <a:t>How can you tell these three apart?</a:t>
            </a:r>
            <a:endParaRPr lang="en-US" sz="2200" dirty="0"/>
          </a:p>
        </p:txBody>
      </p:sp>
      <p:pic>
        <p:nvPicPr>
          <p:cNvPr id="819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445284"/>
            <a:ext cx="3352800" cy="3736316"/>
          </a:xfrm>
          <a:noFill/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723C63-C576-8149-A984-3945FA9B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98DE35FB-5691-3342-8884-68FF8BB05F8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17129" y="3531471"/>
            <a:ext cx="2338543" cy="2286000"/>
          </a:xfrm>
          <a:prstGeom prst="curvedConnector3">
            <a:avLst>
              <a:gd name="adj1" fmla="val 880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757F80-7C63-1444-B563-3348E447BB2E}"/>
              </a:ext>
            </a:extLst>
          </p:cNvPr>
          <p:cNvSpPr txBox="1"/>
          <p:nvPr/>
        </p:nvSpPr>
        <p:spPr>
          <a:xfrm>
            <a:off x="5552824" y="5899637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Ghost of Competition Past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A4E62-E936-2D43-8969-CA60C8B73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13" y="5410200"/>
            <a:ext cx="714687" cy="714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724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approaches to determining whether competition is or has occurred: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1800" b="1" dirty="0"/>
              <a:t>Experimental approach</a:t>
            </a:r>
            <a:r>
              <a:rPr lang="en-US" sz="1800" dirty="0"/>
              <a:t>: </a:t>
            </a:r>
          </a:p>
          <a:p>
            <a:pPr eaLnBrk="1" hangingPunct="1"/>
            <a:r>
              <a:rPr lang="en-US" sz="1800" dirty="0"/>
              <a:t>Manipulate putative competitors (i.e., removal or addition)</a:t>
            </a:r>
          </a:p>
          <a:p>
            <a:pPr eaLnBrk="1" hangingPunct="1"/>
            <a:r>
              <a:rPr lang="en-US" sz="1800" dirty="0"/>
              <a:t>Directly assess responses of putative competitor (survival, fecundity, resource use)</a:t>
            </a:r>
          </a:p>
          <a:p>
            <a:pPr eaLnBrk="1" hangingPunct="1"/>
            <a:r>
              <a:rPr lang="en-US" sz="1800" dirty="0"/>
              <a:t>Compare with…</a:t>
            </a:r>
          </a:p>
          <a:p>
            <a:pPr lvl="1" eaLnBrk="1" hangingPunct="1"/>
            <a:r>
              <a:rPr lang="en-US" sz="1800" dirty="0"/>
              <a:t>Situation prior to experiment OR</a:t>
            </a:r>
          </a:p>
          <a:p>
            <a:pPr lvl="1" eaLnBrk="1" hangingPunct="1"/>
            <a:r>
              <a:rPr lang="en-US" sz="1800" dirty="0"/>
              <a:t>Control plot without experimentation</a:t>
            </a:r>
          </a:p>
          <a:p>
            <a:pPr lvl="1" eaLnBrk="1" hangingPunct="1"/>
            <a:endParaRPr lang="en-US" sz="1800" dirty="0"/>
          </a:p>
          <a:p>
            <a:pPr marL="57150" indent="0" eaLnBrk="1" hangingPunct="1">
              <a:buNone/>
            </a:pPr>
            <a:r>
              <a:rPr lang="en-US" sz="1800" b="1" dirty="0"/>
              <a:t>“Natural” experiments:</a:t>
            </a:r>
          </a:p>
          <a:p>
            <a:pPr eaLnBrk="1" hangingPunct="1"/>
            <a:r>
              <a:rPr lang="en-US" sz="1800" dirty="0"/>
              <a:t>Compare populations in habitats where species coexist with those where one or more are absent </a:t>
            </a:r>
            <a:r>
              <a:rPr lang="en-US" sz="1800" i="1" dirty="0"/>
              <a:t>for reasons unrelated to competition (e.g., lack of dispersal)</a:t>
            </a:r>
          </a:p>
          <a:p>
            <a:pPr eaLnBrk="1" hangingPunct="1"/>
            <a:r>
              <a:rPr lang="en-US" sz="1800" u="sng" dirty="0"/>
              <a:t>Advantages</a:t>
            </a:r>
            <a:r>
              <a:rPr lang="en-US" sz="1800" dirty="0"/>
              <a:t>: no artificial constraints, long-term results</a:t>
            </a:r>
          </a:p>
          <a:p>
            <a:pPr eaLnBrk="1" hangingPunct="1"/>
            <a:r>
              <a:rPr lang="en-US" sz="1800" u="sng" dirty="0"/>
              <a:t>Disadvantage</a:t>
            </a:r>
            <a:r>
              <a:rPr lang="en-US" sz="1800" dirty="0"/>
              <a:t>: need to be certain that the only difference between the habitats is the absence of a competitor, NOT other variables</a:t>
            </a:r>
          </a:p>
          <a:p>
            <a:pPr marL="990600" lvl="1" indent="-533400" eaLnBrk="1" hangingPunct="1">
              <a:buFontTx/>
              <a:buAutoNum type="arabicPeriod"/>
            </a:pPr>
            <a:endParaRPr lang="en-US" sz="20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0590B7-8731-C540-B6C1-7623B39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723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D364-3C74-1C45-B1B0-E427D63F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Garden Experiment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A032-4201-A248-9A27-109B1142E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3117850" cy="2719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490B0-9139-A146-88C3-F42742F0DA49}"/>
              </a:ext>
            </a:extLst>
          </p:cNvPr>
          <p:cNvSpPr txBox="1"/>
          <p:nvPr/>
        </p:nvSpPr>
        <p:spPr>
          <a:xfrm>
            <a:off x="4953000" y="3048000"/>
            <a:ext cx="311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fully reciprocal experiment would establish a common garden at both sites, at the lake and on the mountain.</a:t>
            </a:r>
          </a:p>
          <a:p>
            <a:endParaRPr lang="en-US" dirty="0"/>
          </a:p>
          <a:p>
            <a:r>
              <a:rPr lang="en-US" dirty="0"/>
              <a:t>Very </a:t>
            </a:r>
            <a:r>
              <a:rPr lang="en-US"/>
              <a:t>powerful approach!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0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Experiments: Advantages and Disadvantages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u="sng" dirty="0"/>
              <a:t>Advantages: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endParaRPr lang="en-US" sz="2000" dirty="0"/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Provide strong inferences about whether competition is responsible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Can give insights into mechanisms 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u="sng" dirty="0"/>
              <a:t>Disadvantages: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endParaRPr lang="en-US" sz="2000" dirty="0"/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May be difficult to manipulate individuals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Individuals may have poor survival outside the native environment.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Slow responses / high interannual variation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It may be difficult to match control and treatment in the field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Lab experiments may not represent the niche axes that matter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“Ghost of competition past” may not be detected (e.g., if weak competitors went extinct)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667BD5-A676-C347-B74B-92392DA4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527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0830-26CF-2E47-9777-51236BD5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 of natural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EEE63-2BC2-F746-98B3-72B502C692C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Floods</a:t>
            </a:r>
          </a:p>
          <a:p>
            <a:r>
              <a:rPr lang="en-US" dirty="0"/>
              <a:t>Hurricanes</a:t>
            </a:r>
          </a:p>
          <a:p>
            <a:r>
              <a:rPr lang="en-US" dirty="0"/>
              <a:t>Changes in ocean temperature &amp; acidity</a:t>
            </a:r>
          </a:p>
          <a:p>
            <a:r>
              <a:rPr lang="en-US" dirty="0"/>
              <a:t>Invasive species</a:t>
            </a:r>
          </a:p>
          <a:p>
            <a:r>
              <a:rPr lang="en-US" dirty="0"/>
              <a:t>Extinctions</a:t>
            </a:r>
          </a:p>
          <a:p>
            <a:r>
              <a:rPr lang="en-US" dirty="0"/>
              <a:t>Etc.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91E82B-A27F-3041-9D37-935B568F811E}"/>
              </a:ext>
            </a:extLst>
          </p:cNvPr>
          <p:cNvSpPr/>
          <p:nvPr/>
        </p:nvSpPr>
        <p:spPr>
          <a:xfrm>
            <a:off x="5486400" y="5771495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www.geoconservationuk.org.uk</a:t>
            </a:r>
            <a:r>
              <a:rPr lang="en-US" sz="1200" dirty="0">
                <a:solidFill>
                  <a:srgbClr val="000000"/>
                </a:solidFill>
              </a:rPr>
              <a:t>/</a:t>
            </a:r>
            <a:r>
              <a:rPr lang="en-US" sz="1200" dirty="0" err="1">
                <a:solidFill>
                  <a:srgbClr val="000000"/>
                </a:solidFill>
              </a:rPr>
              <a:t>esos</a:t>
            </a:r>
            <a:r>
              <a:rPr lang="en-US" sz="1200" dirty="0">
                <a:solidFill>
                  <a:srgbClr val="000000"/>
                </a:solidFill>
              </a:rPr>
              <a:t>/wiki2018/</a:t>
            </a:r>
            <a:r>
              <a:rPr lang="en-US" sz="1200" dirty="0" err="1">
                <a:solidFill>
                  <a:srgbClr val="000000"/>
                </a:solidFill>
              </a:rPr>
              <a:t>index.php?title</a:t>
            </a:r>
            <a:r>
              <a:rPr lang="en-US" sz="1200" dirty="0">
                <a:solidFill>
                  <a:srgbClr val="000000"/>
                </a:solidFill>
              </a:rPr>
              <a:t>=SNA/BT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D5E04-B595-8748-A9BE-057C7823A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74751"/>
            <a:ext cx="3784600" cy="25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4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Competitive interactions are common and often structure plant and animal communities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However, detecting whether a particular pattern is the result of competitive exclusion or of competitive niche displacement is often difficult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Experimental approaches can helpful in answering this question, but some effects are very difficult to detect with experiments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A6D133-0982-034F-B315-CE9F5F59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77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Competition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negative x negative (-/-) interaction that occurs when two species share resources and resources are limiting</a:t>
            </a:r>
          </a:p>
          <a:p>
            <a:endParaRPr lang="en-US" dirty="0"/>
          </a:p>
          <a:p>
            <a:r>
              <a:rPr lang="en-US" dirty="0"/>
              <a:t>Opposite of mutualism (beneficial +/+ interaction)</a:t>
            </a:r>
          </a:p>
          <a:p>
            <a:endParaRPr lang="en-US" dirty="0"/>
          </a:p>
          <a:p>
            <a:r>
              <a:rPr lang="en-US" dirty="0"/>
              <a:t>If a resource is </a:t>
            </a:r>
            <a:r>
              <a:rPr lang="en-US" u="sng" dirty="0"/>
              <a:t>limiting</a:t>
            </a:r>
            <a:r>
              <a:rPr lang="en-US" dirty="0"/>
              <a:t>, then adding more of the resource will result in increased fitness (survival, growth, production of offspring)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5F6E3-8201-5348-AADA-A4D064C3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84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Intraspecific &amp; interspecific competition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Autofit/>
          </a:bodyPr>
          <a:lstStyle/>
          <a:p>
            <a:r>
              <a:rPr lang="en-US" sz="2000" b="1" u="sng" dirty="0"/>
              <a:t>Intraspecific</a:t>
            </a:r>
            <a:r>
              <a:rPr lang="en-US" sz="2000" dirty="0"/>
              <a:t> = competition between individuals of the same species (intra = within)</a:t>
            </a:r>
          </a:p>
          <a:p>
            <a:endParaRPr lang="en-US" sz="2000" dirty="0"/>
          </a:p>
          <a:p>
            <a:r>
              <a:rPr lang="en-US" sz="2000" b="1" u="sng" dirty="0"/>
              <a:t>Interspecific</a:t>
            </a:r>
            <a:r>
              <a:rPr lang="en-US" sz="2000" dirty="0"/>
              <a:t> = competition between individuals of different species (inter = between)</a:t>
            </a:r>
          </a:p>
          <a:p>
            <a:endParaRPr lang="en-US" sz="2000" dirty="0"/>
          </a:p>
          <a:p>
            <a:r>
              <a:rPr lang="en-US" sz="2000" dirty="0"/>
              <a:t>Strength of competition measured by effect presence of one species has on the fitness of the other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1981200" cy="15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43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32" y="3429000"/>
            <a:ext cx="1978068" cy="145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2332" y="4958143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Two species of arboreal ants fighting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2942698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Two individuals of the same species fighting for territory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9B06F0-75B5-8149-80F6-FA10B323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76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of the following probably is NOT a good example of competition?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80010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Four species of rodents all consume seeds of the same plant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Three species of plants attract the same group of pollinators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Two individuals of the same species of deer drink from the same stream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Two male muskoxen try to gain access to the same female muskox for mating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3EFE8C-64AE-CF43-8877-4E59BB30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48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competition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800600" cy="4530725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For food or other consumable resources</a:t>
            </a:r>
          </a:p>
          <a:p>
            <a:endParaRPr lang="en-US" sz="2200" dirty="0"/>
          </a:p>
          <a:p>
            <a:r>
              <a:rPr lang="en-US" sz="2200" dirty="0"/>
              <a:t>For space (nest sites, attachment locations)</a:t>
            </a:r>
          </a:p>
          <a:p>
            <a:endParaRPr lang="en-US" sz="2200" dirty="0"/>
          </a:p>
          <a:p>
            <a:r>
              <a:rPr lang="en-US" sz="2200" dirty="0"/>
              <a:t>Chemical competition (e.g., allelopathy)</a:t>
            </a:r>
          </a:p>
          <a:p>
            <a:endParaRPr lang="en-US" sz="2200" dirty="0"/>
          </a:p>
          <a:p>
            <a:r>
              <a:rPr lang="en-US" sz="2200" dirty="0"/>
              <a:t>Territorial competition</a:t>
            </a:r>
          </a:p>
          <a:p>
            <a:endParaRPr lang="en-US" sz="2200" dirty="0"/>
          </a:p>
          <a:p>
            <a:r>
              <a:rPr lang="en-US" sz="2200" dirty="0"/>
              <a:t>Sexual competition</a:t>
            </a:r>
          </a:p>
          <a:p>
            <a:endParaRPr lang="en-US" sz="2200" dirty="0"/>
          </a:p>
        </p:txBody>
      </p:sp>
      <p:pic>
        <p:nvPicPr>
          <p:cNvPr id="995330" name="Picture 2" descr="C:\Research\Current\SEAPRE\Seabird Islands Book\Book chapters final for submission\Seabird Islands figures\Plates\Plate 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99" y="2142724"/>
            <a:ext cx="1774131" cy="11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0" y="3312467"/>
            <a:ext cx="1143000" cy="215444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Photo: S. </a:t>
            </a:r>
            <a:r>
              <a:rPr lang="en-US" sz="800" dirty="0" err="1"/>
              <a:t>Ebbert</a:t>
            </a:r>
            <a:endParaRPr lang="en-US" sz="80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sz="quarter" idx="3"/>
          </p:nvPr>
        </p:nvSpPr>
        <p:spPr bwMode="auto">
          <a:xfrm>
            <a:off x="6195748" y="3886200"/>
            <a:ext cx="1881451" cy="33855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800" dirty="0"/>
              <a:t>https://</a:t>
            </a:r>
            <a:r>
              <a:rPr lang="en-US" sz="800" dirty="0" err="1"/>
              <a:t>www.fs.usda.gov</a:t>
            </a:r>
            <a:r>
              <a:rPr lang="en-US" sz="800" dirty="0"/>
              <a:t>/detail/r10/</a:t>
            </a:r>
            <a:r>
              <a:rPr lang="en-US" sz="800" dirty="0" err="1"/>
              <a:t>communityforests</a:t>
            </a:r>
            <a:r>
              <a:rPr lang="en-US" sz="800" dirty="0"/>
              <a:t>/?</a:t>
            </a:r>
            <a:r>
              <a:rPr lang="en-US" sz="800" dirty="0" err="1"/>
              <a:t>cid</a:t>
            </a:r>
            <a:r>
              <a:rPr lang="en-US" sz="800" dirty="0"/>
              <a:t>=fsbdev2_038536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8212" y="1636068"/>
            <a:ext cx="1582388" cy="46166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africageographic.com</a:t>
            </a:r>
            <a:r>
              <a:rPr lang="en-US" sz="800" dirty="0"/>
              <a:t>/blog/hyenas-bucking-the-trends-and-wearing-bling/</a:t>
            </a:r>
          </a:p>
        </p:txBody>
      </p:sp>
      <p:pic>
        <p:nvPicPr>
          <p:cNvPr id="16" name="Picture 4" descr="2414493787_76812dee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487013"/>
            <a:ext cx="1758930" cy="126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016730" y="5379727"/>
            <a:ext cx="1828800" cy="338554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800" dirty="0"/>
              <a:t>http://farm3.static.flickr.com/2131/2414493787_76812dee65.jpg?v=0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A27ED-E334-1740-A999-90CB4F55C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38" y="3001153"/>
            <a:ext cx="1757886" cy="1241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933B49-6C20-D84F-BDDA-342BB3D8B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54" y="881656"/>
            <a:ext cx="1773731" cy="118333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AAA45BB-9024-F74C-826B-42969452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87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275101"/>
            <a:ext cx="2209800" cy="1245712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733800" cy="4530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/>
              <a:t>1. Predation:</a:t>
            </a:r>
          </a:p>
          <a:p>
            <a:r>
              <a:rPr lang="en-US" sz="1600" dirty="0"/>
              <a:t>Consumption of all or most of a living organism resulting in death</a:t>
            </a:r>
          </a:p>
          <a:p>
            <a:r>
              <a:rPr lang="en-US" sz="1600" dirty="0"/>
              <a:t>Prey is alive when first attacked (unlike </a:t>
            </a:r>
            <a:r>
              <a:rPr lang="en-US" sz="1600" dirty="0" err="1"/>
              <a:t>detritivory</a:t>
            </a:r>
            <a:r>
              <a:rPr lang="en-US" sz="1600" dirty="0"/>
              <a:t>)</a:t>
            </a:r>
          </a:p>
          <a:p>
            <a:r>
              <a:rPr lang="en-US" sz="1600" dirty="0"/>
              <a:t>Always a +/- interaction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2. Herbivory:</a:t>
            </a:r>
          </a:p>
          <a:p>
            <a:r>
              <a:rPr lang="en-US" sz="1600" dirty="0"/>
              <a:t>Most herbivores attack large numbers of plant “prey” during their lifetime</a:t>
            </a:r>
          </a:p>
          <a:p>
            <a:r>
              <a:rPr lang="en-US" sz="1600" dirty="0"/>
              <a:t>Don’t usually kill them (may be +/0 or even +/+)</a:t>
            </a:r>
          </a:p>
          <a:p>
            <a:r>
              <a:rPr lang="en-US" sz="1600" dirty="0"/>
              <a:t>Effects are not always negative for the fitness of the prey</a:t>
            </a:r>
          </a:p>
          <a:p>
            <a:r>
              <a:rPr lang="en-US" sz="1600" dirty="0"/>
              <a:t>e.g., grazing can induce plant growth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3" name="Rectangle 2"/>
          <p:cNvSpPr/>
          <p:nvPr/>
        </p:nvSpPr>
        <p:spPr>
          <a:xfrm>
            <a:off x="4337597" y="2564050"/>
            <a:ext cx="1905000" cy="46166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www.sciencesource.com</a:t>
            </a:r>
            <a:r>
              <a:rPr lang="en-US" sz="800" dirty="0"/>
              <a:t>/archive/Army-ants-attacking-katydid-SS2782586.html</a:t>
            </a:r>
          </a:p>
        </p:txBody>
      </p:sp>
      <p:pic>
        <p:nvPicPr>
          <p:cNvPr id="11" name="Picture 5" descr="Brown &amp; purple spots@CPC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02" y="3399400"/>
            <a:ext cx="1958400" cy="12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2800" y="4707449"/>
            <a:ext cx="1143000" cy="21544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Photo: B. Roy</a:t>
            </a:r>
          </a:p>
        </p:txBody>
      </p:sp>
      <p:pic>
        <p:nvPicPr>
          <p:cNvPr id="10" name="Picture 7" descr="moos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057" y="3397007"/>
            <a:ext cx="1875540" cy="127835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185412" y="4707449"/>
            <a:ext cx="2438400" cy="21544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800" dirty="0"/>
              <a:t>http://www.servicecanada.gc.ca/images/moose.jpg</a:t>
            </a:r>
          </a:p>
        </p:txBody>
      </p:sp>
      <p:sp>
        <p:nvSpPr>
          <p:cNvPr id="8" name="Rectangle 7"/>
          <p:cNvSpPr/>
          <p:nvPr/>
        </p:nvSpPr>
        <p:spPr>
          <a:xfrm>
            <a:off x="6210301" y="2555637"/>
            <a:ext cx="2438400" cy="215444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https://i.ytimg.com/vi/MnY_cCRELvs/maxresdefault.jpg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A1C85-5CA8-FA4A-AF55-EA4DCD8E6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75101"/>
            <a:ext cx="1905000" cy="125412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23B1E3B-BA4D-E74F-9D39-95BB4110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7228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c1a62a99-8027-491d-838d-589eaafae07c"/>
  <p:tag name="WASPOLLED" val="6E6DF52F388B4EE5B5F12AC55D359780"/>
  <p:tag name="TPVERSION" val="6"/>
  <p:tag name="TPFULLVERSION" val="7.5.8.4"/>
  <p:tag name="PPTVERSION" val="16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24838E84FD084BA28C1D8AF9F6CC6A0B&lt;/guid&gt;&#10;        &lt;description /&gt;&#10;        &lt;date&gt;1/28/2018 6:27:0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DFD55C5819C46D2B17215DC262D3F9E&lt;/guid&gt;&#10;            &lt;repollguid&gt;C72AA799C3624922B5E98DE912D3EB6C&lt;/repollguid&gt;&#10;            &lt;sourceid&gt;06F1627647C64B939B8D68349C06CC80&lt;/sourceid&gt;&#10;            &lt;questiontext&gt;What type of mutualism is more likely to be obligat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BA096B20C1D41E9AD0530CCBC3A1905&lt;/guid&gt;&#10;                    &lt;answertext&gt;A very specific one&lt;/answertext&gt;&#10;                    &lt;valuetype&gt;1&lt;/valuetype&gt;&#10;                &lt;/answer&gt;&#10;                &lt;answer&gt;&#10;                    &lt;guid&gt;63EB7065D8E749C8A53D5B0027B62B3C&lt;/guid&gt;&#10;                    &lt;answertext&gt;A very generalist one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937D1BF94EC24AD3BEA3C58130763354&lt;/guid&gt;&#10;        &lt;description /&gt;&#10;        &lt;date&gt;1/28/2018 6:29:4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3BAACB761EF48E59C3CF8C2B03EAF3A&lt;/guid&gt;&#10;            &lt;repollguid&gt;4267B09219B04304942FC6FA27C829B1&lt;/repollguid&gt;&#10;            &lt;sourceid&gt;DD1440BBDBA646EEBA79F36E72F12643&lt;/sourceid&gt;&#10;            &lt;questiontext&gt;Mistletoe plants obtain water and nutrients from their hosts. This is an example of 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B3F67FA96FE4B1B86AFCC28E8E10D8B&lt;/guid&gt;&#10;                    &lt;answertext&gt;Herbivory&lt;/answertext&gt;&#10;                    &lt;valuetype&gt;-1&lt;/valuetype&gt;&#10;                &lt;/answer&gt;&#10;                &lt;answer&gt;&#10;                    &lt;guid&gt;11721D58FB0A4178818317629E296A0C&lt;/guid&gt;&#10;                    &lt;answertext&gt;Parasitism&lt;/answertext&gt;&#10;                    &lt;valuetype&gt;1&lt;/valuetype&gt;&#10;                &lt;/answer&gt;&#10;                &lt;answer&gt;&#10;                    &lt;guid&gt;591A1EAC525842C2A4A1A27F41E9ED0F&lt;/guid&gt;&#10;                    &lt;answertext&gt;Mutualism&lt;/answertext&gt;&#10;                    &lt;valuetype&gt;-1&lt;/valuetype&gt;&#10;                &lt;/answer&gt;&#10;                &lt;answer&gt;&#10;                    &lt;guid&gt;6525945F514C44CA83FA16F6FCC354CF&lt;/guid&gt;&#10;                    &lt;answertext&gt;Commensalism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95699EC0650F4526937195F4C443602D&lt;/guid&gt;&#10;        &lt;description /&gt;&#10;        &lt;date&gt;1/28/2018 6:16:2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D8BBC72E3F3406C98694B614E2252D6&lt;/guid&gt;&#10;            &lt;repollguid&gt;AAA57A87848443299AACB2A0099D3BAA&lt;/repollguid&gt;&#10;            &lt;sourceid&gt;A4E1FFA5F2FF4AD1A8024A3C69C42559&lt;/sourceid&gt;&#10;            &lt;questiontext&gt;Which of the following is NOT a good example of competiti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CAB5305AB3ED46FB9C128E5FDC3034AE&lt;/guid&gt;&#10;                    &lt;answertext&gt;Four species of desert rodents all consume seeds of the same plant&lt;/answertext&gt;&#10;                    &lt;valuetype&gt;-1&lt;/valuetype&gt;&#10;                &lt;/answer&gt;&#10;                &lt;answer&gt;&#10;                    &lt;guid&gt;FAB93A5DD7E14CB3A45901AF09519D38&lt;/guid&gt;&#10;                    &lt;answertext&gt;Three species of plants attract the same group of pollinators&lt;/answertext&gt;&#10;                    &lt;valuetype&gt;-1&lt;/valuetype&gt;&#10;                &lt;/answer&gt;&#10;                &lt;answer&gt;&#10;                    &lt;guid&gt;E652D33D455042FEBB1354C5838CAE44&lt;/guid&gt;&#10;                    &lt;answertext&gt;Two individuals of the same species of deer drink from the same stream&lt;/answertext&gt;&#10;                    &lt;valuetype&gt;1&lt;/valuetype&gt;&#10;                &lt;/answer&gt;&#10;                &lt;answer&gt;&#10;                    &lt;guid&gt;3B3AAA3CB0AF403AA80E8DE3FCB7B2F1&lt;/guid&gt;&#10;                    &lt;answertext&gt;Two male muskoxen try to gain access to the same female muskox for mating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10493</TotalTime>
  <Words>2678</Words>
  <Application>Microsoft Macintosh PowerPoint</Application>
  <PresentationFormat>On-screen Show (4:3)</PresentationFormat>
  <Paragraphs>427</Paragraphs>
  <Slides>47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AdvTT94c29409</vt:lpstr>
      <vt:lpstr>Arial</vt:lpstr>
      <vt:lpstr>BentonSans</vt:lpstr>
      <vt:lpstr>BentonSansCond</vt:lpstr>
      <vt:lpstr>Bookman Old Style</vt:lpstr>
      <vt:lpstr>Calibri</vt:lpstr>
      <vt:lpstr>Gill Sans MT</vt:lpstr>
      <vt:lpstr>MillerHeadline</vt:lpstr>
      <vt:lpstr>Times New Roman</vt:lpstr>
      <vt:lpstr>Verdana</vt:lpstr>
      <vt:lpstr>Wingdings</vt:lpstr>
      <vt:lpstr>Wingdings 3</vt:lpstr>
      <vt:lpstr>Origin</vt:lpstr>
      <vt:lpstr>Bitmap Image</vt:lpstr>
      <vt:lpstr>Community Ecology I: Interactions &amp; Competition  </vt:lpstr>
      <vt:lpstr>Outline </vt:lpstr>
      <vt:lpstr>Community</vt:lpstr>
      <vt:lpstr>Community</vt:lpstr>
      <vt:lpstr>Competition</vt:lpstr>
      <vt:lpstr>Intraspecific &amp; interspecific competition</vt:lpstr>
      <vt:lpstr>Which of the following probably is NOT a good example of competition?</vt:lpstr>
      <vt:lpstr>Types of competition</vt:lpstr>
      <vt:lpstr>Consumption</vt:lpstr>
      <vt:lpstr>PowerPoint Presentation</vt:lpstr>
      <vt:lpstr>PowerPoint Presentation</vt:lpstr>
      <vt:lpstr>Consumers</vt:lpstr>
      <vt:lpstr>Definition of Mutualism</vt:lpstr>
      <vt:lpstr>Definition of Mutualism</vt:lpstr>
      <vt:lpstr>PowerPoint Presentation</vt:lpstr>
      <vt:lpstr>Mutualism</vt:lpstr>
      <vt:lpstr>Mutualism</vt:lpstr>
      <vt:lpstr>What type of mutualism is more likely to be obligate?</vt:lpstr>
      <vt:lpstr>Commensalism</vt:lpstr>
      <vt:lpstr>Demodex mites – commensals, parasites, or mutualists? </vt:lpstr>
      <vt:lpstr>Mistletoe plants obtain water and nutrients from their hosts. This is an example of </vt:lpstr>
      <vt:lpstr>Niches</vt:lpstr>
      <vt:lpstr>Niches</vt:lpstr>
      <vt:lpstr>Let’s think about niche one dimension at a time….</vt:lpstr>
      <vt:lpstr>PowerPoint Presentation</vt:lpstr>
      <vt:lpstr>Competitive Exclusion Principle</vt:lpstr>
      <vt:lpstr>Or species experience character displacement</vt:lpstr>
      <vt:lpstr>Fundamental vs. realized niche</vt:lpstr>
      <vt:lpstr>Asymmetric competition &amp; restricted habitat use</vt:lpstr>
      <vt:lpstr>PowerPoint Presentation</vt:lpstr>
      <vt:lpstr>PowerPoint Presentation</vt:lpstr>
      <vt:lpstr>To coexist, niches must differ in some way</vt:lpstr>
      <vt:lpstr>PowerPoint Presentation</vt:lpstr>
      <vt:lpstr>PowerPoint Presentation</vt:lpstr>
      <vt:lpstr>Niche Complementarity:  Lots of ways to reduce niche overlap</vt:lpstr>
      <vt:lpstr>PowerPoint Presentation</vt:lpstr>
      <vt:lpstr>PowerPoint Presentation</vt:lpstr>
      <vt:lpstr>PowerPoint Presentation</vt:lpstr>
      <vt:lpstr>Why isn’t there one superspecies that is the dominant competitor everywhere?</vt:lpstr>
      <vt:lpstr>Resource gradients tend to drive gradients in competitive ability &amp; stress tolerance</vt:lpstr>
      <vt:lpstr>Niche specialization MacArthur’s Warblers</vt:lpstr>
      <vt:lpstr>Three possible explanations</vt:lpstr>
      <vt:lpstr>Two approaches to determining whether competition is or has occurred:</vt:lpstr>
      <vt:lpstr>Common Garden Experiment</vt:lpstr>
      <vt:lpstr>Experiments: Advantages and Disadvantages</vt:lpstr>
      <vt:lpstr>Examples of natural experiments</vt:lpstr>
      <vt:lpstr>Conclusions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583</cp:revision>
  <dcterms:created xsi:type="dcterms:W3CDTF">2016-01-12T19:49:05Z</dcterms:created>
  <dcterms:modified xsi:type="dcterms:W3CDTF">2026-04-08T14:14:44Z</dcterms:modified>
</cp:coreProperties>
</file>