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7" r:id="rId1"/>
  </p:sldMasterIdLst>
  <p:notesMasterIdLst>
    <p:notesMasterId r:id="rId52"/>
  </p:notesMasterIdLst>
  <p:handoutMasterIdLst>
    <p:handoutMasterId r:id="rId53"/>
  </p:handoutMasterIdLst>
  <p:sldIdLst>
    <p:sldId id="418" r:id="rId2"/>
    <p:sldId id="416" r:id="rId3"/>
    <p:sldId id="417" r:id="rId4"/>
    <p:sldId id="477" r:id="rId5"/>
    <p:sldId id="482" r:id="rId6"/>
    <p:sldId id="498" r:id="rId7"/>
    <p:sldId id="419" r:id="rId8"/>
    <p:sldId id="428" r:id="rId9"/>
    <p:sldId id="483" r:id="rId10"/>
    <p:sldId id="485" r:id="rId11"/>
    <p:sldId id="427" r:id="rId12"/>
    <p:sldId id="484" r:id="rId13"/>
    <p:sldId id="431" r:id="rId14"/>
    <p:sldId id="486" r:id="rId15"/>
    <p:sldId id="492" r:id="rId16"/>
    <p:sldId id="429" r:id="rId17"/>
    <p:sldId id="499" r:id="rId18"/>
    <p:sldId id="476" r:id="rId19"/>
    <p:sldId id="420" r:id="rId20"/>
    <p:sldId id="421" r:id="rId21"/>
    <p:sldId id="495" r:id="rId22"/>
    <p:sldId id="496" r:id="rId23"/>
    <p:sldId id="494" r:id="rId24"/>
    <p:sldId id="422" r:id="rId25"/>
    <p:sldId id="487" r:id="rId26"/>
    <p:sldId id="423" r:id="rId27"/>
    <p:sldId id="424" r:id="rId28"/>
    <p:sldId id="425" r:id="rId29"/>
    <p:sldId id="426" r:id="rId30"/>
    <p:sldId id="443" r:id="rId31"/>
    <p:sldId id="444" r:id="rId32"/>
    <p:sldId id="489" r:id="rId33"/>
    <p:sldId id="490" r:id="rId34"/>
    <p:sldId id="493" r:id="rId35"/>
    <p:sldId id="446" r:id="rId36"/>
    <p:sldId id="447" r:id="rId37"/>
    <p:sldId id="448" r:id="rId38"/>
    <p:sldId id="491" r:id="rId39"/>
    <p:sldId id="497" r:id="rId40"/>
    <p:sldId id="432" r:id="rId41"/>
    <p:sldId id="433" r:id="rId42"/>
    <p:sldId id="434" r:id="rId43"/>
    <p:sldId id="435" r:id="rId44"/>
    <p:sldId id="436" r:id="rId45"/>
    <p:sldId id="437" r:id="rId46"/>
    <p:sldId id="438" r:id="rId47"/>
    <p:sldId id="439" r:id="rId48"/>
    <p:sldId id="440" r:id="rId49"/>
    <p:sldId id="449" r:id="rId50"/>
    <p:sldId id="488" r:id="rId51"/>
  </p:sldIdLst>
  <p:sldSz cx="9144000" cy="6858000" type="screen4x3"/>
  <p:notesSz cx="7315200" cy="9601200"/>
  <p:custDataLst>
    <p:tags r:id="rId54"/>
  </p:custDataLst>
  <p:defaultTextStyle>
    <a:defPPr>
      <a:defRPr lang="en-US"/>
    </a:defPPr>
    <a:lvl1pPr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7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850"/>
    <p:restoredTop sz="86379"/>
  </p:normalViewPr>
  <p:slideViewPr>
    <p:cSldViewPr>
      <p:cViewPr varScale="1">
        <p:scale>
          <a:sx n="173" d="100"/>
          <a:sy n="173" d="100"/>
        </p:scale>
        <p:origin x="1536" y="192"/>
      </p:cViewPr>
      <p:guideLst>
        <p:guide orient="horz" pos="2160"/>
        <p:guide pos="37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C16C2B3D-9154-1146-8567-D81830C58177}"/>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1" hangingPunct="1">
              <a:defRPr sz="1300">
                <a:latin typeface="Times New Roman" pitchFamily="18" charset="0"/>
                <a:ea typeface="+mn-ea"/>
                <a:cs typeface="+mn-cs"/>
              </a:defRPr>
            </a:lvl1pPr>
          </a:lstStyle>
          <a:p>
            <a:pPr>
              <a:defRPr/>
            </a:pPr>
            <a:endParaRPr lang="en-US"/>
          </a:p>
        </p:txBody>
      </p:sp>
      <p:sp>
        <p:nvSpPr>
          <p:cNvPr id="95235" name="Rectangle 3">
            <a:extLst>
              <a:ext uri="{FF2B5EF4-FFF2-40B4-BE49-F238E27FC236}">
                <a16:creationId xmlns:a16="http://schemas.microsoft.com/office/drawing/2014/main" id="{827219A9-1CB3-F648-BE52-AC4FC8564ECB}"/>
              </a:ext>
            </a:extLst>
          </p:cNvPr>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hangingPunct="1">
              <a:defRPr sz="1300">
                <a:latin typeface="Times New Roman" pitchFamily="18" charset="0"/>
                <a:ea typeface="+mn-ea"/>
                <a:cs typeface="+mn-cs"/>
              </a:defRPr>
            </a:lvl1pPr>
          </a:lstStyle>
          <a:p>
            <a:pPr>
              <a:defRPr/>
            </a:pPr>
            <a:endParaRPr lang="en-US"/>
          </a:p>
        </p:txBody>
      </p:sp>
      <p:sp>
        <p:nvSpPr>
          <p:cNvPr id="95236" name="Rectangle 4">
            <a:extLst>
              <a:ext uri="{FF2B5EF4-FFF2-40B4-BE49-F238E27FC236}">
                <a16:creationId xmlns:a16="http://schemas.microsoft.com/office/drawing/2014/main" id="{682ECAA2-C542-9F44-A384-8334674CAFB1}"/>
              </a:ext>
            </a:extLst>
          </p:cNvPr>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1" hangingPunct="1">
              <a:defRPr sz="1300">
                <a:latin typeface="Times New Roman" pitchFamily="18" charset="0"/>
                <a:ea typeface="+mn-ea"/>
                <a:cs typeface="+mn-cs"/>
              </a:defRPr>
            </a:lvl1pPr>
          </a:lstStyle>
          <a:p>
            <a:pPr>
              <a:defRPr/>
            </a:pPr>
            <a:endParaRPr lang="en-US"/>
          </a:p>
        </p:txBody>
      </p:sp>
      <p:sp>
        <p:nvSpPr>
          <p:cNvPr id="95237" name="Rectangle 5">
            <a:extLst>
              <a:ext uri="{FF2B5EF4-FFF2-40B4-BE49-F238E27FC236}">
                <a16:creationId xmlns:a16="http://schemas.microsoft.com/office/drawing/2014/main" id="{4FC938E8-740C-7448-B519-89014A1258AA}"/>
              </a:ext>
            </a:extLst>
          </p:cNvPr>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hangingPunct="1">
              <a:defRPr sz="1300">
                <a:latin typeface="Times New Roman" charset="0"/>
                <a:ea typeface="ＭＳ Ｐゴシック" charset="-128"/>
              </a:defRPr>
            </a:lvl1pPr>
          </a:lstStyle>
          <a:p>
            <a:pPr>
              <a:defRPr/>
            </a:pPr>
            <a:fld id="{9FFD93D8-5F68-DF4D-A429-640934574521}"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832F41F2-85DE-F44F-96CD-9D9D2452FD77}"/>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1" hangingPunct="1">
              <a:defRPr sz="1300">
                <a:latin typeface="Times New Roman" pitchFamily="18" charset="0"/>
                <a:ea typeface="+mn-ea"/>
                <a:cs typeface="+mn-cs"/>
              </a:defRPr>
            </a:lvl1pPr>
          </a:lstStyle>
          <a:p>
            <a:pPr>
              <a:defRPr/>
            </a:pPr>
            <a:endParaRPr lang="en-US"/>
          </a:p>
        </p:txBody>
      </p:sp>
      <p:sp>
        <p:nvSpPr>
          <p:cNvPr id="16387" name="Rectangle 3">
            <a:extLst>
              <a:ext uri="{FF2B5EF4-FFF2-40B4-BE49-F238E27FC236}">
                <a16:creationId xmlns:a16="http://schemas.microsoft.com/office/drawing/2014/main" id="{3466538C-2294-4D40-A502-DC0C9DB168BE}"/>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hangingPunct="1">
              <a:defRPr sz="1300">
                <a:latin typeface="Times New Roman" pitchFamily="18"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78A64D00-E26A-E540-AD4A-ABF6FC5F764C}"/>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9" name="Rectangle 5">
            <a:extLst>
              <a:ext uri="{FF2B5EF4-FFF2-40B4-BE49-F238E27FC236}">
                <a16:creationId xmlns:a16="http://schemas.microsoft.com/office/drawing/2014/main" id="{4574E5E6-9028-2740-BCB9-D2796EC5E3DA}"/>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a:extLst>
              <a:ext uri="{FF2B5EF4-FFF2-40B4-BE49-F238E27FC236}">
                <a16:creationId xmlns:a16="http://schemas.microsoft.com/office/drawing/2014/main" id="{28E02B20-566D-9E4E-8ADF-0E18254172F9}"/>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1" hangingPunct="1">
              <a:defRPr sz="1300">
                <a:latin typeface="Times New Roman" pitchFamily="18" charset="0"/>
                <a:ea typeface="+mn-ea"/>
                <a:cs typeface="+mn-cs"/>
              </a:defRPr>
            </a:lvl1pPr>
          </a:lstStyle>
          <a:p>
            <a:pPr>
              <a:defRPr/>
            </a:pPr>
            <a:endParaRPr lang="en-US"/>
          </a:p>
        </p:txBody>
      </p:sp>
      <p:sp>
        <p:nvSpPr>
          <p:cNvPr id="16391" name="Rectangle 7">
            <a:extLst>
              <a:ext uri="{FF2B5EF4-FFF2-40B4-BE49-F238E27FC236}">
                <a16:creationId xmlns:a16="http://schemas.microsoft.com/office/drawing/2014/main" id="{92479482-3322-E74D-9CDC-3AF3247C0C30}"/>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hangingPunct="1">
              <a:defRPr sz="1300">
                <a:latin typeface="Times New Roman" charset="0"/>
                <a:ea typeface="ＭＳ Ｐゴシック" charset="-128"/>
              </a:defRPr>
            </a:lvl1pPr>
          </a:lstStyle>
          <a:p>
            <a:pPr>
              <a:defRPr/>
            </a:pPr>
            <a:fld id="{BC62BE2C-28CE-F241-90DE-C973CB07FC4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C62BE2C-28CE-F241-90DE-C973CB07FC47}" type="slidenum">
              <a:rPr lang="en-US" altLang="en-US" smtClean="0"/>
              <a:pPr>
                <a:defRPr/>
              </a:pPr>
              <a:t>1</a:t>
            </a:fld>
            <a:endParaRPr lang="en-US" altLang="en-US"/>
          </a:p>
        </p:txBody>
      </p:sp>
    </p:spTree>
    <p:extLst>
      <p:ext uri="{BB962C8B-B14F-4D97-AF65-F5344CB8AC3E}">
        <p14:creationId xmlns:p14="http://schemas.microsoft.com/office/powerpoint/2010/main" val="3142900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FE3245A9-A395-914C-99D0-86B071E544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10DCC7E4-BE19-204C-A80F-A25AA6EE0979}" type="slidenum">
              <a:rPr lang="en-US" altLang="en-US" sz="1200" smtClean="0">
                <a:latin typeface="Times" pitchFamily="2" charset="0"/>
              </a:rPr>
              <a:pPr/>
              <a:t>13</a:t>
            </a:fld>
            <a:endParaRPr lang="en-US" altLang="en-US" sz="1200">
              <a:latin typeface="Times" pitchFamily="2" charset="0"/>
            </a:endParaRPr>
          </a:p>
        </p:txBody>
      </p:sp>
      <p:sp>
        <p:nvSpPr>
          <p:cNvPr id="30722" name="Rectangle 2">
            <a:extLst>
              <a:ext uri="{FF2B5EF4-FFF2-40B4-BE49-F238E27FC236}">
                <a16:creationId xmlns:a16="http://schemas.microsoft.com/office/drawing/2014/main" id="{423C8CC6-BF18-1F44-897B-C75598371370}"/>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CAC4A476-1ACE-D142-AEB7-FB491D101E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7DDDD36B-052E-DF4D-9673-06DB780579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01675" indent="-2698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0810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5128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19446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4018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8590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3162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7734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defTabSz="914400">
              <a:spcBef>
                <a:spcPct val="0"/>
              </a:spcBef>
            </a:pPr>
            <a:fld id="{E3B28F07-C8C6-8347-A391-1F1778EC9468}" type="slidenum">
              <a:rPr lang="en-US" altLang="en-US" smtClean="0">
                <a:latin typeface="Arial" panose="020B0604020202020204" pitchFamily="34" charset="0"/>
              </a:rPr>
              <a:pPr defTabSz="914400">
                <a:spcBef>
                  <a:spcPct val="0"/>
                </a:spcBef>
              </a:pPr>
              <a:t>18</a:t>
            </a:fld>
            <a:endParaRPr lang="en-US" altLang="en-US">
              <a:latin typeface="Arial" panose="020B0604020202020204" pitchFamily="34" charset="0"/>
            </a:endParaRPr>
          </a:p>
        </p:txBody>
      </p:sp>
      <p:sp>
        <p:nvSpPr>
          <p:cNvPr id="34818" name="Rectangle 2">
            <a:extLst>
              <a:ext uri="{FF2B5EF4-FFF2-40B4-BE49-F238E27FC236}">
                <a16:creationId xmlns:a16="http://schemas.microsoft.com/office/drawing/2014/main" id="{88D31DBC-F502-5846-96F3-EA7900EC2E5A}"/>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64141352-BEB2-634A-A133-F8638855E8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Pelvic bones in whales are vestigial structures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E4D546D9-70E5-534F-AA59-94309C5351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01675" indent="-2698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0810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5128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19446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4018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8590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3162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7734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defTabSz="914400">
              <a:spcBef>
                <a:spcPct val="0"/>
              </a:spcBef>
            </a:pPr>
            <a:fld id="{9994E659-06B4-C046-90B8-02E94F1E54B0}" type="slidenum">
              <a:rPr lang="en-US" altLang="en-US" smtClean="0">
                <a:latin typeface="Arial" panose="020B0604020202020204" pitchFamily="34" charset="0"/>
              </a:rPr>
              <a:pPr defTabSz="914400">
                <a:spcBef>
                  <a:spcPct val="0"/>
                </a:spcBef>
              </a:pPr>
              <a:t>19</a:t>
            </a:fld>
            <a:endParaRPr lang="en-US" altLang="en-US">
              <a:latin typeface="Arial" panose="020B0604020202020204" pitchFamily="34" charset="0"/>
            </a:endParaRPr>
          </a:p>
        </p:txBody>
      </p:sp>
      <p:sp>
        <p:nvSpPr>
          <p:cNvPr id="36866" name="Rectangle 2">
            <a:extLst>
              <a:ext uri="{FF2B5EF4-FFF2-40B4-BE49-F238E27FC236}">
                <a16:creationId xmlns:a16="http://schemas.microsoft.com/office/drawing/2014/main" id="{8A522DCF-AB05-7944-BF43-B5D087FDA56A}"/>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4015B37D-14D5-7F44-A948-98E53B8F13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EBFD7BBB-8706-614A-8660-F761A872FD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01675" indent="-2698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0810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5128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19446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4018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8590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3162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7734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defTabSz="914400">
              <a:spcBef>
                <a:spcPct val="0"/>
              </a:spcBef>
            </a:pPr>
            <a:fld id="{C6264919-430E-C743-8C33-34A7BA481290}" type="slidenum">
              <a:rPr lang="en-US" altLang="en-US" smtClean="0">
                <a:latin typeface="Arial" panose="020B0604020202020204" pitchFamily="34" charset="0"/>
              </a:rPr>
              <a:pPr defTabSz="914400">
                <a:spcBef>
                  <a:spcPct val="0"/>
                </a:spcBef>
              </a:pPr>
              <a:t>20</a:t>
            </a:fld>
            <a:endParaRPr lang="en-US" altLang="en-US">
              <a:latin typeface="Arial" panose="020B0604020202020204" pitchFamily="34" charset="0"/>
            </a:endParaRPr>
          </a:p>
        </p:txBody>
      </p:sp>
      <p:sp>
        <p:nvSpPr>
          <p:cNvPr id="38914" name="Rectangle 2">
            <a:extLst>
              <a:ext uri="{FF2B5EF4-FFF2-40B4-BE49-F238E27FC236}">
                <a16:creationId xmlns:a16="http://schemas.microsoft.com/office/drawing/2014/main" id="{EA7E4ADC-F80D-8B42-90F9-4145DD4DBB36}"/>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21CAC937-17DF-AE47-9DDC-D66C6EB839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22424E60-45B7-F940-8288-22AB23E019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01675" indent="-2698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0810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5128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19446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4018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8590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3162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7734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defTabSz="914400">
              <a:spcBef>
                <a:spcPct val="0"/>
              </a:spcBef>
            </a:pPr>
            <a:fld id="{F1322B0C-8B90-3249-9248-F90A348E6CF3}" type="slidenum">
              <a:rPr lang="en-US" altLang="en-US" smtClean="0">
                <a:latin typeface="Arial" panose="020B0604020202020204" pitchFamily="34" charset="0"/>
              </a:rPr>
              <a:pPr defTabSz="914400">
                <a:spcBef>
                  <a:spcPct val="0"/>
                </a:spcBef>
              </a:pPr>
              <a:t>24</a:t>
            </a:fld>
            <a:endParaRPr lang="en-US" altLang="en-US">
              <a:latin typeface="Arial" panose="020B0604020202020204" pitchFamily="34" charset="0"/>
            </a:endParaRPr>
          </a:p>
        </p:txBody>
      </p:sp>
      <p:sp>
        <p:nvSpPr>
          <p:cNvPr id="40962" name="Rectangle 2">
            <a:extLst>
              <a:ext uri="{FF2B5EF4-FFF2-40B4-BE49-F238E27FC236}">
                <a16:creationId xmlns:a16="http://schemas.microsoft.com/office/drawing/2014/main" id="{E410F28A-D82C-DF43-9683-AEF33D54BE21}"/>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891DD17E-5B6E-4A4A-91FF-EB849C5452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940C3D1F-0CCD-F24A-8AB2-4E5663E7B3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01675" indent="-2698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0810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5128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19446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4018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8590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3162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7734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defTabSz="914400">
              <a:spcBef>
                <a:spcPct val="0"/>
              </a:spcBef>
            </a:pPr>
            <a:fld id="{75FB6048-B6C7-EB46-B60A-9C3E195C53E5}" type="slidenum">
              <a:rPr lang="en-US" altLang="en-US" smtClean="0">
                <a:latin typeface="Arial" panose="020B0604020202020204" pitchFamily="34" charset="0"/>
              </a:rPr>
              <a:pPr defTabSz="914400">
                <a:spcBef>
                  <a:spcPct val="0"/>
                </a:spcBef>
              </a:pPr>
              <a:t>26</a:t>
            </a:fld>
            <a:endParaRPr lang="en-US" altLang="en-US">
              <a:latin typeface="Arial" panose="020B0604020202020204" pitchFamily="34" charset="0"/>
            </a:endParaRPr>
          </a:p>
        </p:txBody>
      </p:sp>
      <p:sp>
        <p:nvSpPr>
          <p:cNvPr id="44034" name="Rectangle 2">
            <a:extLst>
              <a:ext uri="{FF2B5EF4-FFF2-40B4-BE49-F238E27FC236}">
                <a16:creationId xmlns:a16="http://schemas.microsoft.com/office/drawing/2014/main" id="{DE16BAA4-047C-7048-B5E7-F6B0BA5D73C4}"/>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415E15DD-642A-2147-8CCA-85CC22F324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A96872F5-118E-944A-8E7C-84B48D1942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01675" indent="-2698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0810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5128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19446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4018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8590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3162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7734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defTabSz="914400">
              <a:spcBef>
                <a:spcPct val="0"/>
              </a:spcBef>
            </a:pPr>
            <a:fld id="{2C4C0A47-823A-1142-AF21-5182493E95BC}" type="slidenum">
              <a:rPr lang="en-US" altLang="en-US" smtClean="0">
                <a:latin typeface="Arial" panose="020B0604020202020204" pitchFamily="34" charset="0"/>
              </a:rPr>
              <a:pPr defTabSz="914400">
                <a:spcBef>
                  <a:spcPct val="0"/>
                </a:spcBef>
              </a:pPr>
              <a:t>27</a:t>
            </a:fld>
            <a:endParaRPr lang="en-US" altLang="en-US">
              <a:latin typeface="Arial" panose="020B0604020202020204" pitchFamily="34" charset="0"/>
            </a:endParaRPr>
          </a:p>
        </p:txBody>
      </p:sp>
      <p:sp>
        <p:nvSpPr>
          <p:cNvPr id="46082" name="Rectangle 2">
            <a:extLst>
              <a:ext uri="{FF2B5EF4-FFF2-40B4-BE49-F238E27FC236}">
                <a16:creationId xmlns:a16="http://schemas.microsoft.com/office/drawing/2014/main" id="{90CCEE5B-F55F-6C45-8378-F68FC4306001}"/>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CB5D33C8-7809-CF44-B4DE-58721D9E19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2E370751-74FF-594F-91FC-A88C88573E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01675" indent="-2698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0810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5128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19446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4018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8590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3162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7734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defTabSz="914400">
              <a:spcBef>
                <a:spcPct val="0"/>
              </a:spcBef>
            </a:pPr>
            <a:fld id="{2CB5783D-9ED5-BF42-9B43-2B5D88715D9B}" type="slidenum">
              <a:rPr lang="en-US" altLang="en-US" smtClean="0">
                <a:latin typeface="Arial" panose="020B0604020202020204" pitchFamily="34" charset="0"/>
              </a:rPr>
              <a:pPr defTabSz="914400">
                <a:spcBef>
                  <a:spcPct val="0"/>
                </a:spcBef>
              </a:pPr>
              <a:t>28</a:t>
            </a:fld>
            <a:endParaRPr lang="en-US" altLang="en-US">
              <a:latin typeface="Arial" panose="020B0604020202020204" pitchFamily="34" charset="0"/>
            </a:endParaRPr>
          </a:p>
        </p:txBody>
      </p:sp>
      <p:sp>
        <p:nvSpPr>
          <p:cNvPr id="48130" name="Rectangle 2">
            <a:extLst>
              <a:ext uri="{FF2B5EF4-FFF2-40B4-BE49-F238E27FC236}">
                <a16:creationId xmlns:a16="http://schemas.microsoft.com/office/drawing/2014/main" id="{4935950C-8F4C-CD4B-853A-86B7633F8E19}"/>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28B78820-4F2D-8F41-B9A0-C832AAAEDC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Ur-238:Pb-206 half life of 4.47 billion years</a:t>
            </a:r>
          </a:p>
          <a:p>
            <a:pPr eaLnBrk="1" hangingPunct="1"/>
            <a:r>
              <a:rPr lang="en-US" altLang="en-US">
                <a:ea typeface="ＭＳ Ｐゴシック" panose="020B0600070205080204" pitchFamily="34" charset="-128"/>
              </a:rPr>
              <a:t>K-40:Ar-40 half life of 1.25 billion years</a:t>
            </a:r>
          </a:p>
          <a:p>
            <a:pPr eaLnBrk="1" hangingPunct="1"/>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7C91757B-5EE9-1E44-8928-19132124B4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01675" indent="-2698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0810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5128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19446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4018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8590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3162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7734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defTabSz="914400">
              <a:spcBef>
                <a:spcPct val="0"/>
              </a:spcBef>
            </a:pPr>
            <a:fld id="{AB813C72-C8EA-6643-AB36-8A04761857B7}" type="slidenum">
              <a:rPr lang="en-US" altLang="en-US" smtClean="0">
                <a:latin typeface="Arial" panose="020B0604020202020204" pitchFamily="34" charset="0"/>
              </a:rPr>
              <a:pPr defTabSz="914400">
                <a:spcBef>
                  <a:spcPct val="0"/>
                </a:spcBef>
              </a:pPr>
              <a:t>29</a:t>
            </a:fld>
            <a:endParaRPr lang="en-US" altLang="en-US">
              <a:latin typeface="Arial" panose="020B0604020202020204" pitchFamily="34" charset="0"/>
            </a:endParaRPr>
          </a:p>
        </p:txBody>
      </p:sp>
      <p:sp>
        <p:nvSpPr>
          <p:cNvPr id="50178" name="Rectangle 2">
            <a:extLst>
              <a:ext uri="{FF2B5EF4-FFF2-40B4-BE49-F238E27FC236}">
                <a16:creationId xmlns:a16="http://schemas.microsoft.com/office/drawing/2014/main" id="{696B1F56-4961-504D-A67A-4312F5AFACBA}"/>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B4FCEA24-5A57-5540-A730-390392F97E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402D0A8A-0648-2441-808E-B168EC30C2EB}"/>
              </a:ext>
            </a:extLst>
          </p:cNvPr>
          <p:cNvSpPr>
            <a:spLocks noGrp="1" noRot="1" noChangeAspect="1" noTextEdit="1"/>
          </p:cNvSpPr>
          <p:nvPr>
            <p:ph type="sldImg"/>
          </p:nvPr>
        </p:nvSpPr>
        <p:spPr>
          <a:ln/>
        </p:spPr>
      </p:sp>
      <p:sp>
        <p:nvSpPr>
          <p:cNvPr id="52226" name="Notes Placeholder 2">
            <a:extLst>
              <a:ext uri="{FF2B5EF4-FFF2-40B4-BE49-F238E27FC236}">
                <a16:creationId xmlns:a16="http://schemas.microsoft.com/office/drawing/2014/main" id="{3B39F89A-433A-B943-BD0D-766FCB0F83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Have used properties of homology and shared ancestry to understand HIV evolution.</a:t>
            </a:r>
          </a:p>
          <a:p>
            <a:r>
              <a:rPr lang="en-US" altLang="en-US">
                <a:ea typeface="ＭＳ Ｐゴシック" panose="020B0600070205080204" pitchFamily="34" charset="-128"/>
              </a:rPr>
              <a:t>Have used these properties of understand evolution and development and shown that development of he vertebrate body plan is modular</a:t>
            </a:r>
          </a:p>
          <a:p>
            <a:r>
              <a:rPr lang="en-US" altLang="en-US">
                <a:ea typeface="ＭＳ Ｐゴシック" panose="020B0600070205080204" pitchFamily="34" charset="-128"/>
              </a:rPr>
              <a:t>Not required to know the details of these examples based on their presentation in this slide (However, they may be presented later in the course) </a:t>
            </a:r>
          </a:p>
        </p:txBody>
      </p:sp>
      <p:sp>
        <p:nvSpPr>
          <p:cNvPr id="52227" name="Slide Number Placeholder 3">
            <a:extLst>
              <a:ext uri="{FF2B5EF4-FFF2-40B4-BE49-F238E27FC236}">
                <a16:creationId xmlns:a16="http://schemas.microsoft.com/office/drawing/2014/main" id="{D1FFA25B-626D-664A-967F-88AC1E1122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022706ED-A778-2A45-A4E0-C803C0E6EDF0}" type="slidenum">
              <a:rPr lang="en-US" altLang="en-US" sz="1300" smtClean="0">
                <a:latin typeface="Times New Roman" panose="02020603050405020304" pitchFamily="18" charset="0"/>
              </a:rPr>
              <a:pPr/>
              <a:t>30</a:t>
            </a:fld>
            <a:endParaRPr lang="en-US" altLang="en-US" sz="1300">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EF166B6F-33C9-104E-BB97-8F50DEA4B1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01675" indent="-2698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0810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5128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19446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4018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8590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3162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7734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defTabSz="914400">
              <a:spcBef>
                <a:spcPct val="0"/>
              </a:spcBef>
            </a:pPr>
            <a:fld id="{F3548E06-FE92-4643-960C-73CC3FB46CB3}" type="slidenum">
              <a:rPr lang="en-US" altLang="en-US" smtClean="0">
                <a:latin typeface="Arial" panose="020B0604020202020204" pitchFamily="34" charset="0"/>
              </a:rPr>
              <a:pPr defTabSz="914400">
                <a:spcBef>
                  <a:spcPct val="0"/>
                </a:spcBef>
              </a:pPr>
              <a:t>2</a:t>
            </a:fld>
            <a:endParaRPr lang="en-US" altLang="en-US">
              <a:latin typeface="Arial" panose="020B0604020202020204" pitchFamily="34" charset="0"/>
            </a:endParaRPr>
          </a:p>
        </p:txBody>
      </p:sp>
      <p:sp>
        <p:nvSpPr>
          <p:cNvPr id="19458" name="Rectangle 2">
            <a:extLst>
              <a:ext uri="{FF2B5EF4-FFF2-40B4-BE49-F238E27FC236}">
                <a16:creationId xmlns:a16="http://schemas.microsoft.com/office/drawing/2014/main" id="{D6E005F4-427C-714F-B3D1-20A9D4F37265}"/>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ABDB98E7-24CC-3445-9BD7-2DEC687492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Pelvic bones in whales are vestigial structures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FD34E192-5AC6-9248-9485-88169EEB3702}"/>
              </a:ext>
            </a:extLst>
          </p:cNvPr>
          <p:cNvSpPr>
            <a:spLocks noGrp="1" noRot="1" noChangeAspect="1" noTextEdit="1"/>
          </p:cNvSpPr>
          <p:nvPr>
            <p:ph type="sldImg"/>
          </p:nvPr>
        </p:nvSpPr>
        <p:spPr>
          <a:ln/>
        </p:spPr>
      </p:sp>
      <p:sp>
        <p:nvSpPr>
          <p:cNvPr id="54274" name="Notes Placeholder 2">
            <a:extLst>
              <a:ext uri="{FF2B5EF4-FFF2-40B4-BE49-F238E27FC236}">
                <a16:creationId xmlns:a16="http://schemas.microsoft.com/office/drawing/2014/main" id="{38DD2BA1-7F4E-014D-9679-61D9512972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Not required to know the details of these examples based on their presentation in this slide (However, they may be presented later in the course) </a:t>
            </a:r>
          </a:p>
          <a:p>
            <a:endParaRPr lang="en-US" altLang="en-US">
              <a:ea typeface="ＭＳ Ｐゴシック" panose="020B0600070205080204" pitchFamily="34" charset="-128"/>
            </a:endParaRPr>
          </a:p>
        </p:txBody>
      </p:sp>
      <p:sp>
        <p:nvSpPr>
          <p:cNvPr id="54275" name="Slide Number Placeholder 3">
            <a:extLst>
              <a:ext uri="{FF2B5EF4-FFF2-40B4-BE49-F238E27FC236}">
                <a16:creationId xmlns:a16="http://schemas.microsoft.com/office/drawing/2014/main" id="{5055685E-7204-8548-8111-25AE79C9C80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FEB35373-DCAC-9143-A5FC-CE64DF7EB167}" type="slidenum">
              <a:rPr lang="en-US" altLang="en-US" sz="1300" smtClean="0">
                <a:latin typeface="Times New Roman" panose="02020603050405020304" pitchFamily="18" charset="0"/>
              </a:rPr>
              <a:pPr/>
              <a:t>31</a:t>
            </a:fld>
            <a:endParaRPr lang="en-US" altLang="en-US" sz="1300">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8EAACC3F-630B-8848-BF32-AC98BC3CBB71}"/>
              </a:ext>
            </a:extLst>
          </p:cNvPr>
          <p:cNvSpPr>
            <a:spLocks noGrp="1" noRot="1" noChangeAspect="1" noTextEdit="1"/>
          </p:cNvSpPr>
          <p:nvPr>
            <p:ph type="sldImg"/>
          </p:nvPr>
        </p:nvSpPr>
        <p:spPr>
          <a:ln/>
        </p:spPr>
      </p:sp>
      <p:sp>
        <p:nvSpPr>
          <p:cNvPr id="56322" name="Notes Placeholder 2">
            <a:extLst>
              <a:ext uri="{FF2B5EF4-FFF2-40B4-BE49-F238E27FC236}">
                <a16:creationId xmlns:a16="http://schemas.microsoft.com/office/drawing/2014/main" id="{DD7B4782-6E28-7B4E-9E15-86F2B21715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Not required to know the details of these examples based on their presentation in this slide (However, they may be presented later in the course) </a:t>
            </a:r>
          </a:p>
        </p:txBody>
      </p:sp>
      <p:sp>
        <p:nvSpPr>
          <p:cNvPr id="56323" name="Slide Number Placeholder 3">
            <a:extLst>
              <a:ext uri="{FF2B5EF4-FFF2-40B4-BE49-F238E27FC236}">
                <a16:creationId xmlns:a16="http://schemas.microsoft.com/office/drawing/2014/main" id="{77F0E902-2C80-5C43-979A-39A5814BAF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2045375D-B416-BF43-8FC9-A9C97974C466}" type="slidenum">
              <a:rPr lang="en-US" altLang="en-US" sz="1300" smtClean="0">
                <a:latin typeface="Times New Roman" panose="02020603050405020304" pitchFamily="18" charset="0"/>
              </a:rPr>
              <a:pPr/>
              <a:t>35</a:t>
            </a:fld>
            <a:endParaRPr lang="en-US" altLang="en-US" sz="1300">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019210A8-CBB1-A749-B9C3-A5D9BA5F6A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7ECD194E-BD82-8747-9EDA-DBC90CE28111}" type="slidenum">
              <a:rPr lang="en-US" altLang="en-US" sz="1200" smtClean="0">
                <a:latin typeface="Times" pitchFamily="2" charset="0"/>
              </a:rPr>
              <a:pPr/>
              <a:t>36</a:t>
            </a:fld>
            <a:endParaRPr lang="en-US" altLang="en-US" sz="1200">
              <a:latin typeface="Times" pitchFamily="2" charset="0"/>
            </a:endParaRPr>
          </a:p>
        </p:txBody>
      </p:sp>
      <p:sp>
        <p:nvSpPr>
          <p:cNvPr id="58370" name="Rectangle 2">
            <a:extLst>
              <a:ext uri="{FF2B5EF4-FFF2-40B4-BE49-F238E27FC236}">
                <a16:creationId xmlns:a16="http://schemas.microsoft.com/office/drawing/2014/main" id="{44B1AE62-0993-CE4D-9E25-DFFC4A9A9429}"/>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ABAFC38F-1D3C-7848-BB40-27A15B4F74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040E8C78-B055-9B4D-B54D-AA46EBBDFC58}"/>
              </a:ext>
            </a:extLst>
          </p:cNvPr>
          <p:cNvSpPr>
            <a:spLocks noGrp="1" noRot="1" noChangeAspect="1" noTextEdit="1"/>
          </p:cNvSpPr>
          <p:nvPr>
            <p:ph type="sldImg"/>
          </p:nvPr>
        </p:nvSpPr>
        <p:spPr>
          <a:ln/>
        </p:spPr>
      </p:sp>
      <p:sp>
        <p:nvSpPr>
          <p:cNvPr id="60418" name="Notes Placeholder 2">
            <a:extLst>
              <a:ext uri="{FF2B5EF4-FFF2-40B4-BE49-F238E27FC236}">
                <a16:creationId xmlns:a16="http://schemas.microsoft.com/office/drawing/2014/main" id="{66B36347-75BC-9E47-9D73-F9CBD9C695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Evolution is presented as a fearful doctrine</a:t>
            </a:r>
          </a:p>
        </p:txBody>
      </p:sp>
      <p:sp>
        <p:nvSpPr>
          <p:cNvPr id="60419" name="Slide Number Placeholder 3">
            <a:extLst>
              <a:ext uri="{FF2B5EF4-FFF2-40B4-BE49-F238E27FC236}">
                <a16:creationId xmlns:a16="http://schemas.microsoft.com/office/drawing/2014/main" id="{165D78C8-BCDE-B148-8EC3-137CF8C0CE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07113957-820C-DC4E-AB46-9F6C924E114C}" type="slidenum">
              <a:rPr lang="en-US" altLang="en-US" sz="1300" smtClean="0">
                <a:latin typeface="Times New Roman" panose="02020603050405020304" pitchFamily="18" charset="0"/>
              </a:rPr>
              <a:pPr/>
              <a:t>37</a:t>
            </a:fld>
            <a:endParaRPr lang="en-US" altLang="en-US" sz="1300">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FDC563D3-57E0-AC41-B962-5E1519261815}"/>
              </a:ext>
            </a:extLst>
          </p:cNvPr>
          <p:cNvSpPr>
            <a:spLocks noGrp="1" noRot="1" noChangeAspect="1" noTextEdit="1"/>
          </p:cNvSpPr>
          <p:nvPr>
            <p:ph type="sldImg"/>
          </p:nvPr>
        </p:nvSpPr>
        <p:spPr>
          <a:ln/>
        </p:spPr>
      </p:sp>
      <p:sp>
        <p:nvSpPr>
          <p:cNvPr id="62466" name="Notes Placeholder 2">
            <a:extLst>
              <a:ext uri="{FF2B5EF4-FFF2-40B4-BE49-F238E27FC236}">
                <a16:creationId xmlns:a16="http://schemas.microsoft.com/office/drawing/2014/main" id="{747936D0-59A5-CB41-A576-D65A012FC40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It just isn’t that way……</a:t>
            </a:r>
          </a:p>
        </p:txBody>
      </p:sp>
      <p:sp>
        <p:nvSpPr>
          <p:cNvPr id="62467" name="Slide Number Placeholder 3">
            <a:extLst>
              <a:ext uri="{FF2B5EF4-FFF2-40B4-BE49-F238E27FC236}">
                <a16:creationId xmlns:a16="http://schemas.microsoft.com/office/drawing/2014/main" id="{4A4E48DC-5DBF-7040-94EF-692B2904E1E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14D2E83C-E7C5-E84D-B29D-257B892DC6FA}" type="slidenum">
              <a:rPr lang="en-US" altLang="en-US" sz="1300" smtClean="0">
                <a:latin typeface="Times New Roman" panose="02020603050405020304" pitchFamily="18" charset="0"/>
              </a:rPr>
              <a:pPr/>
              <a:t>40</a:t>
            </a:fld>
            <a:endParaRPr lang="en-US" altLang="en-US" sz="1300">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C62BE2C-28CE-F241-90DE-C973CB07FC47}" type="slidenum">
              <a:rPr lang="en-US" altLang="en-US" smtClean="0"/>
              <a:pPr>
                <a:defRPr/>
              </a:pPr>
              <a:t>3</a:t>
            </a:fld>
            <a:endParaRPr lang="en-US" altLang="en-US"/>
          </a:p>
        </p:txBody>
      </p:sp>
    </p:spTree>
    <p:extLst>
      <p:ext uri="{BB962C8B-B14F-4D97-AF65-F5344CB8AC3E}">
        <p14:creationId xmlns:p14="http://schemas.microsoft.com/office/powerpoint/2010/main" val="2043283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C62BE2C-28CE-F241-90DE-C973CB07FC47}" type="slidenum">
              <a:rPr lang="en-US" altLang="en-US" smtClean="0"/>
              <a:pPr>
                <a:defRPr/>
              </a:pPr>
              <a:t>4</a:t>
            </a:fld>
            <a:endParaRPr lang="en-US" altLang="en-US"/>
          </a:p>
        </p:txBody>
      </p:sp>
    </p:spTree>
    <p:extLst>
      <p:ext uri="{BB962C8B-B14F-4D97-AF65-F5344CB8AC3E}">
        <p14:creationId xmlns:p14="http://schemas.microsoft.com/office/powerpoint/2010/main" val="1699441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C62BE2C-28CE-F241-90DE-C973CB07FC47}" type="slidenum">
              <a:rPr lang="en-US" altLang="en-US" smtClean="0"/>
              <a:pPr>
                <a:defRPr/>
              </a:pPr>
              <a:t>5</a:t>
            </a:fld>
            <a:endParaRPr lang="en-US" altLang="en-US"/>
          </a:p>
        </p:txBody>
      </p:sp>
    </p:spTree>
    <p:extLst>
      <p:ext uri="{BB962C8B-B14F-4D97-AF65-F5344CB8AC3E}">
        <p14:creationId xmlns:p14="http://schemas.microsoft.com/office/powerpoint/2010/main" val="359888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C62BE2C-28CE-F241-90DE-C973CB07FC47}" type="slidenum">
              <a:rPr lang="en-US" altLang="en-US" smtClean="0"/>
              <a:pPr>
                <a:defRPr/>
              </a:pPr>
              <a:t>6</a:t>
            </a:fld>
            <a:endParaRPr lang="en-US" altLang="en-US"/>
          </a:p>
        </p:txBody>
      </p:sp>
    </p:spTree>
    <p:extLst>
      <p:ext uri="{BB962C8B-B14F-4D97-AF65-F5344CB8AC3E}">
        <p14:creationId xmlns:p14="http://schemas.microsoft.com/office/powerpoint/2010/main" val="724917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B461F009-4C84-A448-8C0B-7FF8E49FE666}"/>
              </a:ext>
            </a:extLst>
          </p:cNvPr>
          <p:cNvSpPr>
            <a:spLocks noGrp="1" noRot="1" noChangeAspect="1" noTextEdit="1"/>
          </p:cNvSpPr>
          <p:nvPr>
            <p:ph type="sldImg"/>
          </p:nvPr>
        </p:nvSpPr>
        <p:spPr>
          <a:ln/>
        </p:spPr>
      </p:sp>
      <p:sp>
        <p:nvSpPr>
          <p:cNvPr id="84994" name="Notes Placeholder 2">
            <a:extLst>
              <a:ext uri="{FF2B5EF4-FFF2-40B4-BE49-F238E27FC236}">
                <a16:creationId xmlns:a16="http://schemas.microsoft.com/office/drawing/2014/main" id="{1142A136-7AAA-EE43-B80A-FAD2322AD3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84995" name="Slide Number Placeholder 3">
            <a:extLst>
              <a:ext uri="{FF2B5EF4-FFF2-40B4-BE49-F238E27FC236}">
                <a16:creationId xmlns:a16="http://schemas.microsoft.com/office/drawing/2014/main" id="{F92033B7-F0A0-1E40-92A3-F0F6CAC27E6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A868479D-1B93-404E-8A22-054EF5612B6F}" type="slidenum">
              <a:rPr lang="en-US" altLang="en-US" sz="1300" smtClean="0">
                <a:latin typeface="Times New Roman" panose="02020603050405020304" pitchFamily="18" charset="0"/>
              </a:rPr>
              <a:pPr/>
              <a:t>7</a:t>
            </a:fld>
            <a:endParaRPr lang="en-US" altLang="en-US" sz="1300">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C62BE2C-28CE-F241-90DE-C973CB07FC47}" type="slidenum">
              <a:rPr lang="en-US" altLang="en-US" smtClean="0"/>
              <a:pPr>
                <a:defRPr/>
              </a:pPr>
              <a:t>8</a:t>
            </a:fld>
            <a:endParaRPr lang="en-US" altLang="en-US"/>
          </a:p>
        </p:txBody>
      </p:sp>
    </p:spTree>
    <p:extLst>
      <p:ext uri="{BB962C8B-B14F-4D97-AF65-F5344CB8AC3E}">
        <p14:creationId xmlns:p14="http://schemas.microsoft.com/office/powerpoint/2010/main" val="627288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C62BE2C-28CE-F241-90DE-C973CB07FC47}" type="slidenum">
              <a:rPr lang="en-US" altLang="en-US" smtClean="0"/>
              <a:pPr>
                <a:defRPr/>
              </a:pPr>
              <a:t>11</a:t>
            </a:fld>
            <a:endParaRPr lang="en-US" altLang="en-US"/>
          </a:p>
        </p:txBody>
      </p:sp>
    </p:spTree>
    <p:extLst>
      <p:ext uri="{BB962C8B-B14F-4D97-AF65-F5344CB8AC3E}">
        <p14:creationId xmlns:p14="http://schemas.microsoft.com/office/powerpoint/2010/main" val="3374623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FF12852-6E7A-2847-9441-81AECC688F8E}"/>
              </a:ext>
            </a:extLst>
          </p:cNvPr>
          <p:cNvSpPr>
            <a:spLocks noGrp="1"/>
          </p:cNvSpPr>
          <p:nvPr>
            <p:ph type="dt" sz="half" idx="10"/>
          </p:nvPr>
        </p:nvSpPr>
        <p:spPr>
          <a:xfrm>
            <a:off x="457200" y="6356350"/>
            <a:ext cx="2133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46BBDDC6-0286-E049-9132-D3AC3F94FA61}"/>
              </a:ext>
            </a:extLst>
          </p:cNvPr>
          <p:cNvSpPr>
            <a:spLocks noGrp="1"/>
          </p:cNvSpPr>
          <p:nvPr>
            <p:ph type="ftr" sz="quarter" idx="11"/>
          </p:nvPr>
        </p:nvSpPr>
        <p:spPr>
          <a:xfrm>
            <a:off x="3124200" y="6356350"/>
            <a:ext cx="2895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49E92F18-A979-E443-8D5F-FAB7DF5421A4}"/>
              </a:ext>
            </a:extLst>
          </p:cNvPr>
          <p:cNvSpPr>
            <a:spLocks noGrp="1"/>
          </p:cNvSpPr>
          <p:nvPr>
            <p:ph type="sldNum" sz="quarter" idx="12"/>
          </p:nvPr>
        </p:nvSpPr>
        <p:spPr>
          <a:xfrm>
            <a:off x="6553200" y="6356350"/>
            <a:ext cx="2133600" cy="365125"/>
          </a:xfrm>
          <a:prstGeom prst="rect">
            <a:avLst/>
          </a:prstGeom>
        </p:spPr>
        <p:txBody>
          <a:bodyPr/>
          <a:lstStyle>
            <a:lvl1pPr>
              <a:defRPr>
                <a:latin typeface="Comic Sans MS" charset="0"/>
                <a:ea typeface="ＭＳ Ｐゴシック" charset="-128"/>
              </a:defRPr>
            </a:lvl1pPr>
          </a:lstStyle>
          <a:p>
            <a:pPr>
              <a:defRPr/>
            </a:pPr>
            <a:fld id="{35702176-EC9A-684F-8430-42D1884578C0}" type="slidenum">
              <a:rPr lang="en-US" altLang="en-US"/>
              <a:pPr>
                <a:defRPr/>
              </a:pPr>
              <a:t>‹#›</a:t>
            </a:fld>
            <a:endParaRPr lang="en-US" altLang="en-US"/>
          </a:p>
        </p:txBody>
      </p:sp>
    </p:spTree>
    <p:extLst>
      <p:ext uri="{BB962C8B-B14F-4D97-AF65-F5344CB8AC3E}">
        <p14:creationId xmlns:p14="http://schemas.microsoft.com/office/powerpoint/2010/main" val="222402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755C5-F49D-FD43-BE37-90F8DED524A8}"/>
              </a:ext>
            </a:extLst>
          </p:cNvPr>
          <p:cNvSpPr>
            <a:spLocks noGrp="1"/>
          </p:cNvSpPr>
          <p:nvPr>
            <p:ph type="dt" sz="half" idx="10"/>
          </p:nvPr>
        </p:nvSpPr>
        <p:spPr>
          <a:xfrm>
            <a:off x="457200" y="6356350"/>
            <a:ext cx="2133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735F50E5-C8ED-F947-BA11-8DD92BD6F0F5}"/>
              </a:ext>
            </a:extLst>
          </p:cNvPr>
          <p:cNvSpPr>
            <a:spLocks noGrp="1"/>
          </p:cNvSpPr>
          <p:nvPr>
            <p:ph type="ftr" sz="quarter" idx="11"/>
          </p:nvPr>
        </p:nvSpPr>
        <p:spPr>
          <a:xfrm>
            <a:off x="3124200" y="6356350"/>
            <a:ext cx="2895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DFE5E5E4-3C86-5143-97B0-AD73DA9F0291}"/>
              </a:ext>
            </a:extLst>
          </p:cNvPr>
          <p:cNvSpPr>
            <a:spLocks noGrp="1"/>
          </p:cNvSpPr>
          <p:nvPr>
            <p:ph type="sldNum" sz="quarter" idx="12"/>
          </p:nvPr>
        </p:nvSpPr>
        <p:spPr>
          <a:xfrm>
            <a:off x="6553200" y="6356350"/>
            <a:ext cx="2133600" cy="365125"/>
          </a:xfrm>
          <a:prstGeom prst="rect">
            <a:avLst/>
          </a:prstGeom>
        </p:spPr>
        <p:txBody>
          <a:bodyPr/>
          <a:lstStyle>
            <a:lvl1pPr>
              <a:defRPr>
                <a:latin typeface="Comic Sans MS" charset="0"/>
                <a:ea typeface="ＭＳ Ｐゴシック" charset="-128"/>
              </a:defRPr>
            </a:lvl1pPr>
          </a:lstStyle>
          <a:p>
            <a:pPr>
              <a:defRPr/>
            </a:pPr>
            <a:fld id="{4CE935E9-7008-B544-81F0-550F17390D3A}" type="slidenum">
              <a:rPr lang="en-US" altLang="en-US"/>
              <a:pPr>
                <a:defRPr/>
              </a:pPr>
              <a:t>‹#›</a:t>
            </a:fld>
            <a:endParaRPr lang="en-US" altLang="en-US"/>
          </a:p>
        </p:txBody>
      </p:sp>
    </p:spTree>
    <p:extLst>
      <p:ext uri="{BB962C8B-B14F-4D97-AF65-F5344CB8AC3E}">
        <p14:creationId xmlns:p14="http://schemas.microsoft.com/office/powerpoint/2010/main" val="2913028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03606D-6016-DA4E-A171-B4F1C5DBC98E}"/>
              </a:ext>
            </a:extLst>
          </p:cNvPr>
          <p:cNvSpPr>
            <a:spLocks noGrp="1"/>
          </p:cNvSpPr>
          <p:nvPr>
            <p:ph type="dt" sz="half" idx="10"/>
          </p:nvPr>
        </p:nvSpPr>
        <p:spPr>
          <a:xfrm>
            <a:off x="457200" y="6356350"/>
            <a:ext cx="2133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225B4AA7-48AC-0743-96E0-351A60B8816C}"/>
              </a:ext>
            </a:extLst>
          </p:cNvPr>
          <p:cNvSpPr>
            <a:spLocks noGrp="1"/>
          </p:cNvSpPr>
          <p:nvPr>
            <p:ph type="ftr" sz="quarter" idx="11"/>
          </p:nvPr>
        </p:nvSpPr>
        <p:spPr>
          <a:xfrm>
            <a:off x="3124200" y="6356350"/>
            <a:ext cx="2895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ECF28831-7F06-E84D-83B0-EEEB69EFC09D}"/>
              </a:ext>
            </a:extLst>
          </p:cNvPr>
          <p:cNvSpPr>
            <a:spLocks noGrp="1"/>
          </p:cNvSpPr>
          <p:nvPr>
            <p:ph type="sldNum" sz="quarter" idx="12"/>
          </p:nvPr>
        </p:nvSpPr>
        <p:spPr>
          <a:xfrm>
            <a:off x="6553200" y="6356350"/>
            <a:ext cx="2133600" cy="365125"/>
          </a:xfrm>
          <a:prstGeom prst="rect">
            <a:avLst/>
          </a:prstGeom>
        </p:spPr>
        <p:txBody>
          <a:bodyPr/>
          <a:lstStyle>
            <a:lvl1pPr>
              <a:defRPr>
                <a:latin typeface="Comic Sans MS" charset="0"/>
                <a:ea typeface="ＭＳ Ｐゴシック" charset="-128"/>
              </a:defRPr>
            </a:lvl1pPr>
          </a:lstStyle>
          <a:p>
            <a:pPr>
              <a:defRPr/>
            </a:pPr>
            <a:fld id="{AC434C3B-E61D-EC40-A47C-749FE54EE228}" type="slidenum">
              <a:rPr lang="en-US" altLang="en-US"/>
              <a:pPr>
                <a:defRPr/>
              </a:pPr>
              <a:t>‹#›</a:t>
            </a:fld>
            <a:endParaRPr lang="en-US" altLang="en-US"/>
          </a:p>
        </p:txBody>
      </p:sp>
    </p:spTree>
    <p:extLst>
      <p:ext uri="{BB962C8B-B14F-4D97-AF65-F5344CB8AC3E}">
        <p14:creationId xmlns:p14="http://schemas.microsoft.com/office/powerpoint/2010/main" val="245868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B064C8-B49B-B347-B906-B580564D7347}"/>
              </a:ext>
            </a:extLst>
          </p:cNvPr>
          <p:cNvSpPr>
            <a:spLocks noGrp="1"/>
          </p:cNvSpPr>
          <p:nvPr>
            <p:ph type="dt" sz="half" idx="10"/>
          </p:nvPr>
        </p:nvSpPr>
        <p:spPr>
          <a:xfrm>
            <a:off x="457200" y="6356350"/>
            <a:ext cx="2133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15C7D76A-A102-8B4F-B0B5-C27321BCF991}"/>
              </a:ext>
            </a:extLst>
          </p:cNvPr>
          <p:cNvSpPr>
            <a:spLocks noGrp="1"/>
          </p:cNvSpPr>
          <p:nvPr>
            <p:ph type="ftr" sz="quarter" idx="11"/>
          </p:nvPr>
        </p:nvSpPr>
        <p:spPr>
          <a:xfrm>
            <a:off x="3124200" y="6356350"/>
            <a:ext cx="2895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03C227F8-8A71-BE48-B02B-B11ED130B3F1}"/>
              </a:ext>
            </a:extLst>
          </p:cNvPr>
          <p:cNvSpPr>
            <a:spLocks noGrp="1"/>
          </p:cNvSpPr>
          <p:nvPr>
            <p:ph type="sldNum" sz="quarter" idx="12"/>
          </p:nvPr>
        </p:nvSpPr>
        <p:spPr>
          <a:xfrm>
            <a:off x="6553200" y="6356350"/>
            <a:ext cx="2133600" cy="365125"/>
          </a:xfrm>
          <a:prstGeom prst="rect">
            <a:avLst/>
          </a:prstGeom>
        </p:spPr>
        <p:txBody>
          <a:bodyPr/>
          <a:lstStyle>
            <a:lvl1pPr>
              <a:defRPr>
                <a:latin typeface="Comic Sans MS" charset="0"/>
                <a:ea typeface="ＭＳ Ｐゴシック" charset="-128"/>
              </a:defRPr>
            </a:lvl1pPr>
          </a:lstStyle>
          <a:p>
            <a:pPr>
              <a:defRPr/>
            </a:pPr>
            <a:fld id="{060FD8DA-D8D1-4C49-9D60-8BAE766FE262}" type="slidenum">
              <a:rPr lang="en-US" altLang="en-US"/>
              <a:pPr>
                <a:defRPr/>
              </a:pPr>
              <a:t>‹#›</a:t>
            </a:fld>
            <a:endParaRPr lang="en-US" altLang="en-US"/>
          </a:p>
        </p:txBody>
      </p:sp>
    </p:spTree>
    <p:extLst>
      <p:ext uri="{BB962C8B-B14F-4D97-AF65-F5344CB8AC3E}">
        <p14:creationId xmlns:p14="http://schemas.microsoft.com/office/powerpoint/2010/main" val="4247281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070309-6079-E04B-BD29-B7025A0C9A0C}"/>
              </a:ext>
            </a:extLst>
          </p:cNvPr>
          <p:cNvSpPr>
            <a:spLocks noGrp="1"/>
          </p:cNvSpPr>
          <p:nvPr>
            <p:ph type="dt" sz="half" idx="10"/>
          </p:nvPr>
        </p:nvSpPr>
        <p:spPr>
          <a:xfrm>
            <a:off x="457200" y="6356350"/>
            <a:ext cx="2133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87F11936-4185-9D4B-90F1-02C6A1BE018F}"/>
              </a:ext>
            </a:extLst>
          </p:cNvPr>
          <p:cNvSpPr>
            <a:spLocks noGrp="1"/>
          </p:cNvSpPr>
          <p:nvPr>
            <p:ph type="ftr" sz="quarter" idx="11"/>
          </p:nvPr>
        </p:nvSpPr>
        <p:spPr>
          <a:xfrm>
            <a:off x="3124200" y="6356350"/>
            <a:ext cx="2895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B7B58ACB-1F00-3747-8529-434B482FA97E}"/>
              </a:ext>
            </a:extLst>
          </p:cNvPr>
          <p:cNvSpPr>
            <a:spLocks noGrp="1"/>
          </p:cNvSpPr>
          <p:nvPr>
            <p:ph type="sldNum" sz="quarter" idx="12"/>
          </p:nvPr>
        </p:nvSpPr>
        <p:spPr>
          <a:xfrm>
            <a:off x="6553200" y="6356350"/>
            <a:ext cx="2133600" cy="365125"/>
          </a:xfrm>
          <a:prstGeom prst="rect">
            <a:avLst/>
          </a:prstGeom>
        </p:spPr>
        <p:txBody>
          <a:bodyPr/>
          <a:lstStyle>
            <a:lvl1pPr>
              <a:defRPr>
                <a:latin typeface="Comic Sans MS" charset="0"/>
                <a:ea typeface="ＭＳ Ｐゴシック" charset="-128"/>
              </a:defRPr>
            </a:lvl1pPr>
          </a:lstStyle>
          <a:p>
            <a:pPr>
              <a:defRPr/>
            </a:pPr>
            <a:fld id="{D0865F86-02F6-2D45-9E4F-68A666735C0C}" type="slidenum">
              <a:rPr lang="en-US" altLang="en-US"/>
              <a:pPr>
                <a:defRPr/>
              </a:pPr>
              <a:t>‹#›</a:t>
            </a:fld>
            <a:endParaRPr lang="en-US" altLang="en-US"/>
          </a:p>
        </p:txBody>
      </p:sp>
    </p:spTree>
    <p:extLst>
      <p:ext uri="{BB962C8B-B14F-4D97-AF65-F5344CB8AC3E}">
        <p14:creationId xmlns:p14="http://schemas.microsoft.com/office/powerpoint/2010/main" val="1924581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A24ACC-82E5-A641-9060-59D809308AE9}"/>
              </a:ext>
            </a:extLst>
          </p:cNvPr>
          <p:cNvSpPr>
            <a:spLocks noGrp="1"/>
          </p:cNvSpPr>
          <p:nvPr>
            <p:ph type="dt" sz="half" idx="10"/>
          </p:nvPr>
        </p:nvSpPr>
        <p:spPr>
          <a:xfrm>
            <a:off x="457200" y="6356350"/>
            <a:ext cx="2133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2A0B5985-17E2-DE45-87AD-AB331C5EFC7A}"/>
              </a:ext>
            </a:extLst>
          </p:cNvPr>
          <p:cNvSpPr>
            <a:spLocks noGrp="1"/>
          </p:cNvSpPr>
          <p:nvPr>
            <p:ph type="ftr" sz="quarter" idx="11"/>
          </p:nvPr>
        </p:nvSpPr>
        <p:spPr>
          <a:xfrm>
            <a:off x="3124200" y="6356350"/>
            <a:ext cx="2895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F92E5231-B552-7F47-B9E9-7C521D68A925}"/>
              </a:ext>
            </a:extLst>
          </p:cNvPr>
          <p:cNvSpPr>
            <a:spLocks noGrp="1"/>
          </p:cNvSpPr>
          <p:nvPr>
            <p:ph type="sldNum" sz="quarter" idx="12"/>
          </p:nvPr>
        </p:nvSpPr>
        <p:spPr>
          <a:xfrm>
            <a:off x="6553200" y="6356350"/>
            <a:ext cx="2133600" cy="365125"/>
          </a:xfrm>
          <a:prstGeom prst="rect">
            <a:avLst/>
          </a:prstGeom>
        </p:spPr>
        <p:txBody>
          <a:bodyPr/>
          <a:lstStyle>
            <a:lvl1pPr>
              <a:defRPr>
                <a:latin typeface="Comic Sans MS" charset="0"/>
                <a:ea typeface="ＭＳ Ｐゴシック" charset="-128"/>
              </a:defRPr>
            </a:lvl1pPr>
          </a:lstStyle>
          <a:p>
            <a:pPr>
              <a:defRPr/>
            </a:pPr>
            <a:fld id="{B0A5FE7A-A902-2244-9F6A-F637CC676595}" type="slidenum">
              <a:rPr lang="en-US" altLang="en-US"/>
              <a:pPr>
                <a:defRPr/>
              </a:pPr>
              <a:t>‹#›</a:t>
            </a:fld>
            <a:endParaRPr lang="en-US" altLang="en-US"/>
          </a:p>
        </p:txBody>
      </p:sp>
    </p:spTree>
    <p:extLst>
      <p:ext uri="{BB962C8B-B14F-4D97-AF65-F5344CB8AC3E}">
        <p14:creationId xmlns:p14="http://schemas.microsoft.com/office/powerpoint/2010/main" val="3536734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16CFE0-406C-A644-B270-BE612CC68AD8}"/>
              </a:ext>
            </a:extLst>
          </p:cNvPr>
          <p:cNvSpPr>
            <a:spLocks noGrp="1"/>
          </p:cNvSpPr>
          <p:nvPr>
            <p:ph type="dt" sz="half" idx="10"/>
          </p:nvPr>
        </p:nvSpPr>
        <p:spPr>
          <a:xfrm>
            <a:off x="457200" y="6356350"/>
            <a:ext cx="2133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8" name="Footer Placeholder 7">
            <a:extLst>
              <a:ext uri="{FF2B5EF4-FFF2-40B4-BE49-F238E27FC236}">
                <a16:creationId xmlns:a16="http://schemas.microsoft.com/office/drawing/2014/main" id="{9D6B6BC5-00A3-814C-8621-4D07FB347995}"/>
              </a:ext>
            </a:extLst>
          </p:cNvPr>
          <p:cNvSpPr>
            <a:spLocks noGrp="1"/>
          </p:cNvSpPr>
          <p:nvPr>
            <p:ph type="ftr" sz="quarter" idx="11"/>
          </p:nvPr>
        </p:nvSpPr>
        <p:spPr>
          <a:xfrm>
            <a:off x="3124200" y="6356350"/>
            <a:ext cx="2895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9" name="Slide Number Placeholder 8">
            <a:extLst>
              <a:ext uri="{FF2B5EF4-FFF2-40B4-BE49-F238E27FC236}">
                <a16:creationId xmlns:a16="http://schemas.microsoft.com/office/drawing/2014/main" id="{332A2169-8900-EA40-949A-C4F555B5BF6F}"/>
              </a:ext>
            </a:extLst>
          </p:cNvPr>
          <p:cNvSpPr>
            <a:spLocks noGrp="1"/>
          </p:cNvSpPr>
          <p:nvPr>
            <p:ph type="sldNum" sz="quarter" idx="12"/>
          </p:nvPr>
        </p:nvSpPr>
        <p:spPr>
          <a:xfrm>
            <a:off x="6553200" y="6356350"/>
            <a:ext cx="2133600" cy="365125"/>
          </a:xfrm>
          <a:prstGeom prst="rect">
            <a:avLst/>
          </a:prstGeom>
        </p:spPr>
        <p:txBody>
          <a:bodyPr/>
          <a:lstStyle>
            <a:lvl1pPr>
              <a:defRPr>
                <a:latin typeface="Comic Sans MS" charset="0"/>
                <a:ea typeface="ＭＳ Ｐゴシック" charset="-128"/>
              </a:defRPr>
            </a:lvl1pPr>
          </a:lstStyle>
          <a:p>
            <a:pPr>
              <a:defRPr/>
            </a:pPr>
            <a:fld id="{1B874850-B37E-C646-A7C2-B5A66BC51112}" type="slidenum">
              <a:rPr lang="en-US" altLang="en-US"/>
              <a:pPr>
                <a:defRPr/>
              </a:pPr>
              <a:t>‹#›</a:t>
            </a:fld>
            <a:endParaRPr lang="en-US" altLang="en-US"/>
          </a:p>
        </p:txBody>
      </p:sp>
    </p:spTree>
    <p:extLst>
      <p:ext uri="{BB962C8B-B14F-4D97-AF65-F5344CB8AC3E}">
        <p14:creationId xmlns:p14="http://schemas.microsoft.com/office/powerpoint/2010/main" val="627496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F82EE54-68C3-EA4F-85FA-F86DE07F1035}"/>
              </a:ext>
            </a:extLst>
          </p:cNvPr>
          <p:cNvSpPr>
            <a:spLocks noGrp="1"/>
          </p:cNvSpPr>
          <p:nvPr>
            <p:ph type="dt" sz="half" idx="10"/>
          </p:nvPr>
        </p:nvSpPr>
        <p:spPr>
          <a:xfrm>
            <a:off x="457200" y="6356350"/>
            <a:ext cx="2133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4" name="Footer Placeholder 3">
            <a:extLst>
              <a:ext uri="{FF2B5EF4-FFF2-40B4-BE49-F238E27FC236}">
                <a16:creationId xmlns:a16="http://schemas.microsoft.com/office/drawing/2014/main" id="{CCEAD5C0-4A4C-3448-93C4-BB5D938E4918}"/>
              </a:ext>
            </a:extLst>
          </p:cNvPr>
          <p:cNvSpPr>
            <a:spLocks noGrp="1"/>
          </p:cNvSpPr>
          <p:nvPr>
            <p:ph type="ftr" sz="quarter" idx="11"/>
          </p:nvPr>
        </p:nvSpPr>
        <p:spPr>
          <a:xfrm>
            <a:off x="3124200" y="6356350"/>
            <a:ext cx="2895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28C46940-10B8-3848-86F8-397D7FE5BC3F}"/>
              </a:ext>
            </a:extLst>
          </p:cNvPr>
          <p:cNvSpPr>
            <a:spLocks noGrp="1"/>
          </p:cNvSpPr>
          <p:nvPr>
            <p:ph type="sldNum" sz="quarter" idx="12"/>
          </p:nvPr>
        </p:nvSpPr>
        <p:spPr>
          <a:xfrm>
            <a:off x="6553200" y="6356350"/>
            <a:ext cx="2133600" cy="365125"/>
          </a:xfrm>
          <a:prstGeom prst="rect">
            <a:avLst/>
          </a:prstGeom>
        </p:spPr>
        <p:txBody>
          <a:bodyPr/>
          <a:lstStyle>
            <a:lvl1pPr>
              <a:defRPr>
                <a:latin typeface="Comic Sans MS" charset="0"/>
                <a:ea typeface="ＭＳ Ｐゴシック" charset="-128"/>
              </a:defRPr>
            </a:lvl1pPr>
          </a:lstStyle>
          <a:p>
            <a:pPr>
              <a:defRPr/>
            </a:pPr>
            <a:fld id="{B10554BB-9955-104C-B65A-D14F5627CB46}" type="slidenum">
              <a:rPr lang="en-US" altLang="en-US"/>
              <a:pPr>
                <a:defRPr/>
              </a:pPr>
              <a:t>‹#›</a:t>
            </a:fld>
            <a:endParaRPr lang="en-US" altLang="en-US"/>
          </a:p>
        </p:txBody>
      </p:sp>
    </p:spTree>
    <p:extLst>
      <p:ext uri="{BB962C8B-B14F-4D97-AF65-F5344CB8AC3E}">
        <p14:creationId xmlns:p14="http://schemas.microsoft.com/office/powerpoint/2010/main" val="2572807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64F625-16E9-D24B-BE6F-88CECC6DFC64}"/>
              </a:ext>
            </a:extLst>
          </p:cNvPr>
          <p:cNvSpPr>
            <a:spLocks noGrp="1"/>
          </p:cNvSpPr>
          <p:nvPr>
            <p:ph type="dt" sz="half" idx="10"/>
          </p:nvPr>
        </p:nvSpPr>
        <p:spPr>
          <a:xfrm>
            <a:off x="457200" y="6356350"/>
            <a:ext cx="2133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3" name="Footer Placeholder 2">
            <a:extLst>
              <a:ext uri="{FF2B5EF4-FFF2-40B4-BE49-F238E27FC236}">
                <a16:creationId xmlns:a16="http://schemas.microsoft.com/office/drawing/2014/main" id="{39FDB781-FC08-6B45-A4DE-62C457AD79D3}"/>
              </a:ext>
            </a:extLst>
          </p:cNvPr>
          <p:cNvSpPr>
            <a:spLocks noGrp="1"/>
          </p:cNvSpPr>
          <p:nvPr>
            <p:ph type="ftr" sz="quarter" idx="11"/>
          </p:nvPr>
        </p:nvSpPr>
        <p:spPr>
          <a:xfrm>
            <a:off x="3124200" y="6356350"/>
            <a:ext cx="2895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4" name="Slide Number Placeholder 3">
            <a:extLst>
              <a:ext uri="{FF2B5EF4-FFF2-40B4-BE49-F238E27FC236}">
                <a16:creationId xmlns:a16="http://schemas.microsoft.com/office/drawing/2014/main" id="{0F500BBB-DD2F-7345-AD3E-3B10712F065C}"/>
              </a:ext>
            </a:extLst>
          </p:cNvPr>
          <p:cNvSpPr>
            <a:spLocks noGrp="1"/>
          </p:cNvSpPr>
          <p:nvPr>
            <p:ph type="sldNum" sz="quarter" idx="12"/>
          </p:nvPr>
        </p:nvSpPr>
        <p:spPr>
          <a:xfrm>
            <a:off x="6553200" y="6356350"/>
            <a:ext cx="2133600" cy="365125"/>
          </a:xfrm>
          <a:prstGeom prst="rect">
            <a:avLst/>
          </a:prstGeom>
        </p:spPr>
        <p:txBody>
          <a:bodyPr/>
          <a:lstStyle>
            <a:lvl1pPr>
              <a:defRPr>
                <a:latin typeface="Comic Sans MS" charset="0"/>
                <a:ea typeface="ＭＳ Ｐゴシック" charset="-128"/>
              </a:defRPr>
            </a:lvl1pPr>
          </a:lstStyle>
          <a:p>
            <a:pPr>
              <a:defRPr/>
            </a:pPr>
            <a:fld id="{248029FA-79D5-194A-B804-915291448F54}" type="slidenum">
              <a:rPr lang="en-US" altLang="en-US"/>
              <a:pPr>
                <a:defRPr/>
              </a:pPr>
              <a:t>‹#›</a:t>
            </a:fld>
            <a:endParaRPr lang="en-US" altLang="en-US"/>
          </a:p>
        </p:txBody>
      </p:sp>
    </p:spTree>
    <p:extLst>
      <p:ext uri="{BB962C8B-B14F-4D97-AF65-F5344CB8AC3E}">
        <p14:creationId xmlns:p14="http://schemas.microsoft.com/office/powerpoint/2010/main" val="3116310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5EE6EE1-E6E1-FC4E-BCC4-5E78F074AEDA}"/>
              </a:ext>
            </a:extLst>
          </p:cNvPr>
          <p:cNvSpPr>
            <a:spLocks noGrp="1"/>
          </p:cNvSpPr>
          <p:nvPr>
            <p:ph type="dt" sz="half" idx="10"/>
          </p:nvPr>
        </p:nvSpPr>
        <p:spPr>
          <a:xfrm>
            <a:off x="457200" y="6356350"/>
            <a:ext cx="2133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4ED68A33-71DB-4743-AE7F-6C05F1C6109E}"/>
              </a:ext>
            </a:extLst>
          </p:cNvPr>
          <p:cNvSpPr>
            <a:spLocks noGrp="1"/>
          </p:cNvSpPr>
          <p:nvPr>
            <p:ph type="ftr" sz="quarter" idx="11"/>
          </p:nvPr>
        </p:nvSpPr>
        <p:spPr>
          <a:xfrm>
            <a:off x="3124200" y="6356350"/>
            <a:ext cx="2895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67BE91C9-6BCB-9A46-A16D-C628B4EC12A2}"/>
              </a:ext>
            </a:extLst>
          </p:cNvPr>
          <p:cNvSpPr>
            <a:spLocks noGrp="1"/>
          </p:cNvSpPr>
          <p:nvPr>
            <p:ph type="sldNum" sz="quarter" idx="12"/>
          </p:nvPr>
        </p:nvSpPr>
        <p:spPr>
          <a:xfrm>
            <a:off x="6553200" y="6356350"/>
            <a:ext cx="2133600" cy="365125"/>
          </a:xfrm>
          <a:prstGeom prst="rect">
            <a:avLst/>
          </a:prstGeom>
        </p:spPr>
        <p:txBody>
          <a:bodyPr/>
          <a:lstStyle>
            <a:lvl1pPr>
              <a:defRPr>
                <a:latin typeface="Comic Sans MS" charset="0"/>
                <a:ea typeface="ＭＳ Ｐゴシック" charset="-128"/>
              </a:defRPr>
            </a:lvl1pPr>
          </a:lstStyle>
          <a:p>
            <a:pPr>
              <a:defRPr/>
            </a:pPr>
            <a:fld id="{ABAD1AD5-1A23-EB4F-956C-CC84EB62AB5F}" type="slidenum">
              <a:rPr lang="en-US" altLang="en-US"/>
              <a:pPr>
                <a:defRPr/>
              </a:pPr>
              <a:t>‹#›</a:t>
            </a:fld>
            <a:endParaRPr lang="en-US" altLang="en-US"/>
          </a:p>
        </p:txBody>
      </p:sp>
    </p:spTree>
    <p:extLst>
      <p:ext uri="{BB962C8B-B14F-4D97-AF65-F5344CB8AC3E}">
        <p14:creationId xmlns:p14="http://schemas.microsoft.com/office/powerpoint/2010/main" val="1007469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58C887C-BE7E-B14A-8DB9-78585D90A4F3}"/>
              </a:ext>
            </a:extLst>
          </p:cNvPr>
          <p:cNvSpPr>
            <a:spLocks noGrp="1"/>
          </p:cNvSpPr>
          <p:nvPr>
            <p:ph type="dt" sz="half" idx="10"/>
          </p:nvPr>
        </p:nvSpPr>
        <p:spPr>
          <a:xfrm>
            <a:off x="457200" y="6356350"/>
            <a:ext cx="2133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A7C0FD80-BFF3-1043-863A-3714EA38B747}"/>
              </a:ext>
            </a:extLst>
          </p:cNvPr>
          <p:cNvSpPr>
            <a:spLocks noGrp="1"/>
          </p:cNvSpPr>
          <p:nvPr>
            <p:ph type="ftr" sz="quarter" idx="11"/>
          </p:nvPr>
        </p:nvSpPr>
        <p:spPr>
          <a:xfrm>
            <a:off x="3124200" y="6356350"/>
            <a:ext cx="2895600" cy="365125"/>
          </a:xfrm>
          <a:prstGeom prst="rect">
            <a:avLst/>
          </a:prstGeom>
        </p:spPr>
        <p:txBody>
          <a:bodyPr/>
          <a:lstStyle>
            <a:lvl1pPr>
              <a:defRPr>
                <a:latin typeface="Comic Sans MS" charset="0"/>
                <a:ea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6A6D0076-2EC8-5344-8A8C-12644AF90DB6}"/>
              </a:ext>
            </a:extLst>
          </p:cNvPr>
          <p:cNvSpPr>
            <a:spLocks noGrp="1"/>
          </p:cNvSpPr>
          <p:nvPr>
            <p:ph type="sldNum" sz="quarter" idx="12"/>
          </p:nvPr>
        </p:nvSpPr>
        <p:spPr>
          <a:xfrm>
            <a:off x="6553200" y="6356350"/>
            <a:ext cx="2133600" cy="365125"/>
          </a:xfrm>
          <a:prstGeom prst="rect">
            <a:avLst/>
          </a:prstGeom>
        </p:spPr>
        <p:txBody>
          <a:bodyPr/>
          <a:lstStyle>
            <a:lvl1pPr>
              <a:defRPr>
                <a:latin typeface="Comic Sans MS" charset="0"/>
                <a:ea typeface="ＭＳ Ｐゴシック" charset="-128"/>
              </a:defRPr>
            </a:lvl1pPr>
          </a:lstStyle>
          <a:p>
            <a:pPr>
              <a:defRPr/>
            </a:pPr>
            <a:fld id="{93DFF1E8-1286-7F4B-8321-0A74869306C8}" type="slidenum">
              <a:rPr lang="en-US" altLang="en-US"/>
              <a:pPr>
                <a:defRPr/>
              </a:pPr>
              <a:t>‹#›</a:t>
            </a:fld>
            <a:endParaRPr lang="en-US" altLang="en-US"/>
          </a:p>
        </p:txBody>
      </p:sp>
    </p:spTree>
    <p:extLst>
      <p:ext uri="{BB962C8B-B14F-4D97-AF65-F5344CB8AC3E}">
        <p14:creationId xmlns:p14="http://schemas.microsoft.com/office/powerpoint/2010/main" val="3946431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charset="0"/>
        </a:defRPr>
      </a:lvl2pPr>
      <a:lvl3pPr algn="ctr" defTabSz="457200" rtl="0" eaLnBrk="0" fontAlgn="base" hangingPunct="0">
        <a:spcBef>
          <a:spcPct val="0"/>
        </a:spcBef>
        <a:spcAft>
          <a:spcPct val="0"/>
        </a:spcAft>
        <a:defRPr sz="4400">
          <a:solidFill>
            <a:schemeClr val="tx1"/>
          </a:solidFill>
          <a:latin typeface="Calibri" charset="0"/>
        </a:defRPr>
      </a:lvl3pPr>
      <a:lvl4pPr algn="ctr" defTabSz="457200" rtl="0" eaLnBrk="0" fontAlgn="base" hangingPunct="0">
        <a:spcBef>
          <a:spcPct val="0"/>
        </a:spcBef>
        <a:spcAft>
          <a:spcPct val="0"/>
        </a:spcAft>
        <a:defRPr sz="4400">
          <a:solidFill>
            <a:schemeClr val="tx1"/>
          </a:solidFill>
          <a:latin typeface="Calibri" charset="0"/>
        </a:defRPr>
      </a:lvl4pPr>
      <a:lvl5pPr algn="ctr" defTabSz="457200" rtl="0" eaLnBrk="0" fontAlgn="base" hangingPunct="0">
        <a:spcBef>
          <a:spcPct val="0"/>
        </a:spcBef>
        <a:spcAft>
          <a:spcPct val="0"/>
        </a:spcAft>
        <a:defRPr sz="4400">
          <a:solidFill>
            <a:schemeClr val="tx1"/>
          </a:solidFill>
          <a:latin typeface="Calibri" charset="0"/>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1073/pnas.2504850122" TargetMode="External"/><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56.jpg"/></Relationships>
</file>

<file path=ppt/slides/_rels/slide3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1">
            <a:extLst>
              <a:ext uri="{FF2B5EF4-FFF2-40B4-BE49-F238E27FC236}">
                <a16:creationId xmlns:a16="http://schemas.microsoft.com/office/drawing/2014/main" id="{3E02665E-0EC6-A444-95BA-540203BAB5DD}"/>
              </a:ext>
            </a:extLst>
          </p:cNvPr>
          <p:cNvSpPr txBox="1">
            <a:spLocks noChangeArrowheads="1"/>
          </p:cNvSpPr>
          <p:nvPr/>
        </p:nvSpPr>
        <p:spPr bwMode="auto">
          <a:xfrm>
            <a:off x="762000" y="1295400"/>
            <a:ext cx="7696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u="sng" dirty="0"/>
              <a:t>Homework</a:t>
            </a:r>
          </a:p>
          <a:p>
            <a:endParaRPr lang="en-US" altLang="en-US" dirty="0"/>
          </a:p>
          <a:p>
            <a:r>
              <a:rPr lang="en-US" altLang="en-US" dirty="0"/>
              <a:t>Read </a:t>
            </a:r>
            <a:r>
              <a:rPr lang="en-US" altLang="en-US" u="sng" dirty="0"/>
              <a:t>Intro </a:t>
            </a:r>
            <a:r>
              <a:rPr lang="en-US" altLang="en-US" dirty="0"/>
              <a:t>Evolution of Beauty if you got the book late and are not caught up.</a:t>
            </a:r>
          </a:p>
          <a:p>
            <a:endParaRPr lang="en-US" altLang="en-US" dirty="0"/>
          </a:p>
          <a:p>
            <a:r>
              <a:rPr lang="en-US" altLang="en-US" dirty="0"/>
              <a:t>Your workshop leader will email you no later than tomorrow with details how to find your group Thursday Aug 22</a:t>
            </a:r>
            <a:r>
              <a:rPr lang="en-US" altLang="en-US" baseline="30000" dirty="0"/>
              <a:t>nd</a:t>
            </a:r>
            <a:r>
              <a:rPr lang="en-US" altLang="en-US" dirty="0"/>
              <a:t> at 5:05 PM.  </a:t>
            </a:r>
          </a:p>
          <a:p>
            <a:endParaRPr lang="en-US" altLang="en-US" dirty="0"/>
          </a:p>
          <a:p>
            <a:r>
              <a:rPr lang="en-US" altLang="en-US" dirty="0"/>
              <a:t>Next read </a:t>
            </a:r>
            <a:r>
              <a:rPr lang="en-US" altLang="en-US" u="sng" dirty="0"/>
              <a:t>Ch. 1</a:t>
            </a:r>
            <a:r>
              <a:rPr lang="en-US" altLang="en-US" dirty="0"/>
              <a:t> for Next Week.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BAC06321-66B9-5D43-993C-7D3D29E2D7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85800"/>
            <a:ext cx="72390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5">
            <a:extLst>
              <a:ext uri="{FF2B5EF4-FFF2-40B4-BE49-F238E27FC236}">
                <a16:creationId xmlns:a16="http://schemas.microsoft.com/office/drawing/2014/main" id="{146274E5-3B07-CB4F-A6D2-30B5EE294AB2}"/>
              </a:ext>
            </a:extLst>
          </p:cNvPr>
          <p:cNvSpPr>
            <a:spLocks noChangeArrowheads="1"/>
          </p:cNvSpPr>
          <p:nvPr/>
        </p:nvSpPr>
        <p:spPr bwMode="auto">
          <a:xfrm>
            <a:off x="304800" y="762000"/>
            <a:ext cx="8686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b="1"/>
              <a:t>Homoplasy</a:t>
            </a:r>
            <a:r>
              <a:rPr lang="en-US" altLang="en-US"/>
              <a:t> - possession by 2 or more species of a trait </a:t>
            </a:r>
            <a:r>
              <a:rPr lang="en-US" altLang="en-US" u="sng"/>
              <a:t>that has not been</a:t>
            </a:r>
            <a:r>
              <a:rPr lang="en-US" altLang="en-US"/>
              <a:t> derived from their common ancestor. </a:t>
            </a:r>
          </a:p>
        </p:txBody>
      </p:sp>
      <p:sp>
        <p:nvSpPr>
          <p:cNvPr id="4" name="TextBox 3">
            <a:extLst>
              <a:ext uri="{FF2B5EF4-FFF2-40B4-BE49-F238E27FC236}">
                <a16:creationId xmlns:a16="http://schemas.microsoft.com/office/drawing/2014/main" id="{D2B20FF2-8AF3-3244-B738-00238A6BA03E}"/>
              </a:ext>
            </a:extLst>
          </p:cNvPr>
          <p:cNvSpPr txBox="1">
            <a:spLocks noChangeArrowheads="1"/>
          </p:cNvSpPr>
          <p:nvPr/>
        </p:nvSpPr>
        <p:spPr bwMode="auto">
          <a:xfrm>
            <a:off x="5349875" y="4341813"/>
            <a:ext cx="3032125" cy="369887"/>
          </a:xfrm>
          <a:prstGeom prst="rect">
            <a:avLst/>
          </a:prstGeom>
          <a:noFill/>
          <a:ln>
            <a:noFill/>
          </a:ln>
          <a:extLst>
            <a:ext uri="{909E8E84-426E-40dd-AFC4-6F175D3DCCD1}"/>
            <a:ext uri="{91240B29-F687-4f45-9708-019B960494DF}"/>
          </a:extLst>
        </p:spPr>
        <p:style>
          <a:lnRef idx="0">
            <a:scrgbClr r="0" g="0" b="0"/>
          </a:lnRef>
          <a:fillRef idx="0">
            <a:scrgbClr r="0" g="0" b="0"/>
          </a:fillRef>
          <a:effectRef idx="0">
            <a:scrgbClr r="0" g="0" b="0"/>
          </a:effectRef>
          <a:fontRef idx="major"/>
        </p:style>
        <p:txBody>
          <a:bodyPr wrap="non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hangingPunct="1">
              <a:defRPr/>
            </a:pPr>
            <a:r>
              <a:rPr lang="en-US" sz="1800"/>
              <a:t>Homoplasious canine teeth</a:t>
            </a:r>
          </a:p>
        </p:txBody>
      </p:sp>
      <p:pic>
        <p:nvPicPr>
          <p:cNvPr id="24579" name="Picture 7" descr="Figure_06_01_L">
            <a:extLst>
              <a:ext uri="{FF2B5EF4-FFF2-40B4-BE49-F238E27FC236}">
                <a16:creationId xmlns:a16="http://schemas.microsoft.com/office/drawing/2014/main" id="{3D4F6C91-7FD4-6B45-A316-96484675A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28800"/>
            <a:ext cx="44021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8CC4FADE-4D4E-F447-A4BB-4B63B01B3534}"/>
              </a:ext>
            </a:extLst>
          </p:cNvPr>
          <p:cNvSpPr txBox="1">
            <a:spLocks noChangeArrowheads="1"/>
          </p:cNvSpPr>
          <p:nvPr/>
        </p:nvSpPr>
        <p:spPr bwMode="auto">
          <a:xfrm>
            <a:off x="582613" y="4656138"/>
            <a:ext cx="19812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lvl1pPr algn="ctr" rtl="0" eaLnBrk="0" fontAlgn="base" hangingPunct="0">
              <a:spcBef>
                <a:spcPct val="0"/>
              </a:spcBef>
              <a:spcAft>
                <a:spcPct val="0"/>
              </a:spcAft>
              <a:defRPr sz="4000" b="1">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tx2"/>
                </a:solidFill>
                <a:latin typeface="Verdana" pitchFamily="34" charset="0"/>
                <a:ea typeface="ＭＳ Ｐゴシック" charset="-128"/>
                <a:cs typeface="ＭＳ Ｐゴシック" charset="-128"/>
              </a:defRPr>
            </a:lvl2pPr>
            <a:lvl3pPr algn="ctr" rtl="0" eaLnBrk="0" fontAlgn="base" hangingPunct="0">
              <a:spcBef>
                <a:spcPct val="0"/>
              </a:spcBef>
              <a:spcAft>
                <a:spcPct val="0"/>
              </a:spcAft>
              <a:defRPr sz="4000" b="1">
                <a:solidFill>
                  <a:schemeClr val="tx2"/>
                </a:solidFill>
                <a:latin typeface="Verdana" pitchFamily="34" charset="0"/>
                <a:ea typeface="ＭＳ Ｐゴシック" charset="-128"/>
                <a:cs typeface="ＭＳ Ｐゴシック" charset="-128"/>
              </a:defRPr>
            </a:lvl3pPr>
            <a:lvl4pPr algn="ctr" rtl="0" eaLnBrk="0" fontAlgn="base" hangingPunct="0">
              <a:spcBef>
                <a:spcPct val="0"/>
              </a:spcBef>
              <a:spcAft>
                <a:spcPct val="0"/>
              </a:spcAft>
              <a:defRPr sz="4000" b="1">
                <a:solidFill>
                  <a:schemeClr val="tx2"/>
                </a:solidFill>
                <a:latin typeface="Verdana" pitchFamily="34" charset="0"/>
                <a:ea typeface="ＭＳ Ｐゴシック" charset="-128"/>
                <a:cs typeface="ＭＳ Ｐゴシック" charset="-128"/>
              </a:defRPr>
            </a:lvl4pPr>
            <a:lvl5pPr algn="ctr" rtl="0" eaLnBrk="0" fontAlgn="base" hangingPunct="0">
              <a:spcBef>
                <a:spcPct val="0"/>
              </a:spcBef>
              <a:spcAft>
                <a:spcPct val="0"/>
              </a:spcAft>
              <a:defRPr sz="4000" b="1">
                <a:solidFill>
                  <a:schemeClr val="tx2"/>
                </a:solidFill>
                <a:latin typeface="Verdana" pitchFamily="34" charset="0"/>
                <a:ea typeface="ＭＳ Ｐゴシック" charset="-128"/>
                <a:cs typeface="ＭＳ Ｐゴシック" charset="-128"/>
              </a:defRPr>
            </a:lvl5pPr>
            <a:lvl6pPr marL="457200" algn="ctr" rtl="0" fontAlgn="base">
              <a:spcBef>
                <a:spcPct val="0"/>
              </a:spcBef>
              <a:spcAft>
                <a:spcPct val="0"/>
              </a:spcAft>
              <a:defRPr sz="4000" b="1">
                <a:solidFill>
                  <a:schemeClr val="tx2"/>
                </a:solidFill>
                <a:latin typeface="Verdana" pitchFamily="34" charset="0"/>
              </a:defRPr>
            </a:lvl6pPr>
            <a:lvl7pPr marL="914400" algn="ctr" rtl="0" fontAlgn="base">
              <a:spcBef>
                <a:spcPct val="0"/>
              </a:spcBef>
              <a:spcAft>
                <a:spcPct val="0"/>
              </a:spcAft>
              <a:defRPr sz="4000" b="1">
                <a:solidFill>
                  <a:schemeClr val="tx2"/>
                </a:solidFill>
                <a:latin typeface="Verdana" pitchFamily="34" charset="0"/>
              </a:defRPr>
            </a:lvl7pPr>
            <a:lvl8pPr marL="1371600" algn="ctr" rtl="0" fontAlgn="base">
              <a:spcBef>
                <a:spcPct val="0"/>
              </a:spcBef>
              <a:spcAft>
                <a:spcPct val="0"/>
              </a:spcAft>
              <a:defRPr sz="4000" b="1">
                <a:solidFill>
                  <a:schemeClr val="tx2"/>
                </a:solidFill>
                <a:latin typeface="Verdana" pitchFamily="34" charset="0"/>
              </a:defRPr>
            </a:lvl8pPr>
            <a:lvl9pPr marL="1828800" algn="ctr" rtl="0" fontAlgn="base">
              <a:spcBef>
                <a:spcPct val="0"/>
              </a:spcBef>
              <a:spcAft>
                <a:spcPct val="0"/>
              </a:spcAft>
              <a:defRPr sz="4000" b="1">
                <a:solidFill>
                  <a:schemeClr val="tx2"/>
                </a:solidFill>
                <a:latin typeface="Verdana" pitchFamily="34" charset="0"/>
              </a:defRPr>
            </a:lvl9pPr>
          </a:lstStyle>
          <a:p>
            <a:pPr algn="l" eaLnBrk="1" hangingPunct="1">
              <a:defRPr/>
            </a:pPr>
            <a:r>
              <a:rPr lang="en-US" altLang="x-none" sz="1200" kern="0">
                <a:latin typeface="Arial" charset="0"/>
                <a:ea typeface="MS PGothic" charset="-128"/>
              </a:rPr>
              <a:t>Figure 19-7</a:t>
            </a:r>
          </a:p>
        </p:txBody>
      </p:sp>
      <p:pic>
        <p:nvPicPr>
          <p:cNvPr id="24581" name="Picture 28">
            <a:extLst>
              <a:ext uri="{FF2B5EF4-FFF2-40B4-BE49-F238E27FC236}">
                <a16:creationId xmlns:a16="http://schemas.microsoft.com/office/drawing/2014/main" id="{61991791-8AF0-164B-9F0A-6D02FA0243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49875" y="2320925"/>
            <a:ext cx="32766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a:extLst>
              <a:ext uri="{FF2B5EF4-FFF2-40B4-BE49-F238E27FC236}">
                <a16:creationId xmlns:a16="http://schemas.microsoft.com/office/drawing/2014/main" id="{6A40D6F6-D22B-0B4C-AA40-5CD3EC90F32D}"/>
              </a:ext>
            </a:extLst>
          </p:cNvPr>
          <p:cNvSpPr txBox="1"/>
          <p:nvPr/>
        </p:nvSpPr>
        <p:spPr>
          <a:xfrm>
            <a:off x="7331075" y="2411413"/>
            <a:ext cx="881063" cy="276225"/>
          </a:xfrm>
          <a:prstGeom prst="rect">
            <a:avLst/>
          </a:prstGeom>
          <a:noFill/>
        </p:spPr>
        <p:txBody>
          <a:bodyPr wrap="none">
            <a:spAutoFit/>
          </a:bodyPr>
          <a:lstStyle/>
          <a:p>
            <a:pPr>
              <a:defRPr/>
            </a:pPr>
            <a:r>
              <a:rPr lang="en-US" sz="1200" dirty="0">
                <a:latin typeface="+mn-lt"/>
                <a:ea typeface="ＭＳ Ｐゴシック" charset="-128"/>
              </a:rPr>
              <a:t>placental</a:t>
            </a:r>
          </a:p>
        </p:txBody>
      </p:sp>
      <p:sp>
        <p:nvSpPr>
          <p:cNvPr id="31" name="TextBox 30">
            <a:extLst>
              <a:ext uri="{FF2B5EF4-FFF2-40B4-BE49-F238E27FC236}">
                <a16:creationId xmlns:a16="http://schemas.microsoft.com/office/drawing/2014/main" id="{113DB953-F081-9048-8B20-BF953A1C5342}"/>
              </a:ext>
            </a:extLst>
          </p:cNvPr>
          <p:cNvSpPr txBox="1"/>
          <p:nvPr/>
        </p:nvSpPr>
        <p:spPr>
          <a:xfrm>
            <a:off x="6548438" y="3962400"/>
            <a:ext cx="942975" cy="277813"/>
          </a:xfrm>
          <a:prstGeom prst="rect">
            <a:avLst/>
          </a:prstGeom>
          <a:noFill/>
        </p:spPr>
        <p:txBody>
          <a:bodyPr wrap="none">
            <a:spAutoFit/>
          </a:bodyPr>
          <a:lstStyle/>
          <a:p>
            <a:pPr>
              <a:defRPr/>
            </a:pPr>
            <a:r>
              <a:rPr lang="en-US" sz="1200" dirty="0">
                <a:latin typeface="+mn-lt"/>
                <a:ea typeface="ＭＳ Ｐゴシック" charset="-128"/>
              </a:rPr>
              <a:t>marsupial</a:t>
            </a:r>
          </a:p>
        </p:txBody>
      </p:sp>
      <p:pic>
        <p:nvPicPr>
          <p:cNvPr id="32" name="Picture 31">
            <a:extLst>
              <a:ext uri="{FF2B5EF4-FFF2-40B4-BE49-F238E27FC236}">
                <a16:creationId xmlns:a16="http://schemas.microsoft.com/office/drawing/2014/main" id="{044D9E48-EFA1-8148-91A2-AE92FB550C8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822825"/>
            <a:ext cx="26670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319B29CB-836A-164B-ACD9-050E1BCD8A55}"/>
              </a:ext>
            </a:extLst>
          </p:cNvPr>
          <p:cNvSpPr txBox="1">
            <a:spLocks noChangeArrowheads="1"/>
          </p:cNvSpPr>
          <p:nvPr/>
        </p:nvSpPr>
        <p:spPr bwMode="auto">
          <a:xfrm>
            <a:off x="358775" y="420688"/>
            <a:ext cx="936307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9pPr>
          </a:lstStyle>
          <a:p>
            <a:pPr algn="ctr">
              <a:defRPr/>
            </a:pPr>
            <a:r>
              <a:rPr lang="en-GB" altLang="x-none" sz="1600" b="1">
                <a:latin typeface="Arial" charset="0"/>
              </a:rPr>
              <a:t>Structural similarities between human and octopus eyes. </a:t>
            </a:r>
          </a:p>
        </p:txBody>
      </p:sp>
      <p:pic>
        <p:nvPicPr>
          <p:cNvPr id="4" name="Picture 3">
            <a:extLst>
              <a:ext uri="{FF2B5EF4-FFF2-40B4-BE49-F238E27FC236}">
                <a16:creationId xmlns:a16="http://schemas.microsoft.com/office/drawing/2014/main" id="{70019DCA-F195-B547-95BB-8FC00BD05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5711825"/>
            <a:ext cx="719138" cy="719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 name="Picture 4">
            <a:extLst>
              <a:ext uri="{FF2B5EF4-FFF2-40B4-BE49-F238E27FC236}">
                <a16:creationId xmlns:a16="http://schemas.microsoft.com/office/drawing/2014/main" id="{B4D89598-EC2B-1941-946B-FEDFE97BB3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063" y="1143000"/>
            <a:ext cx="7780337" cy="4529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 Box 4">
            <a:extLst>
              <a:ext uri="{FF2B5EF4-FFF2-40B4-BE49-F238E27FC236}">
                <a16:creationId xmlns:a16="http://schemas.microsoft.com/office/drawing/2014/main" id="{7D3F95AB-0E24-724D-8C01-5CE6901D2E9D}"/>
              </a:ext>
            </a:extLst>
          </p:cNvPr>
          <p:cNvSpPr txBox="1">
            <a:spLocks noChangeArrowheads="1"/>
          </p:cNvSpPr>
          <p:nvPr/>
        </p:nvSpPr>
        <p:spPr bwMode="auto">
          <a:xfrm>
            <a:off x="754063" y="5943600"/>
            <a:ext cx="6180137" cy="25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9pPr>
          </a:lstStyle>
          <a:p>
            <a:pPr>
              <a:defRPr/>
            </a:pPr>
            <a:r>
              <a:rPr lang="en-GB" altLang="x-none" sz="1800" dirty="0">
                <a:latin typeface="Arial" charset="0"/>
              </a:rPr>
              <a:t>Atsushi Ogura et al. Genome Res. 2004;14:1555-1561</a:t>
            </a:r>
          </a:p>
        </p:txBody>
      </p:sp>
      <p:sp>
        <p:nvSpPr>
          <p:cNvPr id="7" name="Text Box 5">
            <a:extLst>
              <a:ext uri="{FF2B5EF4-FFF2-40B4-BE49-F238E27FC236}">
                <a16:creationId xmlns:a16="http://schemas.microsoft.com/office/drawing/2014/main" id="{410F8992-AECA-1F40-8A98-E6AE357BE626}"/>
              </a:ext>
            </a:extLst>
          </p:cNvPr>
          <p:cNvSpPr txBox="1">
            <a:spLocks noChangeArrowheads="1"/>
          </p:cNvSpPr>
          <p:nvPr/>
        </p:nvSpPr>
        <p:spPr bwMode="auto">
          <a:xfrm>
            <a:off x="107950" y="7289800"/>
            <a:ext cx="5435600" cy="382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9pPr>
          </a:lstStyle>
          <a:p>
            <a:pPr>
              <a:defRPr/>
            </a:pPr>
            <a:r>
              <a:rPr lang="en-GB" altLang="x-none" sz="1000">
                <a:latin typeface="Arial" charset="0"/>
              </a:rPr>
              <a:t>Cold Spring Harbor Laboratory Press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7" descr="Figure_06_01_L">
            <a:extLst>
              <a:ext uri="{FF2B5EF4-FFF2-40B4-BE49-F238E27FC236}">
                <a16:creationId xmlns:a16="http://schemas.microsoft.com/office/drawing/2014/main" id="{E881BACD-535C-8B41-AA52-C31D651541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888" y="2209800"/>
            <a:ext cx="8334375"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02DDB2B-77FA-1145-BF51-CCDB34A693FF}"/>
              </a:ext>
            </a:extLst>
          </p:cNvPr>
          <p:cNvSpPr/>
          <p:nvPr/>
        </p:nvSpPr>
        <p:spPr>
          <a:xfrm>
            <a:off x="369888" y="152400"/>
            <a:ext cx="5878512" cy="1754188"/>
          </a:xfrm>
          <a:prstGeom prst="rect">
            <a:avLst/>
          </a:prstGeom>
        </p:spPr>
        <p:txBody>
          <a:bodyPr>
            <a:spAutoFit/>
          </a:bodyPr>
          <a:lstStyle/>
          <a:p>
            <a:pPr eaLnBrk="1" hangingPunct="1">
              <a:defRPr/>
            </a:pPr>
            <a:r>
              <a:rPr lang="en-US" sz="1800" b="1" dirty="0">
                <a:latin typeface="Comic Sans MS" charset="0"/>
                <a:ea typeface="ＭＳ Ｐゴシック" charset="-128"/>
              </a:rPr>
              <a:t>Example of parallel evolution</a:t>
            </a:r>
          </a:p>
          <a:p>
            <a:pPr marL="285750" indent="-285750" eaLnBrk="1" hangingPunct="1">
              <a:buFont typeface="Arial" charset="0"/>
              <a:buChar char="•"/>
              <a:defRPr/>
            </a:pPr>
            <a:r>
              <a:rPr lang="en-US" sz="1800" dirty="0">
                <a:latin typeface="Comic Sans MS" charset="0"/>
                <a:ea typeface="ＭＳ Ｐゴシック" charset="-128"/>
              </a:rPr>
              <a:t>Mangrove physiology</a:t>
            </a:r>
          </a:p>
          <a:p>
            <a:pPr marL="285750" indent="-285750" eaLnBrk="1" hangingPunct="1">
              <a:buFont typeface="Arial" charset="0"/>
              <a:buChar char="•"/>
              <a:defRPr/>
            </a:pPr>
            <a:r>
              <a:rPr lang="en-US" sz="1800" dirty="0">
                <a:latin typeface="Comic Sans MS" charset="0"/>
                <a:ea typeface="ＭＳ Ｐゴシック" charset="-128"/>
              </a:rPr>
              <a:t>Abscisic acid (ABA) confers salt tolerance and causes seed to germinate on plant</a:t>
            </a:r>
          </a:p>
          <a:p>
            <a:pPr marL="285750" indent="-285750" eaLnBrk="1" hangingPunct="1">
              <a:buFont typeface="Arial" charset="0"/>
              <a:buChar char="•"/>
              <a:defRPr/>
            </a:pPr>
            <a:r>
              <a:rPr lang="en-US" sz="1800" dirty="0">
                <a:latin typeface="Comic Sans MS" charset="0"/>
                <a:ea typeface="ＭＳ Ｐゴシック" charset="-128"/>
              </a:rPr>
              <a:t>Underlying developmental physiology and gene regulation is the same for different mangroves </a:t>
            </a:r>
            <a:r>
              <a:rPr lang="en-US" sz="1800" b="1" dirty="0">
                <a:latin typeface="Comic Sans MS" charset="0"/>
                <a:ea typeface="ＭＳ Ｐゴシック" charset="-128"/>
              </a:rPr>
              <a:t> </a:t>
            </a:r>
          </a:p>
        </p:txBody>
      </p:sp>
      <p:sp>
        <p:nvSpPr>
          <p:cNvPr id="5" name="Left Arrow 4">
            <a:extLst>
              <a:ext uri="{FF2B5EF4-FFF2-40B4-BE49-F238E27FC236}">
                <a16:creationId xmlns:a16="http://schemas.microsoft.com/office/drawing/2014/main" id="{09C05EFF-7697-7B4E-961B-11D44C86FFBD}"/>
              </a:ext>
            </a:extLst>
          </p:cNvPr>
          <p:cNvSpPr/>
          <p:nvPr/>
        </p:nvSpPr>
        <p:spPr>
          <a:xfrm>
            <a:off x="8701131" y="2895600"/>
            <a:ext cx="304800" cy="1524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Left Arrow 5">
            <a:extLst>
              <a:ext uri="{FF2B5EF4-FFF2-40B4-BE49-F238E27FC236}">
                <a16:creationId xmlns:a16="http://schemas.microsoft.com/office/drawing/2014/main" id="{78770B0B-6F79-B14D-90AF-741C09AF07F2}"/>
              </a:ext>
            </a:extLst>
          </p:cNvPr>
          <p:cNvSpPr/>
          <p:nvPr/>
        </p:nvSpPr>
        <p:spPr>
          <a:xfrm>
            <a:off x="8701131" y="3352800"/>
            <a:ext cx="304800" cy="1524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Left Arrow 6">
            <a:extLst>
              <a:ext uri="{FF2B5EF4-FFF2-40B4-BE49-F238E27FC236}">
                <a16:creationId xmlns:a16="http://schemas.microsoft.com/office/drawing/2014/main" id="{A0CCC523-1AAC-3840-979F-B8E82550A48B}"/>
              </a:ext>
            </a:extLst>
          </p:cNvPr>
          <p:cNvSpPr/>
          <p:nvPr/>
        </p:nvSpPr>
        <p:spPr>
          <a:xfrm>
            <a:off x="8701131" y="4074862"/>
            <a:ext cx="304800" cy="1524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 Arrow 7">
            <a:extLst>
              <a:ext uri="{FF2B5EF4-FFF2-40B4-BE49-F238E27FC236}">
                <a16:creationId xmlns:a16="http://schemas.microsoft.com/office/drawing/2014/main" id="{9ABA47B7-A7FD-2E4B-8BFA-94A28ABB99FB}"/>
              </a:ext>
            </a:extLst>
          </p:cNvPr>
          <p:cNvSpPr/>
          <p:nvPr/>
        </p:nvSpPr>
        <p:spPr>
          <a:xfrm>
            <a:off x="8701131" y="5217862"/>
            <a:ext cx="304800" cy="1524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a:extLst>
              <a:ext uri="{FF2B5EF4-FFF2-40B4-BE49-F238E27FC236}">
                <a16:creationId xmlns:a16="http://schemas.microsoft.com/office/drawing/2014/main" id="{926E930B-28ED-CD4E-9C68-AD535C04B5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5945188" cy="342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5">
            <a:extLst>
              <a:ext uri="{FF2B5EF4-FFF2-40B4-BE49-F238E27FC236}">
                <a16:creationId xmlns:a16="http://schemas.microsoft.com/office/drawing/2014/main" id="{534766CC-1590-7F46-BDD4-5BB480C0A2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962400"/>
            <a:ext cx="3416300"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6">
            <a:extLst>
              <a:ext uri="{FF2B5EF4-FFF2-40B4-BE49-F238E27FC236}">
                <a16:creationId xmlns:a16="http://schemas.microsoft.com/office/drawing/2014/main" id="{EDD5971C-BA9E-2846-AE5D-C24F2BED3BB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0600" y="4495800"/>
            <a:ext cx="3629025"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3">
            <a:extLst>
              <a:ext uri="{FF2B5EF4-FFF2-40B4-BE49-F238E27FC236}">
                <a16:creationId xmlns:a16="http://schemas.microsoft.com/office/drawing/2014/main" id="{619C4092-A30D-3E4A-B721-E2993087E7FA}"/>
              </a:ext>
            </a:extLst>
          </p:cNvPr>
          <p:cNvSpPr txBox="1">
            <a:spLocks noChangeArrowheads="1"/>
          </p:cNvSpPr>
          <p:nvPr/>
        </p:nvSpPr>
        <p:spPr bwMode="auto">
          <a:xfrm>
            <a:off x="6774576" y="465138"/>
            <a:ext cx="211788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r>
              <a:rPr lang="en-US" altLang="en-US" dirty="0"/>
              <a:t>High-altitude</a:t>
            </a:r>
          </a:p>
          <a:p>
            <a:pPr algn="ctr"/>
            <a:r>
              <a:rPr lang="en-US" altLang="en-US" dirty="0" err="1"/>
              <a:t>Hemoglobins</a:t>
            </a:r>
            <a:endParaRPr lang="en-US" altLang="en-US" dirty="0"/>
          </a:p>
          <a:p>
            <a:pPr algn="ctr"/>
            <a:endParaRPr lang="en-US" altLang="en-US" dirty="0"/>
          </a:p>
          <a:p>
            <a:r>
              <a:rPr lang="en-US" altLang="en-US" dirty="0"/>
              <a:t>Increase</a:t>
            </a:r>
          </a:p>
          <a:p>
            <a:r>
              <a:rPr lang="en-US" altLang="en-US" dirty="0"/>
              <a:t>Hb-O</a:t>
            </a:r>
            <a:r>
              <a:rPr lang="en-US" altLang="en-US" baseline="-25000" dirty="0"/>
              <a:t>2</a:t>
            </a:r>
          </a:p>
          <a:p>
            <a:r>
              <a:rPr lang="en-US" altLang="en-US" dirty="0"/>
              <a:t>affinity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E87451-B097-294B-92D4-51A5695E2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0" y="1790700"/>
            <a:ext cx="6350000" cy="3276600"/>
          </a:xfrm>
          <a:prstGeom prst="rect">
            <a:avLst/>
          </a:prstGeom>
        </p:spPr>
      </p:pic>
      <p:sp>
        <p:nvSpPr>
          <p:cNvPr id="6" name="Rectangle 5">
            <a:extLst>
              <a:ext uri="{FF2B5EF4-FFF2-40B4-BE49-F238E27FC236}">
                <a16:creationId xmlns:a16="http://schemas.microsoft.com/office/drawing/2014/main" id="{5B75FB29-7B7A-2047-823D-94CEB828F791}"/>
              </a:ext>
            </a:extLst>
          </p:cNvPr>
          <p:cNvSpPr/>
          <p:nvPr/>
        </p:nvSpPr>
        <p:spPr>
          <a:xfrm>
            <a:off x="1524000" y="5253335"/>
            <a:ext cx="4572000" cy="461665"/>
          </a:xfrm>
          <a:prstGeom prst="rect">
            <a:avLst/>
          </a:prstGeom>
        </p:spPr>
        <p:txBody>
          <a:bodyPr>
            <a:spAutoFit/>
          </a:bodyPr>
          <a:lstStyle/>
          <a:p>
            <a:r>
              <a:rPr lang="en-US" sz="1200" dirty="0"/>
              <a:t>https://</a:t>
            </a:r>
            <a:r>
              <a:rPr lang="en-US" sz="1200" dirty="0" err="1"/>
              <a:t>opentextbc.ca</a:t>
            </a:r>
            <a:r>
              <a:rPr lang="en-US" sz="1200" dirty="0"/>
              <a:t>/biology/chapter/20-4-transport-of-gases-in-human-bodily-fluids/</a:t>
            </a:r>
          </a:p>
        </p:txBody>
      </p:sp>
    </p:spTree>
    <p:extLst>
      <p:ext uri="{BB962C8B-B14F-4D97-AF65-F5344CB8AC3E}">
        <p14:creationId xmlns:p14="http://schemas.microsoft.com/office/powerpoint/2010/main" val="2038139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7">
            <a:extLst>
              <a:ext uri="{FF2B5EF4-FFF2-40B4-BE49-F238E27FC236}">
                <a16:creationId xmlns:a16="http://schemas.microsoft.com/office/drawing/2014/main" id="{BF94DC87-3F21-904C-9EF6-E200480C33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90963" y="76200"/>
            <a:ext cx="5249862"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5" name="TextovéPole 1">
            <a:extLst>
              <a:ext uri="{FF2B5EF4-FFF2-40B4-BE49-F238E27FC236}">
                <a16:creationId xmlns:a16="http://schemas.microsoft.com/office/drawing/2014/main" id="{91E1E3B8-FED8-AE41-8C7F-A901F2D8FC91}"/>
              </a:ext>
            </a:extLst>
          </p:cNvPr>
          <p:cNvSpPr txBox="1">
            <a:spLocks noChangeArrowheads="1"/>
          </p:cNvSpPr>
          <p:nvPr/>
        </p:nvSpPr>
        <p:spPr bwMode="auto">
          <a:xfrm>
            <a:off x="152400" y="212725"/>
            <a:ext cx="4114800" cy="2862263"/>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defRPr/>
            </a:pPr>
            <a:r>
              <a:rPr lang="en-US" sz="1800" b="1" dirty="0"/>
              <a:t>Example of reversal – </a:t>
            </a:r>
            <a:r>
              <a:rPr lang="en-US" sz="1800" dirty="0"/>
              <a:t>lower jaw teeth (LJT) in frogs</a:t>
            </a:r>
          </a:p>
          <a:p>
            <a:pPr eaLnBrk="1" hangingPunct="1">
              <a:defRPr/>
            </a:pPr>
            <a:endParaRPr lang="en-US" sz="1800" dirty="0"/>
          </a:p>
          <a:p>
            <a:pPr marL="342900" indent="-342900" eaLnBrk="1" hangingPunct="1">
              <a:buFont typeface="Arial"/>
              <a:buChar char="•"/>
              <a:defRPr/>
            </a:pPr>
            <a:r>
              <a:rPr lang="en-US" sz="1800" dirty="0"/>
              <a:t>Most modern frogs have no teeth in lower jaw</a:t>
            </a:r>
          </a:p>
          <a:p>
            <a:pPr marL="342900" indent="-342900" eaLnBrk="1" hangingPunct="1">
              <a:buFont typeface="Arial"/>
              <a:buChar char="•"/>
              <a:defRPr/>
            </a:pPr>
            <a:r>
              <a:rPr lang="en-US" sz="1800" dirty="0"/>
              <a:t>Their ancestor had these teeth</a:t>
            </a:r>
          </a:p>
          <a:p>
            <a:pPr marL="342900" indent="-342900" eaLnBrk="1" hangingPunct="1">
              <a:buFont typeface="Arial"/>
              <a:buChar char="•"/>
              <a:defRPr/>
            </a:pPr>
            <a:r>
              <a:rPr lang="en-US" sz="1800" dirty="0"/>
              <a:t>Salamanders and caecilians never lost lower jaw teeth </a:t>
            </a:r>
          </a:p>
          <a:p>
            <a:pPr marL="342900" indent="-342900" eaLnBrk="1" hangingPunct="1">
              <a:buFont typeface="Arial"/>
              <a:buChar char="•"/>
              <a:defRPr/>
            </a:pPr>
            <a:r>
              <a:rPr lang="en-US" sz="1800" dirty="0"/>
              <a:t>1 species regained lower jaw teeth</a:t>
            </a:r>
            <a:endParaRPr lang="cs-CZ" sz="1800" dirty="0"/>
          </a:p>
        </p:txBody>
      </p:sp>
      <p:sp>
        <p:nvSpPr>
          <p:cNvPr id="32771" name="TextovéPole 25">
            <a:extLst>
              <a:ext uri="{FF2B5EF4-FFF2-40B4-BE49-F238E27FC236}">
                <a16:creationId xmlns:a16="http://schemas.microsoft.com/office/drawing/2014/main" id="{A1143E3B-97BA-3B4D-8AF2-709E1474D6C1}"/>
              </a:ext>
            </a:extLst>
          </p:cNvPr>
          <p:cNvSpPr txBox="1">
            <a:spLocks noChangeArrowheads="1"/>
          </p:cNvSpPr>
          <p:nvPr/>
        </p:nvSpPr>
        <p:spPr bwMode="auto">
          <a:xfrm>
            <a:off x="533400" y="6135688"/>
            <a:ext cx="26209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i="1"/>
              <a:t>Gastrotheca guentheri</a:t>
            </a:r>
          </a:p>
          <a:p>
            <a:pPr eaLnBrk="1" hangingPunct="1"/>
            <a:r>
              <a:rPr lang="en-US" altLang="en-US" sz="1800"/>
              <a:t>marsupial frog</a:t>
            </a:r>
            <a:endParaRPr lang="cs-CZ" altLang="en-US" sz="1800"/>
          </a:p>
        </p:txBody>
      </p:sp>
      <p:pic>
        <p:nvPicPr>
          <p:cNvPr id="32772" name="Picture 1">
            <a:extLst>
              <a:ext uri="{FF2B5EF4-FFF2-40B4-BE49-F238E27FC236}">
                <a16:creationId xmlns:a16="http://schemas.microsoft.com/office/drawing/2014/main" id="{711CEC34-9354-E942-B77F-A55E63F70E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089400"/>
            <a:ext cx="259238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Box 48">
            <a:extLst>
              <a:ext uri="{FF2B5EF4-FFF2-40B4-BE49-F238E27FC236}">
                <a16:creationId xmlns:a16="http://schemas.microsoft.com/office/drawing/2014/main" id="{BA01AC09-279D-5740-BF5E-827DB7CC14DB}"/>
              </a:ext>
            </a:extLst>
          </p:cNvPr>
          <p:cNvSpPr txBox="1">
            <a:spLocks noChangeArrowheads="1"/>
          </p:cNvSpPr>
          <p:nvPr/>
        </p:nvSpPr>
        <p:spPr bwMode="auto">
          <a:xfrm>
            <a:off x="7086600" y="6535738"/>
            <a:ext cx="31242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1400"/>
              <a:t>Wiens 2011 Evolution</a:t>
            </a:r>
          </a:p>
        </p:txBody>
      </p:sp>
      <p:sp>
        <p:nvSpPr>
          <p:cNvPr id="3" name="TextBox 2">
            <a:extLst>
              <a:ext uri="{FF2B5EF4-FFF2-40B4-BE49-F238E27FC236}">
                <a16:creationId xmlns:a16="http://schemas.microsoft.com/office/drawing/2014/main" id="{96229BFA-DC91-5641-BC1F-EADBE3AC6EE5}"/>
              </a:ext>
            </a:extLst>
          </p:cNvPr>
          <p:cNvSpPr txBox="1"/>
          <p:nvPr/>
        </p:nvSpPr>
        <p:spPr>
          <a:xfrm>
            <a:off x="4867952" y="4676001"/>
            <a:ext cx="2523448" cy="276999"/>
          </a:xfrm>
          <a:prstGeom prst="rect">
            <a:avLst/>
          </a:prstGeom>
          <a:solidFill>
            <a:schemeClr val="bg1"/>
          </a:solidFill>
          <a:ln>
            <a:solidFill>
              <a:srgbClr val="FF0000"/>
            </a:solidFill>
          </a:ln>
        </p:spPr>
        <p:txBody>
          <a:bodyPr wrap="none" rtlCol="0">
            <a:spAutoFit/>
          </a:bodyPr>
          <a:lstStyle/>
          <a:p>
            <a:r>
              <a:rPr lang="en-US" sz="1200" dirty="0"/>
              <a:t>re-evolution of mandibular teeth</a:t>
            </a:r>
          </a:p>
        </p:txBody>
      </p:sp>
      <p:sp>
        <p:nvSpPr>
          <p:cNvPr id="9" name="TextBox 8">
            <a:extLst>
              <a:ext uri="{FF2B5EF4-FFF2-40B4-BE49-F238E27FC236}">
                <a16:creationId xmlns:a16="http://schemas.microsoft.com/office/drawing/2014/main" id="{0FA28AEF-3E97-C34D-B66D-961C13D6DBC3}"/>
              </a:ext>
            </a:extLst>
          </p:cNvPr>
          <p:cNvSpPr txBox="1"/>
          <p:nvPr/>
        </p:nvSpPr>
        <p:spPr>
          <a:xfrm>
            <a:off x="4084655" y="2362200"/>
            <a:ext cx="1935145" cy="276999"/>
          </a:xfrm>
          <a:prstGeom prst="rect">
            <a:avLst/>
          </a:prstGeom>
          <a:solidFill>
            <a:schemeClr val="bg1"/>
          </a:solidFill>
          <a:ln>
            <a:solidFill>
              <a:srgbClr val="0070C0"/>
            </a:solidFill>
          </a:ln>
        </p:spPr>
        <p:txBody>
          <a:bodyPr wrap="none" rtlCol="0">
            <a:spAutoFit/>
          </a:bodyPr>
          <a:lstStyle/>
          <a:p>
            <a:r>
              <a:rPr lang="en-US" sz="1200" dirty="0"/>
              <a:t>loss of mandibular teeth</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15F609-E998-31D6-212B-8E393E66E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228600"/>
            <a:ext cx="6096000" cy="5524500"/>
          </a:xfrm>
          <a:prstGeom prst="rect">
            <a:avLst/>
          </a:prstGeom>
        </p:spPr>
      </p:pic>
      <p:sp>
        <p:nvSpPr>
          <p:cNvPr id="5" name="TextBox 4">
            <a:extLst>
              <a:ext uri="{FF2B5EF4-FFF2-40B4-BE49-F238E27FC236}">
                <a16:creationId xmlns:a16="http://schemas.microsoft.com/office/drawing/2014/main" id="{1658B0B7-2206-A5CB-00A4-5F06C7C6C485}"/>
              </a:ext>
            </a:extLst>
          </p:cNvPr>
          <p:cNvSpPr txBox="1"/>
          <p:nvPr/>
        </p:nvSpPr>
        <p:spPr>
          <a:xfrm>
            <a:off x="228600" y="5867400"/>
            <a:ext cx="8610600" cy="646331"/>
          </a:xfrm>
          <a:prstGeom prst="rect">
            <a:avLst/>
          </a:prstGeom>
          <a:noFill/>
        </p:spPr>
        <p:txBody>
          <a:bodyPr wrap="square">
            <a:spAutoFit/>
          </a:bodyPr>
          <a:lstStyle/>
          <a:p>
            <a:r>
              <a:rPr lang="en-US" sz="1200" dirty="0"/>
              <a:t>R.U. Tovar, B.A. Dobbins, N.R. Hartman, S. </a:t>
            </a:r>
            <a:r>
              <a:rPr lang="en-US" sz="1200" dirty="0" err="1"/>
              <a:t>Leelani</a:t>
            </a:r>
            <a:r>
              <a:rPr lang="en-US" sz="1200" dirty="0"/>
              <a:t>, T.J. Devitt, D.M. García, P.M. Gignac, D.C. </a:t>
            </a:r>
            <a:r>
              <a:rPr lang="en-US" sz="1200" dirty="0" err="1"/>
              <a:t>Cannatella</a:t>
            </a:r>
            <a:r>
              <a:rPr lang="en-US" sz="1200" dirty="0"/>
              <a:t>, &amp; D.M. Hillis, Parallel sensory compensation following independent subterranean colonization by groundwater salamanders (</a:t>
            </a:r>
            <a:r>
              <a:rPr lang="en-US" sz="1200" i="1" dirty="0"/>
              <a:t>Eurycea</a:t>
            </a:r>
            <a:r>
              <a:rPr lang="en-US" sz="1200" dirty="0"/>
              <a:t>), </a:t>
            </a:r>
            <a:r>
              <a:rPr lang="en-US" sz="1200" i="1" dirty="0"/>
              <a:t>Proc. Natl. Acad. Sci. U.S.A.</a:t>
            </a:r>
            <a:r>
              <a:rPr lang="en-US" sz="1200" dirty="0"/>
              <a:t> 122 (23) e2504850122, </a:t>
            </a:r>
            <a:r>
              <a:rPr lang="en-US" sz="1200" dirty="0">
                <a:hlinkClick r:id="rId3"/>
              </a:rPr>
              <a:t>https://doi.org/10.1073/pnas.2504850122</a:t>
            </a:r>
            <a:r>
              <a:rPr lang="en-US" sz="1200" dirty="0"/>
              <a:t> (2025). </a:t>
            </a:r>
          </a:p>
        </p:txBody>
      </p:sp>
      <p:sp>
        <p:nvSpPr>
          <p:cNvPr id="6" name="TextBox 5">
            <a:extLst>
              <a:ext uri="{FF2B5EF4-FFF2-40B4-BE49-F238E27FC236}">
                <a16:creationId xmlns:a16="http://schemas.microsoft.com/office/drawing/2014/main" id="{8B829D3D-25FC-EA0D-C68C-7B1ABA95610C}"/>
              </a:ext>
            </a:extLst>
          </p:cNvPr>
          <p:cNvSpPr txBox="1"/>
          <p:nvPr/>
        </p:nvSpPr>
        <p:spPr>
          <a:xfrm>
            <a:off x="304800" y="344269"/>
            <a:ext cx="3352800" cy="1200329"/>
          </a:xfrm>
          <a:prstGeom prst="rect">
            <a:avLst/>
          </a:prstGeom>
          <a:noFill/>
        </p:spPr>
        <p:txBody>
          <a:bodyPr wrap="square" rtlCol="0">
            <a:spAutoFit/>
          </a:bodyPr>
          <a:lstStyle/>
          <a:p>
            <a:r>
              <a:rPr lang="en-US" dirty="0"/>
              <a:t>Parallel eye reduction (reversal) in cave-dwelling salamanders</a:t>
            </a:r>
          </a:p>
        </p:txBody>
      </p:sp>
      <p:pic>
        <p:nvPicPr>
          <p:cNvPr id="8" name="Picture 7">
            <a:extLst>
              <a:ext uri="{FF2B5EF4-FFF2-40B4-BE49-F238E27FC236}">
                <a16:creationId xmlns:a16="http://schemas.microsoft.com/office/drawing/2014/main" id="{B91BAE5F-ACED-38DA-FD12-EC847CFBD0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905000"/>
            <a:ext cx="2173817" cy="2228850"/>
          </a:xfrm>
          <a:prstGeom prst="rect">
            <a:avLst/>
          </a:prstGeom>
        </p:spPr>
      </p:pic>
    </p:spTree>
    <p:extLst>
      <p:ext uri="{BB962C8B-B14F-4D97-AF65-F5344CB8AC3E}">
        <p14:creationId xmlns:p14="http://schemas.microsoft.com/office/powerpoint/2010/main" val="2475790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5">
            <a:extLst>
              <a:ext uri="{FF2B5EF4-FFF2-40B4-BE49-F238E27FC236}">
                <a16:creationId xmlns:a16="http://schemas.microsoft.com/office/drawing/2014/main" id="{0A52344B-255A-5C41-B8E0-F31CD848F9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 y="4138613"/>
            <a:ext cx="661988"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12">
            <a:extLst>
              <a:ext uri="{FF2B5EF4-FFF2-40B4-BE49-F238E27FC236}">
                <a16:creationId xmlns:a16="http://schemas.microsoft.com/office/drawing/2014/main" id="{514A3E2E-2273-DC4C-A872-339EADA919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213" y="914400"/>
            <a:ext cx="661987"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4">
            <a:extLst>
              <a:ext uri="{FF2B5EF4-FFF2-40B4-BE49-F238E27FC236}">
                <a16:creationId xmlns:a16="http://schemas.microsoft.com/office/drawing/2014/main" id="{498DD5E2-6F97-0C48-BB6D-DEEA05A9EE55}"/>
              </a:ext>
            </a:extLst>
          </p:cNvPr>
          <p:cNvSpPr txBox="1">
            <a:spLocks noChangeArrowheads="1"/>
          </p:cNvSpPr>
          <p:nvPr/>
        </p:nvSpPr>
        <p:spPr bwMode="auto">
          <a:xfrm>
            <a:off x="1190625" y="457200"/>
            <a:ext cx="5365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t>What is the Evidence for Evolution?</a:t>
            </a:r>
          </a:p>
        </p:txBody>
      </p:sp>
      <p:sp>
        <p:nvSpPr>
          <p:cNvPr id="33796" name="TextBox 1">
            <a:extLst>
              <a:ext uri="{FF2B5EF4-FFF2-40B4-BE49-F238E27FC236}">
                <a16:creationId xmlns:a16="http://schemas.microsoft.com/office/drawing/2014/main" id="{09A4D7B4-27B2-1242-A02E-A49DB7414A5C}"/>
              </a:ext>
            </a:extLst>
          </p:cNvPr>
          <p:cNvSpPr txBox="1">
            <a:spLocks noChangeArrowheads="1"/>
          </p:cNvSpPr>
          <p:nvPr/>
        </p:nvSpPr>
        <p:spPr bwMode="auto">
          <a:xfrm>
            <a:off x="925513" y="1295400"/>
            <a:ext cx="6892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1) Microevolution (change in allele frequencies)</a:t>
            </a:r>
          </a:p>
        </p:txBody>
      </p:sp>
      <p:sp>
        <p:nvSpPr>
          <p:cNvPr id="33797" name="TextBox 15">
            <a:extLst>
              <a:ext uri="{FF2B5EF4-FFF2-40B4-BE49-F238E27FC236}">
                <a16:creationId xmlns:a16="http://schemas.microsoft.com/office/drawing/2014/main" id="{7045B752-A24E-8247-8A13-445B8A03F5DD}"/>
              </a:ext>
            </a:extLst>
          </p:cNvPr>
          <p:cNvSpPr txBox="1">
            <a:spLocks noChangeArrowheads="1"/>
          </p:cNvSpPr>
          <p:nvPr/>
        </p:nvSpPr>
        <p:spPr bwMode="auto">
          <a:xfrm>
            <a:off x="914400" y="2700338"/>
            <a:ext cx="2079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2) Speciation</a:t>
            </a:r>
          </a:p>
        </p:txBody>
      </p:sp>
      <p:sp>
        <p:nvSpPr>
          <p:cNvPr id="33798" name="TextBox 16">
            <a:extLst>
              <a:ext uri="{FF2B5EF4-FFF2-40B4-BE49-F238E27FC236}">
                <a16:creationId xmlns:a16="http://schemas.microsoft.com/office/drawing/2014/main" id="{40E1FACE-E706-9142-9791-2048012C2166}"/>
              </a:ext>
            </a:extLst>
          </p:cNvPr>
          <p:cNvSpPr txBox="1">
            <a:spLocks noChangeArrowheads="1"/>
          </p:cNvSpPr>
          <p:nvPr/>
        </p:nvSpPr>
        <p:spPr bwMode="auto">
          <a:xfrm>
            <a:off x="925513" y="3875088"/>
            <a:ext cx="80660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3) Macroevolution (large dramatic evolutionary change)</a:t>
            </a:r>
          </a:p>
        </p:txBody>
      </p:sp>
      <p:sp>
        <p:nvSpPr>
          <p:cNvPr id="33799" name="TextBox 17">
            <a:extLst>
              <a:ext uri="{FF2B5EF4-FFF2-40B4-BE49-F238E27FC236}">
                <a16:creationId xmlns:a16="http://schemas.microsoft.com/office/drawing/2014/main" id="{39F59E79-25E6-694A-B8FD-D6CFA290AE69}"/>
              </a:ext>
            </a:extLst>
          </p:cNvPr>
          <p:cNvSpPr txBox="1">
            <a:spLocks noChangeArrowheads="1"/>
          </p:cNvSpPr>
          <p:nvPr/>
        </p:nvSpPr>
        <p:spPr bwMode="auto">
          <a:xfrm>
            <a:off x="925513" y="4357688"/>
            <a:ext cx="4803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4) Evidence of common ancestry</a:t>
            </a:r>
          </a:p>
        </p:txBody>
      </p:sp>
      <p:sp>
        <p:nvSpPr>
          <p:cNvPr id="33800" name="TextBox 18">
            <a:extLst>
              <a:ext uri="{FF2B5EF4-FFF2-40B4-BE49-F238E27FC236}">
                <a16:creationId xmlns:a16="http://schemas.microsoft.com/office/drawing/2014/main" id="{54C9BF5F-CAD8-D34A-ACAB-3E5A6E4AAA87}"/>
              </a:ext>
            </a:extLst>
          </p:cNvPr>
          <p:cNvSpPr txBox="1">
            <a:spLocks noChangeArrowheads="1"/>
          </p:cNvSpPr>
          <p:nvPr/>
        </p:nvSpPr>
        <p:spPr bwMode="auto">
          <a:xfrm>
            <a:off x="925513" y="4830763"/>
            <a:ext cx="28654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5) The earth is old</a:t>
            </a:r>
          </a:p>
        </p:txBody>
      </p:sp>
      <p:sp>
        <p:nvSpPr>
          <p:cNvPr id="33801" name="TextBox 7">
            <a:extLst>
              <a:ext uri="{FF2B5EF4-FFF2-40B4-BE49-F238E27FC236}">
                <a16:creationId xmlns:a16="http://schemas.microsoft.com/office/drawing/2014/main" id="{0438ED12-B605-194D-A4EA-8F474D2CFD5D}"/>
              </a:ext>
            </a:extLst>
          </p:cNvPr>
          <p:cNvSpPr txBox="1">
            <a:spLocks noChangeArrowheads="1"/>
          </p:cNvSpPr>
          <p:nvPr/>
        </p:nvSpPr>
        <p:spPr bwMode="auto">
          <a:xfrm>
            <a:off x="1712913" y="1704975"/>
            <a:ext cx="4321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buFont typeface="Arial" panose="020B0604020202020204" pitchFamily="34" charset="0"/>
              <a:buChar char="•"/>
            </a:pPr>
            <a:r>
              <a:rPr lang="en-US" altLang="en-US" sz="1800"/>
              <a:t>Illinois long term selection on maize</a:t>
            </a:r>
          </a:p>
        </p:txBody>
      </p:sp>
      <p:sp>
        <p:nvSpPr>
          <p:cNvPr id="33802" name="TextBox 8">
            <a:extLst>
              <a:ext uri="{FF2B5EF4-FFF2-40B4-BE49-F238E27FC236}">
                <a16:creationId xmlns:a16="http://schemas.microsoft.com/office/drawing/2014/main" id="{B714BFF8-542A-2946-955B-9A216692BEAE}"/>
              </a:ext>
            </a:extLst>
          </p:cNvPr>
          <p:cNvSpPr txBox="1">
            <a:spLocks noChangeArrowheads="1"/>
          </p:cNvSpPr>
          <p:nvPr/>
        </p:nvSpPr>
        <p:spPr bwMode="auto">
          <a:xfrm>
            <a:off x="1712913" y="2008188"/>
            <a:ext cx="4854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buFont typeface="Arial" panose="020B0604020202020204" pitchFamily="34" charset="0"/>
              <a:buChar char="•"/>
            </a:pPr>
            <a:r>
              <a:rPr lang="en-US" altLang="en-US" sz="1800"/>
              <a:t>Evolution of soapberry bugs to new host </a:t>
            </a:r>
          </a:p>
        </p:txBody>
      </p:sp>
      <p:sp>
        <p:nvSpPr>
          <p:cNvPr id="33803" name="TextBox 9">
            <a:extLst>
              <a:ext uri="{FF2B5EF4-FFF2-40B4-BE49-F238E27FC236}">
                <a16:creationId xmlns:a16="http://schemas.microsoft.com/office/drawing/2014/main" id="{967965C4-67F0-7249-9CB7-1E8CB8811821}"/>
              </a:ext>
            </a:extLst>
          </p:cNvPr>
          <p:cNvSpPr txBox="1">
            <a:spLocks noChangeArrowheads="1"/>
          </p:cNvSpPr>
          <p:nvPr/>
        </p:nvSpPr>
        <p:spPr bwMode="auto">
          <a:xfrm>
            <a:off x="1735138" y="2309813"/>
            <a:ext cx="2797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buFont typeface="Arial" panose="020B0604020202020204" pitchFamily="34" charset="0"/>
              <a:buChar char="•"/>
            </a:pPr>
            <a:r>
              <a:rPr lang="en-US" altLang="en-US" sz="1800"/>
              <a:t>Pelvic bones in whales</a:t>
            </a:r>
          </a:p>
        </p:txBody>
      </p:sp>
      <p:sp>
        <p:nvSpPr>
          <p:cNvPr id="33804" name="TextBox 10">
            <a:extLst>
              <a:ext uri="{FF2B5EF4-FFF2-40B4-BE49-F238E27FC236}">
                <a16:creationId xmlns:a16="http://schemas.microsoft.com/office/drawing/2014/main" id="{D6BF25DF-184A-5841-A2DF-9C93EE8E7CE2}"/>
              </a:ext>
            </a:extLst>
          </p:cNvPr>
          <p:cNvSpPr txBox="1">
            <a:spLocks noChangeArrowheads="1"/>
          </p:cNvSpPr>
          <p:nvPr/>
        </p:nvSpPr>
        <p:spPr bwMode="auto">
          <a:xfrm>
            <a:off x="1712913" y="3108325"/>
            <a:ext cx="1776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buFont typeface="Arial" panose="020B0604020202020204" pitchFamily="34" charset="0"/>
              <a:buChar char="•"/>
            </a:pPr>
            <a:r>
              <a:rPr lang="en-US" altLang="en-US" sz="1800"/>
              <a:t>Ring species</a:t>
            </a:r>
          </a:p>
        </p:txBody>
      </p:sp>
      <p:sp>
        <p:nvSpPr>
          <p:cNvPr id="33805" name="TextBox 11">
            <a:extLst>
              <a:ext uri="{FF2B5EF4-FFF2-40B4-BE49-F238E27FC236}">
                <a16:creationId xmlns:a16="http://schemas.microsoft.com/office/drawing/2014/main" id="{BCCE34F0-7C2E-904A-8A43-89357780EB5C}"/>
              </a:ext>
            </a:extLst>
          </p:cNvPr>
          <p:cNvSpPr txBox="1">
            <a:spLocks noChangeArrowheads="1"/>
          </p:cNvSpPr>
          <p:nvPr/>
        </p:nvSpPr>
        <p:spPr bwMode="auto">
          <a:xfrm>
            <a:off x="1700213" y="3363913"/>
            <a:ext cx="187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buFont typeface="Arial" panose="020B0604020202020204" pitchFamily="34" charset="0"/>
              <a:buChar char="•"/>
            </a:pPr>
            <a:r>
              <a:rPr lang="en-US" altLang="en-US" sz="1800"/>
              <a:t>Fossil record</a:t>
            </a:r>
          </a:p>
        </p:txBody>
      </p:sp>
      <p:pic>
        <p:nvPicPr>
          <p:cNvPr id="33806" name="Picture 24">
            <a:extLst>
              <a:ext uri="{FF2B5EF4-FFF2-40B4-BE49-F238E27FC236}">
                <a16:creationId xmlns:a16="http://schemas.microsoft.com/office/drawing/2014/main" id="{FD9D0B86-A736-6048-BF96-670305A468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038" y="2309813"/>
            <a:ext cx="661987"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7" name="Picture 25">
            <a:extLst>
              <a:ext uri="{FF2B5EF4-FFF2-40B4-BE49-F238E27FC236}">
                <a16:creationId xmlns:a16="http://schemas.microsoft.com/office/drawing/2014/main" id="{CA784015-CAE8-184C-9004-A5498205A7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038" y="3505200"/>
            <a:ext cx="661987"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Notched Right Arrow 16">
            <a:extLst>
              <a:ext uri="{FF2B5EF4-FFF2-40B4-BE49-F238E27FC236}">
                <a16:creationId xmlns:a16="http://schemas.microsoft.com/office/drawing/2014/main" id="{A4219D03-55F6-5343-B731-512369EC32FC}"/>
              </a:ext>
            </a:extLst>
          </p:cNvPr>
          <p:cNvSpPr>
            <a:spLocks noChangeArrowheads="1"/>
          </p:cNvSpPr>
          <p:nvPr/>
        </p:nvSpPr>
        <p:spPr bwMode="auto">
          <a:xfrm>
            <a:off x="228600" y="4876800"/>
            <a:ext cx="454025" cy="322263"/>
          </a:xfrm>
          <a:prstGeom prst="notchedRightArrow">
            <a:avLst>
              <a:gd name="adj1" fmla="val 50000"/>
              <a:gd name="adj2" fmla="val 50002"/>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4">
            <a:extLst>
              <a:ext uri="{FF2B5EF4-FFF2-40B4-BE49-F238E27FC236}">
                <a16:creationId xmlns:a16="http://schemas.microsoft.com/office/drawing/2014/main" id="{3DBAE5C9-F3E4-684A-A410-1ABF69E65A45}"/>
              </a:ext>
            </a:extLst>
          </p:cNvPr>
          <p:cNvSpPr txBox="1">
            <a:spLocks noChangeArrowheads="1"/>
          </p:cNvSpPr>
          <p:nvPr/>
        </p:nvSpPr>
        <p:spPr bwMode="auto">
          <a:xfrm>
            <a:off x="381000" y="381000"/>
            <a:ext cx="2786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2800" u="sng"/>
              <a:t>the earth is old</a:t>
            </a:r>
          </a:p>
        </p:txBody>
      </p:sp>
      <p:graphicFrame>
        <p:nvGraphicFramePr>
          <p:cNvPr id="35842" name="Object 6">
            <a:extLst>
              <a:ext uri="{FF2B5EF4-FFF2-40B4-BE49-F238E27FC236}">
                <a16:creationId xmlns:a16="http://schemas.microsoft.com/office/drawing/2014/main" id="{7083E1E9-6C43-0B4E-B394-94639BB06F35}"/>
              </a:ext>
            </a:extLst>
          </p:cNvPr>
          <p:cNvGraphicFramePr>
            <a:graphicFrameLocks noChangeAspect="1"/>
          </p:cNvGraphicFramePr>
          <p:nvPr/>
        </p:nvGraphicFramePr>
        <p:xfrm>
          <a:off x="6721475" y="1930400"/>
          <a:ext cx="2193925" cy="2500313"/>
        </p:xfrm>
        <a:graphic>
          <a:graphicData uri="http://schemas.openxmlformats.org/presentationml/2006/ole">
            <mc:AlternateContent xmlns:mc="http://schemas.openxmlformats.org/markup-compatibility/2006">
              <mc:Choice xmlns:v="urn:schemas-microsoft-com:vml" Requires="v">
                <p:oleObj r:id="rId3" imgW="2743200" imgH="3136900" progId="">
                  <p:embed/>
                </p:oleObj>
              </mc:Choice>
              <mc:Fallback>
                <p:oleObj r:id="rId3" imgW="2743200" imgH="3136900" progId="">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1475" y="1930400"/>
                        <a:ext cx="2193925"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843" name="Rectangle 7">
            <a:extLst>
              <a:ext uri="{FF2B5EF4-FFF2-40B4-BE49-F238E27FC236}">
                <a16:creationId xmlns:a16="http://schemas.microsoft.com/office/drawing/2014/main" id="{53F3FB93-6EBC-1F46-B5F1-06B56014D797}"/>
              </a:ext>
            </a:extLst>
          </p:cNvPr>
          <p:cNvSpPr>
            <a:spLocks noChangeArrowheads="1"/>
          </p:cNvSpPr>
          <p:nvPr/>
        </p:nvSpPr>
        <p:spPr bwMode="auto">
          <a:xfrm>
            <a:off x="6934200" y="4572000"/>
            <a:ext cx="220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Charles Lyell (1797-1875)</a:t>
            </a:r>
          </a:p>
        </p:txBody>
      </p:sp>
      <p:sp>
        <p:nvSpPr>
          <p:cNvPr id="65540" name="Text Box 8">
            <a:extLst>
              <a:ext uri="{FF2B5EF4-FFF2-40B4-BE49-F238E27FC236}">
                <a16:creationId xmlns:a16="http://schemas.microsoft.com/office/drawing/2014/main" id="{34F7E35E-0900-6347-8713-5181A84D59B0}"/>
              </a:ext>
            </a:extLst>
          </p:cNvPr>
          <p:cNvSpPr txBox="1">
            <a:spLocks noChangeArrowheads="1"/>
          </p:cNvSpPr>
          <p:nvPr/>
        </p:nvSpPr>
        <p:spPr bwMode="auto">
          <a:xfrm>
            <a:off x="533400" y="2209800"/>
            <a:ext cx="4267200" cy="1631950"/>
          </a:xfrm>
          <a:prstGeom prst="rect">
            <a:avLst/>
          </a:prstGeom>
          <a:noFill/>
          <a:ln>
            <a:noFill/>
          </a:ln>
          <a:extLst>
            <a:ext uri="{909E8E84-426E-40dd-AFC4-6F175D3DCCD1}"/>
            <a:ext uri="{91240B29-F687-4f45-9708-019B960494DF}"/>
          </a:extLst>
        </p:spPr>
        <p:txBody>
          <a:bodyPr>
            <a:spAutoFit/>
          </a:bodyPr>
          <a:lstStyle>
            <a:lvl1pPr marL="342900" indent="-3429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defRPr/>
            </a:pPr>
            <a:r>
              <a:rPr lang="en-US" sz="2800" u="sng" dirty="0"/>
              <a:t>Uniformitarianism</a:t>
            </a:r>
            <a:r>
              <a:rPr lang="en-US" sz="2800" dirty="0"/>
              <a:t>-</a:t>
            </a:r>
          </a:p>
          <a:p>
            <a:pPr marL="0" indent="0" eaLnBrk="1" hangingPunct="1">
              <a:defRPr/>
            </a:pPr>
            <a:r>
              <a:rPr lang="en-US" dirty="0"/>
              <a:t>geological processes that occur now operated at similar rates in the past</a:t>
            </a:r>
            <a:endParaRPr lang="en-US" b="1" dirty="0"/>
          </a:p>
        </p:txBody>
      </p:sp>
      <p:pic>
        <p:nvPicPr>
          <p:cNvPr id="35845" name="Picture 9">
            <a:extLst>
              <a:ext uri="{FF2B5EF4-FFF2-40B4-BE49-F238E27FC236}">
                <a16:creationId xmlns:a16="http://schemas.microsoft.com/office/drawing/2014/main" id="{BC01BD54-3264-4D4B-8C58-F3B8CC54D5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930400"/>
            <a:ext cx="1712913"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Rectangle 7">
            <a:extLst>
              <a:ext uri="{FF2B5EF4-FFF2-40B4-BE49-F238E27FC236}">
                <a16:creationId xmlns:a16="http://schemas.microsoft.com/office/drawing/2014/main" id="{1360593D-DF10-E24A-9CF5-4C909A3B4556}"/>
              </a:ext>
            </a:extLst>
          </p:cNvPr>
          <p:cNvSpPr>
            <a:spLocks noChangeArrowheads="1"/>
          </p:cNvSpPr>
          <p:nvPr/>
        </p:nvSpPr>
        <p:spPr bwMode="auto">
          <a:xfrm>
            <a:off x="4511675" y="4572000"/>
            <a:ext cx="220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James Hutton (1726-1797)</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9009FB52-FA89-404A-9E43-AB88BE030D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213" y="914400"/>
            <a:ext cx="661987"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 Box 4">
            <a:extLst>
              <a:ext uri="{FF2B5EF4-FFF2-40B4-BE49-F238E27FC236}">
                <a16:creationId xmlns:a16="http://schemas.microsoft.com/office/drawing/2014/main" id="{38FEFE90-FF6B-9145-9E8A-E55C2C93EE74}"/>
              </a:ext>
            </a:extLst>
          </p:cNvPr>
          <p:cNvSpPr txBox="1">
            <a:spLocks noChangeArrowheads="1"/>
          </p:cNvSpPr>
          <p:nvPr/>
        </p:nvSpPr>
        <p:spPr bwMode="auto">
          <a:xfrm>
            <a:off x="1190625" y="457200"/>
            <a:ext cx="5365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t>What is the Evidence for Evolution?</a:t>
            </a:r>
          </a:p>
        </p:txBody>
      </p:sp>
      <p:sp>
        <p:nvSpPr>
          <p:cNvPr id="18435" name="TextBox 1">
            <a:extLst>
              <a:ext uri="{FF2B5EF4-FFF2-40B4-BE49-F238E27FC236}">
                <a16:creationId xmlns:a16="http://schemas.microsoft.com/office/drawing/2014/main" id="{04104C44-B442-4B47-A30D-E043E92170AE}"/>
              </a:ext>
            </a:extLst>
          </p:cNvPr>
          <p:cNvSpPr txBox="1">
            <a:spLocks noChangeArrowheads="1"/>
          </p:cNvSpPr>
          <p:nvPr/>
        </p:nvSpPr>
        <p:spPr bwMode="auto">
          <a:xfrm>
            <a:off x="925513" y="1295400"/>
            <a:ext cx="6892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1) Microevolution (change in allele frequencies)</a:t>
            </a:r>
          </a:p>
        </p:txBody>
      </p:sp>
      <p:sp>
        <p:nvSpPr>
          <p:cNvPr id="18436" name="TextBox 4">
            <a:extLst>
              <a:ext uri="{FF2B5EF4-FFF2-40B4-BE49-F238E27FC236}">
                <a16:creationId xmlns:a16="http://schemas.microsoft.com/office/drawing/2014/main" id="{735377F6-E3CB-2F45-B1A7-4D1FB6882C00}"/>
              </a:ext>
            </a:extLst>
          </p:cNvPr>
          <p:cNvSpPr txBox="1">
            <a:spLocks noChangeArrowheads="1"/>
          </p:cNvSpPr>
          <p:nvPr/>
        </p:nvSpPr>
        <p:spPr bwMode="auto">
          <a:xfrm>
            <a:off x="914400" y="2700338"/>
            <a:ext cx="2079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2) Speciation</a:t>
            </a:r>
          </a:p>
        </p:txBody>
      </p:sp>
      <p:sp>
        <p:nvSpPr>
          <p:cNvPr id="18437" name="TextBox 5">
            <a:extLst>
              <a:ext uri="{FF2B5EF4-FFF2-40B4-BE49-F238E27FC236}">
                <a16:creationId xmlns:a16="http://schemas.microsoft.com/office/drawing/2014/main" id="{13555815-4E3A-E74B-9930-29A744CF686A}"/>
              </a:ext>
            </a:extLst>
          </p:cNvPr>
          <p:cNvSpPr txBox="1">
            <a:spLocks noChangeArrowheads="1"/>
          </p:cNvSpPr>
          <p:nvPr/>
        </p:nvSpPr>
        <p:spPr bwMode="auto">
          <a:xfrm>
            <a:off x="925513" y="3875088"/>
            <a:ext cx="80660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3) Macroevolution (large dramatic evolutionary change)</a:t>
            </a:r>
          </a:p>
        </p:txBody>
      </p:sp>
      <p:sp>
        <p:nvSpPr>
          <p:cNvPr id="18438" name="TextBox 6">
            <a:extLst>
              <a:ext uri="{FF2B5EF4-FFF2-40B4-BE49-F238E27FC236}">
                <a16:creationId xmlns:a16="http://schemas.microsoft.com/office/drawing/2014/main" id="{F9D10FA2-0118-384F-BA5F-FE406EE1FA76}"/>
              </a:ext>
            </a:extLst>
          </p:cNvPr>
          <p:cNvSpPr txBox="1">
            <a:spLocks noChangeArrowheads="1"/>
          </p:cNvSpPr>
          <p:nvPr/>
        </p:nvSpPr>
        <p:spPr bwMode="auto">
          <a:xfrm>
            <a:off x="925513" y="4357688"/>
            <a:ext cx="4803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4) Evidence of common ancestry</a:t>
            </a:r>
          </a:p>
        </p:txBody>
      </p:sp>
      <p:sp>
        <p:nvSpPr>
          <p:cNvPr id="18439" name="TextBox 7">
            <a:extLst>
              <a:ext uri="{FF2B5EF4-FFF2-40B4-BE49-F238E27FC236}">
                <a16:creationId xmlns:a16="http://schemas.microsoft.com/office/drawing/2014/main" id="{AEAB32BE-75FC-CA44-BC8E-672289837F49}"/>
              </a:ext>
            </a:extLst>
          </p:cNvPr>
          <p:cNvSpPr txBox="1">
            <a:spLocks noChangeArrowheads="1"/>
          </p:cNvSpPr>
          <p:nvPr/>
        </p:nvSpPr>
        <p:spPr bwMode="auto">
          <a:xfrm>
            <a:off x="925513" y="4830763"/>
            <a:ext cx="28654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5) The earth is old</a:t>
            </a:r>
          </a:p>
        </p:txBody>
      </p:sp>
      <p:sp>
        <p:nvSpPr>
          <p:cNvPr id="18440" name="TextBox 7">
            <a:extLst>
              <a:ext uri="{FF2B5EF4-FFF2-40B4-BE49-F238E27FC236}">
                <a16:creationId xmlns:a16="http://schemas.microsoft.com/office/drawing/2014/main" id="{33B9E854-962D-904B-A92A-C76B958F10C4}"/>
              </a:ext>
            </a:extLst>
          </p:cNvPr>
          <p:cNvSpPr txBox="1">
            <a:spLocks noChangeArrowheads="1"/>
          </p:cNvSpPr>
          <p:nvPr/>
        </p:nvSpPr>
        <p:spPr bwMode="auto">
          <a:xfrm>
            <a:off x="1712913" y="1704975"/>
            <a:ext cx="4321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buFont typeface="Arial" panose="020B0604020202020204" pitchFamily="34" charset="0"/>
              <a:buChar char="•"/>
            </a:pPr>
            <a:r>
              <a:rPr lang="en-US" altLang="en-US" sz="1800"/>
              <a:t>Illinois long term selection on maize</a:t>
            </a:r>
          </a:p>
        </p:txBody>
      </p:sp>
      <p:sp>
        <p:nvSpPr>
          <p:cNvPr id="18441" name="TextBox 8">
            <a:extLst>
              <a:ext uri="{FF2B5EF4-FFF2-40B4-BE49-F238E27FC236}">
                <a16:creationId xmlns:a16="http://schemas.microsoft.com/office/drawing/2014/main" id="{B4C017E9-31A0-0D4C-B3B5-F6CE2F0B6DCA}"/>
              </a:ext>
            </a:extLst>
          </p:cNvPr>
          <p:cNvSpPr txBox="1">
            <a:spLocks noChangeArrowheads="1"/>
          </p:cNvSpPr>
          <p:nvPr/>
        </p:nvSpPr>
        <p:spPr bwMode="auto">
          <a:xfrm>
            <a:off x="1712913" y="2008188"/>
            <a:ext cx="4854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buFont typeface="Arial" panose="020B0604020202020204" pitchFamily="34" charset="0"/>
              <a:buChar char="•"/>
            </a:pPr>
            <a:r>
              <a:rPr lang="en-US" altLang="en-US" sz="1800"/>
              <a:t>Evolution of soapberry bugs to new host </a:t>
            </a:r>
          </a:p>
        </p:txBody>
      </p:sp>
      <p:sp>
        <p:nvSpPr>
          <p:cNvPr id="18442" name="TextBox 9">
            <a:extLst>
              <a:ext uri="{FF2B5EF4-FFF2-40B4-BE49-F238E27FC236}">
                <a16:creationId xmlns:a16="http://schemas.microsoft.com/office/drawing/2014/main" id="{80459B66-948B-E34A-A340-1DEBA66CA314}"/>
              </a:ext>
            </a:extLst>
          </p:cNvPr>
          <p:cNvSpPr txBox="1">
            <a:spLocks noChangeArrowheads="1"/>
          </p:cNvSpPr>
          <p:nvPr/>
        </p:nvSpPr>
        <p:spPr bwMode="auto">
          <a:xfrm>
            <a:off x="1735138" y="2309813"/>
            <a:ext cx="2797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buFont typeface="Arial" panose="020B0604020202020204" pitchFamily="34" charset="0"/>
              <a:buChar char="•"/>
            </a:pPr>
            <a:r>
              <a:rPr lang="en-US" altLang="en-US" sz="1800"/>
              <a:t>Pelvic bones in whales</a:t>
            </a:r>
          </a:p>
        </p:txBody>
      </p:sp>
      <p:sp>
        <p:nvSpPr>
          <p:cNvPr id="18443" name="TextBox 10">
            <a:extLst>
              <a:ext uri="{FF2B5EF4-FFF2-40B4-BE49-F238E27FC236}">
                <a16:creationId xmlns:a16="http://schemas.microsoft.com/office/drawing/2014/main" id="{3EC99DC1-118A-5C4D-8B9A-BB1565C2B88B}"/>
              </a:ext>
            </a:extLst>
          </p:cNvPr>
          <p:cNvSpPr txBox="1">
            <a:spLocks noChangeArrowheads="1"/>
          </p:cNvSpPr>
          <p:nvPr/>
        </p:nvSpPr>
        <p:spPr bwMode="auto">
          <a:xfrm>
            <a:off x="1712913" y="3108325"/>
            <a:ext cx="1776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buFont typeface="Arial" panose="020B0604020202020204" pitchFamily="34" charset="0"/>
              <a:buChar char="•"/>
            </a:pPr>
            <a:r>
              <a:rPr lang="en-US" altLang="en-US" sz="1800"/>
              <a:t>Ring species</a:t>
            </a:r>
          </a:p>
        </p:txBody>
      </p:sp>
      <p:sp>
        <p:nvSpPr>
          <p:cNvPr id="18444" name="TextBox 11">
            <a:extLst>
              <a:ext uri="{FF2B5EF4-FFF2-40B4-BE49-F238E27FC236}">
                <a16:creationId xmlns:a16="http://schemas.microsoft.com/office/drawing/2014/main" id="{FF2775CF-F82C-4945-8C6E-5BA51D537A12}"/>
              </a:ext>
            </a:extLst>
          </p:cNvPr>
          <p:cNvSpPr txBox="1">
            <a:spLocks noChangeArrowheads="1"/>
          </p:cNvSpPr>
          <p:nvPr/>
        </p:nvSpPr>
        <p:spPr bwMode="auto">
          <a:xfrm>
            <a:off x="1700213" y="3363913"/>
            <a:ext cx="187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buFont typeface="Arial" panose="020B0604020202020204" pitchFamily="34" charset="0"/>
              <a:buChar char="•"/>
            </a:pPr>
            <a:r>
              <a:rPr lang="en-US" altLang="en-US" sz="1800"/>
              <a:t>Fossil record</a:t>
            </a:r>
          </a:p>
        </p:txBody>
      </p:sp>
      <p:pic>
        <p:nvPicPr>
          <p:cNvPr id="18445" name="Picture 13">
            <a:extLst>
              <a:ext uri="{FF2B5EF4-FFF2-40B4-BE49-F238E27FC236}">
                <a16:creationId xmlns:a16="http://schemas.microsoft.com/office/drawing/2014/main" id="{B3DE14A6-ADB2-054E-8C66-31B554CD5A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038" y="2362200"/>
            <a:ext cx="661987"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25">
            <a:extLst>
              <a:ext uri="{FF2B5EF4-FFF2-40B4-BE49-F238E27FC236}">
                <a16:creationId xmlns:a16="http://schemas.microsoft.com/office/drawing/2014/main" id="{7840CFB5-ED45-5C40-9997-B749AA72EB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038" y="3505200"/>
            <a:ext cx="661987"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otched Right Arrow 1">
            <a:extLst>
              <a:ext uri="{FF2B5EF4-FFF2-40B4-BE49-F238E27FC236}">
                <a16:creationId xmlns:a16="http://schemas.microsoft.com/office/drawing/2014/main" id="{0E8DA336-3E5E-A444-9BD6-8378F2F7A24E}"/>
              </a:ext>
            </a:extLst>
          </p:cNvPr>
          <p:cNvSpPr>
            <a:spLocks noChangeArrowheads="1"/>
          </p:cNvSpPr>
          <p:nvPr/>
        </p:nvSpPr>
        <p:spPr bwMode="auto">
          <a:xfrm>
            <a:off x="228600" y="4425950"/>
            <a:ext cx="454025" cy="322263"/>
          </a:xfrm>
          <a:prstGeom prst="notchedRightArrow">
            <a:avLst>
              <a:gd name="adj1" fmla="val 50000"/>
              <a:gd name="adj2" fmla="val 50002"/>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17" name="Notched Right Arrow 16">
            <a:extLst>
              <a:ext uri="{FF2B5EF4-FFF2-40B4-BE49-F238E27FC236}">
                <a16:creationId xmlns:a16="http://schemas.microsoft.com/office/drawing/2014/main" id="{3DB869CF-0B6B-894A-932B-721D6763622E}"/>
              </a:ext>
            </a:extLst>
          </p:cNvPr>
          <p:cNvSpPr>
            <a:spLocks noChangeArrowheads="1"/>
          </p:cNvSpPr>
          <p:nvPr/>
        </p:nvSpPr>
        <p:spPr bwMode="auto">
          <a:xfrm>
            <a:off x="228600" y="4899025"/>
            <a:ext cx="454025" cy="322263"/>
          </a:xfrm>
          <a:prstGeom prst="notchedRightArrow">
            <a:avLst>
              <a:gd name="adj1" fmla="val 50000"/>
              <a:gd name="adj2" fmla="val 50002"/>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2">
            <a:extLst>
              <a:ext uri="{FF2B5EF4-FFF2-40B4-BE49-F238E27FC236}">
                <a16:creationId xmlns:a16="http://schemas.microsoft.com/office/drawing/2014/main" id="{32BC5115-8CB3-064E-B2F7-47734D77E729}"/>
              </a:ext>
            </a:extLst>
          </p:cNvPr>
          <p:cNvSpPr txBox="1">
            <a:spLocks noChangeArrowheads="1"/>
          </p:cNvSpPr>
          <p:nvPr/>
        </p:nvSpPr>
        <p:spPr bwMode="auto">
          <a:xfrm>
            <a:off x="381000" y="381000"/>
            <a:ext cx="407352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2800"/>
              <a:t>Evidence for Evolution</a:t>
            </a:r>
          </a:p>
          <a:p>
            <a:pPr eaLnBrk="1" hangingPunct="1"/>
            <a:endParaRPr lang="en-US" altLang="en-US" sz="2800"/>
          </a:p>
          <a:p>
            <a:pPr eaLnBrk="1" hangingPunct="1"/>
            <a:r>
              <a:rPr lang="en-US" altLang="en-US" sz="2800"/>
              <a:t>The earth is old</a:t>
            </a:r>
          </a:p>
        </p:txBody>
      </p:sp>
      <p:sp>
        <p:nvSpPr>
          <p:cNvPr id="37890" name="Text Box 8">
            <a:extLst>
              <a:ext uri="{FF2B5EF4-FFF2-40B4-BE49-F238E27FC236}">
                <a16:creationId xmlns:a16="http://schemas.microsoft.com/office/drawing/2014/main" id="{6EF9FBCF-4DCC-204F-881A-B044F4074334}"/>
              </a:ext>
            </a:extLst>
          </p:cNvPr>
          <p:cNvSpPr txBox="1">
            <a:spLocks noChangeArrowheads="1"/>
          </p:cNvSpPr>
          <p:nvPr/>
        </p:nvSpPr>
        <p:spPr bwMode="auto">
          <a:xfrm>
            <a:off x="228600" y="3124200"/>
            <a:ext cx="84582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128"/>
              </a:defRPr>
            </a:lvl1pPr>
            <a:lvl2pPr marL="742950" indent="-285750">
              <a:defRPr sz="2400">
                <a:solidFill>
                  <a:schemeClr val="tx1"/>
                </a:solidFill>
                <a:latin typeface="Comic Sans MS" charset="0"/>
                <a:ea typeface="ＭＳ Ｐゴシック" charset="-128"/>
              </a:defRPr>
            </a:lvl2pPr>
            <a:lvl3pPr marL="1143000" indent="-228600">
              <a:defRPr sz="2400">
                <a:solidFill>
                  <a:schemeClr val="tx1"/>
                </a:solidFill>
                <a:latin typeface="Comic Sans MS" charset="0"/>
                <a:ea typeface="ＭＳ Ｐゴシック" charset="-128"/>
              </a:defRPr>
            </a:lvl3pPr>
            <a:lvl4pPr marL="1600200" indent="-228600">
              <a:defRPr sz="2400">
                <a:solidFill>
                  <a:schemeClr val="tx1"/>
                </a:solidFill>
                <a:latin typeface="Comic Sans MS" charset="0"/>
                <a:ea typeface="ＭＳ Ｐゴシック" charset="-128"/>
              </a:defRPr>
            </a:lvl4pPr>
            <a:lvl5pPr marL="2057400" indent="-228600">
              <a:defRPr sz="24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128"/>
              </a:defRPr>
            </a:lvl9pPr>
          </a:lstStyle>
          <a:p>
            <a:pPr eaLnBrk="1" hangingPunct="1">
              <a:defRPr/>
            </a:pPr>
            <a:r>
              <a:rPr lang="en-US" altLang="x-none" sz="1800" dirty="0"/>
              <a:t>Hutton &amp; Lyell - </a:t>
            </a:r>
            <a:r>
              <a:rPr lang="en-US" altLang="x-none" sz="1800" u="sng" dirty="0"/>
              <a:t>Simple rules for relative dating of geological strata</a:t>
            </a:r>
          </a:p>
          <a:p>
            <a:pPr eaLnBrk="1" hangingPunct="1">
              <a:defRPr/>
            </a:pPr>
            <a:endParaRPr lang="en-US" altLang="x-none" sz="1800" dirty="0"/>
          </a:p>
          <a:p>
            <a:pPr marL="288925" indent="-288925" eaLnBrk="1" hangingPunct="1">
              <a:defRPr/>
            </a:pPr>
            <a:r>
              <a:rPr lang="en-US" altLang="x-none" sz="1800" dirty="0"/>
              <a:t>1) Younger strata are deposited on top of older strata.</a:t>
            </a:r>
          </a:p>
          <a:p>
            <a:pPr marL="288925" indent="-288925" eaLnBrk="1" hangingPunct="1">
              <a:defRPr/>
            </a:pPr>
            <a:endParaRPr lang="en-US" altLang="x-none" sz="1000" dirty="0"/>
          </a:p>
          <a:p>
            <a:pPr marL="288925" indent="-288925" eaLnBrk="1" hangingPunct="1">
              <a:defRPr/>
            </a:pPr>
            <a:r>
              <a:rPr lang="en-US" altLang="x-none" sz="1800" dirty="0"/>
              <a:t>2) Lava &amp; sedimentary rocks are laid down in horizontal strata, so non-horizontal bending or tipping occurred after these strata were formed.</a:t>
            </a:r>
          </a:p>
          <a:p>
            <a:pPr marL="288925" indent="-288925" eaLnBrk="1" hangingPunct="1">
              <a:defRPr/>
            </a:pPr>
            <a:endParaRPr lang="en-US" altLang="x-none" sz="1000" dirty="0"/>
          </a:p>
          <a:p>
            <a:pPr marL="288925" indent="-288925" eaLnBrk="1" hangingPunct="1">
              <a:defRPr/>
            </a:pPr>
            <a:r>
              <a:rPr lang="en-US" altLang="x-none" sz="1800" dirty="0"/>
              <a:t>3) Intrusions and boulders are younger than host rocks.</a:t>
            </a:r>
          </a:p>
          <a:p>
            <a:pPr marL="288925" indent="-288925" eaLnBrk="1" hangingPunct="1">
              <a:defRPr/>
            </a:pPr>
            <a:endParaRPr lang="en-US" altLang="x-none" sz="1000" dirty="0"/>
          </a:p>
          <a:p>
            <a:pPr marL="288925" indent="-288925" eaLnBrk="1" hangingPunct="1">
              <a:defRPr/>
            </a:pPr>
            <a:r>
              <a:rPr lang="en-US" altLang="x-none" sz="1800" dirty="0"/>
              <a:t>4) Early fossils are simpler than more recent fossils. </a:t>
            </a:r>
          </a:p>
          <a:p>
            <a:pPr marL="288925" indent="-288925" eaLnBrk="1" hangingPunct="1">
              <a:defRPr/>
            </a:pPr>
            <a:r>
              <a:rPr lang="en-US" altLang="x-none" sz="1800" dirty="0"/>
              <a:t>	Recent fossils are most similar to present day organisms.</a:t>
            </a:r>
          </a:p>
          <a:p>
            <a:pPr marL="288925" indent="-288925" eaLnBrk="1" hangingPunct="1">
              <a:defRPr/>
            </a:pPr>
            <a:r>
              <a:rPr lang="en-US" altLang="x-none" sz="1800" dirty="0"/>
              <a:t>	Strata in different regions can be related by fossil similarity.</a:t>
            </a:r>
          </a:p>
        </p:txBody>
      </p:sp>
      <p:pic>
        <p:nvPicPr>
          <p:cNvPr id="37891" name="Picture 9">
            <a:extLst>
              <a:ext uri="{FF2B5EF4-FFF2-40B4-BE49-F238E27FC236}">
                <a16:creationId xmlns:a16="http://schemas.microsoft.com/office/drawing/2014/main" id="{73E09E34-930B-A84C-B7C4-4F9D263899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B31D62-40AB-8F47-805A-FA6C6F482B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2829"/>
            <a:ext cx="9144000" cy="5812341"/>
          </a:xfrm>
          <a:prstGeom prst="rect">
            <a:avLst/>
          </a:prstGeom>
        </p:spPr>
      </p:pic>
      <p:sp>
        <p:nvSpPr>
          <p:cNvPr id="4" name="Rectangle 3">
            <a:extLst>
              <a:ext uri="{FF2B5EF4-FFF2-40B4-BE49-F238E27FC236}">
                <a16:creationId xmlns:a16="http://schemas.microsoft.com/office/drawing/2014/main" id="{32286DBD-6D69-1D4B-8A95-9B8A58E2F040}"/>
              </a:ext>
            </a:extLst>
          </p:cNvPr>
          <p:cNvSpPr/>
          <p:nvPr/>
        </p:nvSpPr>
        <p:spPr>
          <a:xfrm>
            <a:off x="152400" y="6477000"/>
            <a:ext cx="4572000" cy="276999"/>
          </a:xfrm>
          <a:prstGeom prst="rect">
            <a:avLst/>
          </a:prstGeom>
        </p:spPr>
        <p:txBody>
          <a:bodyPr>
            <a:spAutoFit/>
          </a:bodyPr>
          <a:lstStyle/>
          <a:p>
            <a:r>
              <a:rPr lang="en-US" sz="1200" dirty="0"/>
              <a:t>https://</a:t>
            </a:r>
            <a:r>
              <a:rPr lang="en-US" sz="1200" dirty="0" err="1"/>
              <a:t>silurian-reef.fieldmuseum.org</a:t>
            </a:r>
            <a:r>
              <a:rPr lang="en-US" sz="1200" dirty="0"/>
              <a:t>/narrative/411</a:t>
            </a:r>
          </a:p>
        </p:txBody>
      </p:sp>
    </p:spTree>
    <p:extLst>
      <p:ext uri="{BB962C8B-B14F-4D97-AF65-F5344CB8AC3E}">
        <p14:creationId xmlns:p14="http://schemas.microsoft.com/office/powerpoint/2010/main" val="2445778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B5491C-8AB4-2D49-862D-D65CD89D8F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3406"/>
            <a:ext cx="9144000" cy="5691188"/>
          </a:xfrm>
          <a:prstGeom prst="rect">
            <a:avLst/>
          </a:prstGeom>
        </p:spPr>
      </p:pic>
    </p:spTree>
    <p:extLst>
      <p:ext uri="{BB962C8B-B14F-4D97-AF65-F5344CB8AC3E}">
        <p14:creationId xmlns:p14="http://schemas.microsoft.com/office/powerpoint/2010/main" val="1038369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8727B4-66A6-A740-B0EE-2992A85806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9306" y="0"/>
            <a:ext cx="5005388" cy="5976583"/>
          </a:xfrm>
          <a:prstGeom prst="rect">
            <a:avLst/>
          </a:prstGeom>
        </p:spPr>
      </p:pic>
      <p:sp>
        <p:nvSpPr>
          <p:cNvPr id="4" name="TextBox 3">
            <a:extLst>
              <a:ext uri="{FF2B5EF4-FFF2-40B4-BE49-F238E27FC236}">
                <a16:creationId xmlns:a16="http://schemas.microsoft.com/office/drawing/2014/main" id="{15200B6F-6064-7B4F-A7B6-9FC0DF5D9069}"/>
              </a:ext>
            </a:extLst>
          </p:cNvPr>
          <p:cNvSpPr txBox="1"/>
          <p:nvPr/>
        </p:nvSpPr>
        <p:spPr>
          <a:xfrm>
            <a:off x="1524000" y="6096000"/>
            <a:ext cx="6096000" cy="646331"/>
          </a:xfrm>
          <a:prstGeom prst="rect">
            <a:avLst/>
          </a:prstGeom>
          <a:noFill/>
        </p:spPr>
        <p:txBody>
          <a:bodyPr wrap="square" rtlCol="0">
            <a:spAutoFit/>
          </a:bodyPr>
          <a:lstStyle/>
          <a:p>
            <a:r>
              <a:rPr lang="en-US" sz="1200" dirty="0"/>
              <a:t>Remnants of a massive mountain range include the Appalachian Mountains of North America, the Little Atlas of Morocco, Africa, Ireland, much of the Scottish Highlands and part of Scandinavia</a:t>
            </a:r>
          </a:p>
        </p:txBody>
      </p:sp>
    </p:spTree>
    <p:extLst>
      <p:ext uri="{BB962C8B-B14F-4D97-AF65-F5344CB8AC3E}">
        <p14:creationId xmlns:p14="http://schemas.microsoft.com/office/powerpoint/2010/main" val="1818908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2">
            <a:extLst>
              <a:ext uri="{FF2B5EF4-FFF2-40B4-BE49-F238E27FC236}">
                <a16:creationId xmlns:a16="http://schemas.microsoft.com/office/drawing/2014/main" id="{428C9FC5-4413-A742-BE5C-C2E851A49B76}"/>
              </a:ext>
            </a:extLst>
          </p:cNvPr>
          <p:cNvSpPr txBox="1">
            <a:spLocks noChangeArrowheads="1"/>
          </p:cNvSpPr>
          <p:nvPr/>
        </p:nvSpPr>
        <p:spPr bwMode="auto">
          <a:xfrm>
            <a:off x="381000" y="381000"/>
            <a:ext cx="407352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2800"/>
              <a:t>Evidence for Evolution</a:t>
            </a:r>
          </a:p>
          <a:p>
            <a:pPr eaLnBrk="1" hangingPunct="1"/>
            <a:endParaRPr lang="en-US" altLang="en-US" sz="2800"/>
          </a:p>
          <a:p>
            <a:pPr eaLnBrk="1" hangingPunct="1"/>
            <a:r>
              <a:rPr lang="en-US" altLang="en-US" sz="2800"/>
              <a:t>The earth is old</a:t>
            </a:r>
          </a:p>
        </p:txBody>
      </p:sp>
      <p:sp>
        <p:nvSpPr>
          <p:cNvPr id="39938" name="Text Box 6">
            <a:extLst>
              <a:ext uri="{FF2B5EF4-FFF2-40B4-BE49-F238E27FC236}">
                <a16:creationId xmlns:a16="http://schemas.microsoft.com/office/drawing/2014/main" id="{810078CC-024C-0247-BF1B-CD8B88CF68BF}"/>
              </a:ext>
            </a:extLst>
          </p:cNvPr>
          <p:cNvSpPr txBox="1">
            <a:spLocks noChangeArrowheads="1"/>
          </p:cNvSpPr>
          <p:nvPr/>
        </p:nvSpPr>
        <p:spPr bwMode="auto">
          <a:xfrm>
            <a:off x="365125" y="2479675"/>
            <a:ext cx="35972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Based on relative dating and rates of mountain building and glacial retreat, Hutton and followers developed the geological timescale. They began working in scales of millions of years. The implication and conclusion that </a:t>
            </a:r>
            <a:r>
              <a:rPr lang="en-US" altLang="en-US" sz="1800" u="sng"/>
              <a:t>the earth must be older than 6,000 years</a:t>
            </a:r>
          </a:p>
        </p:txBody>
      </p:sp>
      <p:pic>
        <p:nvPicPr>
          <p:cNvPr id="39939" name="Picture 7">
            <a:extLst>
              <a:ext uri="{FF2B5EF4-FFF2-40B4-BE49-F238E27FC236}">
                <a16:creationId xmlns:a16="http://schemas.microsoft.com/office/drawing/2014/main" id="{8AA83F34-E17F-A44D-A557-DD981FC16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533400"/>
            <a:ext cx="4144963"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a:extLst>
              <a:ext uri="{FF2B5EF4-FFF2-40B4-BE49-F238E27FC236}">
                <a16:creationId xmlns:a16="http://schemas.microsoft.com/office/drawing/2014/main" id="{C6F1675A-E94E-4240-ACD0-9B8B51DF79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57200"/>
            <a:ext cx="3773488"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extBox 3">
            <a:extLst>
              <a:ext uri="{FF2B5EF4-FFF2-40B4-BE49-F238E27FC236}">
                <a16:creationId xmlns:a16="http://schemas.microsoft.com/office/drawing/2014/main" id="{C576ECEF-F8A8-1E40-B4BC-ABE701FD5D85}"/>
              </a:ext>
            </a:extLst>
          </p:cNvPr>
          <p:cNvSpPr txBox="1">
            <a:spLocks noChangeArrowheads="1"/>
          </p:cNvSpPr>
          <p:nvPr/>
        </p:nvSpPr>
        <p:spPr bwMode="auto">
          <a:xfrm>
            <a:off x="4953000" y="4343400"/>
            <a:ext cx="38100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2000"/>
              <a:t>On the Voyage of the Beagle Darwin recognized the the Patagonian coast was uplifted with one raised beach on top of the other.</a:t>
            </a:r>
          </a:p>
        </p:txBody>
      </p:sp>
      <p:pic>
        <p:nvPicPr>
          <p:cNvPr id="41987" name="Picture 3">
            <a:extLst>
              <a:ext uri="{FF2B5EF4-FFF2-40B4-BE49-F238E27FC236}">
                <a16:creationId xmlns:a16="http://schemas.microsoft.com/office/drawing/2014/main" id="{B0E24CBE-EFE5-8B42-A771-5B896E7D58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727200"/>
            <a:ext cx="4114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a:extLst>
              <a:ext uri="{FF2B5EF4-FFF2-40B4-BE49-F238E27FC236}">
                <a16:creationId xmlns:a16="http://schemas.microsoft.com/office/drawing/2014/main" id="{4CDB76AC-607D-8242-AA78-8EAFA58667A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0388" y="3440113"/>
            <a:ext cx="206533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a:extLst>
              <a:ext uri="{FF2B5EF4-FFF2-40B4-BE49-F238E27FC236}">
                <a16:creationId xmlns:a16="http://schemas.microsoft.com/office/drawing/2014/main" id="{B5B89D12-0DED-144C-9316-331BF58AF3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78125" y="3440113"/>
            <a:ext cx="18700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5">
            <a:extLst>
              <a:ext uri="{FF2B5EF4-FFF2-40B4-BE49-F238E27FC236}">
                <a16:creationId xmlns:a16="http://schemas.microsoft.com/office/drawing/2014/main" id="{86919259-4A30-1245-AD77-B5B1E7FF8B56}"/>
              </a:ext>
            </a:extLst>
          </p:cNvPr>
          <p:cNvSpPr txBox="1">
            <a:spLocks noChangeArrowheads="1"/>
          </p:cNvSpPr>
          <p:nvPr/>
        </p:nvSpPr>
        <p:spPr bwMode="auto">
          <a:xfrm>
            <a:off x="433388" y="1676400"/>
            <a:ext cx="4079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t>Modern Radiometric dating</a:t>
            </a:r>
          </a:p>
        </p:txBody>
      </p:sp>
      <p:sp>
        <p:nvSpPr>
          <p:cNvPr id="71683" name="Text Box 11">
            <a:extLst>
              <a:ext uri="{FF2B5EF4-FFF2-40B4-BE49-F238E27FC236}">
                <a16:creationId xmlns:a16="http://schemas.microsoft.com/office/drawing/2014/main" id="{2EB886AF-38F2-C644-A492-2AE687B1433A}"/>
              </a:ext>
            </a:extLst>
          </p:cNvPr>
          <p:cNvSpPr txBox="1">
            <a:spLocks noChangeArrowheads="1"/>
          </p:cNvSpPr>
          <p:nvPr/>
        </p:nvSpPr>
        <p:spPr bwMode="auto">
          <a:xfrm>
            <a:off x="152400" y="2514600"/>
            <a:ext cx="8991600" cy="2563813"/>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285750" indent="-285750" eaLnBrk="1" hangingPunct="1">
              <a:buFont typeface="Arial" charset="0"/>
              <a:buChar char="•"/>
              <a:defRPr/>
            </a:pPr>
            <a:r>
              <a:rPr lang="en-US" sz="1800" dirty="0"/>
              <a:t>Based on the property that unstable isotopes of naturally-occurring elements decay at a constant rate</a:t>
            </a:r>
          </a:p>
          <a:p>
            <a:pPr eaLnBrk="1" hangingPunct="1">
              <a:defRPr/>
            </a:pPr>
            <a:endParaRPr lang="en-US" sz="1800" dirty="0"/>
          </a:p>
          <a:p>
            <a:pPr marL="285750" indent="-285750" eaLnBrk="1" hangingPunct="1">
              <a:buFont typeface="Arial" charset="0"/>
              <a:buChar char="•"/>
              <a:defRPr/>
            </a:pPr>
            <a:r>
              <a:rPr lang="en-US" sz="1800" u="sng" dirty="0"/>
              <a:t>Half-life</a:t>
            </a:r>
            <a:r>
              <a:rPr lang="en-US" sz="1800" dirty="0"/>
              <a:t>- Time for ½ of the parent isotope to decay into daughter isotopes; can be determined empirically</a:t>
            </a:r>
          </a:p>
          <a:p>
            <a:pPr eaLnBrk="1" hangingPunct="1">
              <a:defRPr/>
            </a:pPr>
            <a:endParaRPr lang="en-US" sz="1800" dirty="0"/>
          </a:p>
          <a:p>
            <a:pPr marL="285750" indent="-285750" eaLnBrk="1" hangingPunct="1">
              <a:buFont typeface="Arial" charset="0"/>
              <a:buChar char="•"/>
              <a:defRPr/>
            </a:pPr>
            <a:r>
              <a:rPr lang="en-US" sz="1800" dirty="0"/>
              <a:t>Must assume the original ratio of parent and daughter isotopes; some of these can be predicted from recently formed volcanic rock (e.g. </a:t>
            </a:r>
            <a:r>
              <a:rPr lang="en-US" sz="1800" dirty="0" err="1"/>
              <a:t>Potasium</a:t>
            </a:r>
            <a:r>
              <a:rPr lang="en-US" sz="1800" dirty="0"/>
              <a:t> K-40 &amp; Argon-Ar-40) </a:t>
            </a:r>
          </a:p>
        </p:txBody>
      </p:sp>
      <p:sp>
        <p:nvSpPr>
          <p:cNvPr id="43011" name="Rectangle 1">
            <a:extLst>
              <a:ext uri="{FF2B5EF4-FFF2-40B4-BE49-F238E27FC236}">
                <a16:creationId xmlns:a16="http://schemas.microsoft.com/office/drawing/2014/main" id="{D5422757-3B99-CF4A-BBAD-3081F059D55E}"/>
              </a:ext>
            </a:extLst>
          </p:cNvPr>
          <p:cNvSpPr>
            <a:spLocks noChangeArrowheads="1"/>
          </p:cNvSpPr>
          <p:nvPr/>
        </p:nvSpPr>
        <p:spPr bwMode="auto">
          <a:xfrm>
            <a:off x="457200" y="533400"/>
            <a:ext cx="2473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u="sng"/>
              <a:t>The earth is old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2">
            <a:extLst>
              <a:ext uri="{FF2B5EF4-FFF2-40B4-BE49-F238E27FC236}">
                <a16:creationId xmlns:a16="http://schemas.microsoft.com/office/drawing/2014/main" id="{DDA5C683-7E4C-7448-BE39-0CC46EA27DA4}"/>
              </a:ext>
            </a:extLst>
          </p:cNvPr>
          <p:cNvSpPr txBox="1">
            <a:spLocks noChangeArrowheads="1"/>
          </p:cNvSpPr>
          <p:nvPr/>
        </p:nvSpPr>
        <p:spPr bwMode="auto">
          <a:xfrm>
            <a:off x="228600" y="381000"/>
            <a:ext cx="7470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t>Modern Radiometric dating using unstable isotopes</a:t>
            </a:r>
            <a:endParaRPr lang="en-US" altLang="en-US" sz="1800"/>
          </a:p>
        </p:txBody>
      </p:sp>
      <p:pic>
        <p:nvPicPr>
          <p:cNvPr id="45058" name="Picture 4" descr="FG02_19">
            <a:extLst>
              <a:ext uri="{FF2B5EF4-FFF2-40B4-BE49-F238E27FC236}">
                <a16:creationId xmlns:a16="http://schemas.microsoft.com/office/drawing/2014/main" id="{98DEA6CE-8E56-3247-BE41-85CEB4AE99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286000"/>
            <a:ext cx="5588000"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2">
            <a:extLst>
              <a:ext uri="{FF2B5EF4-FFF2-40B4-BE49-F238E27FC236}">
                <a16:creationId xmlns:a16="http://schemas.microsoft.com/office/drawing/2014/main" id="{240CA5F2-A378-184C-8E51-6EAD5F1475A6}"/>
              </a:ext>
            </a:extLst>
          </p:cNvPr>
          <p:cNvSpPr txBox="1">
            <a:spLocks noChangeArrowheads="1"/>
          </p:cNvSpPr>
          <p:nvPr/>
        </p:nvSpPr>
        <p:spPr bwMode="auto">
          <a:xfrm>
            <a:off x="533400" y="1069975"/>
            <a:ext cx="79660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a:t>Decay rates unaffected by the environment and act as natural clocks</a:t>
            </a:r>
          </a:p>
          <a:p>
            <a:pPr eaLnBrk="1" hangingPunct="1">
              <a:buFont typeface="Arial" panose="020B0604020202020204" pitchFamily="34" charset="0"/>
              <a:buChar char="•"/>
            </a:pPr>
            <a:endParaRPr lang="en-US" altLang="en-US" sz="1800"/>
          </a:p>
          <a:p>
            <a:pPr eaLnBrk="1" hangingPunct="1">
              <a:buFont typeface="Arial" panose="020B0604020202020204" pitchFamily="34" charset="0"/>
              <a:buChar char="•"/>
            </a:pPr>
            <a:r>
              <a:rPr lang="en-US" altLang="en-US" sz="1800"/>
              <a:t>Initial ratios confirmed by observation of newly formed rock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5">
            <a:extLst>
              <a:ext uri="{FF2B5EF4-FFF2-40B4-BE49-F238E27FC236}">
                <a16:creationId xmlns:a16="http://schemas.microsoft.com/office/drawing/2014/main" id="{CB963769-3CC5-534D-AD70-3E7BF0D1DCB9}"/>
              </a:ext>
            </a:extLst>
          </p:cNvPr>
          <p:cNvSpPr txBox="1">
            <a:spLocks noChangeArrowheads="1"/>
          </p:cNvSpPr>
          <p:nvPr/>
        </p:nvSpPr>
        <p:spPr bwMode="auto">
          <a:xfrm>
            <a:off x="304800" y="762000"/>
            <a:ext cx="81534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t>Ratios of </a:t>
            </a:r>
          </a:p>
          <a:p>
            <a:pPr eaLnBrk="1" hangingPunct="1"/>
            <a:r>
              <a:rPr lang="en-US" altLang="en-US"/>
              <a:t>Ur-238:Pb-206 </a:t>
            </a:r>
          </a:p>
          <a:p>
            <a:pPr eaLnBrk="1" hangingPunct="1"/>
            <a:r>
              <a:rPr lang="en-US" altLang="en-US"/>
              <a:t>K-40:Ar-40</a:t>
            </a:r>
          </a:p>
          <a:p>
            <a:pPr eaLnBrk="1" hangingPunct="1"/>
            <a:r>
              <a:rPr lang="en-US" altLang="en-US"/>
              <a:t>Indicate that moon rocks &amp; meteorites are ~4.6 b.y. old</a:t>
            </a:r>
          </a:p>
          <a:p>
            <a:pPr eaLnBrk="1" hangingPunct="1"/>
            <a:endParaRPr lang="en-US" altLang="en-US"/>
          </a:p>
          <a:p>
            <a:pPr eaLnBrk="1" hangingPunct="1"/>
            <a:r>
              <a:rPr lang="en-US" altLang="en-US"/>
              <a:t>This provides an estimate for the age of the earth, assuming that the moon, earth, &amp; solar system  were formed at the same time.</a:t>
            </a:r>
          </a:p>
        </p:txBody>
      </p:sp>
      <p:pic>
        <p:nvPicPr>
          <p:cNvPr id="47106" name="Picture 1">
            <a:extLst>
              <a:ext uri="{FF2B5EF4-FFF2-40B4-BE49-F238E27FC236}">
                <a16:creationId xmlns:a16="http://schemas.microsoft.com/office/drawing/2014/main" id="{5CD24D12-6053-D54E-873A-AAFCD657B0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191000"/>
            <a:ext cx="3425825"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2">
            <a:extLst>
              <a:ext uri="{FF2B5EF4-FFF2-40B4-BE49-F238E27FC236}">
                <a16:creationId xmlns:a16="http://schemas.microsoft.com/office/drawing/2014/main" id="{BF0E374C-1C2C-154D-B30C-5F4BE40F5616}"/>
              </a:ext>
            </a:extLst>
          </p:cNvPr>
          <p:cNvSpPr>
            <a:spLocks noChangeArrowheads="1"/>
          </p:cNvSpPr>
          <p:nvPr/>
        </p:nvSpPr>
        <p:spPr bwMode="auto">
          <a:xfrm>
            <a:off x="339725" y="5949950"/>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1400"/>
              <a:t>https://www.theverge.com/2016/9/12/12879766/moon-planetary-collision-theory-earth-impact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7">
            <a:extLst>
              <a:ext uri="{FF2B5EF4-FFF2-40B4-BE49-F238E27FC236}">
                <a16:creationId xmlns:a16="http://schemas.microsoft.com/office/drawing/2014/main" id="{CE405318-6504-E44D-A31C-6BE1B85BB1DA}"/>
              </a:ext>
            </a:extLst>
          </p:cNvPr>
          <p:cNvSpPr txBox="1">
            <a:spLocks noChangeArrowheads="1"/>
          </p:cNvSpPr>
          <p:nvPr/>
        </p:nvSpPr>
        <p:spPr bwMode="auto">
          <a:xfrm>
            <a:off x="347663" y="1009650"/>
            <a:ext cx="4953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t>Oldest fossil life 3.4 – 3.5 by </a:t>
            </a:r>
          </a:p>
        </p:txBody>
      </p:sp>
      <p:sp>
        <p:nvSpPr>
          <p:cNvPr id="49155" name="TextBox 2">
            <a:extLst>
              <a:ext uri="{FF2B5EF4-FFF2-40B4-BE49-F238E27FC236}">
                <a16:creationId xmlns:a16="http://schemas.microsoft.com/office/drawing/2014/main" id="{59C3B1E9-284C-3D43-9923-07F8D7F24859}"/>
              </a:ext>
            </a:extLst>
          </p:cNvPr>
          <p:cNvSpPr txBox="1">
            <a:spLocks noChangeArrowheads="1"/>
          </p:cNvSpPr>
          <p:nvPr/>
        </p:nvSpPr>
        <p:spPr bwMode="auto">
          <a:xfrm>
            <a:off x="609600" y="5867400"/>
            <a:ext cx="8161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dirty="0"/>
              <a:t>Bacterial fossils found in Shark Bay, Western Australia</a:t>
            </a:r>
          </a:p>
        </p:txBody>
      </p:sp>
      <p:pic>
        <p:nvPicPr>
          <p:cNvPr id="49156" name="Picture 3">
            <a:extLst>
              <a:ext uri="{FF2B5EF4-FFF2-40B4-BE49-F238E27FC236}">
                <a16:creationId xmlns:a16="http://schemas.microsoft.com/office/drawing/2014/main" id="{1F4C4539-74F6-254C-B41F-5E8E6F5B83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76200"/>
            <a:ext cx="350520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4">
            <a:extLst>
              <a:ext uri="{FF2B5EF4-FFF2-40B4-BE49-F238E27FC236}">
                <a16:creationId xmlns:a16="http://schemas.microsoft.com/office/drawing/2014/main" id="{487445DE-B848-8242-A5AE-E7EBF1ACDE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667000"/>
            <a:ext cx="43545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1C056A0-3C91-884C-A20A-8BFC80F2E67E}"/>
              </a:ext>
            </a:extLst>
          </p:cNvPr>
          <p:cNvSpPr txBox="1"/>
          <p:nvPr/>
        </p:nvSpPr>
        <p:spPr>
          <a:xfrm>
            <a:off x="573448" y="1976735"/>
            <a:ext cx="2186817" cy="461665"/>
          </a:xfrm>
          <a:prstGeom prst="rect">
            <a:avLst/>
          </a:prstGeom>
          <a:noFill/>
        </p:spPr>
        <p:txBody>
          <a:bodyPr wrap="none" rtlCol="0">
            <a:spAutoFit/>
          </a:bodyPr>
          <a:lstStyle/>
          <a:p>
            <a:r>
              <a:rPr lang="en-US" altLang="en-US" dirty="0"/>
              <a:t>Stromatolites</a:t>
            </a:r>
            <a:endParaRPr lang="en-US" dirty="0"/>
          </a:p>
        </p:txBody>
      </p:sp>
      <p:pic>
        <p:nvPicPr>
          <p:cNvPr id="4" name="Picture 3">
            <a:extLst>
              <a:ext uri="{FF2B5EF4-FFF2-40B4-BE49-F238E27FC236}">
                <a16:creationId xmlns:a16="http://schemas.microsoft.com/office/drawing/2014/main" id="{81D7E5E5-8894-3F40-B97C-DFC56656C1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0403" y="2590800"/>
            <a:ext cx="3570054" cy="307444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6">
            <a:extLst>
              <a:ext uri="{FF2B5EF4-FFF2-40B4-BE49-F238E27FC236}">
                <a16:creationId xmlns:a16="http://schemas.microsoft.com/office/drawing/2014/main" id="{1692D62A-8652-8F47-89FF-0C053291EF81}"/>
              </a:ext>
            </a:extLst>
          </p:cNvPr>
          <p:cNvSpPr txBox="1">
            <a:spLocks noChangeArrowheads="1"/>
          </p:cNvSpPr>
          <p:nvPr/>
        </p:nvSpPr>
        <p:spPr bwMode="auto">
          <a:xfrm>
            <a:off x="304800" y="250825"/>
            <a:ext cx="4413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u="sng"/>
              <a:t>Evidence of common ancestry</a:t>
            </a:r>
          </a:p>
        </p:txBody>
      </p:sp>
      <p:sp>
        <p:nvSpPr>
          <p:cNvPr id="20482" name="Rectangle 2">
            <a:extLst>
              <a:ext uri="{FF2B5EF4-FFF2-40B4-BE49-F238E27FC236}">
                <a16:creationId xmlns:a16="http://schemas.microsoft.com/office/drawing/2014/main" id="{CE955BF6-9E18-1C42-9455-86989BBC9D78}"/>
              </a:ext>
            </a:extLst>
          </p:cNvPr>
          <p:cNvSpPr>
            <a:spLocks noChangeArrowheads="1"/>
          </p:cNvSpPr>
          <p:nvPr/>
        </p:nvSpPr>
        <p:spPr bwMode="auto">
          <a:xfrm>
            <a:off x="381000" y="838200"/>
            <a:ext cx="8312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b="1"/>
              <a:t>Homology</a:t>
            </a:r>
            <a:r>
              <a:rPr lang="en-US" altLang="en-US"/>
              <a:t> (</a:t>
            </a:r>
            <a:r>
              <a:rPr lang="en-US" altLang="en-US" b="1"/>
              <a:t>homologous characters</a:t>
            </a:r>
            <a:r>
              <a:rPr lang="en-US" altLang="en-US"/>
              <a:t>) -  possession by 2 or more species of a trait derived with or without modification from their common ancestor. </a:t>
            </a:r>
          </a:p>
        </p:txBody>
      </p:sp>
      <p:sp>
        <p:nvSpPr>
          <p:cNvPr id="9" name="Elipsa 3">
            <a:extLst>
              <a:ext uri="{FF2B5EF4-FFF2-40B4-BE49-F238E27FC236}">
                <a16:creationId xmlns:a16="http://schemas.microsoft.com/office/drawing/2014/main" id="{4276456B-9ECA-4649-9867-A2153224294C}"/>
              </a:ext>
            </a:extLst>
          </p:cNvPr>
          <p:cNvSpPr>
            <a:spLocks noChangeArrowheads="1"/>
          </p:cNvSpPr>
          <p:nvPr/>
        </p:nvSpPr>
        <p:spPr bwMode="auto">
          <a:xfrm>
            <a:off x="4019550" y="4805363"/>
            <a:ext cx="517525" cy="549275"/>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10" name="Elipsa 4">
            <a:extLst>
              <a:ext uri="{FF2B5EF4-FFF2-40B4-BE49-F238E27FC236}">
                <a16:creationId xmlns:a16="http://schemas.microsoft.com/office/drawing/2014/main" id="{68B2D106-50B6-BE4F-AEA1-5E566D664972}"/>
              </a:ext>
            </a:extLst>
          </p:cNvPr>
          <p:cNvSpPr>
            <a:spLocks noChangeArrowheads="1"/>
          </p:cNvSpPr>
          <p:nvPr/>
        </p:nvSpPr>
        <p:spPr bwMode="auto">
          <a:xfrm>
            <a:off x="5160963" y="3411538"/>
            <a:ext cx="517525" cy="549275"/>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11" name="Elipsa 5">
            <a:extLst>
              <a:ext uri="{FF2B5EF4-FFF2-40B4-BE49-F238E27FC236}">
                <a16:creationId xmlns:a16="http://schemas.microsoft.com/office/drawing/2014/main" id="{96919E6D-D6AC-764A-A136-C4751C618D02}"/>
              </a:ext>
            </a:extLst>
          </p:cNvPr>
          <p:cNvSpPr>
            <a:spLocks noChangeArrowheads="1"/>
          </p:cNvSpPr>
          <p:nvPr/>
        </p:nvSpPr>
        <p:spPr bwMode="auto">
          <a:xfrm>
            <a:off x="3517900" y="3335338"/>
            <a:ext cx="517525" cy="549275"/>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cxnSp>
        <p:nvCxnSpPr>
          <p:cNvPr id="12" name="Přímá spojovací čára 7">
            <a:extLst>
              <a:ext uri="{FF2B5EF4-FFF2-40B4-BE49-F238E27FC236}">
                <a16:creationId xmlns:a16="http://schemas.microsoft.com/office/drawing/2014/main" id="{010D20F6-3378-154F-A690-2935B619BE13}"/>
              </a:ext>
            </a:extLst>
          </p:cNvPr>
          <p:cNvCxnSpPr>
            <a:cxnSpLocks noChangeShapeType="1"/>
          </p:cNvCxnSpPr>
          <p:nvPr/>
        </p:nvCxnSpPr>
        <p:spPr bwMode="auto">
          <a:xfrm flipH="1">
            <a:off x="4419600" y="3881438"/>
            <a:ext cx="809625" cy="9953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Přímá spojovací čára 9">
            <a:extLst>
              <a:ext uri="{FF2B5EF4-FFF2-40B4-BE49-F238E27FC236}">
                <a16:creationId xmlns:a16="http://schemas.microsoft.com/office/drawing/2014/main" id="{68D2D20A-C7B6-DA40-A1DA-90D0EB8FEF4B}"/>
              </a:ext>
            </a:extLst>
          </p:cNvPr>
          <p:cNvCxnSpPr>
            <a:cxnSpLocks noChangeShapeType="1"/>
            <a:endCxn id="9" idx="0"/>
          </p:cNvCxnSpPr>
          <p:nvPr/>
        </p:nvCxnSpPr>
        <p:spPr bwMode="auto">
          <a:xfrm>
            <a:off x="3829050" y="3838575"/>
            <a:ext cx="449263" cy="9667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0488" name="TextovéPole 10">
            <a:extLst>
              <a:ext uri="{FF2B5EF4-FFF2-40B4-BE49-F238E27FC236}">
                <a16:creationId xmlns:a16="http://schemas.microsoft.com/office/drawing/2014/main" id="{2CEBECC6-01A8-1F4D-9BBC-23FBE46F24FD}"/>
              </a:ext>
            </a:extLst>
          </p:cNvPr>
          <p:cNvSpPr txBox="1">
            <a:spLocks noChangeArrowheads="1"/>
          </p:cNvSpPr>
          <p:nvPr/>
        </p:nvSpPr>
        <p:spPr bwMode="auto">
          <a:xfrm>
            <a:off x="5029200" y="4986338"/>
            <a:ext cx="2447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1</a:t>
            </a:r>
            <a:r>
              <a:rPr lang="en-US" altLang="en-US" sz="1800" baseline="30000"/>
              <a:t>st</a:t>
            </a:r>
            <a:r>
              <a:rPr lang="en-US" altLang="en-US" sz="1800"/>
              <a:t> Common ancestor</a:t>
            </a:r>
            <a:endParaRPr lang="cs-CZ" altLang="en-US" sz="1800"/>
          </a:p>
        </p:txBody>
      </p:sp>
      <p:sp>
        <p:nvSpPr>
          <p:cNvPr id="20" name="Elipsa 3">
            <a:extLst>
              <a:ext uri="{FF2B5EF4-FFF2-40B4-BE49-F238E27FC236}">
                <a16:creationId xmlns:a16="http://schemas.microsoft.com/office/drawing/2014/main" id="{4E54AB6C-8DBB-424A-90D9-F5CD6BB87240}"/>
              </a:ext>
            </a:extLst>
          </p:cNvPr>
          <p:cNvSpPr>
            <a:spLocks noChangeArrowheads="1"/>
          </p:cNvSpPr>
          <p:nvPr/>
        </p:nvSpPr>
        <p:spPr bwMode="auto">
          <a:xfrm>
            <a:off x="3273425" y="5691188"/>
            <a:ext cx="517525" cy="549275"/>
          </a:xfrm>
          <a:prstGeom prst="ellipse">
            <a:avLst/>
          </a:prstGeom>
          <a:solidFill>
            <a:srgbClr val="FFC000"/>
          </a:solidFill>
          <a:ln w="9525">
            <a:solidFill>
              <a:srgbClr val="4A7EBB"/>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21" name="Elipsa 3">
            <a:extLst>
              <a:ext uri="{FF2B5EF4-FFF2-40B4-BE49-F238E27FC236}">
                <a16:creationId xmlns:a16="http://schemas.microsoft.com/office/drawing/2014/main" id="{D17C5A16-8DF0-9F46-B5E3-E2C159D4F256}"/>
              </a:ext>
            </a:extLst>
          </p:cNvPr>
          <p:cNvSpPr>
            <a:spLocks noChangeArrowheads="1"/>
          </p:cNvSpPr>
          <p:nvPr/>
        </p:nvSpPr>
        <p:spPr bwMode="auto">
          <a:xfrm>
            <a:off x="2057400" y="3411538"/>
            <a:ext cx="517525" cy="549275"/>
          </a:xfrm>
          <a:prstGeom prst="ellipse">
            <a:avLst/>
          </a:prstGeom>
          <a:solidFill>
            <a:srgbClr val="FFC000"/>
          </a:solidFill>
          <a:ln w="9525">
            <a:solidFill>
              <a:srgbClr val="4A7EBB"/>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cxnSp>
        <p:nvCxnSpPr>
          <p:cNvPr id="22" name="Přímá spojovací čára 7">
            <a:extLst>
              <a:ext uri="{FF2B5EF4-FFF2-40B4-BE49-F238E27FC236}">
                <a16:creationId xmlns:a16="http://schemas.microsoft.com/office/drawing/2014/main" id="{DC882A0E-8C8F-6A48-A807-94049BBA84DC}"/>
              </a:ext>
            </a:extLst>
          </p:cNvPr>
          <p:cNvCxnSpPr>
            <a:cxnSpLocks noChangeShapeType="1"/>
          </p:cNvCxnSpPr>
          <p:nvPr/>
        </p:nvCxnSpPr>
        <p:spPr bwMode="auto">
          <a:xfrm flipH="1">
            <a:off x="3916363" y="5310188"/>
            <a:ext cx="212725" cy="25241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Přímá spojovací čára 7">
            <a:extLst>
              <a:ext uri="{FF2B5EF4-FFF2-40B4-BE49-F238E27FC236}">
                <a16:creationId xmlns:a16="http://schemas.microsoft.com/office/drawing/2014/main" id="{1BFE76E1-B456-6A45-881B-CAC04FC35A92}"/>
              </a:ext>
            </a:extLst>
          </p:cNvPr>
          <p:cNvCxnSpPr>
            <a:cxnSpLocks noChangeShapeType="1"/>
          </p:cNvCxnSpPr>
          <p:nvPr/>
        </p:nvCxnSpPr>
        <p:spPr bwMode="auto">
          <a:xfrm flipH="1">
            <a:off x="3703638" y="5565775"/>
            <a:ext cx="212725" cy="250825"/>
          </a:xfrm>
          <a:prstGeom prst="line">
            <a:avLst/>
          </a:prstGeom>
          <a:noFill/>
          <a:ln w="25400">
            <a:solidFill>
              <a:srgbClr val="FFC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Přímá spojovací čára 7">
            <a:extLst>
              <a:ext uri="{FF2B5EF4-FFF2-40B4-BE49-F238E27FC236}">
                <a16:creationId xmlns:a16="http://schemas.microsoft.com/office/drawing/2014/main" id="{441DD432-3AAC-9943-B71F-42898824B3F8}"/>
              </a:ext>
            </a:extLst>
          </p:cNvPr>
          <p:cNvCxnSpPr>
            <a:cxnSpLocks noChangeShapeType="1"/>
            <a:stCxn id="21" idx="5"/>
          </p:cNvCxnSpPr>
          <p:nvPr/>
        </p:nvCxnSpPr>
        <p:spPr bwMode="auto">
          <a:xfrm>
            <a:off x="2498725" y="3879850"/>
            <a:ext cx="868363" cy="1874838"/>
          </a:xfrm>
          <a:prstGeom prst="line">
            <a:avLst/>
          </a:prstGeom>
          <a:noFill/>
          <a:ln w="25400">
            <a:solidFill>
              <a:srgbClr val="FFC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9" name="Přímá spojovací čára 7">
            <a:extLst>
              <a:ext uri="{FF2B5EF4-FFF2-40B4-BE49-F238E27FC236}">
                <a16:creationId xmlns:a16="http://schemas.microsoft.com/office/drawing/2014/main" id="{24DF51F0-61AF-BE4B-BB05-E0052CD6367D}"/>
              </a:ext>
            </a:extLst>
          </p:cNvPr>
          <p:cNvCxnSpPr>
            <a:cxnSpLocks noChangeShapeType="1"/>
          </p:cNvCxnSpPr>
          <p:nvPr/>
        </p:nvCxnSpPr>
        <p:spPr bwMode="auto">
          <a:xfrm flipH="1" flipV="1">
            <a:off x="3779838" y="5426075"/>
            <a:ext cx="273050" cy="203200"/>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0495" name="TextovéPole 10">
            <a:extLst>
              <a:ext uri="{FF2B5EF4-FFF2-40B4-BE49-F238E27FC236}">
                <a16:creationId xmlns:a16="http://schemas.microsoft.com/office/drawing/2014/main" id="{615CC38F-D1B0-194A-810D-BF2DCDA7F5B0}"/>
              </a:ext>
            </a:extLst>
          </p:cNvPr>
          <p:cNvSpPr txBox="1">
            <a:spLocks noChangeArrowheads="1"/>
          </p:cNvSpPr>
          <p:nvPr/>
        </p:nvSpPr>
        <p:spPr bwMode="auto">
          <a:xfrm>
            <a:off x="4005263" y="5772150"/>
            <a:ext cx="2433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2</a:t>
            </a:r>
            <a:r>
              <a:rPr lang="en-US" altLang="en-US" sz="1800" baseline="30000"/>
              <a:t>nd</a:t>
            </a:r>
            <a:r>
              <a:rPr lang="en-US" altLang="en-US" sz="1800"/>
              <a:t> Common ancestor</a:t>
            </a:r>
            <a:endParaRPr lang="cs-CZ" altLang="en-US" sz="1800"/>
          </a:p>
        </p:txBody>
      </p:sp>
      <p:sp>
        <p:nvSpPr>
          <p:cNvPr id="20496" name="TextovéPole 10">
            <a:extLst>
              <a:ext uri="{FF2B5EF4-FFF2-40B4-BE49-F238E27FC236}">
                <a16:creationId xmlns:a16="http://schemas.microsoft.com/office/drawing/2014/main" id="{579167C8-0561-DF4D-B842-E75F027CE818}"/>
              </a:ext>
            </a:extLst>
          </p:cNvPr>
          <p:cNvSpPr txBox="1">
            <a:spLocks noChangeArrowheads="1"/>
          </p:cNvSpPr>
          <p:nvPr/>
        </p:nvSpPr>
        <p:spPr bwMode="auto">
          <a:xfrm>
            <a:off x="1676400" y="2808288"/>
            <a:ext cx="1195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Outgroup</a:t>
            </a:r>
            <a:endParaRPr lang="cs-CZ" altLang="en-US" sz="1800"/>
          </a:p>
        </p:txBody>
      </p:sp>
      <p:sp>
        <p:nvSpPr>
          <p:cNvPr id="20497" name="TextovéPole 10">
            <a:extLst>
              <a:ext uri="{FF2B5EF4-FFF2-40B4-BE49-F238E27FC236}">
                <a16:creationId xmlns:a16="http://schemas.microsoft.com/office/drawing/2014/main" id="{7C720DE7-34DD-B348-A668-2EC886C8BF49}"/>
              </a:ext>
            </a:extLst>
          </p:cNvPr>
          <p:cNvSpPr txBox="1">
            <a:spLocks noChangeArrowheads="1"/>
          </p:cNvSpPr>
          <p:nvPr/>
        </p:nvSpPr>
        <p:spPr bwMode="auto">
          <a:xfrm>
            <a:off x="4129088" y="2808288"/>
            <a:ext cx="2913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Ingroup (two sister taxa)</a:t>
            </a:r>
            <a:endParaRPr lang="cs-CZ" altLang="en-US" sz="18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1">
            <a:extLst>
              <a:ext uri="{FF2B5EF4-FFF2-40B4-BE49-F238E27FC236}">
                <a16:creationId xmlns:a16="http://schemas.microsoft.com/office/drawing/2014/main" id="{EAFC2045-55FB-6447-B60A-4BC5F350EDAD}"/>
              </a:ext>
            </a:extLst>
          </p:cNvPr>
          <p:cNvSpPr txBox="1">
            <a:spLocks noChangeArrowheads="1"/>
          </p:cNvSpPr>
          <p:nvPr/>
        </p:nvSpPr>
        <p:spPr bwMode="auto">
          <a:xfrm>
            <a:off x="457200" y="457200"/>
            <a:ext cx="3536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Why study evolution ? </a:t>
            </a:r>
          </a:p>
        </p:txBody>
      </p:sp>
      <p:sp>
        <p:nvSpPr>
          <p:cNvPr id="51202" name="TextBox 2">
            <a:extLst>
              <a:ext uri="{FF2B5EF4-FFF2-40B4-BE49-F238E27FC236}">
                <a16:creationId xmlns:a16="http://schemas.microsoft.com/office/drawing/2014/main" id="{25ECAF04-228C-6E4D-B479-399EF78A10AE}"/>
              </a:ext>
            </a:extLst>
          </p:cNvPr>
          <p:cNvSpPr txBox="1">
            <a:spLocks noChangeArrowheads="1"/>
          </p:cNvSpPr>
          <p:nvPr/>
        </p:nvSpPr>
        <p:spPr bwMode="auto">
          <a:xfrm>
            <a:off x="1066800" y="1295400"/>
            <a:ext cx="3389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1. It is a research tool</a:t>
            </a:r>
          </a:p>
        </p:txBody>
      </p:sp>
      <p:pic>
        <p:nvPicPr>
          <p:cNvPr id="51203" name="Picture 57" descr="Figure_06_00_L">
            <a:extLst>
              <a:ext uri="{FF2B5EF4-FFF2-40B4-BE49-F238E27FC236}">
                <a16:creationId xmlns:a16="http://schemas.microsoft.com/office/drawing/2014/main" id="{FE0F183A-76E8-FF42-9A65-5437459BE6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1526"/>
          <a:stretch>
            <a:fillRect/>
          </a:stretch>
        </p:blipFill>
        <p:spPr bwMode="auto">
          <a:xfrm>
            <a:off x="5622925" y="919163"/>
            <a:ext cx="3036888" cy="554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7" descr="Figure_06_01_L">
            <a:extLst>
              <a:ext uri="{FF2B5EF4-FFF2-40B4-BE49-F238E27FC236}">
                <a16:creationId xmlns:a16="http://schemas.microsoft.com/office/drawing/2014/main" id="{C3E0D5F9-CCE2-FF4F-AD47-7B3DCDE22E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850" y="3810000"/>
            <a:ext cx="4292600"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Box 1">
            <a:extLst>
              <a:ext uri="{FF2B5EF4-FFF2-40B4-BE49-F238E27FC236}">
                <a16:creationId xmlns:a16="http://schemas.microsoft.com/office/drawing/2014/main" id="{0891CB14-36D8-C44C-A723-8CF8BE827CB4}"/>
              </a:ext>
            </a:extLst>
          </p:cNvPr>
          <p:cNvSpPr txBox="1">
            <a:spLocks noChangeArrowheads="1"/>
          </p:cNvSpPr>
          <p:nvPr/>
        </p:nvSpPr>
        <p:spPr bwMode="auto">
          <a:xfrm>
            <a:off x="533400" y="6172200"/>
            <a:ext cx="42910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2200"/>
              <a:t>Hox genes control development</a:t>
            </a:r>
          </a:p>
        </p:txBody>
      </p:sp>
      <p:sp>
        <p:nvSpPr>
          <p:cNvPr id="51206" name="TextBox 8">
            <a:extLst>
              <a:ext uri="{FF2B5EF4-FFF2-40B4-BE49-F238E27FC236}">
                <a16:creationId xmlns:a16="http://schemas.microsoft.com/office/drawing/2014/main" id="{8C50CFE5-71A1-764C-8FE8-805AE8183DA8}"/>
              </a:ext>
            </a:extLst>
          </p:cNvPr>
          <p:cNvSpPr txBox="1">
            <a:spLocks noChangeArrowheads="1"/>
          </p:cNvSpPr>
          <p:nvPr/>
        </p:nvSpPr>
        <p:spPr bwMode="auto">
          <a:xfrm>
            <a:off x="6132513" y="271463"/>
            <a:ext cx="201771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2200" dirty="0"/>
              <a:t>HIV Evolution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1">
            <a:extLst>
              <a:ext uri="{FF2B5EF4-FFF2-40B4-BE49-F238E27FC236}">
                <a16:creationId xmlns:a16="http://schemas.microsoft.com/office/drawing/2014/main" id="{FDCAC92E-70A8-994F-A598-57E41BEBD97A}"/>
              </a:ext>
            </a:extLst>
          </p:cNvPr>
          <p:cNvSpPr txBox="1">
            <a:spLocks noChangeArrowheads="1"/>
          </p:cNvSpPr>
          <p:nvPr/>
        </p:nvSpPr>
        <p:spPr bwMode="auto">
          <a:xfrm>
            <a:off x="457200" y="457200"/>
            <a:ext cx="3536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Why study evolution ? </a:t>
            </a:r>
          </a:p>
        </p:txBody>
      </p:sp>
      <p:sp>
        <p:nvSpPr>
          <p:cNvPr id="53250" name="TextBox 2">
            <a:extLst>
              <a:ext uri="{FF2B5EF4-FFF2-40B4-BE49-F238E27FC236}">
                <a16:creationId xmlns:a16="http://schemas.microsoft.com/office/drawing/2014/main" id="{ADED798D-E5E7-FE4C-A01D-482275F70D1A}"/>
              </a:ext>
            </a:extLst>
          </p:cNvPr>
          <p:cNvSpPr txBox="1">
            <a:spLocks noChangeArrowheads="1"/>
          </p:cNvSpPr>
          <p:nvPr/>
        </p:nvSpPr>
        <p:spPr bwMode="auto">
          <a:xfrm>
            <a:off x="1066800" y="1295400"/>
            <a:ext cx="5703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2. It is </a:t>
            </a:r>
            <a:r>
              <a:rPr lang="en-US" altLang="en-US" u="sng"/>
              <a:t>the</a:t>
            </a:r>
            <a:r>
              <a:rPr lang="en-US" altLang="en-US"/>
              <a:t> unifying theory of biology</a:t>
            </a:r>
          </a:p>
        </p:txBody>
      </p:sp>
      <p:pic>
        <p:nvPicPr>
          <p:cNvPr id="53251" name="Picture 4" descr="treeOfLife">
            <a:extLst>
              <a:ext uri="{FF2B5EF4-FFF2-40B4-BE49-F238E27FC236}">
                <a16:creationId xmlns:a16="http://schemas.microsoft.com/office/drawing/2014/main" id="{4D226749-A749-1340-9B4E-C0B69FCE7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05000"/>
            <a:ext cx="3657600" cy="35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Box 8">
            <a:extLst>
              <a:ext uri="{FF2B5EF4-FFF2-40B4-BE49-F238E27FC236}">
                <a16:creationId xmlns:a16="http://schemas.microsoft.com/office/drawing/2014/main" id="{3345965E-7633-D14A-B5B7-066295C67A82}"/>
              </a:ext>
            </a:extLst>
          </p:cNvPr>
          <p:cNvSpPr txBox="1">
            <a:spLocks noChangeArrowheads="1"/>
          </p:cNvSpPr>
          <p:nvPr/>
        </p:nvSpPr>
        <p:spPr bwMode="auto">
          <a:xfrm>
            <a:off x="0" y="2362200"/>
            <a:ext cx="944563"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1400"/>
              <a:t>You are here</a:t>
            </a:r>
          </a:p>
        </p:txBody>
      </p:sp>
      <p:pic>
        <p:nvPicPr>
          <p:cNvPr id="53253" name="Picture 57" descr="Figure_06_00_L">
            <a:extLst>
              <a:ext uri="{FF2B5EF4-FFF2-40B4-BE49-F238E27FC236}">
                <a16:creationId xmlns:a16="http://schemas.microsoft.com/office/drawing/2014/main" id="{8D441A8A-3470-524B-AC9A-4C1E87D4BA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624138"/>
            <a:ext cx="4132263"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Rectangle 3">
            <a:extLst>
              <a:ext uri="{FF2B5EF4-FFF2-40B4-BE49-F238E27FC236}">
                <a16:creationId xmlns:a16="http://schemas.microsoft.com/office/drawing/2014/main" id="{0C1FE62B-39E9-0A44-B6CD-FDEBBFA81D92}"/>
              </a:ext>
            </a:extLst>
          </p:cNvPr>
          <p:cNvSpPr txBox="1">
            <a:spLocks noChangeArrowheads="1"/>
          </p:cNvSpPr>
          <p:nvPr/>
        </p:nvSpPr>
        <p:spPr bwMode="auto">
          <a:xfrm>
            <a:off x="7010400" y="5029200"/>
            <a:ext cx="1981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lvl1pPr defTabSz="457200">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457200">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457200">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457200">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457200">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200">
                <a:latin typeface="Arial" panose="020B0604020202020204" pitchFamily="34" charset="0"/>
              </a:rPr>
              <a:t>Figure 1-15</a:t>
            </a:r>
          </a:p>
        </p:txBody>
      </p:sp>
      <p:sp>
        <p:nvSpPr>
          <p:cNvPr id="53255" name="Rectangle 1">
            <a:extLst>
              <a:ext uri="{FF2B5EF4-FFF2-40B4-BE49-F238E27FC236}">
                <a16:creationId xmlns:a16="http://schemas.microsoft.com/office/drawing/2014/main" id="{B2F07B58-0C9E-854B-8FDE-35E026F665EB}"/>
              </a:ext>
            </a:extLst>
          </p:cNvPr>
          <p:cNvSpPr>
            <a:spLocks noChangeArrowheads="1"/>
          </p:cNvSpPr>
          <p:nvPr/>
        </p:nvSpPr>
        <p:spPr bwMode="auto">
          <a:xfrm>
            <a:off x="2043113" y="5662613"/>
            <a:ext cx="5943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2200"/>
              <a:t>"Nothing in Biology Makes Sense Except in the Light of Evolution”</a:t>
            </a:r>
          </a:p>
          <a:p>
            <a:r>
              <a:rPr lang="en-US" altLang="en-US" sz="2200"/>
              <a:t>- Theodosius Dobzhansky</a:t>
            </a:r>
          </a:p>
        </p:txBody>
      </p:sp>
      <p:sp>
        <p:nvSpPr>
          <p:cNvPr id="53256" name="TextBox 11">
            <a:extLst>
              <a:ext uri="{FF2B5EF4-FFF2-40B4-BE49-F238E27FC236}">
                <a16:creationId xmlns:a16="http://schemas.microsoft.com/office/drawing/2014/main" id="{EAA44F33-7863-324B-92C3-A9F76BECCAF0}"/>
              </a:ext>
            </a:extLst>
          </p:cNvPr>
          <p:cNvSpPr txBox="1">
            <a:spLocks noChangeArrowheads="1"/>
          </p:cNvSpPr>
          <p:nvPr/>
        </p:nvSpPr>
        <p:spPr bwMode="auto">
          <a:xfrm>
            <a:off x="4572000" y="2281238"/>
            <a:ext cx="26670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1400"/>
              <a:t>Tells us how viruses evolve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8AD9D-D58B-6147-A099-1EE63C3044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0490" y="228600"/>
            <a:ext cx="5660910" cy="4370222"/>
          </a:xfrm>
          <a:prstGeom prst="rect">
            <a:avLst/>
          </a:prstGeom>
        </p:spPr>
      </p:pic>
      <p:sp>
        <p:nvSpPr>
          <p:cNvPr id="4" name="Rectangle 3">
            <a:extLst>
              <a:ext uri="{FF2B5EF4-FFF2-40B4-BE49-F238E27FC236}">
                <a16:creationId xmlns:a16="http://schemas.microsoft.com/office/drawing/2014/main" id="{2D917C89-3471-F049-B2CB-95848C355A98}"/>
              </a:ext>
            </a:extLst>
          </p:cNvPr>
          <p:cNvSpPr/>
          <p:nvPr/>
        </p:nvSpPr>
        <p:spPr>
          <a:xfrm>
            <a:off x="1750323" y="4800600"/>
            <a:ext cx="6174477" cy="1138773"/>
          </a:xfrm>
          <a:prstGeom prst="rect">
            <a:avLst/>
          </a:prstGeom>
        </p:spPr>
        <p:txBody>
          <a:bodyPr wrap="square">
            <a:spAutoFit/>
          </a:bodyPr>
          <a:lstStyle/>
          <a:p>
            <a:r>
              <a:rPr lang="en-US" sz="1600" b="1" dirty="0">
                <a:solidFill>
                  <a:srgbClr val="0070C0"/>
                </a:solidFill>
                <a:latin typeface="Arial" panose="020B0604020202020204" pitchFamily="34" charset="0"/>
                <a:cs typeface="Arial" panose="020B0604020202020204" pitchFamily="34" charset="0"/>
              </a:rPr>
              <a:t>The coronavirus genome is like a shipping label that lets epidemiologists track where it’s been</a:t>
            </a:r>
          </a:p>
          <a:p>
            <a:r>
              <a:rPr lang="en-US" sz="1600" dirty="0">
                <a:solidFill>
                  <a:srgbClr val="0070C0"/>
                </a:solidFill>
                <a:latin typeface="Arial" panose="020B0604020202020204" pitchFamily="34" charset="0"/>
                <a:cs typeface="Arial" panose="020B0604020202020204" pitchFamily="34" charset="0"/>
              </a:rPr>
              <a:t>April 27, 2020 8.08am EDT Updated April 30, 2020 3.55pm EDT</a:t>
            </a:r>
          </a:p>
          <a:p>
            <a:r>
              <a:rPr lang="en-US" sz="1000" dirty="0">
                <a:solidFill>
                  <a:srgbClr val="0070C0"/>
                </a:solidFill>
                <a:latin typeface="Arial" panose="020B0604020202020204" pitchFamily="34" charset="0"/>
                <a:cs typeface="Arial" panose="020B0604020202020204" pitchFamily="34" charset="0"/>
              </a:rPr>
              <a:t>https://</a:t>
            </a:r>
            <a:r>
              <a:rPr lang="en-US" sz="1000" dirty="0" err="1">
                <a:solidFill>
                  <a:srgbClr val="0070C0"/>
                </a:solidFill>
                <a:latin typeface="Arial" panose="020B0604020202020204" pitchFamily="34" charset="0"/>
                <a:cs typeface="Arial" panose="020B0604020202020204" pitchFamily="34" charset="0"/>
              </a:rPr>
              <a:t>theconversation.com</a:t>
            </a:r>
            <a:r>
              <a:rPr lang="en-US" sz="1000" dirty="0">
                <a:solidFill>
                  <a:srgbClr val="0070C0"/>
                </a:solidFill>
                <a:latin typeface="Arial" panose="020B0604020202020204" pitchFamily="34" charset="0"/>
                <a:cs typeface="Arial" panose="020B0604020202020204" pitchFamily="34" charset="0"/>
              </a:rPr>
              <a:t>/the-coronavirus-genome-is-like-a-shipping-label-that-lets-epidemiologists-track-where-its-been-136826</a:t>
            </a:r>
          </a:p>
        </p:txBody>
      </p:sp>
    </p:spTree>
    <p:extLst>
      <p:ext uri="{BB962C8B-B14F-4D97-AF65-F5344CB8AC3E}">
        <p14:creationId xmlns:p14="http://schemas.microsoft.com/office/powerpoint/2010/main" val="3488754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72A23-F923-654D-BB26-F71BA65A3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7757" y="457200"/>
            <a:ext cx="6946243" cy="6400800"/>
          </a:xfrm>
          <a:prstGeom prst="rect">
            <a:avLst/>
          </a:prstGeom>
        </p:spPr>
      </p:pic>
      <p:sp>
        <p:nvSpPr>
          <p:cNvPr id="4" name="TextBox 8">
            <a:extLst>
              <a:ext uri="{FF2B5EF4-FFF2-40B4-BE49-F238E27FC236}">
                <a16:creationId xmlns:a16="http://schemas.microsoft.com/office/drawing/2014/main" id="{A59C3151-EA77-4C46-AFE7-AC2BDF6373DE}"/>
              </a:ext>
            </a:extLst>
          </p:cNvPr>
          <p:cNvSpPr txBox="1">
            <a:spLocks noChangeArrowheads="1"/>
          </p:cNvSpPr>
          <p:nvPr/>
        </p:nvSpPr>
        <p:spPr bwMode="auto">
          <a:xfrm>
            <a:off x="228600" y="241756"/>
            <a:ext cx="3130985"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2200" dirty="0"/>
              <a:t>SARS CoV-2 Evolution</a:t>
            </a:r>
          </a:p>
          <a:p>
            <a:endParaRPr lang="en-US" altLang="en-US" sz="2200" dirty="0"/>
          </a:p>
          <a:p>
            <a:r>
              <a:rPr lang="en-US" altLang="en-US" sz="2200" dirty="0"/>
              <a:t>Circular phylogeny </a:t>
            </a:r>
          </a:p>
          <a:p>
            <a:r>
              <a:rPr lang="en-US" altLang="en-US" sz="2200" dirty="0"/>
              <a:t>shows when different </a:t>
            </a:r>
          </a:p>
          <a:p>
            <a:r>
              <a:rPr lang="en-US" altLang="en-US" sz="2200" dirty="0"/>
              <a:t>strains evolved.</a:t>
            </a:r>
          </a:p>
        </p:txBody>
      </p:sp>
    </p:spTree>
    <p:extLst>
      <p:ext uri="{BB962C8B-B14F-4D97-AF65-F5344CB8AC3E}">
        <p14:creationId xmlns:p14="http://schemas.microsoft.com/office/powerpoint/2010/main" val="7834034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C134C5-DF19-9A47-889C-AD0A5F0A6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9757"/>
            <a:ext cx="9144000" cy="5818486"/>
          </a:xfrm>
          <a:prstGeom prst="rect">
            <a:avLst/>
          </a:prstGeom>
        </p:spPr>
      </p:pic>
    </p:spTree>
    <p:extLst>
      <p:ext uri="{BB962C8B-B14F-4D97-AF65-F5344CB8AC3E}">
        <p14:creationId xmlns:p14="http://schemas.microsoft.com/office/powerpoint/2010/main" val="2739411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Box 1">
            <a:extLst>
              <a:ext uri="{FF2B5EF4-FFF2-40B4-BE49-F238E27FC236}">
                <a16:creationId xmlns:a16="http://schemas.microsoft.com/office/drawing/2014/main" id="{412538DB-236E-E840-BA7C-6EFD32601BA3}"/>
              </a:ext>
            </a:extLst>
          </p:cNvPr>
          <p:cNvSpPr txBox="1">
            <a:spLocks noChangeArrowheads="1"/>
          </p:cNvSpPr>
          <p:nvPr/>
        </p:nvSpPr>
        <p:spPr bwMode="auto">
          <a:xfrm>
            <a:off x="457200" y="457200"/>
            <a:ext cx="3536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Why study evolution ? </a:t>
            </a:r>
          </a:p>
        </p:txBody>
      </p:sp>
      <p:sp>
        <p:nvSpPr>
          <p:cNvPr id="55298" name="TextBox 2">
            <a:extLst>
              <a:ext uri="{FF2B5EF4-FFF2-40B4-BE49-F238E27FC236}">
                <a16:creationId xmlns:a16="http://schemas.microsoft.com/office/drawing/2014/main" id="{FC9D0481-529C-C341-AFCE-32EC0560FB9C}"/>
              </a:ext>
            </a:extLst>
          </p:cNvPr>
          <p:cNvSpPr txBox="1">
            <a:spLocks noChangeArrowheads="1"/>
          </p:cNvSpPr>
          <p:nvPr/>
        </p:nvSpPr>
        <p:spPr bwMode="auto">
          <a:xfrm>
            <a:off x="1066800" y="1295400"/>
            <a:ext cx="5703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2. It is </a:t>
            </a:r>
            <a:r>
              <a:rPr lang="en-US" altLang="en-US" u="sng"/>
              <a:t>the</a:t>
            </a:r>
            <a:r>
              <a:rPr lang="en-US" altLang="en-US"/>
              <a:t> unifying theory of biology</a:t>
            </a:r>
          </a:p>
        </p:txBody>
      </p:sp>
      <p:pic>
        <p:nvPicPr>
          <p:cNvPr id="55299" name="Picture 57" descr="Figure_06_00_L">
            <a:extLst>
              <a:ext uri="{FF2B5EF4-FFF2-40B4-BE49-F238E27FC236}">
                <a16:creationId xmlns:a16="http://schemas.microsoft.com/office/drawing/2014/main" id="{819A9DB0-E759-6B40-83CA-34F238A284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133600"/>
            <a:ext cx="6143625" cy="410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3">
            <a:extLst>
              <a:ext uri="{FF2B5EF4-FFF2-40B4-BE49-F238E27FC236}">
                <a16:creationId xmlns:a16="http://schemas.microsoft.com/office/drawing/2014/main" id="{304167C2-50B5-2A4A-952D-CD5DE1619455}"/>
              </a:ext>
            </a:extLst>
          </p:cNvPr>
          <p:cNvSpPr txBox="1">
            <a:spLocks noChangeArrowheads="1"/>
          </p:cNvSpPr>
          <p:nvPr/>
        </p:nvSpPr>
        <p:spPr bwMode="auto">
          <a:xfrm>
            <a:off x="1727200" y="6334125"/>
            <a:ext cx="456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1800"/>
              <a:t>Evolution of the crystallins of eye lenses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57" descr="Figure_06_00_L">
            <a:extLst>
              <a:ext uri="{FF2B5EF4-FFF2-40B4-BE49-F238E27FC236}">
                <a16:creationId xmlns:a16="http://schemas.microsoft.com/office/drawing/2014/main" id="{F0393B9C-B34C-B04D-9BD2-456330867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38113"/>
            <a:ext cx="2536825" cy="669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1">
            <a:extLst>
              <a:ext uri="{FF2B5EF4-FFF2-40B4-BE49-F238E27FC236}">
                <a16:creationId xmlns:a16="http://schemas.microsoft.com/office/drawing/2014/main" id="{90F77E7C-C88D-7A49-B815-10EE2CF00AF5}"/>
              </a:ext>
            </a:extLst>
          </p:cNvPr>
          <p:cNvSpPr/>
          <p:nvPr/>
        </p:nvSpPr>
        <p:spPr>
          <a:xfrm>
            <a:off x="5812381" y="6019800"/>
            <a:ext cx="304800" cy="1798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B269A65-3B75-9D4C-97D4-8EA4A2B017EF}"/>
              </a:ext>
            </a:extLst>
          </p:cNvPr>
          <p:cNvSpPr txBox="1"/>
          <p:nvPr/>
        </p:nvSpPr>
        <p:spPr>
          <a:xfrm>
            <a:off x="381000" y="152400"/>
            <a:ext cx="2514599" cy="830997"/>
          </a:xfrm>
          <a:prstGeom prst="rect">
            <a:avLst/>
          </a:prstGeom>
          <a:noFill/>
        </p:spPr>
        <p:txBody>
          <a:bodyPr wrap="square" rtlCol="0">
            <a:spAutoFit/>
          </a:bodyPr>
          <a:lstStyle/>
          <a:p>
            <a:r>
              <a:rPr lang="en-US" dirty="0"/>
              <a:t>How accepted is evolution?</a:t>
            </a:r>
          </a:p>
        </p:txBody>
      </p:sp>
      <p:sp>
        <p:nvSpPr>
          <p:cNvPr id="4" name="TextBox 3">
            <a:extLst>
              <a:ext uri="{FF2B5EF4-FFF2-40B4-BE49-F238E27FC236}">
                <a16:creationId xmlns:a16="http://schemas.microsoft.com/office/drawing/2014/main" id="{3FC3744C-9C1D-AD49-9FBE-607396007FA3}"/>
              </a:ext>
            </a:extLst>
          </p:cNvPr>
          <p:cNvSpPr txBox="1"/>
          <p:nvPr/>
        </p:nvSpPr>
        <p:spPr>
          <a:xfrm>
            <a:off x="6324600" y="5867400"/>
            <a:ext cx="2661306" cy="461665"/>
          </a:xfrm>
          <a:prstGeom prst="rect">
            <a:avLst/>
          </a:prstGeom>
          <a:noFill/>
        </p:spPr>
        <p:txBody>
          <a:bodyPr wrap="none" rtlCol="0">
            <a:spAutoFit/>
          </a:bodyPr>
          <a:lstStyle/>
          <a:p>
            <a:r>
              <a:rPr lang="en-US" dirty="0"/>
              <a:t>U.S. ranks lowest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3">
            <a:extLst>
              <a:ext uri="{FF2B5EF4-FFF2-40B4-BE49-F238E27FC236}">
                <a16:creationId xmlns:a16="http://schemas.microsoft.com/office/drawing/2014/main" id="{2916B4F3-CCC5-E540-B4BD-F67C0A4084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57200"/>
            <a:ext cx="497046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4" name="Picture 5">
            <a:extLst>
              <a:ext uri="{FF2B5EF4-FFF2-40B4-BE49-F238E27FC236}">
                <a16:creationId xmlns:a16="http://schemas.microsoft.com/office/drawing/2014/main" id="{4C497A31-6429-D942-B36C-BE3ADB6F69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1950" y="3448050"/>
            <a:ext cx="4135438"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8">
            <a:extLst>
              <a:ext uri="{FF2B5EF4-FFF2-40B4-BE49-F238E27FC236}">
                <a16:creationId xmlns:a16="http://schemas.microsoft.com/office/drawing/2014/main" id="{652C521F-BB68-BA4F-9410-0B32A156F9E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685800"/>
            <a:ext cx="2535238"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9">
            <a:extLst>
              <a:ext uri="{FF2B5EF4-FFF2-40B4-BE49-F238E27FC236}">
                <a16:creationId xmlns:a16="http://schemas.microsoft.com/office/drawing/2014/main" id="{3882D040-C23B-1B42-B42F-9F6BE443549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4495800"/>
            <a:ext cx="50800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4F82C9-5C3E-BD49-BDF6-79CFD95507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381000"/>
            <a:ext cx="2438400" cy="2483766"/>
          </a:xfrm>
          <a:prstGeom prst="rect">
            <a:avLst/>
          </a:prstGeom>
        </p:spPr>
      </p:pic>
      <p:pic>
        <p:nvPicPr>
          <p:cNvPr id="5" name="Picture 4">
            <a:extLst>
              <a:ext uri="{FF2B5EF4-FFF2-40B4-BE49-F238E27FC236}">
                <a16:creationId xmlns:a16="http://schemas.microsoft.com/office/drawing/2014/main" id="{CD571996-496A-7F47-9DC3-7F506C0422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803400"/>
            <a:ext cx="4876800" cy="2921000"/>
          </a:xfrm>
          <a:prstGeom prst="rect">
            <a:avLst/>
          </a:prstGeom>
        </p:spPr>
      </p:pic>
      <p:pic>
        <p:nvPicPr>
          <p:cNvPr id="7" name="Picture 6">
            <a:extLst>
              <a:ext uri="{FF2B5EF4-FFF2-40B4-BE49-F238E27FC236}">
                <a16:creationId xmlns:a16="http://schemas.microsoft.com/office/drawing/2014/main" id="{0DF977EE-FC85-5344-97E1-82C3BD8F7C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2743201"/>
            <a:ext cx="2418589" cy="3657600"/>
          </a:xfrm>
          <a:prstGeom prst="rect">
            <a:avLst/>
          </a:prstGeom>
        </p:spPr>
      </p:pic>
      <p:sp>
        <p:nvSpPr>
          <p:cNvPr id="11" name="TextBox 10">
            <a:extLst>
              <a:ext uri="{FF2B5EF4-FFF2-40B4-BE49-F238E27FC236}">
                <a16:creationId xmlns:a16="http://schemas.microsoft.com/office/drawing/2014/main" id="{1CC1BAE9-19D3-F241-8796-613D06AF880A}"/>
              </a:ext>
            </a:extLst>
          </p:cNvPr>
          <p:cNvSpPr txBox="1"/>
          <p:nvPr/>
        </p:nvSpPr>
        <p:spPr>
          <a:xfrm>
            <a:off x="381000" y="457199"/>
            <a:ext cx="5105400" cy="1200329"/>
          </a:xfrm>
          <a:prstGeom prst="rect">
            <a:avLst/>
          </a:prstGeom>
          <a:noFill/>
        </p:spPr>
        <p:txBody>
          <a:bodyPr wrap="square" rtlCol="0">
            <a:spAutoFit/>
          </a:bodyPr>
          <a:lstStyle/>
          <a:p>
            <a:r>
              <a:rPr lang="en-US" dirty="0"/>
              <a:t>Conspiracy theory, extremist ideology, &amp; cult thinking have a robust history!</a:t>
            </a:r>
          </a:p>
        </p:txBody>
      </p:sp>
      <p:pic>
        <p:nvPicPr>
          <p:cNvPr id="13" name="Picture 12">
            <a:extLst>
              <a:ext uri="{FF2B5EF4-FFF2-40B4-BE49-F238E27FC236}">
                <a16:creationId xmlns:a16="http://schemas.microsoft.com/office/drawing/2014/main" id="{CBA59D67-03D5-CD4E-BEBC-F6CD546EA1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200" y="4978400"/>
            <a:ext cx="2418589" cy="1611385"/>
          </a:xfrm>
          <a:prstGeom prst="rect">
            <a:avLst/>
          </a:prstGeom>
        </p:spPr>
      </p:pic>
    </p:spTree>
    <p:extLst>
      <p:ext uri="{BB962C8B-B14F-4D97-AF65-F5344CB8AC3E}">
        <p14:creationId xmlns:p14="http://schemas.microsoft.com/office/powerpoint/2010/main" val="2796146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06DA85-754D-4068-4E04-45E7B4FB48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4050" y="0"/>
            <a:ext cx="4835899" cy="6858000"/>
          </a:xfrm>
          <a:prstGeom prst="rect">
            <a:avLst/>
          </a:prstGeom>
        </p:spPr>
      </p:pic>
    </p:spTree>
    <p:extLst>
      <p:ext uri="{BB962C8B-B14F-4D97-AF65-F5344CB8AC3E}">
        <p14:creationId xmlns:p14="http://schemas.microsoft.com/office/powerpoint/2010/main" val="2357687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a:extLst>
              <a:ext uri="{FF2B5EF4-FFF2-40B4-BE49-F238E27FC236}">
                <a16:creationId xmlns:a16="http://schemas.microsoft.com/office/drawing/2014/main" id="{3DC719D8-01D1-594F-B8BB-FD0531BFDA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90600"/>
            <a:ext cx="486568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Box 3">
            <a:extLst>
              <a:ext uri="{FF2B5EF4-FFF2-40B4-BE49-F238E27FC236}">
                <a16:creationId xmlns:a16="http://schemas.microsoft.com/office/drawing/2014/main" id="{53F6CEFD-D58A-9340-98DA-046FFA73677F}"/>
              </a:ext>
            </a:extLst>
          </p:cNvPr>
          <p:cNvSpPr txBox="1">
            <a:spLocks noChangeArrowheads="1"/>
          </p:cNvSpPr>
          <p:nvPr/>
        </p:nvSpPr>
        <p:spPr bwMode="auto">
          <a:xfrm>
            <a:off x="658813" y="152400"/>
            <a:ext cx="469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Forelimb homology in tetrapods</a:t>
            </a:r>
          </a:p>
        </p:txBody>
      </p:sp>
      <p:pic>
        <p:nvPicPr>
          <p:cNvPr id="5" name="Picture 4">
            <a:extLst>
              <a:ext uri="{FF2B5EF4-FFF2-40B4-BE49-F238E27FC236}">
                <a16:creationId xmlns:a16="http://schemas.microsoft.com/office/drawing/2014/main" id="{DCFF7F47-C45B-9D49-937F-3AEFAAAC9D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8088" y="1295400"/>
            <a:ext cx="3973512"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A7466DB-4F70-D54C-B4CC-120B4F2D9203}"/>
              </a:ext>
            </a:extLst>
          </p:cNvPr>
          <p:cNvSpPr txBox="1">
            <a:spLocks noChangeArrowheads="1"/>
          </p:cNvSpPr>
          <p:nvPr/>
        </p:nvSpPr>
        <p:spPr bwMode="auto">
          <a:xfrm>
            <a:off x="5791200" y="4114800"/>
            <a:ext cx="3048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Fossil evidence for gradual evolution of tetrapod forelimb</a:t>
            </a:r>
          </a:p>
        </p:txBody>
      </p:sp>
      <p:sp>
        <p:nvSpPr>
          <p:cNvPr id="21509" name="TextBox 6">
            <a:extLst>
              <a:ext uri="{FF2B5EF4-FFF2-40B4-BE49-F238E27FC236}">
                <a16:creationId xmlns:a16="http://schemas.microsoft.com/office/drawing/2014/main" id="{73841BFB-75CE-774D-B866-4D50939BD911}"/>
              </a:ext>
            </a:extLst>
          </p:cNvPr>
          <p:cNvSpPr txBox="1">
            <a:spLocks noChangeArrowheads="1"/>
          </p:cNvSpPr>
          <p:nvPr/>
        </p:nvSpPr>
        <p:spPr bwMode="auto">
          <a:xfrm>
            <a:off x="5562600" y="176213"/>
            <a:ext cx="3105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Structural homology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Box 1">
            <a:extLst>
              <a:ext uri="{FF2B5EF4-FFF2-40B4-BE49-F238E27FC236}">
                <a16:creationId xmlns:a16="http://schemas.microsoft.com/office/drawing/2014/main" id="{58449138-4FB9-5E46-9194-D505FCF61A1B}"/>
              </a:ext>
            </a:extLst>
          </p:cNvPr>
          <p:cNvSpPr txBox="1">
            <a:spLocks noChangeArrowheads="1"/>
          </p:cNvSpPr>
          <p:nvPr/>
        </p:nvSpPr>
        <p:spPr bwMode="auto">
          <a:xfrm>
            <a:off x="531813" y="641350"/>
            <a:ext cx="8154987"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3000"/>
              <a:t>Some would argue that anti-Evolutionists create a false dichotomy between those who believe in God and those who believe in Evolution </a:t>
            </a:r>
          </a:p>
          <a:p>
            <a:endParaRPr lang="en-US" altLang="en-US" sz="3000"/>
          </a:p>
          <a:p>
            <a:endParaRPr lang="en-US" altLang="en-US" sz="3000"/>
          </a:p>
        </p:txBody>
      </p:sp>
      <p:pic>
        <p:nvPicPr>
          <p:cNvPr id="61442" name="Picture 1">
            <a:extLst>
              <a:ext uri="{FF2B5EF4-FFF2-40B4-BE49-F238E27FC236}">
                <a16:creationId xmlns:a16="http://schemas.microsoft.com/office/drawing/2014/main" id="{D00BFDC2-D63B-FD4E-8BD6-55B7CF11AB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971800"/>
            <a:ext cx="4038600"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Box 3">
            <a:extLst>
              <a:ext uri="{FF2B5EF4-FFF2-40B4-BE49-F238E27FC236}">
                <a16:creationId xmlns:a16="http://schemas.microsoft.com/office/drawing/2014/main" id="{3577499C-2AF9-8A45-A4A8-2BF8A8379FD0}"/>
              </a:ext>
            </a:extLst>
          </p:cNvPr>
          <p:cNvSpPr txBox="1">
            <a:spLocks noChangeArrowheads="1"/>
          </p:cNvSpPr>
          <p:nvPr/>
        </p:nvSpPr>
        <p:spPr bwMode="auto">
          <a:xfrm>
            <a:off x="2590800" y="6324600"/>
            <a:ext cx="6308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From Evolution vs. Creationism by Eugenie Scott; figure by Alan Gishlick</a:t>
            </a:r>
          </a:p>
        </p:txBody>
      </p:sp>
      <p:grpSp>
        <p:nvGrpSpPr>
          <p:cNvPr id="63490" name="Group 24">
            <a:extLst>
              <a:ext uri="{FF2B5EF4-FFF2-40B4-BE49-F238E27FC236}">
                <a16:creationId xmlns:a16="http://schemas.microsoft.com/office/drawing/2014/main" id="{D6139074-E538-9243-BCC5-E38DA14B711D}"/>
              </a:ext>
            </a:extLst>
          </p:cNvPr>
          <p:cNvGrpSpPr>
            <a:grpSpLocks/>
          </p:cNvGrpSpPr>
          <p:nvPr/>
        </p:nvGrpSpPr>
        <p:grpSpPr bwMode="auto">
          <a:xfrm>
            <a:off x="609600" y="685800"/>
            <a:ext cx="7639050" cy="4419600"/>
            <a:chOff x="609600" y="685800"/>
            <a:chExt cx="7639325" cy="4419663"/>
          </a:xfrm>
        </p:grpSpPr>
        <p:sp>
          <p:nvSpPr>
            <p:cNvPr id="7" name="TextBox 6">
              <a:extLst>
                <a:ext uri="{FF2B5EF4-FFF2-40B4-BE49-F238E27FC236}">
                  <a16:creationId xmlns:a16="http://schemas.microsoft.com/office/drawing/2014/main" id="{CDB3B596-262A-EB4B-BB3A-82ED191D6252}"/>
                </a:ext>
              </a:extLst>
            </p:cNvPr>
            <p:cNvSpPr txBox="1"/>
            <p:nvPr/>
          </p:nvSpPr>
          <p:spPr>
            <a:xfrm>
              <a:off x="1828844" y="685800"/>
              <a:ext cx="1652647" cy="400056"/>
            </a:xfrm>
            <a:prstGeom prst="rect">
              <a:avLst/>
            </a:prstGeom>
            <a:noFill/>
          </p:spPr>
          <p:txBody>
            <a:bodyPr wrap="none">
              <a:spAutoFit/>
            </a:bodyPr>
            <a:lstStyle/>
            <a:p>
              <a:pPr>
                <a:defRPr/>
              </a:pPr>
              <a:r>
                <a:rPr lang="en-US" sz="2000" dirty="0">
                  <a:latin typeface="+mn-lt"/>
                  <a:ea typeface="ＭＳ Ｐゴシック" charset="-128"/>
                </a:rPr>
                <a:t>Flat </a:t>
              </a:r>
              <a:r>
                <a:rPr lang="en-US" sz="2000" dirty="0" err="1">
                  <a:latin typeface="+mn-lt"/>
                  <a:ea typeface="ＭＳ Ｐゴシック" charset="-128"/>
                </a:rPr>
                <a:t>Earthers</a:t>
              </a:r>
              <a:endParaRPr lang="en-US" sz="2000" dirty="0">
                <a:latin typeface="+mn-lt"/>
                <a:ea typeface="ＭＳ Ｐゴシック" charset="-128"/>
              </a:endParaRPr>
            </a:p>
          </p:txBody>
        </p:sp>
        <p:sp>
          <p:nvSpPr>
            <p:cNvPr id="8" name="TextBox 7">
              <a:extLst>
                <a:ext uri="{FF2B5EF4-FFF2-40B4-BE49-F238E27FC236}">
                  <a16:creationId xmlns:a16="http://schemas.microsoft.com/office/drawing/2014/main" id="{E0A89D23-AA32-274E-BE0D-4A6929BF81A9}"/>
                </a:ext>
              </a:extLst>
            </p:cNvPr>
            <p:cNvSpPr txBox="1"/>
            <p:nvPr/>
          </p:nvSpPr>
          <p:spPr>
            <a:xfrm>
              <a:off x="2362263" y="1143007"/>
              <a:ext cx="1624071" cy="400056"/>
            </a:xfrm>
            <a:prstGeom prst="rect">
              <a:avLst/>
            </a:prstGeom>
            <a:noFill/>
          </p:spPr>
          <p:txBody>
            <a:bodyPr wrap="none">
              <a:spAutoFit/>
            </a:bodyPr>
            <a:lstStyle/>
            <a:p>
              <a:pPr>
                <a:defRPr/>
              </a:pPr>
              <a:r>
                <a:rPr lang="en-US" sz="2000" dirty="0" err="1">
                  <a:latin typeface="+mn-lt"/>
                  <a:ea typeface="ＭＳ Ｐゴシック" charset="-128"/>
                </a:rPr>
                <a:t>Geocentrists</a:t>
              </a:r>
              <a:endParaRPr lang="en-US" sz="2000" dirty="0">
                <a:latin typeface="+mn-lt"/>
                <a:ea typeface="ＭＳ Ｐゴシック" charset="-128"/>
              </a:endParaRPr>
            </a:p>
          </p:txBody>
        </p:sp>
        <p:sp>
          <p:nvSpPr>
            <p:cNvPr id="9" name="TextBox 8">
              <a:extLst>
                <a:ext uri="{FF2B5EF4-FFF2-40B4-BE49-F238E27FC236}">
                  <a16:creationId xmlns:a16="http://schemas.microsoft.com/office/drawing/2014/main" id="{F6B1687E-7168-E446-81F7-450D485A45C9}"/>
                </a:ext>
              </a:extLst>
            </p:cNvPr>
            <p:cNvSpPr txBox="1"/>
            <p:nvPr/>
          </p:nvSpPr>
          <p:spPr>
            <a:xfrm>
              <a:off x="2819480" y="1600213"/>
              <a:ext cx="3025884" cy="400056"/>
            </a:xfrm>
            <a:prstGeom prst="rect">
              <a:avLst/>
            </a:prstGeom>
            <a:noFill/>
          </p:spPr>
          <p:txBody>
            <a:bodyPr wrap="none">
              <a:spAutoFit/>
            </a:bodyPr>
            <a:lstStyle/>
            <a:p>
              <a:pPr>
                <a:defRPr/>
              </a:pPr>
              <a:r>
                <a:rPr lang="en-US" sz="2000" dirty="0">
                  <a:latin typeface="+mn-lt"/>
                  <a:ea typeface="ＭＳ Ｐゴシック" charset="-128"/>
                </a:rPr>
                <a:t>Young Earth Creationism</a:t>
              </a:r>
            </a:p>
          </p:txBody>
        </p:sp>
        <p:sp>
          <p:nvSpPr>
            <p:cNvPr id="10" name="TextBox 9">
              <a:extLst>
                <a:ext uri="{FF2B5EF4-FFF2-40B4-BE49-F238E27FC236}">
                  <a16:creationId xmlns:a16="http://schemas.microsoft.com/office/drawing/2014/main" id="{03597FF5-7721-784C-83F9-D59AFA650A4F}"/>
                </a:ext>
              </a:extLst>
            </p:cNvPr>
            <p:cNvSpPr txBox="1"/>
            <p:nvPr/>
          </p:nvSpPr>
          <p:spPr>
            <a:xfrm>
              <a:off x="3505304" y="2209822"/>
              <a:ext cx="2108276" cy="400056"/>
            </a:xfrm>
            <a:prstGeom prst="rect">
              <a:avLst/>
            </a:prstGeom>
            <a:noFill/>
          </p:spPr>
          <p:txBody>
            <a:bodyPr wrap="none">
              <a:spAutoFit/>
            </a:bodyPr>
            <a:lstStyle/>
            <a:p>
              <a:pPr>
                <a:defRPr/>
              </a:pPr>
              <a:r>
                <a:rPr lang="en-US" sz="2000" dirty="0">
                  <a:latin typeface="+mn-lt"/>
                  <a:ea typeface="ＭＳ Ｐゴシック" charset="-128"/>
                </a:rPr>
                <a:t>Gap Creationism</a:t>
              </a:r>
            </a:p>
          </p:txBody>
        </p:sp>
        <p:sp>
          <p:nvSpPr>
            <p:cNvPr id="11" name="TextBox 10">
              <a:extLst>
                <a:ext uri="{FF2B5EF4-FFF2-40B4-BE49-F238E27FC236}">
                  <a16:creationId xmlns:a16="http://schemas.microsoft.com/office/drawing/2014/main" id="{54DAF9E6-1563-7044-9A84-6ABDF2E7B0FE}"/>
                </a:ext>
              </a:extLst>
            </p:cNvPr>
            <p:cNvSpPr txBox="1"/>
            <p:nvPr/>
          </p:nvSpPr>
          <p:spPr>
            <a:xfrm>
              <a:off x="4038723" y="2743229"/>
              <a:ext cx="2594068" cy="400056"/>
            </a:xfrm>
            <a:prstGeom prst="rect">
              <a:avLst/>
            </a:prstGeom>
            <a:noFill/>
          </p:spPr>
          <p:txBody>
            <a:bodyPr wrap="none">
              <a:spAutoFit/>
            </a:bodyPr>
            <a:lstStyle/>
            <a:p>
              <a:pPr>
                <a:defRPr/>
              </a:pPr>
              <a:r>
                <a:rPr lang="en-US" sz="2000" dirty="0">
                  <a:latin typeface="+mn-lt"/>
                  <a:ea typeface="ＭＳ Ｐゴシック" charset="-128"/>
                </a:rPr>
                <a:t>Day Age Creationism</a:t>
              </a:r>
            </a:p>
          </p:txBody>
        </p:sp>
        <p:sp>
          <p:nvSpPr>
            <p:cNvPr id="12" name="TextBox 11">
              <a:extLst>
                <a:ext uri="{FF2B5EF4-FFF2-40B4-BE49-F238E27FC236}">
                  <a16:creationId xmlns:a16="http://schemas.microsoft.com/office/drawing/2014/main" id="{6B8FC70E-308F-D944-84C2-4BD465591934}"/>
                </a:ext>
              </a:extLst>
            </p:cNvPr>
            <p:cNvSpPr txBox="1"/>
            <p:nvPr/>
          </p:nvSpPr>
          <p:spPr>
            <a:xfrm>
              <a:off x="4419737" y="3200436"/>
              <a:ext cx="2978257" cy="400056"/>
            </a:xfrm>
            <a:prstGeom prst="rect">
              <a:avLst/>
            </a:prstGeom>
            <a:noFill/>
          </p:spPr>
          <p:txBody>
            <a:bodyPr wrap="none">
              <a:spAutoFit/>
            </a:bodyPr>
            <a:lstStyle/>
            <a:p>
              <a:pPr>
                <a:defRPr/>
              </a:pPr>
              <a:r>
                <a:rPr lang="en-US" sz="2000" dirty="0">
                  <a:latin typeface="+mn-lt"/>
                  <a:ea typeface="ＭＳ Ｐゴシック" charset="-128"/>
                </a:rPr>
                <a:t>Progressive Creationism</a:t>
              </a:r>
            </a:p>
          </p:txBody>
        </p:sp>
        <p:sp>
          <p:nvSpPr>
            <p:cNvPr id="13" name="TextBox 12">
              <a:extLst>
                <a:ext uri="{FF2B5EF4-FFF2-40B4-BE49-F238E27FC236}">
                  <a16:creationId xmlns:a16="http://schemas.microsoft.com/office/drawing/2014/main" id="{2D702EE2-BDF3-B04E-9198-F22D4D13A029}"/>
                </a:ext>
              </a:extLst>
            </p:cNvPr>
            <p:cNvSpPr txBox="1"/>
            <p:nvPr/>
          </p:nvSpPr>
          <p:spPr>
            <a:xfrm>
              <a:off x="4953156" y="3657642"/>
              <a:ext cx="2592481" cy="400056"/>
            </a:xfrm>
            <a:prstGeom prst="rect">
              <a:avLst/>
            </a:prstGeom>
            <a:noFill/>
          </p:spPr>
          <p:txBody>
            <a:bodyPr wrap="none">
              <a:spAutoFit/>
            </a:bodyPr>
            <a:lstStyle/>
            <a:p>
              <a:pPr>
                <a:defRPr/>
              </a:pPr>
              <a:r>
                <a:rPr lang="en-US" sz="2000" dirty="0">
                  <a:latin typeface="+mn-lt"/>
                  <a:ea typeface="ＭＳ Ｐゴシック" charset="-128"/>
                </a:rPr>
                <a:t>Theistic Evolutionism</a:t>
              </a:r>
            </a:p>
          </p:txBody>
        </p:sp>
        <p:sp>
          <p:nvSpPr>
            <p:cNvPr id="14" name="TextBox 13">
              <a:extLst>
                <a:ext uri="{FF2B5EF4-FFF2-40B4-BE49-F238E27FC236}">
                  <a16:creationId xmlns:a16="http://schemas.microsoft.com/office/drawing/2014/main" id="{68053FC9-F33B-0F41-91E9-213821FF0C7E}"/>
                </a:ext>
              </a:extLst>
            </p:cNvPr>
            <p:cNvSpPr txBox="1"/>
            <p:nvPr/>
          </p:nvSpPr>
          <p:spPr>
            <a:xfrm>
              <a:off x="5294482" y="4095799"/>
              <a:ext cx="2706784" cy="400056"/>
            </a:xfrm>
            <a:prstGeom prst="rect">
              <a:avLst/>
            </a:prstGeom>
            <a:noFill/>
          </p:spPr>
          <p:txBody>
            <a:bodyPr wrap="none">
              <a:spAutoFit/>
            </a:bodyPr>
            <a:lstStyle/>
            <a:p>
              <a:pPr>
                <a:defRPr/>
              </a:pPr>
              <a:r>
                <a:rPr lang="en-US" sz="2000" dirty="0">
                  <a:latin typeface="+mn-lt"/>
                  <a:ea typeface="ＭＳ Ｐゴシック" charset="-128"/>
                </a:rPr>
                <a:t>Agnostic Evolutionism</a:t>
              </a:r>
            </a:p>
          </p:txBody>
        </p:sp>
        <p:sp>
          <p:nvSpPr>
            <p:cNvPr id="15" name="TextBox 14">
              <a:extLst>
                <a:ext uri="{FF2B5EF4-FFF2-40B4-BE49-F238E27FC236}">
                  <a16:creationId xmlns:a16="http://schemas.microsoft.com/office/drawing/2014/main" id="{99714601-22B4-0E48-8899-DDA74CDF1E6D}"/>
                </a:ext>
              </a:extLst>
            </p:cNvPr>
            <p:cNvSpPr txBox="1"/>
            <p:nvPr/>
          </p:nvSpPr>
          <p:spPr>
            <a:xfrm>
              <a:off x="5751698" y="4495854"/>
              <a:ext cx="2497227" cy="400056"/>
            </a:xfrm>
            <a:prstGeom prst="rect">
              <a:avLst/>
            </a:prstGeom>
            <a:noFill/>
          </p:spPr>
          <p:txBody>
            <a:bodyPr wrap="none">
              <a:spAutoFit/>
            </a:bodyPr>
            <a:lstStyle/>
            <a:p>
              <a:pPr>
                <a:defRPr/>
              </a:pPr>
              <a:r>
                <a:rPr lang="en-US" sz="2000" dirty="0">
                  <a:latin typeface="+mn-lt"/>
                  <a:ea typeface="ＭＳ Ｐゴシック" charset="-128"/>
                </a:rPr>
                <a:t>Atheistic Evolutionism</a:t>
              </a:r>
            </a:p>
          </p:txBody>
        </p:sp>
        <p:sp>
          <p:nvSpPr>
            <p:cNvPr id="16" name="TextBox 15">
              <a:extLst>
                <a:ext uri="{FF2B5EF4-FFF2-40B4-BE49-F238E27FC236}">
                  <a16:creationId xmlns:a16="http://schemas.microsoft.com/office/drawing/2014/main" id="{4ACA8F4F-9174-454E-8265-A089368E8FF8}"/>
                </a:ext>
              </a:extLst>
            </p:cNvPr>
            <p:cNvSpPr txBox="1"/>
            <p:nvPr/>
          </p:nvSpPr>
          <p:spPr>
            <a:xfrm>
              <a:off x="5943792" y="838202"/>
              <a:ext cx="1866967" cy="461970"/>
            </a:xfrm>
            <a:prstGeom prst="rect">
              <a:avLst/>
            </a:prstGeom>
            <a:noFill/>
          </p:spPr>
          <p:txBody>
            <a:bodyPr wrap="none">
              <a:spAutoFit/>
            </a:bodyPr>
            <a:lstStyle/>
            <a:p>
              <a:pPr>
                <a:defRPr/>
              </a:pPr>
              <a:r>
                <a:rPr lang="en-US" dirty="0">
                  <a:solidFill>
                    <a:srgbClr val="804000"/>
                  </a:solidFill>
                  <a:latin typeface="+mn-lt"/>
                  <a:ea typeface="ＭＳ Ｐゴシック" charset="-128"/>
                </a:rPr>
                <a:t>Young Earth</a:t>
              </a:r>
            </a:p>
          </p:txBody>
        </p:sp>
        <p:sp>
          <p:nvSpPr>
            <p:cNvPr id="17" name="TextBox 16">
              <a:extLst>
                <a:ext uri="{FF2B5EF4-FFF2-40B4-BE49-F238E27FC236}">
                  <a16:creationId xmlns:a16="http://schemas.microsoft.com/office/drawing/2014/main" id="{9A26FAD4-3AA4-8043-909F-7BD8F50D2956}"/>
                </a:ext>
              </a:extLst>
            </p:cNvPr>
            <p:cNvSpPr txBox="1"/>
            <p:nvPr/>
          </p:nvSpPr>
          <p:spPr>
            <a:xfrm>
              <a:off x="685803" y="3505240"/>
              <a:ext cx="1484366" cy="461970"/>
            </a:xfrm>
            <a:prstGeom prst="rect">
              <a:avLst/>
            </a:prstGeom>
            <a:noFill/>
          </p:spPr>
          <p:txBody>
            <a:bodyPr wrap="none">
              <a:spAutoFit/>
            </a:bodyPr>
            <a:lstStyle/>
            <a:p>
              <a:pPr>
                <a:defRPr/>
              </a:pPr>
              <a:r>
                <a:rPr lang="en-US" dirty="0">
                  <a:solidFill>
                    <a:srgbClr val="804000"/>
                  </a:solidFill>
                  <a:latin typeface="+mn-lt"/>
                  <a:ea typeface="ＭＳ Ｐゴシック" charset="-128"/>
                </a:rPr>
                <a:t>Old Earth</a:t>
              </a:r>
            </a:p>
          </p:txBody>
        </p:sp>
        <p:cxnSp>
          <p:nvCxnSpPr>
            <p:cNvPr id="19" name="Straight Connector 18">
              <a:extLst>
                <a:ext uri="{FF2B5EF4-FFF2-40B4-BE49-F238E27FC236}">
                  <a16:creationId xmlns:a16="http://schemas.microsoft.com/office/drawing/2014/main" id="{F1E2EB44-99EC-FC4F-9403-F76CEC214B4A}"/>
                </a:ext>
              </a:extLst>
            </p:cNvPr>
            <p:cNvCxnSpPr/>
            <p:nvPr/>
          </p:nvCxnSpPr>
          <p:spPr>
            <a:xfrm>
              <a:off x="685803" y="2057420"/>
              <a:ext cx="7010652" cy="0"/>
            </a:xfrm>
            <a:prstGeom prst="line">
              <a:avLst/>
            </a:prstGeom>
            <a:ln w="57150" cmpd="sng">
              <a:solidFill>
                <a:srgbClr val="008000"/>
              </a:solidFill>
              <a:prstDash val="dot"/>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84ECAD6B-104E-824A-B319-DFFC42A1CA3C}"/>
                </a:ext>
              </a:extLst>
            </p:cNvPr>
            <p:cNvSpPr txBox="1"/>
            <p:nvPr/>
          </p:nvSpPr>
          <p:spPr>
            <a:xfrm>
              <a:off x="609600" y="838202"/>
              <a:ext cx="1347837" cy="830275"/>
            </a:xfrm>
            <a:prstGeom prst="rect">
              <a:avLst/>
            </a:prstGeom>
            <a:noFill/>
          </p:spPr>
          <p:txBody>
            <a:bodyPr wrap="none">
              <a:spAutoFit/>
            </a:bodyPr>
            <a:lstStyle/>
            <a:p>
              <a:pPr>
                <a:defRPr/>
              </a:pPr>
              <a:r>
                <a:rPr lang="en-US" dirty="0">
                  <a:solidFill>
                    <a:srgbClr val="0000FF"/>
                  </a:solidFill>
                  <a:latin typeface="+mn-lt"/>
                  <a:ea typeface="ＭＳ Ｐゴシック" charset="-128"/>
                </a:rPr>
                <a:t>Special</a:t>
              </a:r>
            </a:p>
            <a:p>
              <a:pPr>
                <a:defRPr/>
              </a:pPr>
              <a:r>
                <a:rPr lang="en-US" dirty="0">
                  <a:solidFill>
                    <a:srgbClr val="0000FF"/>
                  </a:solidFill>
                  <a:latin typeface="+mn-lt"/>
                  <a:ea typeface="ＭＳ Ｐゴシック" charset="-128"/>
                </a:rPr>
                <a:t>Creation</a:t>
              </a:r>
            </a:p>
          </p:txBody>
        </p:sp>
        <p:sp>
          <p:nvSpPr>
            <p:cNvPr id="21" name="TextBox 20">
              <a:extLst>
                <a:ext uri="{FF2B5EF4-FFF2-40B4-BE49-F238E27FC236}">
                  <a16:creationId xmlns:a16="http://schemas.microsoft.com/office/drawing/2014/main" id="{B6D039A7-3664-7347-B009-DEB1403EA7CB}"/>
                </a:ext>
              </a:extLst>
            </p:cNvPr>
            <p:cNvSpPr txBox="1"/>
            <p:nvPr/>
          </p:nvSpPr>
          <p:spPr>
            <a:xfrm>
              <a:off x="3505304" y="4038648"/>
              <a:ext cx="1451027" cy="461970"/>
            </a:xfrm>
            <a:prstGeom prst="rect">
              <a:avLst/>
            </a:prstGeom>
            <a:noFill/>
          </p:spPr>
          <p:txBody>
            <a:bodyPr wrap="none">
              <a:spAutoFit/>
            </a:bodyPr>
            <a:lstStyle/>
            <a:p>
              <a:pPr>
                <a:defRPr/>
              </a:pPr>
              <a:r>
                <a:rPr lang="en-US" dirty="0">
                  <a:solidFill>
                    <a:srgbClr val="0000FF"/>
                  </a:solidFill>
                  <a:latin typeface="+mn-lt"/>
                  <a:ea typeface="ＭＳ Ｐゴシック" charset="-128"/>
                </a:rPr>
                <a:t>Evolution</a:t>
              </a:r>
            </a:p>
          </p:txBody>
        </p:sp>
        <p:sp>
          <p:nvSpPr>
            <p:cNvPr id="63506" name="TextBox 21">
              <a:extLst>
                <a:ext uri="{FF2B5EF4-FFF2-40B4-BE49-F238E27FC236}">
                  <a16:creationId xmlns:a16="http://schemas.microsoft.com/office/drawing/2014/main" id="{3FFCD067-7268-5B44-AB49-20BBBA7BC5CB}"/>
                </a:ext>
              </a:extLst>
            </p:cNvPr>
            <p:cNvSpPr txBox="1">
              <a:spLocks noChangeArrowheads="1"/>
            </p:cNvSpPr>
            <p:nvPr/>
          </p:nvSpPr>
          <p:spPr bwMode="auto">
            <a:xfrm rot="2728278">
              <a:off x="1753033" y="2524766"/>
              <a:ext cx="2671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latin typeface="Times" pitchFamily="2" charset="0"/>
                </a:rPr>
                <a:t>“Intelligent Design”</a:t>
              </a:r>
            </a:p>
          </p:txBody>
        </p:sp>
        <p:cxnSp>
          <p:nvCxnSpPr>
            <p:cNvPr id="24" name="Straight Connector 23">
              <a:extLst>
                <a:ext uri="{FF2B5EF4-FFF2-40B4-BE49-F238E27FC236}">
                  <a16:creationId xmlns:a16="http://schemas.microsoft.com/office/drawing/2014/main" id="{0CF6A074-0A4B-A641-BDB7-7A02578BD5A5}"/>
                </a:ext>
              </a:extLst>
            </p:cNvPr>
            <p:cNvCxnSpPr>
              <a:cxnSpLocks noChangeShapeType="1"/>
            </p:cNvCxnSpPr>
            <p:nvPr/>
          </p:nvCxnSpPr>
          <p:spPr bwMode="auto">
            <a:xfrm>
              <a:off x="1600286" y="762001"/>
              <a:ext cx="4356683" cy="4343462"/>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22" name="TextBox 21">
            <a:extLst>
              <a:ext uri="{FF2B5EF4-FFF2-40B4-BE49-F238E27FC236}">
                <a16:creationId xmlns:a16="http://schemas.microsoft.com/office/drawing/2014/main" id="{A51F7EBD-53B8-A64C-9BA9-CF0AFB40D5D1}"/>
              </a:ext>
            </a:extLst>
          </p:cNvPr>
          <p:cNvSpPr txBox="1"/>
          <p:nvPr/>
        </p:nvSpPr>
        <p:spPr bwMode="auto">
          <a:xfrm>
            <a:off x="6119813" y="4876800"/>
            <a:ext cx="2851150" cy="400050"/>
          </a:xfrm>
          <a:prstGeom prst="rect">
            <a:avLst/>
          </a:prstGeom>
          <a:noFill/>
        </p:spPr>
        <p:txBody>
          <a:bodyPr wrap="none">
            <a:spAutoFit/>
          </a:bodyPr>
          <a:lstStyle/>
          <a:p>
            <a:pPr>
              <a:defRPr/>
            </a:pPr>
            <a:r>
              <a:rPr lang="en-US" sz="2000" dirty="0">
                <a:latin typeface="+mn-lt"/>
                <a:ea typeface="ＭＳ Ｐゴシック" charset="-128"/>
              </a:rPr>
              <a:t>Anti-theistic Evolutionism</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3">
            <a:extLst>
              <a:ext uri="{FF2B5EF4-FFF2-40B4-BE49-F238E27FC236}">
                <a16:creationId xmlns:a16="http://schemas.microsoft.com/office/drawing/2014/main" id="{0B46C796-884B-7541-89E0-5EEA2D9F73B4}"/>
              </a:ext>
            </a:extLst>
          </p:cNvPr>
          <p:cNvSpPr txBox="1">
            <a:spLocks noChangeArrowheads="1"/>
          </p:cNvSpPr>
          <p:nvPr/>
        </p:nvSpPr>
        <p:spPr bwMode="auto">
          <a:xfrm>
            <a:off x="2590800" y="6324600"/>
            <a:ext cx="6308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From Evolution vs. Creationism by Eugenie Scott; figure by Alan Gishlick</a:t>
            </a:r>
          </a:p>
        </p:txBody>
      </p:sp>
      <p:sp>
        <p:nvSpPr>
          <p:cNvPr id="64514" name="TextBox 4">
            <a:extLst>
              <a:ext uri="{FF2B5EF4-FFF2-40B4-BE49-F238E27FC236}">
                <a16:creationId xmlns:a16="http://schemas.microsoft.com/office/drawing/2014/main" id="{7A3FEA77-40BB-F647-9868-35A99C911A1C}"/>
              </a:ext>
            </a:extLst>
          </p:cNvPr>
          <p:cNvSpPr txBox="1">
            <a:spLocks noChangeArrowheads="1"/>
          </p:cNvSpPr>
          <p:nvPr/>
        </p:nvSpPr>
        <p:spPr bwMode="auto">
          <a:xfrm>
            <a:off x="228600" y="228600"/>
            <a:ext cx="2671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solidFill>
                  <a:srgbClr val="FF0000"/>
                </a:solidFill>
              </a:rPr>
              <a:t>More Biblical literalism</a:t>
            </a:r>
          </a:p>
        </p:txBody>
      </p:sp>
      <p:grpSp>
        <p:nvGrpSpPr>
          <p:cNvPr id="64515" name="Group 5">
            <a:extLst>
              <a:ext uri="{FF2B5EF4-FFF2-40B4-BE49-F238E27FC236}">
                <a16:creationId xmlns:a16="http://schemas.microsoft.com/office/drawing/2014/main" id="{67CB471C-E7BD-B043-BF8E-3FCDF8897355}"/>
              </a:ext>
            </a:extLst>
          </p:cNvPr>
          <p:cNvGrpSpPr>
            <a:grpSpLocks/>
          </p:cNvGrpSpPr>
          <p:nvPr/>
        </p:nvGrpSpPr>
        <p:grpSpPr bwMode="auto">
          <a:xfrm>
            <a:off x="609600" y="685800"/>
            <a:ext cx="7639050" cy="4419600"/>
            <a:chOff x="609600" y="685800"/>
            <a:chExt cx="7639325" cy="4419663"/>
          </a:xfrm>
        </p:grpSpPr>
        <p:sp>
          <p:nvSpPr>
            <p:cNvPr id="7" name="TextBox 6">
              <a:extLst>
                <a:ext uri="{FF2B5EF4-FFF2-40B4-BE49-F238E27FC236}">
                  <a16:creationId xmlns:a16="http://schemas.microsoft.com/office/drawing/2014/main" id="{1CD4D943-8D7A-BC48-8D5D-72D71C510352}"/>
                </a:ext>
              </a:extLst>
            </p:cNvPr>
            <p:cNvSpPr txBox="1"/>
            <p:nvPr/>
          </p:nvSpPr>
          <p:spPr>
            <a:xfrm>
              <a:off x="1828844" y="685800"/>
              <a:ext cx="1652647" cy="400056"/>
            </a:xfrm>
            <a:prstGeom prst="rect">
              <a:avLst/>
            </a:prstGeom>
            <a:noFill/>
          </p:spPr>
          <p:txBody>
            <a:bodyPr wrap="none">
              <a:spAutoFit/>
            </a:bodyPr>
            <a:lstStyle/>
            <a:p>
              <a:pPr>
                <a:defRPr/>
              </a:pPr>
              <a:r>
                <a:rPr lang="en-US" sz="2000" dirty="0">
                  <a:latin typeface="+mn-lt"/>
                  <a:ea typeface="ＭＳ Ｐゴシック" charset="-128"/>
                </a:rPr>
                <a:t>Flat </a:t>
              </a:r>
              <a:r>
                <a:rPr lang="en-US" sz="2000" dirty="0" err="1">
                  <a:latin typeface="+mn-lt"/>
                  <a:ea typeface="ＭＳ Ｐゴシック" charset="-128"/>
                </a:rPr>
                <a:t>Earthers</a:t>
              </a:r>
              <a:endParaRPr lang="en-US" sz="2000" dirty="0">
                <a:latin typeface="+mn-lt"/>
                <a:ea typeface="ＭＳ Ｐゴシック" charset="-128"/>
              </a:endParaRPr>
            </a:p>
          </p:txBody>
        </p:sp>
        <p:sp>
          <p:nvSpPr>
            <p:cNvPr id="8" name="TextBox 7">
              <a:extLst>
                <a:ext uri="{FF2B5EF4-FFF2-40B4-BE49-F238E27FC236}">
                  <a16:creationId xmlns:a16="http://schemas.microsoft.com/office/drawing/2014/main" id="{5C3FD923-EC8A-C242-83C6-95699607AB48}"/>
                </a:ext>
              </a:extLst>
            </p:cNvPr>
            <p:cNvSpPr txBox="1"/>
            <p:nvPr/>
          </p:nvSpPr>
          <p:spPr>
            <a:xfrm>
              <a:off x="2362263" y="1143007"/>
              <a:ext cx="1624071" cy="400056"/>
            </a:xfrm>
            <a:prstGeom prst="rect">
              <a:avLst/>
            </a:prstGeom>
            <a:noFill/>
          </p:spPr>
          <p:txBody>
            <a:bodyPr wrap="none">
              <a:spAutoFit/>
            </a:bodyPr>
            <a:lstStyle/>
            <a:p>
              <a:pPr>
                <a:defRPr/>
              </a:pPr>
              <a:r>
                <a:rPr lang="en-US" sz="2000" dirty="0" err="1">
                  <a:latin typeface="+mn-lt"/>
                  <a:ea typeface="ＭＳ Ｐゴシック" charset="-128"/>
                </a:rPr>
                <a:t>Geocentrists</a:t>
              </a:r>
              <a:endParaRPr lang="en-US" sz="2000" dirty="0">
                <a:latin typeface="+mn-lt"/>
                <a:ea typeface="ＭＳ Ｐゴシック" charset="-128"/>
              </a:endParaRPr>
            </a:p>
          </p:txBody>
        </p:sp>
        <p:sp>
          <p:nvSpPr>
            <p:cNvPr id="9" name="TextBox 8">
              <a:extLst>
                <a:ext uri="{FF2B5EF4-FFF2-40B4-BE49-F238E27FC236}">
                  <a16:creationId xmlns:a16="http://schemas.microsoft.com/office/drawing/2014/main" id="{4F68F32A-6DDB-C548-AB66-7932251D10DB}"/>
                </a:ext>
              </a:extLst>
            </p:cNvPr>
            <p:cNvSpPr txBox="1"/>
            <p:nvPr/>
          </p:nvSpPr>
          <p:spPr>
            <a:xfrm>
              <a:off x="2819480" y="1600213"/>
              <a:ext cx="3025884" cy="400056"/>
            </a:xfrm>
            <a:prstGeom prst="rect">
              <a:avLst/>
            </a:prstGeom>
            <a:noFill/>
          </p:spPr>
          <p:txBody>
            <a:bodyPr wrap="none">
              <a:spAutoFit/>
            </a:bodyPr>
            <a:lstStyle/>
            <a:p>
              <a:pPr>
                <a:defRPr/>
              </a:pPr>
              <a:r>
                <a:rPr lang="en-US" sz="2000" dirty="0">
                  <a:latin typeface="+mn-lt"/>
                  <a:ea typeface="ＭＳ Ｐゴシック" charset="-128"/>
                </a:rPr>
                <a:t>Young Earth Creationism</a:t>
              </a:r>
            </a:p>
          </p:txBody>
        </p:sp>
        <p:sp>
          <p:nvSpPr>
            <p:cNvPr id="10" name="TextBox 9">
              <a:extLst>
                <a:ext uri="{FF2B5EF4-FFF2-40B4-BE49-F238E27FC236}">
                  <a16:creationId xmlns:a16="http://schemas.microsoft.com/office/drawing/2014/main" id="{3DF4E00D-89D9-3E45-8F58-3AA2EFA98FE9}"/>
                </a:ext>
              </a:extLst>
            </p:cNvPr>
            <p:cNvSpPr txBox="1"/>
            <p:nvPr/>
          </p:nvSpPr>
          <p:spPr>
            <a:xfrm>
              <a:off x="3505304" y="2209822"/>
              <a:ext cx="2108276" cy="400056"/>
            </a:xfrm>
            <a:prstGeom prst="rect">
              <a:avLst/>
            </a:prstGeom>
            <a:noFill/>
          </p:spPr>
          <p:txBody>
            <a:bodyPr wrap="none">
              <a:spAutoFit/>
            </a:bodyPr>
            <a:lstStyle/>
            <a:p>
              <a:pPr>
                <a:defRPr/>
              </a:pPr>
              <a:r>
                <a:rPr lang="en-US" sz="2000" dirty="0">
                  <a:latin typeface="+mn-lt"/>
                  <a:ea typeface="ＭＳ Ｐゴシック" charset="-128"/>
                </a:rPr>
                <a:t>Gap Creationism</a:t>
              </a:r>
            </a:p>
          </p:txBody>
        </p:sp>
        <p:sp>
          <p:nvSpPr>
            <p:cNvPr id="11" name="TextBox 10">
              <a:extLst>
                <a:ext uri="{FF2B5EF4-FFF2-40B4-BE49-F238E27FC236}">
                  <a16:creationId xmlns:a16="http://schemas.microsoft.com/office/drawing/2014/main" id="{90196C1C-F125-4E4A-AFC5-A3B1919D1A6B}"/>
                </a:ext>
              </a:extLst>
            </p:cNvPr>
            <p:cNvSpPr txBox="1"/>
            <p:nvPr/>
          </p:nvSpPr>
          <p:spPr>
            <a:xfrm>
              <a:off x="4038723" y="2743229"/>
              <a:ext cx="2594068" cy="400056"/>
            </a:xfrm>
            <a:prstGeom prst="rect">
              <a:avLst/>
            </a:prstGeom>
            <a:noFill/>
          </p:spPr>
          <p:txBody>
            <a:bodyPr wrap="none">
              <a:spAutoFit/>
            </a:bodyPr>
            <a:lstStyle/>
            <a:p>
              <a:pPr>
                <a:defRPr/>
              </a:pPr>
              <a:r>
                <a:rPr lang="en-US" sz="2000" dirty="0">
                  <a:latin typeface="+mn-lt"/>
                  <a:ea typeface="ＭＳ Ｐゴシック" charset="-128"/>
                </a:rPr>
                <a:t>Day Age Creationism</a:t>
              </a:r>
            </a:p>
          </p:txBody>
        </p:sp>
        <p:sp>
          <p:nvSpPr>
            <p:cNvPr id="12" name="TextBox 11">
              <a:extLst>
                <a:ext uri="{FF2B5EF4-FFF2-40B4-BE49-F238E27FC236}">
                  <a16:creationId xmlns:a16="http://schemas.microsoft.com/office/drawing/2014/main" id="{051C962B-A36A-E248-94A5-FF20F61E3433}"/>
                </a:ext>
              </a:extLst>
            </p:cNvPr>
            <p:cNvSpPr txBox="1"/>
            <p:nvPr/>
          </p:nvSpPr>
          <p:spPr>
            <a:xfrm>
              <a:off x="4419737" y="3200436"/>
              <a:ext cx="2978257" cy="400056"/>
            </a:xfrm>
            <a:prstGeom prst="rect">
              <a:avLst/>
            </a:prstGeom>
            <a:noFill/>
          </p:spPr>
          <p:txBody>
            <a:bodyPr wrap="none">
              <a:spAutoFit/>
            </a:bodyPr>
            <a:lstStyle/>
            <a:p>
              <a:pPr>
                <a:defRPr/>
              </a:pPr>
              <a:r>
                <a:rPr lang="en-US" sz="2000" dirty="0">
                  <a:latin typeface="+mn-lt"/>
                  <a:ea typeface="ＭＳ Ｐゴシック" charset="-128"/>
                </a:rPr>
                <a:t>Progressive Creationism</a:t>
              </a:r>
            </a:p>
          </p:txBody>
        </p:sp>
        <p:sp>
          <p:nvSpPr>
            <p:cNvPr id="13" name="TextBox 12">
              <a:extLst>
                <a:ext uri="{FF2B5EF4-FFF2-40B4-BE49-F238E27FC236}">
                  <a16:creationId xmlns:a16="http://schemas.microsoft.com/office/drawing/2014/main" id="{A5F00133-1CF4-5F4A-91BB-2C332CE23ED9}"/>
                </a:ext>
              </a:extLst>
            </p:cNvPr>
            <p:cNvSpPr txBox="1"/>
            <p:nvPr/>
          </p:nvSpPr>
          <p:spPr>
            <a:xfrm>
              <a:off x="4953156" y="3657642"/>
              <a:ext cx="2592481" cy="400056"/>
            </a:xfrm>
            <a:prstGeom prst="rect">
              <a:avLst/>
            </a:prstGeom>
            <a:noFill/>
          </p:spPr>
          <p:txBody>
            <a:bodyPr wrap="none">
              <a:spAutoFit/>
            </a:bodyPr>
            <a:lstStyle/>
            <a:p>
              <a:pPr>
                <a:defRPr/>
              </a:pPr>
              <a:r>
                <a:rPr lang="en-US" sz="2000" dirty="0">
                  <a:latin typeface="+mn-lt"/>
                  <a:ea typeface="ＭＳ Ｐゴシック" charset="-128"/>
                </a:rPr>
                <a:t>Theistic Evolutionism</a:t>
              </a:r>
            </a:p>
          </p:txBody>
        </p:sp>
        <p:sp>
          <p:nvSpPr>
            <p:cNvPr id="14" name="TextBox 13">
              <a:extLst>
                <a:ext uri="{FF2B5EF4-FFF2-40B4-BE49-F238E27FC236}">
                  <a16:creationId xmlns:a16="http://schemas.microsoft.com/office/drawing/2014/main" id="{90C8EE8C-0839-9C4F-A0F0-02E63B950A7E}"/>
                </a:ext>
              </a:extLst>
            </p:cNvPr>
            <p:cNvSpPr txBox="1"/>
            <p:nvPr/>
          </p:nvSpPr>
          <p:spPr>
            <a:xfrm>
              <a:off x="5294482" y="4095799"/>
              <a:ext cx="2706784" cy="400056"/>
            </a:xfrm>
            <a:prstGeom prst="rect">
              <a:avLst/>
            </a:prstGeom>
            <a:noFill/>
          </p:spPr>
          <p:txBody>
            <a:bodyPr wrap="none">
              <a:spAutoFit/>
            </a:bodyPr>
            <a:lstStyle/>
            <a:p>
              <a:pPr>
                <a:defRPr/>
              </a:pPr>
              <a:r>
                <a:rPr lang="en-US" sz="2000" dirty="0">
                  <a:latin typeface="+mn-lt"/>
                  <a:ea typeface="ＭＳ Ｐゴシック" charset="-128"/>
                </a:rPr>
                <a:t>Agnostic Evolutionism</a:t>
              </a:r>
            </a:p>
          </p:txBody>
        </p:sp>
        <p:sp>
          <p:nvSpPr>
            <p:cNvPr id="15" name="TextBox 14">
              <a:extLst>
                <a:ext uri="{FF2B5EF4-FFF2-40B4-BE49-F238E27FC236}">
                  <a16:creationId xmlns:a16="http://schemas.microsoft.com/office/drawing/2014/main" id="{08FDFFD1-6C86-3143-8D6E-0B92AF0168AC}"/>
                </a:ext>
              </a:extLst>
            </p:cNvPr>
            <p:cNvSpPr txBox="1"/>
            <p:nvPr/>
          </p:nvSpPr>
          <p:spPr>
            <a:xfrm>
              <a:off x="5751698" y="4495854"/>
              <a:ext cx="2497227" cy="400056"/>
            </a:xfrm>
            <a:prstGeom prst="rect">
              <a:avLst/>
            </a:prstGeom>
            <a:noFill/>
          </p:spPr>
          <p:txBody>
            <a:bodyPr wrap="none">
              <a:spAutoFit/>
            </a:bodyPr>
            <a:lstStyle/>
            <a:p>
              <a:pPr>
                <a:defRPr/>
              </a:pPr>
              <a:r>
                <a:rPr lang="en-US" sz="2000" dirty="0">
                  <a:latin typeface="+mn-lt"/>
                  <a:ea typeface="ＭＳ Ｐゴシック" charset="-128"/>
                </a:rPr>
                <a:t>Atheistic Evolutionism</a:t>
              </a:r>
            </a:p>
          </p:txBody>
        </p:sp>
        <p:sp>
          <p:nvSpPr>
            <p:cNvPr id="16" name="TextBox 15">
              <a:extLst>
                <a:ext uri="{FF2B5EF4-FFF2-40B4-BE49-F238E27FC236}">
                  <a16:creationId xmlns:a16="http://schemas.microsoft.com/office/drawing/2014/main" id="{E9488BC6-E421-7D46-BDEF-3C21F4CBE53F}"/>
                </a:ext>
              </a:extLst>
            </p:cNvPr>
            <p:cNvSpPr txBox="1"/>
            <p:nvPr/>
          </p:nvSpPr>
          <p:spPr>
            <a:xfrm>
              <a:off x="5943792" y="838202"/>
              <a:ext cx="1866967" cy="461970"/>
            </a:xfrm>
            <a:prstGeom prst="rect">
              <a:avLst/>
            </a:prstGeom>
            <a:noFill/>
          </p:spPr>
          <p:txBody>
            <a:bodyPr wrap="none">
              <a:spAutoFit/>
            </a:bodyPr>
            <a:lstStyle/>
            <a:p>
              <a:pPr>
                <a:defRPr/>
              </a:pPr>
              <a:r>
                <a:rPr lang="en-US" dirty="0">
                  <a:solidFill>
                    <a:srgbClr val="804000"/>
                  </a:solidFill>
                  <a:latin typeface="+mn-lt"/>
                  <a:ea typeface="ＭＳ Ｐゴシック" charset="-128"/>
                </a:rPr>
                <a:t>Young Earth</a:t>
              </a:r>
            </a:p>
          </p:txBody>
        </p:sp>
        <p:sp>
          <p:nvSpPr>
            <p:cNvPr id="17" name="TextBox 16">
              <a:extLst>
                <a:ext uri="{FF2B5EF4-FFF2-40B4-BE49-F238E27FC236}">
                  <a16:creationId xmlns:a16="http://schemas.microsoft.com/office/drawing/2014/main" id="{D3D5220D-7E3A-F043-95C4-4FC5019113D5}"/>
                </a:ext>
              </a:extLst>
            </p:cNvPr>
            <p:cNvSpPr txBox="1"/>
            <p:nvPr/>
          </p:nvSpPr>
          <p:spPr>
            <a:xfrm>
              <a:off x="685803" y="3505240"/>
              <a:ext cx="1484366" cy="461970"/>
            </a:xfrm>
            <a:prstGeom prst="rect">
              <a:avLst/>
            </a:prstGeom>
            <a:noFill/>
          </p:spPr>
          <p:txBody>
            <a:bodyPr wrap="none">
              <a:spAutoFit/>
            </a:bodyPr>
            <a:lstStyle/>
            <a:p>
              <a:pPr>
                <a:defRPr/>
              </a:pPr>
              <a:r>
                <a:rPr lang="en-US" dirty="0">
                  <a:solidFill>
                    <a:srgbClr val="804000"/>
                  </a:solidFill>
                  <a:latin typeface="+mn-lt"/>
                  <a:ea typeface="ＭＳ Ｐゴシック" charset="-128"/>
                </a:rPr>
                <a:t>Old Earth</a:t>
              </a:r>
            </a:p>
          </p:txBody>
        </p:sp>
        <p:cxnSp>
          <p:nvCxnSpPr>
            <p:cNvPr id="18" name="Straight Connector 17">
              <a:extLst>
                <a:ext uri="{FF2B5EF4-FFF2-40B4-BE49-F238E27FC236}">
                  <a16:creationId xmlns:a16="http://schemas.microsoft.com/office/drawing/2014/main" id="{CE572E05-62C4-C640-BC35-103A483C9204}"/>
                </a:ext>
              </a:extLst>
            </p:cNvPr>
            <p:cNvCxnSpPr/>
            <p:nvPr/>
          </p:nvCxnSpPr>
          <p:spPr>
            <a:xfrm>
              <a:off x="685803" y="2057420"/>
              <a:ext cx="7010652" cy="0"/>
            </a:xfrm>
            <a:prstGeom prst="line">
              <a:avLst/>
            </a:prstGeom>
            <a:ln w="57150" cmpd="sng">
              <a:solidFill>
                <a:srgbClr val="008000"/>
              </a:solidFill>
              <a:prstDash val="dot"/>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9A8BF0AF-B4D8-9E4F-BB73-51C18B49DA94}"/>
                </a:ext>
              </a:extLst>
            </p:cNvPr>
            <p:cNvSpPr txBox="1"/>
            <p:nvPr/>
          </p:nvSpPr>
          <p:spPr>
            <a:xfrm>
              <a:off x="609600" y="838202"/>
              <a:ext cx="1347837" cy="830275"/>
            </a:xfrm>
            <a:prstGeom prst="rect">
              <a:avLst/>
            </a:prstGeom>
            <a:noFill/>
          </p:spPr>
          <p:txBody>
            <a:bodyPr wrap="none">
              <a:spAutoFit/>
            </a:bodyPr>
            <a:lstStyle/>
            <a:p>
              <a:pPr>
                <a:defRPr/>
              </a:pPr>
              <a:r>
                <a:rPr lang="en-US" dirty="0">
                  <a:solidFill>
                    <a:srgbClr val="0000FF"/>
                  </a:solidFill>
                  <a:latin typeface="+mn-lt"/>
                  <a:ea typeface="ＭＳ Ｐゴシック" charset="-128"/>
                </a:rPr>
                <a:t>Special</a:t>
              </a:r>
            </a:p>
            <a:p>
              <a:pPr>
                <a:defRPr/>
              </a:pPr>
              <a:r>
                <a:rPr lang="en-US" dirty="0">
                  <a:solidFill>
                    <a:srgbClr val="0000FF"/>
                  </a:solidFill>
                  <a:latin typeface="+mn-lt"/>
                  <a:ea typeface="ＭＳ Ｐゴシック" charset="-128"/>
                </a:rPr>
                <a:t>Creation</a:t>
              </a:r>
            </a:p>
          </p:txBody>
        </p:sp>
        <p:sp>
          <p:nvSpPr>
            <p:cNvPr id="20" name="TextBox 19">
              <a:extLst>
                <a:ext uri="{FF2B5EF4-FFF2-40B4-BE49-F238E27FC236}">
                  <a16:creationId xmlns:a16="http://schemas.microsoft.com/office/drawing/2014/main" id="{CF42E382-C004-C94E-96FC-95DFAB415C96}"/>
                </a:ext>
              </a:extLst>
            </p:cNvPr>
            <p:cNvSpPr txBox="1"/>
            <p:nvPr/>
          </p:nvSpPr>
          <p:spPr>
            <a:xfrm>
              <a:off x="3505304" y="4038648"/>
              <a:ext cx="1451027" cy="461970"/>
            </a:xfrm>
            <a:prstGeom prst="rect">
              <a:avLst/>
            </a:prstGeom>
            <a:noFill/>
          </p:spPr>
          <p:txBody>
            <a:bodyPr wrap="none">
              <a:spAutoFit/>
            </a:bodyPr>
            <a:lstStyle/>
            <a:p>
              <a:pPr>
                <a:defRPr/>
              </a:pPr>
              <a:r>
                <a:rPr lang="en-US" dirty="0">
                  <a:solidFill>
                    <a:srgbClr val="0000FF"/>
                  </a:solidFill>
                  <a:latin typeface="+mn-lt"/>
                  <a:ea typeface="ＭＳ Ｐゴシック" charset="-128"/>
                </a:rPr>
                <a:t>Evolution</a:t>
              </a:r>
            </a:p>
          </p:txBody>
        </p:sp>
        <p:sp>
          <p:nvSpPr>
            <p:cNvPr id="64533" name="TextBox 20">
              <a:extLst>
                <a:ext uri="{FF2B5EF4-FFF2-40B4-BE49-F238E27FC236}">
                  <a16:creationId xmlns:a16="http://schemas.microsoft.com/office/drawing/2014/main" id="{36FA2B42-B5D5-1A48-AC5D-BC06AC9CEA30}"/>
                </a:ext>
              </a:extLst>
            </p:cNvPr>
            <p:cNvSpPr txBox="1">
              <a:spLocks noChangeArrowheads="1"/>
            </p:cNvSpPr>
            <p:nvPr/>
          </p:nvSpPr>
          <p:spPr bwMode="auto">
            <a:xfrm rot="2728278">
              <a:off x="1753033" y="2524766"/>
              <a:ext cx="2671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latin typeface="Times" pitchFamily="2" charset="0"/>
                </a:rPr>
                <a:t>“Intelligent Design”</a:t>
              </a:r>
            </a:p>
          </p:txBody>
        </p:sp>
        <p:cxnSp>
          <p:nvCxnSpPr>
            <p:cNvPr id="22" name="Straight Connector 21">
              <a:extLst>
                <a:ext uri="{FF2B5EF4-FFF2-40B4-BE49-F238E27FC236}">
                  <a16:creationId xmlns:a16="http://schemas.microsoft.com/office/drawing/2014/main" id="{7D20A298-DDF4-6743-91F8-644853512DE3}"/>
                </a:ext>
              </a:extLst>
            </p:cNvPr>
            <p:cNvCxnSpPr>
              <a:cxnSpLocks noChangeShapeType="1"/>
            </p:cNvCxnSpPr>
            <p:nvPr/>
          </p:nvCxnSpPr>
          <p:spPr bwMode="auto">
            <a:xfrm>
              <a:off x="1600286" y="762001"/>
              <a:ext cx="4419985" cy="4343462"/>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64516" name="TextBox 22">
            <a:extLst>
              <a:ext uri="{FF2B5EF4-FFF2-40B4-BE49-F238E27FC236}">
                <a16:creationId xmlns:a16="http://schemas.microsoft.com/office/drawing/2014/main" id="{1EC3C7B0-CAA7-BB48-A466-3DB76600CEB9}"/>
              </a:ext>
            </a:extLst>
          </p:cNvPr>
          <p:cNvSpPr txBox="1">
            <a:spLocks noChangeArrowheads="1"/>
          </p:cNvSpPr>
          <p:nvPr/>
        </p:nvSpPr>
        <p:spPr bwMode="auto">
          <a:xfrm>
            <a:off x="4648200" y="5105400"/>
            <a:ext cx="2587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solidFill>
                  <a:srgbClr val="FF0000"/>
                </a:solidFill>
              </a:rPr>
              <a:t>Less Biblical literalism</a:t>
            </a:r>
          </a:p>
        </p:txBody>
      </p:sp>
      <p:cxnSp>
        <p:nvCxnSpPr>
          <p:cNvPr id="24" name="Straight Connector 23">
            <a:extLst>
              <a:ext uri="{FF2B5EF4-FFF2-40B4-BE49-F238E27FC236}">
                <a16:creationId xmlns:a16="http://schemas.microsoft.com/office/drawing/2014/main" id="{C09EEF30-B75B-DC47-8C7D-0A98144B4DE9}"/>
              </a:ext>
            </a:extLst>
          </p:cNvPr>
          <p:cNvCxnSpPr>
            <a:cxnSpLocks noChangeShapeType="1"/>
          </p:cNvCxnSpPr>
          <p:nvPr/>
        </p:nvCxnSpPr>
        <p:spPr bwMode="auto">
          <a:xfrm>
            <a:off x="1295400" y="762000"/>
            <a:ext cx="4114800" cy="4114800"/>
          </a:xfrm>
          <a:prstGeom prst="line">
            <a:avLst/>
          </a:prstGeom>
          <a:noFill/>
          <a:ln w="762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3" name="TextBox 22">
            <a:extLst>
              <a:ext uri="{FF2B5EF4-FFF2-40B4-BE49-F238E27FC236}">
                <a16:creationId xmlns:a16="http://schemas.microsoft.com/office/drawing/2014/main" id="{B02A7E98-FB62-1944-8EC8-F6C94E2F48B4}"/>
              </a:ext>
            </a:extLst>
          </p:cNvPr>
          <p:cNvSpPr txBox="1"/>
          <p:nvPr/>
        </p:nvSpPr>
        <p:spPr bwMode="auto">
          <a:xfrm>
            <a:off x="6119813" y="4876800"/>
            <a:ext cx="2851150" cy="400050"/>
          </a:xfrm>
          <a:prstGeom prst="rect">
            <a:avLst/>
          </a:prstGeom>
          <a:noFill/>
        </p:spPr>
        <p:txBody>
          <a:bodyPr wrap="none">
            <a:spAutoFit/>
          </a:bodyPr>
          <a:lstStyle/>
          <a:p>
            <a:pPr>
              <a:defRPr/>
            </a:pPr>
            <a:r>
              <a:rPr lang="en-US" sz="2000" dirty="0">
                <a:latin typeface="+mn-lt"/>
                <a:ea typeface="ＭＳ Ｐゴシック" charset="-128"/>
              </a:rPr>
              <a:t>Anti-theistic Evolutionism</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Box 3">
            <a:extLst>
              <a:ext uri="{FF2B5EF4-FFF2-40B4-BE49-F238E27FC236}">
                <a16:creationId xmlns:a16="http://schemas.microsoft.com/office/drawing/2014/main" id="{EE4AB9B0-1A88-EC49-9482-D733DF188DCC}"/>
              </a:ext>
            </a:extLst>
          </p:cNvPr>
          <p:cNvSpPr txBox="1">
            <a:spLocks noChangeArrowheads="1"/>
          </p:cNvSpPr>
          <p:nvPr/>
        </p:nvSpPr>
        <p:spPr bwMode="auto">
          <a:xfrm>
            <a:off x="2590800" y="6324600"/>
            <a:ext cx="6308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From Evolution vs. Creationism by Eugenie Scott; figure by Alan Gishlick</a:t>
            </a:r>
          </a:p>
        </p:txBody>
      </p:sp>
      <p:sp>
        <p:nvSpPr>
          <p:cNvPr id="65538" name="TextBox 1">
            <a:extLst>
              <a:ext uri="{FF2B5EF4-FFF2-40B4-BE49-F238E27FC236}">
                <a16:creationId xmlns:a16="http://schemas.microsoft.com/office/drawing/2014/main" id="{DAE7F2D8-CBF4-CF48-A34F-E96D7752B428}"/>
              </a:ext>
            </a:extLst>
          </p:cNvPr>
          <p:cNvSpPr txBox="1">
            <a:spLocks noChangeArrowheads="1"/>
          </p:cNvSpPr>
          <p:nvPr/>
        </p:nvSpPr>
        <p:spPr bwMode="auto">
          <a:xfrm>
            <a:off x="762000" y="5334000"/>
            <a:ext cx="5791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Believe in the special creation of “kinds,” which are groups at a higher taxonomic level than species. Examples are cats, dogs, Salmonids</a:t>
            </a:r>
          </a:p>
        </p:txBody>
      </p:sp>
      <p:sp>
        <p:nvSpPr>
          <p:cNvPr id="10" name="Curved Left Arrow 9">
            <a:extLst>
              <a:ext uri="{FF2B5EF4-FFF2-40B4-BE49-F238E27FC236}">
                <a16:creationId xmlns:a16="http://schemas.microsoft.com/office/drawing/2014/main" id="{B278E822-23B7-3A47-800E-EE3E27AB25FC}"/>
              </a:ext>
            </a:extLst>
          </p:cNvPr>
          <p:cNvSpPr>
            <a:spLocks noChangeArrowheads="1"/>
          </p:cNvSpPr>
          <p:nvPr/>
        </p:nvSpPr>
        <p:spPr bwMode="auto">
          <a:xfrm>
            <a:off x="6400800" y="1828800"/>
            <a:ext cx="2438400" cy="4038600"/>
          </a:xfrm>
          <a:prstGeom prst="curvedLeftArrow">
            <a:avLst>
              <a:gd name="adj1" fmla="val 8044"/>
              <a:gd name="adj2" fmla="val 13518"/>
              <a:gd name="adj3" fmla="val 25000"/>
            </a:avLst>
          </a:prstGeom>
          <a:solidFill>
            <a:srgbClr val="FF0000"/>
          </a:solidFill>
          <a:ln w="9525">
            <a:solidFill>
              <a:srgbClr val="FF0000"/>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latin typeface="Calibri" panose="020F0502020204030204" pitchFamily="34" charset="0"/>
            </a:endParaRPr>
          </a:p>
        </p:txBody>
      </p:sp>
      <p:cxnSp>
        <p:nvCxnSpPr>
          <p:cNvPr id="12" name="Straight Connector 11">
            <a:extLst>
              <a:ext uri="{FF2B5EF4-FFF2-40B4-BE49-F238E27FC236}">
                <a16:creationId xmlns:a16="http://schemas.microsoft.com/office/drawing/2014/main" id="{724A597F-36F1-534B-B90C-5DB03073498A}"/>
              </a:ext>
            </a:extLst>
          </p:cNvPr>
          <p:cNvCxnSpPr>
            <a:cxnSpLocks noChangeShapeType="1"/>
          </p:cNvCxnSpPr>
          <p:nvPr/>
        </p:nvCxnSpPr>
        <p:spPr bwMode="auto">
          <a:xfrm>
            <a:off x="4495800" y="533400"/>
            <a:ext cx="2438400" cy="2514600"/>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65541" name="Group 13">
            <a:extLst>
              <a:ext uri="{FF2B5EF4-FFF2-40B4-BE49-F238E27FC236}">
                <a16:creationId xmlns:a16="http://schemas.microsoft.com/office/drawing/2014/main" id="{C1702F1B-70FC-7842-A481-30ECEC026254}"/>
              </a:ext>
            </a:extLst>
          </p:cNvPr>
          <p:cNvGrpSpPr>
            <a:grpSpLocks/>
          </p:cNvGrpSpPr>
          <p:nvPr/>
        </p:nvGrpSpPr>
        <p:grpSpPr bwMode="auto">
          <a:xfrm>
            <a:off x="609600" y="685800"/>
            <a:ext cx="7639050" cy="4495800"/>
            <a:chOff x="609600" y="685800"/>
            <a:chExt cx="7639325" cy="4495864"/>
          </a:xfrm>
        </p:grpSpPr>
        <p:sp>
          <p:nvSpPr>
            <p:cNvPr id="15" name="TextBox 14">
              <a:extLst>
                <a:ext uri="{FF2B5EF4-FFF2-40B4-BE49-F238E27FC236}">
                  <a16:creationId xmlns:a16="http://schemas.microsoft.com/office/drawing/2014/main" id="{0F33AD22-3A0B-924E-B4B7-2D62EC1FAE1D}"/>
                </a:ext>
              </a:extLst>
            </p:cNvPr>
            <p:cNvSpPr txBox="1"/>
            <p:nvPr/>
          </p:nvSpPr>
          <p:spPr>
            <a:xfrm>
              <a:off x="1828844" y="685800"/>
              <a:ext cx="1652647" cy="400056"/>
            </a:xfrm>
            <a:prstGeom prst="rect">
              <a:avLst/>
            </a:prstGeom>
            <a:noFill/>
          </p:spPr>
          <p:txBody>
            <a:bodyPr wrap="none">
              <a:spAutoFit/>
            </a:bodyPr>
            <a:lstStyle/>
            <a:p>
              <a:pPr>
                <a:defRPr/>
              </a:pPr>
              <a:r>
                <a:rPr lang="en-US" sz="2000" dirty="0">
                  <a:latin typeface="+mn-lt"/>
                  <a:ea typeface="ＭＳ Ｐゴシック" charset="-128"/>
                </a:rPr>
                <a:t>Flat </a:t>
              </a:r>
              <a:r>
                <a:rPr lang="en-US" sz="2000" dirty="0" err="1">
                  <a:latin typeface="+mn-lt"/>
                  <a:ea typeface="ＭＳ Ｐゴシック" charset="-128"/>
                </a:rPr>
                <a:t>Earthers</a:t>
              </a:r>
              <a:endParaRPr lang="en-US" sz="2000" dirty="0">
                <a:latin typeface="+mn-lt"/>
                <a:ea typeface="ＭＳ Ｐゴシック" charset="-128"/>
              </a:endParaRPr>
            </a:p>
          </p:txBody>
        </p:sp>
        <p:sp>
          <p:nvSpPr>
            <p:cNvPr id="16" name="TextBox 15">
              <a:extLst>
                <a:ext uri="{FF2B5EF4-FFF2-40B4-BE49-F238E27FC236}">
                  <a16:creationId xmlns:a16="http://schemas.microsoft.com/office/drawing/2014/main" id="{D2C2A15B-96AB-D84E-BA1E-48652C75D144}"/>
                </a:ext>
              </a:extLst>
            </p:cNvPr>
            <p:cNvSpPr txBox="1"/>
            <p:nvPr/>
          </p:nvSpPr>
          <p:spPr>
            <a:xfrm>
              <a:off x="2362263" y="1143007"/>
              <a:ext cx="1624071" cy="400056"/>
            </a:xfrm>
            <a:prstGeom prst="rect">
              <a:avLst/>
            </a:prstGeom>
            <a:noFill/>
          </p:spPr>
          <p:txBody>
            <a:bodyPr wrap="none">
              <a:spAutoFit/>
            </a:bodyPr>
            <a:lstStyle/>
            <a:p>
              <a:pPr>
                <a:defRPr/>
              </a:pPr>
              <a:r>
                <a:rPr lang="en-US" sz="2000" dirty="0" err="1">
                  <a:latin typeface="+mn-lt"/>
                  <a:ea typeface="ＭＳ Ｐゴシック" charset="-128"/>
                </a:rPr>
                <a:t>Geocentrists</a:t>
              </a:r>
              <a:endParaRPr lang="en-US" sz="2000" dirty="0">
                <a:latin typeface="+mn-lt"/>
                <a:ea typeface="ＭＳ Ｐゴシック" charset="-128"/>
              </a:endParaRPr>
            </a:p>
          </p:txBody>
        </p:sp>
        <p:sp>
          <p:nvSpPr>
            <p:cNvPr id="17" name="TextBox 16">
              <a:extLst>
                <a:ext uri="{FF2B5EF4-FFF2-40B4-BE49-F238E27FC236}">
                  <a16:creationId xmlns:a16="http://schemas.microsoft.com/office/drawing/2014/main" id="{648977C5-6217-9A4B-8C4E-8F1FCB283AFA}"/>
                </a:ext>
              </a:extLst>
            </p:cNvPr>
            <p:cNvSpPr txBox="1"/>
            <p:nvPr/>
          </p:nvSpPr>
          <p:spPr>
            <a:xfrm>
              <a:off x="2819480" y="1600213"/>
              <a:ext cx="3025884" cy="400056"/>
            </a:xfrm>
            <a:prstGeom prst="rect">
              <a:avLst/>
            </a:prstGeom>
            <a:noFill/>
          </p:spPr>
          <p:txBody>
            <a:bodyPr wrap="none">
              <a:spAutoFit/>
            </a:bodyPr>
            <a:lstStyle/>
            <a:p>
              <a:pPr>
                <a:defRPr/>
              </a:pPr>
              <a:r>
                <a:rPr lang="en-US" sz="2000" dirty="0">
                  <a:latin typeface="+mn-lt"/>
                  <a:ea typeface="ＭＳ Ｐゴシック" charset="-128"/>
                </a:rPr>
                <a:t>Young Earth Creationism</a:t>
              </a:r>
            </a:p>
          </p:txBody>
        </p:sp>
        <p:sp>
          <p:nvSpPr>
            <p:cNvPr id="18" name="TextBox 17">
              <a:extLst>
                <a:ext uri="{FF2B5EF4-FFF2-40B4-BE49-F238E27FC236}">
                  <a16:creationId xmlns:a16="http://schemas.microsoft.com/office/drawing/2014/main" id="{E7537E33-1CFA-B846-B3E4-0E64FD715A54}"/>
                </a:ext>
              </a:extLst>
            </p:cNvPr>
            <p:cNvSpPr txBox="1"/>
            <p:nvPr/>
          </p:nvSpPr>
          <p:spPr>
            <a:xfrm>
              <a:off x="3505304" y="2209822"/>
              <a:ext cx="2108276" cy="400056"/>
            </a:xfrm>
            <a:prstGeom prst="rect">
              <a:avLst/>
            </a:prstGeom>
            <a:noFill/>
          </p:spPr>
          <p:txBody>
            <a:bodyPr wrap="none">
              <a:spAutoFit/>
            </a:bodyPr>
            <a:lstStyle/>
            <a:p>
              <a:pPr>
                <a:defRPr/>
              </a:pPr>
              <a:r>
                <a:rPr lang="en-US" sz="2000" dirty="0">
                  <a:latin typeface="+mn-lt"/>
                  <a:ea typeface="ＭＳ Ｐゴシック" charset="-128"/>
                </a:rPr>
                <a:t>Gap Creationism</a:t>
              </a:r>
            </a:p>
          </p:txBody>
        </p:sp>
        <p:sp>
          <p:nvSpPr>
            <p:cNvPr id="19" name="TextBox 18">
              <a:extLst>
                <a:ext uri="{FF2B5EF4-FFF2-40B4-BE49-F238E27FC236}">
                  <a16:creationId xmlns:a16="http://schemas.microsoft.com/office/drawing/2014/main" id="{FFCEB2C8-985B-5444-B9D2-68B13306DAE9}"/>
                </a:ext>
              </a:extLst>
            </p:cNvPr>
            <p:cNvSpPr txBox="1"/>
            <p:nvPr/>
          </p:nvSpPr>
          <p:spPr>
            <a:xfrm>
              <a:off x="4038723" y="2743229"/>
              <a:ext cx="2594068" cy="400056"/>
            </a:xfrm>
            <a:prstGeom prst="rect">
              <a:avLst/>
            </a:prstGeom>
            <a:noFill/>
          </p:spPr>
          <p:txBody>
            <a:bodyPr wrap="none">
              <a:spAutoFit/>
            </a:bodyPr>
            <a:lstStyle/>
            <a:p>
              <a:pPr>
                <a:defRPr/>
              </a:pPr>
              <a:r>
                <a:rPr lang="en-US" sz="2000" dirty="0">
                  <a:latin typeface="+mn-lt"/>
                  <a:ea typeface="ＭＳ Ｐゴシック" charset="-128"/>
                </a:rPr>
                <a:t>Day Age Creationism</a:t>
              </a:r>
            </a:p>
          </p:txBody>
        </p:sp>
        <p:sp>
          <p:nvSpPr>
            <p:cNvPr id="20" name="TextBox 19">
              <a:extLst>
                <a:ext uri="{FF2B5EF4-FFF2-40B4-BE49-F238E27FC236}">
                  <a16:creationId xmlns:a16="http://schemas.microsoft.com/office/drawing/2014/main" id="{AA5720AF-D9A4-FC43-B3C2-63554B8C65E2}"/>
                </a:ext>
              </a:extLst>
            </p:cNvPr>
            <p:cNvSpPr txBox="1"/>
            <p:nvPr/>
          </p:nvSpPr>
          <p:spPr>
            <a:xfrm>
              <a:off x="4419737" y="3200436"/>
              <a:ext cx="2978257" cy="400056"/>
            </a:xfrm>
            <a:prstGeom prst="rect">
              <a:avLst/>
            </a:prstGeom>
            <a:noFill/>
          </p:spPr>
          <p:txBody>
            <a:bodyPr wrap="none">
              <a:spAutoFit/>
            </a:bodyPr>
            <a:lstStyle/>
            <a:p>
              <a:pPr>
                <a:defRPr/>
              </a:pPr>
              <a:r>
                <a:rPr lang="en-US" sz="2000" dirty="0">
                  <a:latin typeface="+mn-lt"/>
                  <a:ea typeface="ＭＳ Ｐゴシック" charset="-128"/>
                </a:rPr>
                <a:t>Progressive Creationism</a:t>
              </a:r>
            </a:p>
          </p:txBody>
        </p:sp>
        <p:sp>
          <p:nvSpPr>
            <p:cNvPr id="21" name="TextBox 20">
              <a:extLst>
                <a:ext uri="{FF2B5EF4-FFF2-40B4-BE49-F238E27FC236}">
                  <a16:creationId xmlns:a16="http://schemas.microsoft.com/office/drawing/2014/main" id="{F5D6024C-254D-C24D-95DC-DE2ECCCA4594}"/>
                </a:ext>
              </a:extLst>
            </p:cNvPr>
            <p:cNvSpPr txBox="1"/>
            <p:nvPr/>
          </p:nvSpPr>
          <p:spPr>
            <a:xfrm>
              <a:off x="4953156" y="3657642"/>
              <a:ext cx="2592481" cy="400056"/>
            </a:xfrm>
            <a:prstGeom prst="rect">
              <a:avLst/>
            </a:prstGeom>
            <a:noFill/>
          </p:spPr>
          <p:txBody>
            <a:bodyPr wrap="none">
              <a:spAutoFit/>
            </a:bodyPr>
            <a:lstStyle/>
            <a:p>
              <a:pPr>
                <a:defRPr/>
              </a:pPr>
              <a:r>
                <a:rPr lang="en-US" sz="2000" dirty="0">
                  <a:latin typeface="+mn-lt"/>
                  <a:ea typeface="ＭＳ Ｐゴシック" charset="-128"/>
                </a:rPr>
                <a:t>Theistic Evolutionism</a:t>
              </a:r>
            </a:p>
          </p:txBody>
        </p:sp>
        <p:sp>
          <p:nvSpPr>
            <p:cNvPr id="22" name="TextBox 21">
              <a:extLst>
                <a:ext uri="{FF2B5EF4-FFF2-40B4-BE49-F238E27FC236}">
                  <a16:creationId xmlns:a16="http://schemas.microsoft.com/office/drawing/2014/main" id="{0A3E6317-EC7A-D542-9CDF-C6F77225DBDA}"/>
                </a:ext>
              </a:extLst>
            </p:cNvPr>
            <p:cNvSpPr txBox="1"/>
            <p:nvPr/>
          </p:nvSpPr>
          <p:spPr>
            <a:xfrm>
              <a:off x="5294482" y="4095799"/>
              <a:ext cx="2706784" cy="400056"/>
            </a:xfrm>
            <a:prstGeom prst="rect">
              <a:avLst/>
            </a:prstGeom>
            <a:noFill/>
          </p:spPr>
          <p:txBody>
            <a:bodyPr wrap="none">
              <a:spAutoFit/>
            </a:bodyPr>
            <a:lstStyle/>
            <a:p>
              <a:pPr>
                <a:defRPr/>
              </a:pPr>
              <a:r>
                <a:rPr lang="en-US" sz="2000" dirty="0">
                  <a:latin typeface="+mn-lt"/>
                  <a:ea typeface="ＭＳ Ｐゴシック" charset="-128"/>
                </a:rPr>
                <a:t>Agnostic Evolutionism</a:t>
              </a:r>
            </a:p>
          </p:txBody>
        </p:sp>
        <p:sp>
          <p:nvSpPr>
            <p:cNvPr id="23" name="TextBox 22">
              <a:extLst>
                <a:ext uri="{FF2B5EF4-FFF2-40B4-BE49-F238E27FC236}">
                  <a16:creationId xmlns:a16="http://schemas.microsoft.com/office/drawing/2014/main" id="{BE660A11-582F-4741-AA57-B45068BB32F0}"/>
                </a:ext>
              </a:extLst>
            </p:cNvPr>
            <p:cNvSpPr txBox="1"/>
            <p:nvPr/>
          </p:nvSpPr>
          <p:spPr>
            <a:xfrm>
              <a:off x="5751698" y="4495854"/>
              <a:ext cx="2497227" cy="400056"/>
            </a:xfrm>
            <a:prstGeom prst="rect">
              <a:avLst/>
            </a:prstGeom>
            <a:noFill/>
          </p:spPr>
          <p:txBody>
            <a:bodyPr wrap="none">
              <a:spAutoFit/>
            </a:bodyPr>
            <a:lstStyle/>
            <a:p>
              <a:pPr>
                <a:defRPr/>
              </a:pPr>
              <a:r>
                <a:rPr lang="en-US" sz="2000" dirty="0">
                  <a:latin typeface="+mn-lt"/>
                  <a:ea typeface="ＭＳ Ｐゴシック" charset="-128"/>
                </a:rPr>
                <a:t>Atheistic Evolutionism</a:t>
              </a:r>
            </a:p>
          </p:txBody>
        </p:sp>
        <p:sp>
          <p:nvSpPr>
            <p:cNvPr id="24" name="TextBox 23">
              <a:extLst>
                <a:ext uri="{FF2B5EF4-FFF2-40B4-BE49-F238E27FC236}">
                  <a16:creationId xmlns:a16="http://schemas.microsoft.com/office/drawing/2014/main" id="{B85040C3-2ED7-D543-93EC-433F8E8B4A0E}"/>
                </a:ext>
              </a:extLst>
            </p:cNvPr>
            <p:cNvSpPr txBox="1"/>
            <p:nvPr/>
          </p:nvSpPr>
          <p:spPr>
            <a:xfrm>
              <a:off x="5943792" y="838202"/>
              <a:ext cx="1866967" cy="461970"/>
            </a:xfrm>
            <a:prstGeom prst="rect">
              <a:avLst/>
            </a:prstGeom>
            <a:noFill/>
          </p:spPr>
          <p:txBody>
            <a:bodyPr wrap="none">
              <a:spAutoFit/>
            </a:bodyPr>
            <a:lstStyle/>
            <a:p>
              <a:pPr>
                <a:defRPr/>
              </a:pPr>
              <a:r>
                <a:rPr lang="en-US" dirty="0">
                  <a:solidFill>
                    <a:srgbClr val="804000"/>
                  </a:solidFill>
                  <a:latin typeface="+mn-lt"/>
                  <a:ea typeface="ＭＳ Ｐゴシック" charset="-128"/>
                </a:rPr>
                <a:t>Young Earth</a:t>
              </a:r>
            </a:p>
          </p:txBody>
        </p:sp>
        <p:sp>
          <p:nvSpPr>
            <p:cNvPr id="25" name="TextBox 24">
              <a:extLst>
                <a:ext uri="{FF2B5EF4-FFF2-40B4-BE49-F238E27FC236}">
                  <a16:creationId xmlns:a16="http://schemas.microsoft.com/office/drawing/2014/main" id="{8EC5F005-D868-9648-A053-3962958BFB4E}"/>
                </a:ext>
              </a:extLst>
            </p:cNvPr>
            <p:cNvSpPr txBox="1"/>
            <p:nvPr/>
          </p:nvSpPr>
          <p:spPr>
            <a:xfrm>
              <a:off x="685803" y="3505240"/>
              <a:ext cx="1484366" cy="461970"/>
            </a:xfrm>
            <a:prstGeom prst="rect">
              <a:avLst/>
            </a:prstGeom>
            <a:noFill/>
          </p:spPr>
          <p:txBody>
            <a:bodyPr wrap="none">
              <a:spAutoFit/>
            </a:bodyPr>
            <a:lstStyle/>
            <a:p>
              <a:pPr>
                <a:defRPr/>
              </a:pPr>
              <a:r>
                <a:rPr lang="en-US" dirty="0">
                  <a:solidFill>
                    <a:srgbClr val="804000"/>
                  </a:solidFill>
                  <a:latin typeface="+mn-lt"/>
                  <a:ea typeface="ＭＳ Ｐゴシック" charset="-128"/>
                </a:rPr>
                <a:t>Old Earth</a:t>
              </a:r>
            </a:p>
          </p:txBody>
        </p:sp>
        <p:cxnSp>
          <p:nvCxnSpPr>
            <p:cNvPr id="26" name="Straight Connector 25">
              <a:extLst>
                <a:ext uri="{FF2B5EF4-FFF2-40B4-BE49-F238E27FC236}">
                  <a16:creationId xmlns:a16="http://schemas.microsoft.com/office/drawing/2014/main" id="{10A7481B-8209-1645-9A15-BED0A7E77E9C}"/>
                </a:ext>
              </a:extLst>
            </p:cNvPr>
            <p:cNvCxnSpPr/>
            <p:nvPr/>
          </p:nvCxnSpPr>
          <p:spPr>
            <a:xfrm>
              <a:off x="685803" y="2057420"/>
              <a:ext cx="7010652" cy="0"/>
            </a:xfrm>
            <a:prstGeom prst="line">
              <a:avLst/>
            </a:prstGeom>
            <a:ln w="57150" cmpd="sng">
              <a:solidFill>
                <a:srgbClr val="008000"/>
              </a:solidFill>
              <a:prstDash val="dot"/>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71C753E5-F0F2-C540-BE4C-493202463531}"/>
                </a:ext>
              </a:extLst>
            </p:cNvPr>
            <p:cNvSpPr txBox="1"/>
            <p:nvPr/>
          </p:nvSpPr>
          <p:spPr>
            <a:xfrm>
              <a:off x="609600" y="838202"/>
              <a:ext cx="1347837" cy="830275"/>
            </a:xfrm>
            <a:prstGeom prst="rect">
              <a:avLst/>
            </a:prstGeom>
            <a:noFill/>
          </p:spPr>
          <p:txBody>
            <a:bodyPr wrap="none">
              <a:spAutoFit/>
            </a:bodyPr>
            <a:lstStyle/>
            <a:p>
              <a:pPr>
                <a:defRPr/>
              </a:pPr>
              <a:r>
                <a:rPr lang="en-US" dirty="0">
                  <a:solidFill>
                    <a:srgbClr val="0000FF"/>
                  </a:solidFill>
                  <a:latin typeface="+mn-lt"/>
                  <a:ea typeface="ＭＳ Ｐゴシック" charset="-128"/>
                </a:rPr>
                <a:t>Special</a:t>
              </a:r>
            </a:p>
            <a:p>
              <a:pPr>
                <a:defRPr/>
              </a:pPr>
              <a:r>
                <a:rPr lang="en-US" dirty="0">
                  <a:solidFill>
                    <a:srgbClr val="0000FF"/>
                  </a:solidFill>
                  <a:latin typeface="+mn-lt"/>
                  <a:ea typeface="ＭＳ Ｐゴシック" charset="-128"/>
                </a:rPr>
                <a:t>Creation</a:t>
              </a:r>
            </a:p>
          </p:txBody>
        </p:sp>
        <p:sp>
          <p:nvSpPr>
            <p:cNvPr id="28" name="TextBox 27">
              <a:extLst>
                <a:ext uri="{FF2B5EF4-FFF2-40B4-BE49-F238E27FC236}">
                  <a16:creationId xmlns:a16="http://schemas.microsoft.com/office/drawing/2014/main" id="{B98B19B2-0CC6-754E-9ED2-BB65AC253CCB}"/>
                </a:ext>
              </a:extLst>
            </p:cNvPr>
            <p:cNvSpPr txBox="1"/>
            <p:nvPr/>
          </p:nvSpPr>
          <p:spPr>
            <a:xfrm>
              <a:off x="3505304" y="4038648"/>
              <a:ext cx="1451027" cy="461970"/>
            </a:xfrm>
            <a:prstGeom prst="rect">
              <a:avLst/>
            </a:prstGeom>
            <a:noFill/>
          </p:spPr>
          <p:txBody>
            <a:bodyPr wrap="none">
              <a:spAutoFit/>
            </a:bodyPr>
            <a:lstStyle/>
            <a:p>
              <a:pPr>
                <a:defRPr/>
              </a:pPr>
              <a:r>
                <a:rPr lang="en-US" dirty="0">
                  <a:solidFill>
                    <a:srgbClr val="0000FF"/>
                  </a:solidFill>
                  <a:latin typeface="+mn-lt"/>
                  <a:ea typeface="ＭＳ Ｐゴシック" charset="-128"/>
                </a:rPr>
                <a:t>Evolution</a:t>
              </a:r>
            </a:p>
          </p:txBody>
        </p:sp>
        <p:sp>
          <p:nvSpPr>
            <p:cNvPr id="65557" name="TextBox 28">
              <a:extLst>
                <a:ext uri="{FF2B5EF4-FFF2-40B4-BE49-F238E27FC236}">
                  <a16:creationId xmlns:a16="http://schemas.microsoft.com/office/drawing/2014/main" id="{6BB341E5-417B-C64F-92AB-3D2AACF52A77}"/>
                </a:ext>
              </a:extLst>
            </p:cNvPr>
            <p:cNvSpPr txBox="1">
              <a:spLocks noChangeArrowheads="1"/>
            </p:cNvSpPr>
            <p:nvPr/>
          </p:nvSpPr>
          <p:spPr bwMode="auto">
            <a:xfrm rot="2728278">
              <a:off x="1753033" y="2524766"/>
              <a:ext cx="2671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latin typeface="Times" pitchFamily="2" charset="0"/>
                </a:rPr>
                <a:t>“Intelligent Design”</a:t>
              </a:r>
            </a:p>
          </p:txBody>
        </p:sp>
        <p:cxnSp>
          <p:nvCxnSpPr>
            <p:cNvPr id="30" name="Straight Connector 29">
              <a:extLst>
                <a:ext uri="{FF2B5EF4-FFF2-40B4-BE49-F238E27FC236}">
                  <a16:creationId xmlns:a16="http://schemas.microsoft.com/office/drawing/2014/main" id="{0069B03D-1A54-A34D-A294-1B53C7310CDC}"/>
                </a:ext>
              </a:extLst>
            </p:cNvPr>
            <p:cNvCxnSpPr>
              <a:cxnSpLocks noChangeShapeType="1"/>
            </p:cNvCxnSpPr>
            <p:nvPr/>
          </p:nvCxnSpPr>
          <p:spPr bwMode="auto">
            <a:xfrm>
              <a:off x="1600286" y="762001"/>
              <a:ext cx="4419985" cy="4419663"/>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29" name="TextBox 28">
            <a:extLst>
              <a:ext uri="{FF2B5EF4-FFF2-40B4-BE49-F238E27FC236}">
                <a16:creationId xmlns:a16="http://schemas.microsoft.com/office/drawing/2014/main" id="{4B5756EA-AF50-AE41-B95B-043854DEB095}"/>
              </a:ext>
            </a:extLst>
          </p:cNvPr>
          <p:cNvSpPr txBox="1"/>
          <p:nvPr/>
        </p:nvSpPr>
        <p:spPr bwMode="auto">
          <a:xfrm>
            <a:off x="6119813" y="4876800"/>
            <a:ext cx="2851150" cy="400050"/>
          </a:xfrm>
          <a:prstGeom prst="rect">
            <a:avLst/>
          </a:prstGeom>
          <a:noFill/>
        </p:spPr>
        <p:txBody>
          <a:bodyPr wrap="none">
            <a:spAutoFit/>
          </a:bodyPr>
          <a:lstStyle/>
          <a:p>
            <a:pPr>
              <a:defRPr/>
            </a:pPr>
            <a:r>
              <a:rPr lang="en-US" sz="2000" dirty="0">
                <a:latin typeface="+mn-lt"/>
                <a:ea typeface="ＭＳ Ｐゴシック" charset="-128"/>
              </a:rPr>
              <a:t>Anti-theistic Evolutionism</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3">
            <a:extLst>
              <a:ext uri="{FF2B5EF4-FFF2-40B4-BE49-F238E27FC236}">
                <a16:creationId xmlns:a16="http://schemas.microsoft.com/office/drawing/2014/main" id="{816F4CD0-B00C-E349-BD63-C672F391B2E7}"/>
              </a:ext>
            </a:extLst>
          </p:cNvPr>
          <p:cNvSpPr txBox="1">
            <a:spLocks noChangeArrowheads="1"/>
          </p:cNvSpPr>
          <p:nvPr/>
        </p:nvSpPr>
        <p:spPr bwMode="auto">
          <a:xfrm>
            <a:off x="2590800" y="6324600"/>
            <a:ext cx="6308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From Evolution vs. Creationism by Eugenie Scott; figure by Alan Gishlick</a:t>
            </a:r>
          </a:p>
        </p:txBody>
      </p:sp>
      <p:sp>
        <p:nvSpPr>
          <p:cNvPr id="52" name="Curved Left Arrow 51">
            <a:extLst>
              <a:ext uri="{FF2B5EF4-FFF2-40B4-BE49-F238E27FC236}">
                <a16:creationId xmlns:a16="http://schemas.microsoft.com/office/drawing/2014/main" id="{214D0613-9D48-D145-8AB5-D13DB7E49BE2}"/>
              </a:ext>
            </a:extLst>
          </p:cNvPr>
          <p:cNvSpPr>
            <a:spLocks noChangeArrowheads="1"/>
          </p:cNvSpPr>
          <p:nvPr/>
        </p:nvSpPr>
        <p:spPr bwMode="auto">
          <a:xfrm>
            <a:off x="5943600" y="2362200"/>
            <a:ext cx="2133600" cy="1828800"/>
          </a:xfrm>
          <a:prstGeom prst="curvedLeftArrow">
            <a:avLst>
              <a:gd name="adj1" fmla="val 8046"/>
              <a:gd name="adj2" fmla="val 13519"/>
              <a:gd name="adj3" fmla="val 25002"/>
            </a:avLst>
          </a:prstGeom>
          <a:solidFill>
            <a:srgbClr val="FF0000"/>
          </a:solidFill>
          <a:ln w="9525">
            <a:solidFill>
              <a:srgbClr val="FF0000"/>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latin typeface="Calibri" panose="020F0502020204030204" pitchFamily="34" charset="0"/>
            </a:endParaRPr>
          </a:p>
        </p:txBody>
      </p:sp>
      <p:sp>
        <p:nvSpPr>
          <p:cNvPr id="54275" name="TextBox 52">
            <a:extLst>
              <a:ext uri="{FF2B5EF4-FFF2-40B4-BE49-F238E27FC236}">
                <a16:creationId xmlns:a16="http://schemas.microsoft.com/office/drawing/2014/main" id="{486B96C1-AFD7-D743-A679-E64FE79D21D4}"/>
              </a:ext>
            </a:extLst>
          </p:cNvPr>
          <p:cNvSpPr txBox="1">
            <a:spLocks noChangeArrowheads="1"/>
          </p:cNvSpPr>
          <p:nvPr/>
        </p:nvSpPr>
        <p:spPr bwMode="auto">
          <a:xfrm>
            <a:off x="609600" y="3886200"/>
            <a:ext cx="5326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Temporal gap between versus 1 &amp; 2 of Genesis 1</a:t>
            </a:r>
          </a:p>
        </p:txBody>
      </p:sp>
      <p:sp>
        <p:nvSpPr>
          <p:cNvPr id="54" name="Curved Left Arrow 53">
            <a:extLst>
              <a:ext uri="{FF2B5EF4-FFF2-40B4-BE49-F238E27FC236}">
                <a16:creationId xmlns:a16="http://schemas.microsoft.com/office/drawing/2014/main" id="{C92D014A-B2EE-424B-BEB2-C0DF2F45F559}"/>
              </a:ext>
            </a:extLst>
          </p:cNvPr>
          <p:cNvSpPr>
            <a:spLocks noChangeArrowheads="1"/>
          </p:cNvSpPr>
          <p:nvPr/>
        </p:nvSpPr>
        <p:spPr bwMode="auto">
          <a:xfrm>
            <a:off x="6553200" y="2895600"/>
            <a:ext cx="2057400" cy="1828800"/>
          </a:xfrm>
          <a:prstGeom prst="curvedLeftArrow">
            <a:avLst>
              <a:gd name="adj1" fmla="val 8046"/>
              <a:gd name="adj2" fmla="val 13519"/>
              <a:gd name="adj3" fmla="val 25000"/>
            </a:avLst>
          </a:prstGeom>
          <a:solidFill>
            <a:srgbClr val="0000FF"/>
          </a:solidFill>
          <a:ln w="9525">
            <a:solidFill>
              <a:srgbClr val="FF0000"/>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latin typeface="Calibri" panose="020F0502020204030204" pitchFamily="34" charset="0"/>
            </a:endParaRPr>
          </a:p>
        </p:txBody>
      </p:sp>
      <p:sp>
        <p:nvSpPr>
          <p:cNvPr id="54277" name="TextBox 54">
            <a:extLst>
              <a:ext uri="{FF2B5EF4-FFF2-40B4-BE49-F238E27FC236}">
                <a16:creationId xmlns:a16="http://schemas.microsoft.com/office/drawing/2014/main" id="{E9B8F2BF-040C-EA4D-B99F-E873E80698A4}"/>
              </a:ext>
            </a:extLst>
          </p:cNvPr>
          <p:cNvSpPr txBox="1">
            <a:spLocks noChangeArrowheads="1"/>
          </p:cNvSpPr>
          <p:nvPr/>
        </p:nvSpPr>
        <p:spPr bwMode="auto">
          <a:xfrm>
            <a:off x="609600" y="4419600"/>
            <a:ext cx="5087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Each day of Genesis was a long period of time</a:t>
            </a:r>
          </a:p>
        </p:txBody>
      </p:sp>
      <p:sp>
        <p:nvSpPr>
          <p:cNvPr id="56" name="Curved Left Arrow 55">
            <a:extLst>
              <a:ext uri="{FF2B5EF4-FFF2-40B4-BE49-F238E27FC236}">
                <a16:creationId xmlns:a16="http://schemas.microsoft.com/office/drawing/2014/main" id="{2CB147BC-5E25-B641-85C6-FDF667B0E014}"/>
              </a:ext>
            </a:extLst>
          </p:cNvPr>
          <p:cNvSpPr>
            <a:spLocks noChangeArrowheads="1"/>
          </p:cNvSpPr>
          <p:nvPr/>
        </p:nvSpPr>
        <p:spPr bwMode="auto">
          <a:xfrm>
            <a:off x="7315200" y="3352800"/>
            <a:ext cx="1676400" cy="2133600"/>
          </a:xfrm>
          <a:prstGeom prst="curvedLeftArrow">
            <a:avLst>
              <a:gd name="adj1" fmla="val 8049"/>
              <a:gd name="adj2" fmla="val 13517"/>
              <a:gd name="adj3" fmla="val 25000"/>
            </a:avLst>
          </a:prstGeom>
          <a:solidFill>
            <a:srgbClr val="008000"/>
          </a:solidFill>
          <a:ln w="9525">
            <a:solidFill>
              <a:srgbClr val="FF0000"/>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latin typeface="Calibri" panose="020F0502020204030204" pitchFamily="34" charset="0"/>
            </a:endParaRPr>
          </a:p>
        </p:txBody>
      </p:sp>
      <p:sp>
        <p:nvSpPr>
          <p:cNvPr id="54279" name="TextBox 56">
            <a:extLst>
              <a:ext uri="{FF2B5EF4-FFF2-40B4-BE49-F238E27FC236}">
                <a16:creationId xmlns:a16="http://schemas.microsoft.com/office/drawing/2014/main" id="{F926E826-D730-0544-A580-5754CBFFF7C9}"/>
              </a:ext>
            </a:extLst>
          </p:cNvPr>
          <p:cNvSpPr txBox="1">
            <a:spLocks noChangeArrowheads="1"/>
          </p:cNvSpPr>
          <p:nvPr/>
        </p:nvSpPr>
        <p:spPr bwMode="auto">
          <a:xfrm>
            <a:off x="609600" y="5029200"/>
            <a:ext cx="5867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Accept many theories of modern physical science; believe that flowering plants, dinosaurs and humans created at the same time; fossil strata result from Noah’s flood</a:t>
            </a:r>
          </a:p>
        </p:txBody>
      </p:sp>
      <p:grpSp>
        <p:nvGrpSpPr>
          <p:cNvPr id="66568" name="Group 57">
            <a:extLst>
              <a:ext uri="{FF2B5EF4-FFF2-40B4-BE49-F238E27FC236}">
                <a16:creationId xmlns:a16="http://schemas.microsoft.com/office/drawing/2014/main" id="{F5810D76-692B-354B-80F1-86DEB9A37F25}"/>
              </a:ext>
            </a:extLst>
          </p:cNvPr>
          <p:cNvGrpSpPr>
            <a:grpSpLocks/>
          </p:cNvGrpSpPr>
          <p:nvPr/>
        </p:nvGrpSpPr>
        <p:grpSpPr bwMode="auto">
          <a:xfrm>
            <a:off x="609600" y="685800"/>
            <a:ext cx="7200900" cy="4518025"/>
            <a:chOff x="609600" y="685800"/>
            <a:chExt cx="7201518" cy="4517886"/>
          </a:xfrm>
        </p:grpSpPr>
        <p:sp>
          <p:nvSpPr>
            <p:cNvPr id="59" name="TextBox 58">
              <a:extLst>
                <a:ext uri="{FF2B5EF4-FFF2-40B4-BE49-F238E27FC236}">
                  <a16:creationId xmlns:a16="http://schemas.microsoft.com/office/drawing/2014/main" id="{8B59E416-BC1D-1144-927B-8C6F45FACDC1}"/>
                </a:ext>
              </a:extLst>
            </p:cNvPr>
            <p:cNvSpPr txBox="1"/>
            <p:nvPr/>
          </p:nvSpPr>
          <p:spPr>
            <a:xfrm>
              <a:off x="1828905" y="685800"/>
              <a:ext cx="1652730" cy="400038"/>
            </a:xfrm>
            <a:prstGeom prst="rect">
              <a:avLst/>
            </a:prstGeom>
            <a:noFill/>
          </p:spPr>
          <p:txBody>
            <a:bodyPr wrap="none">
              <a:spAutoFit/>
            </a:bodyPr>
            <a:lstStyle/>
            <a:p>
              <a:pPr>
                <a:defRPr/>
              </a:pPr>
              <a:r>
                <a:rPr lang="en-US" sz="2000" dirty="0">
                  <a:latin typeface="+mn-lt"/>
                  <a:ea typeface="ＭＳ Ｐゴシック" charset="-128"/>
                </a:rPr>
                <a:t>Flat </a:t>
              </a:r>
              <a:r>
                <a:rPr lang="en-US" sz="2000" dirty="0" err="1">
                  <a:latin typeface="+mn-lt"/>
                  <a:ea typeface="ＭＳ Ｐゴシック" charset="-128"/>
                </a:rPr>
                <a:t>Earthers</a:t>
              </a:r>
              <a:endParaRPr lang="en-US" sz="2000" dirty="0">
                <a:latin typeface="+mn-lt"/>
                <a:ea typeface="ＭＳ Ｐゴシック" charset="-128"/>
              </a:endParaRPr>
            </a:p>
          </p:txBody>
        </p:sp>
        <p:sp>
          <p:nvSpPr>
            <p:cNvPr id="60" name="TextBox 59">
              <a:extLst>
                <a:ext uri="{FF2B5EF4-FFF2-40B4-BE49-F238E27FC236}">
                  <a16:creationId xmlns:a16="http://schemas.microsoft.com/office/drawing/2014/main" id="{7404CC2C-BF24-C14F-91FC-E4D34B344EEB}"/>
                </a:ext>
              </a:extLst>
            </p:cNvPr>
            <p:cNvSpPr txBox="1"/>
            <p:nvPr/>
          </p:nvSpPr>
          <p:spPr>
            <a:xfrm>
              <a:off x="2362350" y="1142986"/>
              <a:ext cx="1624152" cy="400038"/>
            </a:xfrm>
            <a:prstGeom prst="rect">
              <a:avLst/>
            </a:prstGeom>
            <a:noFill/>
          </p:spPr>
          <p:txBody>
            <a:bodyPr wrap="none">
              <a:spAutoFit/>
            </a:bodyPr>
            <a:lstStyle/>
            <a:p>
              <a:pPr>
                <a:defRPr/>
              </a:pPr>
              <a:r>
                <a:rPr lang="en-US" sz="2000" dirty="0" err="1">
                  <a:latin typeface="+mn-lt"/>
                  <a:ea typeface="ＭＳ Ｐゴシック" charset="-128"/>
                </a:rPr>
                <a:t>Geocentrists</a:t>
              </a:r>
              <a:endParaRPr lang="en-US" sz="2000" dirty="0">
                <a:latin typeface="+mn-lt"/>
                <a:ea typeface="ＭＳ Ｐゴシック" charset="-128"/>
              </a:endParaRPr>
            </a:p>
          </p:txBody>
        </p:sp>
        <p:sp>
          <p:nvSpPr>
            <p:cNvPr id="61" name="TextBox 60">
              <a:extLst>
                <a:ext uri="{FF2B5EF4-FFF2-40B4-BE49-F238E27FC236}">
                  <a16:creationId xmlns:a16="http://schemas.microsoft.com/office/drawing/2014/main" id="{E2DFCE8F-8492-B044-90AE-B002763294AC}"/>
                </a:ext>
              </a:extLst>
            </p:cNvPr>
            <p:cNvSpPr txBox="1"/>
            <p:nvPr/>
          </p:nvSpPr>
          <p:spPr>
            <a:xfrm>
              <a:off x="2819590" y="1600172"/>
              <a:ext cx="3026035" cy="400038"/>
            </a:xfrm>
            <a:prstGeom prst="rect">
              <a:avLst/>
            </a:prstGeom>
            <a:noFill/>
          </p:spPr>
          <p:txBody>
            <a:bodyPr wrap="none">
              <a:spAutoFit/>
            </a:bodyPr>
            <a:lstStyle/>
            <a:p>
              <a:pPr>
                <a:defRPr/>
              </a:pPr>
              <a:r>
                <a:rPr lang="en-US" sz="2000" dirty="0">
                  <a:latin typeface="+mn-lt"/>
                  <a:ea typeface="ＭＳ Ｐゴシック" charset="-128"/>
                </a:rPr>
                <a:t>Young Earth Creationism</a:t>
              </a:r>
            </a:p>
          </p:txBody>
        </p:sp>
        <p:sp>
          <p:nvSpPr>
            <p:cNvPr id="62" name="TextBox 61">
              <a:extLst>
                <a:ext uri="{FF2B5EF4-FFF2-40B4-BE49-F238E27FC236}">
                  <a16:creationId xmlns:a16="http://schemas.microsoft.com/office/drawing/2014/main" id="{BB7802B8-A96F-AD4F-9352-491F472E62B1}"/>
                </a:ext>
              </a:extLst>
            </p:cNvPr>
            <p:cNvSpPr txBox="1"/>
            <p:nvPr/>
          </p:nvSpPr>
          <p:spPr>
            <a:xfrm>
              <a:off x="3505449" y="2209753"/>
              <a:ext cx="2108381" cy="400038"/>
            </a:xfrm>
            <a:prstGeom prst="rect">
              <a:avLst/>
            </a:prstGeom>
            <a:noFill/>
          </p:spPr>
          <p:txBody>
            <a:bodyPr wrap="none">
              <a:spAutoFit/>
            </a:bodyPr>
            <a:lstStyle/>
            <a:p>
              <a:pPr>
                <a:defRPr/>
              </a:pPr>
              <a:r>
                <a:rPr lang="en-US" sz="2000" dirty="0">
                  <a:latin typeface="+mn-lt"/>
                  <a:ea typeface="ＭＳ Ｐゴシック" charset="-128"/>
                </a:rPr>
                <a:t>Gap Creationism</a:t>
              </a:r>
            </a:p>
          </p:txBody>
        </p:sp>
        <p:sp>
          <p:nvSpPr>
            <p:cNvPr id="63" name="TextBox 62">
              <a:extLst>
                <a:ext uri="{FF2B5EF4-FFF2-40B4-BE49-F238E27FC236}">
                  <a16:creationId xmlns:a16="http://schemas.microsoft.com/office/drawing/2014/main" id="{92E9C3A4-D2DC-8F42-94E2-D0733B197269}"/>
                </a:ext>
              </a:extLst>
            </p:cNvPr>
            <p:cNvSpPr txBox="1"/>
            <p:nvPr/>
          </p:nvSpPr>
          <p:spPr>
            <a:xfrm>
              <a:off x="4038894" y="2743137"/>
              <a:ext cx="2594198" cy="400038"/>
            </a:xfrm>
            <a:prstGeom prst="rect">
              <a:avLst/>
            </a:prstGeom>
            <a:noFill/>
          </p:spPr>
          <p:txBody>
            <a:bodyPr wrap="none">
              <a:spAutoFit/>
            </a:bodyPr>
            <a:lstStyle/>
            <a:p>
              <a:pPr>
                <a:defRPr/>
              </a:pPr>
              <a:r>
                <a:rPr lang="en-US" sz="2000" dirty="0">
                  <a:latin typeface="+mn-lt"/>
                  <a:ea typeface="ＭＳ Ｐゴシック" charset="-128"/>
                </a:rPr>
                <a:t>Day Age Creationism</a:t>
              </a:r>
            </a:p>
          </p:txBody>
        </p:sp>
        <p:sp>
          <p:nvSpPr>
            <p:cNvPr id="64" name="TextBox 63">
              <a:extLst>
                <a:ext uri="{FF2B5EF4-FFF2-40B4-BE49-F238E27FC236}">
                  <a16:creationId xmlns:a16="http://schemas.microsoft.com/office/drawing/2014/main" id="{E57CF0AD-1EF3-DD43-80A6-E88BBB9A4919}"/>
                </a:ext>
              </a:extLst>
            </p:cNvPr>
            <p:cNvSpPr txBox="1"/>
            <p:nvPr/>
          </p:nvSpPr>
          <p:spPr>
            <a:xfrm>
              <a:off x="4419927" y="3200323"/>
              <a:ext cx="2978406" cy="400038"/>
            </a:xfrm>
            <a:prstGeom prst="rect">
              <a:avLst/>
            </a:prstGeom>
            <a:noFill/>
          </p:spPr>
          <p:txBody>
            <a:bodyPr wrap="none">
              <a:spAutoFit/>
            </a:bodyPr>
            <a:lstStyle/>
            <a:p>
              <a:pPr>
                <a:defRPr/>
              </a:pPr>
              <a:r>
                <a:rPr lang="en-US" sz="2000" dirty="0">
                  <a:latin typeface="+mn-lt"/>
                  <a:ea typeface="ＭＳ Ｐゴシック" charset="-128"/>
                </a:rPr>
                <a:t>Progressive Creationism</a:t>
              </a:r>
            </a:p>
          </p:txBody>
        </p:sp>
        <p:sp>
          <p:nvSpPr>
            <p:cNvPr id="65" name="TextBox 64">
              <a:extLst>
                <a:ext uri="{FF2B5EF4-FFF2-40B4-BE49-F238E27FC236}">
                  <a16:creationId xmlns:a16="http://schemas.microsoft.com/office/drawing/2014/main" id="{DA506464-44F2-0149-8AD0-F366830FB309}"/>
                </a:ext>
              </a:extLst>
            </p:cNvPr>
            <p:cNvSpPr txBox="1"/>
            <p:nvPr/>
          </p:nvSpPr>
          <p:spPr>
            <a:xfrm>
              <a:off x="4953373" y="3657509"/>
              <a:ext cx="184166" cy="708003"/>
            </a:xfrm>
            <a:prstGeom prst="rect">
              <a:avLst/>
            </a:prstGeom>
            <a:noFill/>
          </p:spPr>
          <p:txBody>
            <a:bodyPr wrap="none">
              <a:spAutoFit/>
            </a:bodyPr>
            <a:lstStyle/>
            <a:p>
              <a:pPr>
                <a:defRPr/>
              </a:pPr>
              <a:endParaRPr lang="en-US" sz="2000" dirty="0">
                <a:latin typeface="+mn-lt"/>
                <a:ea typeface="ＭＳ Ｐゴシック" charset="-128"/>
              </a:endParaRPr>
            </a:p>
            <a:p>
              <a:pPr>
                <a:defRPr/>
              </a:pPr>
              <a:endParaRPr lang="en-US" sz="2000" dirty="0">
                <a:latin typeface="+mn-lt"/>
                <a:ea typeface="ＭＳ Ｐゴシック" charset="-128"/>
              </a:endParaRPr>
            </a:p>
          </p:txBody>
        </p:sp>
        <p:sp>
          <p:nvSpPr>
            <p:cNvPr id="66" name="TextBox 65">
              <a:extLst>
                <a:ext uri="{FF2B5EF4-FFF2-40B4-BE49-F238E27FC236}">
                  <a16:creationId xmlns:a16="http://schemas.microsoft.com/office/drawing/2014/main" id="{D3450CB6-3615-0741-AE79-788F529EAC75}"/>
                </a:ext>
              </a:extLst>
            </p:cNvPr>
            <p:cNvSpPr txBox="1"/>
            <p:nvPr/>
          </p:nvSpPr>
          <p:spPr>
            <a:xfrm>
              <a:off x="5294715" y="4095645"/>
              <a:ext cx="184166" cy="708003"/>
            </a:xfrm>
            <a:prstGeom prst="rect">
              <a:avLst/>
            </a:prstGeom>
            <a:noFill/>
          </p:spPr>
          <p:txBody>
            <a:bodyPr wrap="none">
              <a:spAutoFit/>
            </a:bodyPr>
            <a:lstStyle/>
            <a:p>
              <a:pPr>
                <a:defRPr/>
              </a:pPr>
              <a:endParaRPr lang="en-US" sz="2000" dirty="0">
                <a:latin typeface="+mn-lt"/>
                <a:ea typeface="ＭＳ Ｐゴシック" charset="-128"/>
              </a:endParaRPr>
            </a:p>
            <a:p>
              <a:pPr>
                <a:defRPr/>
              </a:pPr>
              <a:endParaRPr lang="en-US" sz="2000" dirty="0">
                <a:latin typeface="+mn-lt"/>
                <a:ea typeface="ＭＳ Ｐゴシック" charset="-128"/>
              </a:endParaRPr>
            </a:p>
          </p:txBody>
        </p:sp>
        <p:sp>
          <p:nvSpPr>
            <p:cNvPr id="67" name="TextBox 66">
              <a:extLst>
                <a:ext uri="{FF2B5EF4-FFF2-40B4-BE49-F238E27FC236}">
                  <a16:creationId xmlns:a16="http://schemas.microsoft.com/office/drawing/2014/main" id="{27908655-5C30-124A-9A5E-A73F6992EB0E}"/>
                </a:ext>
              </a:extLst>
            </p:cNvPr>
            <p:cNvSpPr txBox="1"/>
            <p:nvPr/>
          </p:nvSpPr>
          <p:spPr>
            <a:xfrm>
              <a:off x="5751954" y="4495683"/>
              <a:ext cx="184166" cy="708003"/>
            </a:xfrm>
            <a:prstGeom prst="rect">
              <a:avLst/>
            </a:prstGeom>
            <a:noFill/>
          </p:spPr>
          <p:txBody>
            <a:bodyPr wrap="none">
              <a:spAutoFit/>
            </a:bodyPr>
            <a:lstStyle/>
            <a:p>
              <a:pPr>
                <a:defRPr/>
              </a:pPr>
              <a:endParaRPr lang="en-US" sz="2000" dirty="0">
                <a:latin typeface="+mn-lt"/>
                <a:ea typeface="ＭＳ Ｐゴシック" charset="-128"/>
              </a:endParaRPr>
            </a:p>
            <a:p>
              <a:pPr>
                <a:defRPr/>
              </a:pPr>
              <a:endParaRPr lang="en-US" sz="2000" dirty="0">
                <a:latin typeface="+mn-lt"/>
                <a:ea typeface="ＭＳ Ｐゴシック" charset="-128"/>
              </a:endParaRPr>
            </a:p>
          </p:txBody>
        </p:sp>
        <p:sp>
          <p:nvSpPr>
            <p:cNvPr id="68" name="TextBox 67">
              <a:extLst>
                <a:ext uri="{FF2B5EF4-FFF2-40B4-BE49-F238E27FC236}">
                  <a16:creationId xmlns:a16="http://schemas.microsoft.com/office/drawing/2014/main" id="{89F70D87-E190-2344-8531-EDFC3A9F5C4C}"/>
                </a:ext>
              </a:extLst>
            </p:cNvPr>
            <p:cNvSpPr txBox="1"/>
            <p:nvPr/>
          </p:nvSpPr>
          <p:spPr>
            <a:xfrm>
              <a:off x="5944058" y="838195"/>
              <a:ext cx="1867060" cy="461949"/>
            </a:xfrm>
            <a:prstGeom prst="rect">
              <a:avLst/>
            </a:prstGeom>
            <a:noFill/>
          </p:spPr>
          <p:txBody>
            <a:bodyPr wrap="none">
              <a:spAutoFit/>
            </a:bodyPr>
            <a:lstStyle/>
            <a:p>
              <a:pPr>
                <a:defRPr/>
              </a:pPr>
              <a:r>
                <a:rPr lang="en-US" dirty="0">
                  <a:solidFill>
                    <a:srgbClr val="804000"/>
                  </a:solidFill>
                  <a:latin typeface="+mn-lt"/>
                  <a:ea typeface="ＭＳ Ｐゴシック" charset="-128"/>
                </a:rPr>
                <a:t>Young Earth</a:t>
              </a:r>
            </a:p>
          </p:txBody>
        </p:sp>
        <p:sp>
          <p:nvSpPr>
            <p:cNvPr id="69" name="TextBox 68">
              <a:extLst>
                <a:ext uri="{FF2B5EF4-FFF2-40B4-BE49-F238E27FC236}">
                  <a16:creationId xmlns:a16="http://schemas.microsoft.com/office/drawing/2014/main" id="{9CA396F8-9933-9946-B94D-AF8BF459E993}"/>
                </a:ext>
              </a:extLst>
            </p:cNvPr>
            <p:cNvSpPr txBox="1"/>
            <p:nvPr/>
          </p:nvSpPr>
          <p:spPr>
            <a:xfrm>
              <a:off x="685807" y="3505113"/>
              <a:ext cx="184166" cy="831824"/>
            </a:xfrm>
            <a:prstGeom prst="rect">
              <a:avLst/>
            </a:prstGeom>
            <a:noFill/>
          </p:spPr>
          <p:txBody>
            <a:bodyPr wrap="none">
              <a:spAutoFit/>
            </a:bodyPr>
            <a:lstStyle/>
            <a:p>
              <a:pPr>
                <a:defRPr/>
              </a:pPr>
              <a:endParaRPr lang="en-US" dirty="0">
                <a:solidFill>
                  <a:srgbClr val="804000"/>
                </a:solidFill>
                <a:latin typeface="+mn-lt"/>
                <a:ea typeface="ＭＳ Ｐゴシック" charset="-128"/>
              </a:endParaRPr>
            </a:p>
            <a:p>
              <a:pPr>
                <a:defRPr/>
              </a:pPr>
              <a:endParaRPr lang="en-US" dirty="0">
                <a:solidFill>
                  <a:srgbClr val="804000"/>
                </a:solidFill>
                <a:latin typeface="+mn-lt"/>
                <a:ea typeface="ＭＳ Ｐゴシック" charset="-128"/>
              </a:endParaRPr>
            </a:p>
          </p:txBody>
        </p:sp>
        <p:cxnSp>
          <p:nvCxnSpPr>
            <p:cNvPr id="70" name="Straight Connector 69">
              <a:extLst>
                <a:ext uri="{FF2B5EF4-FFF2-40B4-BE49-F238E27FC236}">
                  <a16:creationId xmlns:a16="http://schemas.microsoft.com/office/drawing/2014/main" id="{8FBB1361-94FD-C04A-86AE-0E6EC11B3C1C}"/>
                </a:ext>
              </a:extLst>
            </p:cNvPr>
            <p:cNvCxnSpPr/>
            <p:nvPr/>
          </p:nvCxnSpPr>
          <p:spPr>
            <a:xfrm>
              <a:off x="685807" y="2057358"/>
              <a:ext cx="7011002" cy="0"/>
            </a:xfrm>
            <a:prstGeom prst="line">
              <a:avLst/>
            </a:prstGeom>
            <a:ln w="57150" cmpd="sng">
              <a:solidFill>
                <a:srgbClr val="008000"/>
              </a:solidFill>
              <a:prstDash val="dot"/>
            </a:ln>
            <a:effectLst/>
          </p:spPr>
          <p:style>
            <a:lnRef idx="2">
              <a:schemeClr val="accent1"/>
            </a:lnRef>
            <a:fillRef idx="0">
              <a:schemeClr val="accent1"/>
            </a:fillRef>
            <a:effectRef idx="1">
              <a:schemeClr val="accent1"/>
            </a:effectRef>
            <a:fontRef idx="minor">
              <a:schemeClr val="tx1"/>
            </a:fontRef>
          </p:style>
        </p:cxnSp>
        <p:sp>
          <p:nvSpPr>
            <p:cNvPr id="71" name="TextBox 70">
              <a:extLst>
                <a:ext uri="{FF2B5EF4-FFF2-40B4-BE49-F238E27FC236}">
                  <a16:creationId xmlns:a16="http://schemas.microsoft.com/office/drawing/2014/main" id="{F9B4C66C-2A5E-E340-B62A-C88AE02CC4B3}"/>
                </a:ext>
              </a:extLst>
            </p:cNvPr>
            <p:cNvSpPr txBox="1"/>
            <p:nvPr/>
          </p:nvSpPr>
          <p:spPr>
            <a:xfrm>
              <a:off x="609600" y="838195"/>
              <a:ext cx="1347904" cy="830237"/>
            </a:xfrm>
            <a:prstGeom prst="rect">
              <a:avLst/>
            </a:prstGeom>
            <a:noFill/>
          </p:spPr>
          <p:txBody>
            <a:bodyPr wrap="none">
              <a:spAutoFit/>
            </a:bodyPr>
            <a:lstStyle/>
            <a:p>
              <a:pPr>
                <a:defRPr/>
              </a:pPr>
              <a:r>
                <a:rPr lang="en-US" dirty="0">
                  <a:solidFill>
                    <a:srgbClr val="0000FF"/>
                  </a:solidFill>
                  <a:latin typeface="+mn-lt"/>
                  <a:ea typeface="ＭＳ Ｐゴシック" charset="-128"/>
                </a:rPr>
                <a:t>Special</a:t>
              </a:r>
            </a:p>
            <a:p>
              <a:pPr>
                <a:defRPr/>
              </a:pPr>
              <a:r>
                <a:rPr lang="en-US" dirty="0">
                  <a:solidFill>
                    <a:srgbClr val="0000FF"/>
                  </a:solidFill>
                  <a:latin typeface="+mn-lt"/>
                  <a:ea typeface="ＭＳ Ｐゴシック" charset="-128"/>
                </a:rPr>
                <a:t>Creation</a:t>
              </a:r>
            </a:p>
          </p:txBody>
        </p:sp>
        <p:sp>
          <p:nvSpPr>
            <p:cNvPr id="72" name="TextBox 71">
              <a:extLst>
                <a:ext uri="{FF2B5EF4-FFF2-40B4-BE49-F238E27FC236}">
                  <a16:creationId xmlns:a16="http://schemas.microsoft.com/office/drawing/2014/main" id="{AAC1DA89-A4CB-2E43-B542-473D784BEBE4}"/>
                </a:ext>
              </a:extLst>
            </p:cNvPr>
            <p:cNvSpPr txBox="1"/>
            <p:nvPr/>
          </p:nvSpPr>
          <p:spPr>
            <a:xfrm>
              <a:off x="3505449" y="4038497"/>
              <a:ext cx="184166" cy="831824"/>
            </a:xfrm>
            <a:prstGeom prst="rect">
              <a:avLst/>
            </a:prstGeom>
            <a:noFill/>
          </p:spPr>
          <p:txBody>
            <a:bodyPr wrap="none">
              <a:spAutoFit/>
            </a:bodyPr>
            <a:lstStyle/>
            <a:p>
              <a:pPr>
                <a:defRPr/>
              </a:pPr>
              <a:endParaRPr lang="en-US" dirty="0">
                <a:solidFill>
                  <a:srgbClr val="0000FF"/>
                </a:solidFill>
                <a:latin typeface="+mn-lt"/>
                <a:ea typeface="ＭＳ Ｐゴシック" charset="-128"/>
              </a:endParaRPr>
            </a:p>
            <a:p>
              <a:pPr>
                <a:defRPr/>
              </a:pPr>
              <a:endParaRPr lang="en-US" dirty="0">
                <a:solidFill>
                  <a:srgbClr val="0000FF"/>
                </a:solidFill>
                <a:latin typeface="+mn-lt"/>
                <a:ea typeface="ＭＳ Ｐゴシック" charset="-128"/>
              </a:endParaRPr>
            </a:p>
          </p:txBody>
        </p:sp>
        <p:sp>
          <p:nvSpPr>
            <p:cNvPr id="66584" name="TextBox 72">
              <a:extLst>
                <a:ext uri="{FF2B5EF4-FFF2-40B4-BE49-F238E27FC236}">
                  <a16:creationId xmlns:a16="http://schemas.microsoft.com/office/drawing/2014/main" id="{5F9714B2-A7B2-6E4A-862E-22ED428F3ED0}"/>
                </a:ext>
              </a:extLst>
            </p:cNvPr>
            <p:cNvSpPr txBox="1">
              <a:spLocks noChangeArrowheads="1"/>
            </p:cNvSpPr>
            <p:nvPr/>
          </p:nvSpPr>
          <p:spPr bwMode="auto">
            <a:xfrm rot="2728278">
              <a:off x="1753033" y="2524766"/>
              <a:ext cx="2671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latin typeface="Times" pitchFamily="2" charset="0"/>
                </a:rPr>
                <a:t>“Intelligent Design”</a:t>
              </a:r>
            </a:p>
          </p:txBody>
        </p:sp>
        <p:cxnSp>
          <p:nvCxnSpPr>
            <p:cNvPr id="74" name="Straight Connector 73">
              <a:extLst>
                <a:ext uri="{FF2B5EF4-FFF2-40B4-BE49-F238E27FC236}">
                  <a16:creationId xmlns:a16="http://schemas.microsoft.com/office/drawing/2014/main" id="{878589E2-2C1F-5047-8648-18821EFE9BE0}"/>
                </a:ext>
              </a:extLst>
            </p:cNvPr>
            <p:cNvCxnSpPr>
              <a:cxnSpLocks noChangeShapeType="1"/>
            </p:cNvCxnSpPr>
            <p:nvPr/>
          </p:nvCxnSpPr>
          <p:spPr bwMode="auto">
            <a:xfrm>
              <a:off x="1600285" y="761998"/>
              <a:ext cx="2895849" cy="2895511"/>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76" name="TextBox 75">
            <a:extLst>
              <a:ext uri="{FF2B5EF4-FFF2-40B4-BE49-F238E27FC236}">
                <a16:creationId xmlns:a16="http://schemas.microsoft.com/office/drawing/2014/main" id="{188E739A-CB9B-F648-A57E-7AE56A5DCC40}"/>
              </a:ext>
            </a:extLst>
          </p:cNvPr>
          <p:cNvSpPr txBox="1"/>
          <p:nvPr/>
        </p:nvSpPr>
        <p:spPr>
          <a:xfrm>
            <a:off x="685800" y="3048000"/>
            <a:ext cx="1484313" cy="461963"/>
          </a:xfrm>
          <a:prstGeom prst="rect">
            <a:avLst/>
          </a:prstGeom>
          <a:noFill/>
        </p:spPr>
        <p:txBody>
          <a:bodyPr wrap="none">
            <a:spAutoFit/>
          </a:bodyPr>
          <a:lstStyle/>
          <a:p>
            <a:pPr>
              <a:defRPr/>
            </a:pPr>
            <a:r>
              <a:rPr lang="en-US" dirty="0">
                <a:solidFill>
                  <a:srgbClr val="804000"/>
                </a:solidFill>
                <a:latin typeface="+mn-lt"/>
                <a:ea typeface="ＭＳ Ｐゴシック" charset="-128"/>
              </a:rPr>
              <a:t>Old Earth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4275"/>
                                        </p:tgtEl>
                                        <p:attrNameLst>
                                          <p:attrName>style.visibility</p:attrName>
                                        </p:attrNameLst>
                                      </p:cBhvr>
                                      <p:to>
                                        <p:strVal val="visible"/>
                                      </p:to>
                                    </p:set>
                                    <p:animEffect transition="in" filter="dissolve">
                                      <p:cBhvr>
                                        <p:cTn id="7" dur="500"/>
                                        <p:tgtEl>
                                          <p:spTgt spid="5427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dissolve">
                                      <p:cBhvr>
                                        <p:cTn id="10" dur="500"/>
                                        <p:tgtEl>
                                          <p:spTgt spid="5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dissolve">
                                      <p:cBhvr>
                                        <p:cTn id="15" dur="500"/>
                                        <p:tgtEl>
                                          <p:spTgt spid="5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4277"/>
                                        </p:tgtEl>
                                        <p:attrNameLst>
                                          <p:attrName>style.visibility</p:attrName>
                                        </p:attrNameLst>
                                      </p:cBhvr>
                                      <p:to>
                                        <p:strVal val="visible"/>
                                      </p:to>
                                    </p:set>
                                    <p:animEffect transition="in" filter="dissolve">
                                      <p:cBhvr>
                                        <p:cTn id="18" dur="500"/>
                                        <p:tgtEl>
                                          <p:spTgt spid="5427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dissolve">
                                      <p:cBhvr>
                                        <p:cTn id="23" dur="500"/>
                                        <p:tgtEl>
                                          <p:spTgt spid="5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54279"/>
                                        </p:tgtEl>
                                        <p:attrNameLst>
                                          <p:attrName>style.visibility</p:attrName>
                                        </p:attrNameLst>
                                      </p:cBhvr>
                                      <p:to>
                                        <p:strVal val="visible"/>
                                      </p:to>
                                    </p:set>
                                    <p:animEffect transition="in" filter="dissolve">
                                      <p:cBhvr>
                                        <p:cTn id="26" dur="500"/>
                                        <p:tgtEl>
                                          <p:spTgt spid="54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4275" grpId="0"/>
      <p:bldP spid="54" grpId="0" animBg="1"/>
      <p:bldP spid="54277" grpId="0"/>
      <p:bldP spid="56" grpId="0" animBg="1"/>
      <p:bldP spid="5427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3">
            <a:extLst>
              <a:ext uri="{FF2B5EF4-FFF2-40B4-BE49-F238E27FC236}">
                <a16:creationId xmlns:a16="http://schemas.microsoft.com/office/drawing/2014/main" id="{6516CB80-0688-774B-B83A-59CBC57D6F1F}"/>
              </a:ext>
            </a:extLst>
          </p:cNvPr>
          <p:cNvSpPr txBox="1">
            <a:spLocks noChangeArrowheads="1"/>
          </p:cNvSpPr>
          <p:nvPr/>
        </p:nvSpPr>
        <p:spPr bwMode="auto">
          <a:xfrm>
            <a:off x="2590800" y="6324600"/>
            <a:ext cx="6308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From Evolution vs. Creationism by Eugenie Scott; figure by Alan Gishlick</a:t>
            </a:r>
          </a:p>
        </p:txBody>
      </p:sp>
      <p:sp>
        <p:nvSpPr>
          <p:cNvPr id="2" name="Rectangle 1">
            <a:extLst>
              <a:ext uri="{FF2B5EF4-FFF2-40B4-BE49-F238E27FC236}">
                <a16:creationId xmlns:a16="http://schemas.microsoft.com/office/drawing/2014/main" id="{B1E2CB2F-DB05-E243-B955-6362D106CF73}"/>
              </a:ext>
            </a:extLst>
          </p:cNvPr>
          <p:cNvSpPr/>
          <p:nvPr/>
        </p:nvSpPr>
        <p:spPr>
          <a:xfrm>
            <a:off x="5029200" y="3733800"/>
            <a:ext cx="2667000" cy="685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Oval 4">
            <a:extLst>
              <a:ext uri="{FF2B5EF4-FFF2-40B4-BE49-F238E27FC236}">
                <a16:creationId xmlns:a16="http://schemas.microsoft.com/office/drawing/2014/main" id="{FE23B422-61E7-8C40-B2FF-0E50082E7DAB}"/>
              </a:ext>
            </a:extLst>
          </p:cNvPr>
          <p:cNvSpPr>
            <a:spLocks noChangeArrowheads="1"/>
          </p:cNvSpPr>
          <p:nvPr/>
        </p:nvSpPr>
        <p:spPr bwMode="auto">
          <a:xfrm rot="-2804537">
            <a:off x="2767013" y="1190625"/>
            <a:ext cx="609600" cy="3048000"/>
          </a:xfrm>
          <a:prstGeom prst="ellipse">
            <a:avLst/>
          </a:prstGeom>
          <a:noFill/>
          <a:ln w="19050">
            <a:solidFill>
              <a:srgbClr val="FF0000"/>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solidFill>
                <a:srgbClr val="FFFFFF"/>
              </a:solidFill>
              <a:latin typeface="Calibri" panose="020F0502020204030204" pitchFamily="34" charset="0"/>
            </a:endParaRPr>
          </a:p>
        </p:txBody>
      </p:sp>
      <p:sp>
        <p:nvSpPr>
          <p:cNvPr id="6" name="Curved Right Arrow 5">
            <a:extLst>
              <a:ext uri="{FF2B5EF4-FFF2-40B4-BE49-F238E27FC236}">
                <a16:creationId xmlns:a16="http://schemas.microsoft.com/office/drawing/2014/main" id="{B31ED53E-A759-CD45-A04D-201D8F8F4A25}"/>
              </a:ext>
            </a:extLst>
          </p:cNvPr>
          <p:cNvSpPr>
            <a:spLocks noChangeArrowheads="1"/>
          </p:cNvSpPr>
          <p:nvPr/>
        </p:nvSpPr>
        <p:spPr bwMode="auto">
          <a:xfrm>
            <a:off x="838200" y="2286000"/>
            <a:ext cx="1143000" cy="3352800"/>
          </a:xfrm>
          <a:prstGeom prst="curvedRightArrow">
            <a:avLst>
              <a:gd name="adj1" fmla="val 13770"/>
              <a:gd name="adj2" fmla="val 28464"/>
              <a:gd name="adj3" fmla="val 22931"/>
            </a:avLst>
          </a:prstGeom>
          <a:solidFill>
            <a:srgbClr val="FF0000"/>
          </a:solidFill>
          <a:ln w="9525">
            <a:solidFill>
              <a:srgbClr val="FF0000"/>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latin typeface="Calibri" panose="020F0502020204030204" pitchFamily="34" charset="0"/>
            </a:endParaRPr>
          </a:p>
        </p:txBody>
      </p:sp>
      <p:sp>
        <p:nvSpPr>
          <p:cNvPr id="67589" name="TextBox 6">
            <a:extLst>
              <a:ext uri="{FF2B5EF4-FFF2-40B4-BE49-F238E27FC236}">
                <a16:creationId xmlns:a16="http://schemas.microsoft.com/office/drawing/2014/main" id="{5A9EEF8A-6192-7A44-B50D-8A8DBBFCD4A4}"/>
              </a:ext>
            </a:extLst>
          </p:cNvPr>
          <p:cNvSpPr txBox="1">
            <a:spLocks noChangeArrowheads="1"/>
          </p:cNvSpPr>
          <p:nvPr/>
        </p:nvSpPr>
        <p:spPr bwMode="auto">
          <a:xfrm>
            <a:off x="2057400" y="5257800"/>
            <a:ext cx="685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A form of creationism descended from William Paley. Believe that the presence of order and complexity proves a designer.</a:t>
            </a:r>
          </a:p>
        </p:txBody>
      </p:sp>
      <p:grpSp>
        <p:nvGrpSpPr>
          <p:cNvPr id="67590" name="Group 8">
            <a:extLst>
              <a:ext uri="{FF2B5EF4-FFF2-40B4-BE49-F238E27FC236}">
                <a16:creationId xmlns:a16="http://schemas.microsoft.com/office/drawing/2014/main" id="{01C4AE14-7A33-104A-8367-E002395B28F7}"/>
              </a:ext>
            </a:extLst>
          </p:cNvPr>
          <p:cNvGrpSpPr>
            <a:grpSpLocks/>
          </p:cNvGrpSpPr>
          <p:nvPr/>
        </p:nvGrpSpPr>
        <p:grpSpPr bwMode="auto">
          <a:xfrm>
            <a:off x="609600" y="685800"/>
            <a:ext cx="7639050" cy="4572000"/>
            <a:chOff x="609600" y="685800"/>
            <a:chExt cx="7639325" cy="4572065"/>
          </a:xfrm>
        </p:grpSpPr>
        <p:sp>
          <p:nvSpPr>
            <p:cNvPr id="10" name="TextBox 9">
              <a:extLst>
                <a:ext uri="{FF2B5EF4-FFF2-40B4-BE49-F238E27FC236}">
                  <a16:creationId xmlns:a16="http://schemas.microsoft.com/office/drawing/2014/main" id="{194DBA73-CB4C-0C4A-AD52-9709F2505460}"/>
                </a:ext>
              </a:extLst>
            </p:cNvPr>
            <p:cNvSpPr txBox="1"/>
            <p:nvPr/>
          </p:nvSpPr>
          <p:spPr>
            <a:xfrm>
              <a:off x="1828844" y="685800"/>
              <a:ext cx="1652647" cy="400056"/>
            </a:xfrm>
            <a:prstGeom prst="rect">
              <a:avLst/>
            </a:prstGeom>
            <a:noFill/>
          </p:spPr>
          <p:txBody>
            <a:bodyPr wrap="none">
              <a:spAutoFit/>
            </a:bodyPr>
            <a:lstStyle/>
            <a:p>
              <a:pPr>
                <a:defRPr/>
              </a:pPr>
              <a:r>
                <a:rPr lang="en-US" sz="2000" dirty="0">
                  <a:latin typeface="+mn-lt"/>
                  <a:ea typeface="ＭＳ Ｐゴシック" charset="-128"/>
                </a:rPr>
                <a:t>Flat </a:t>
              </a:r>
              <a:r>
                <a:rPr lang="en-US" sz="2000" dirty="0" err="1">
                  <a:latin typeface="+mn-lt"/>
                  <a:ea typeface="ＭＳ Ｐゴシック" charset="-128"/>
                </a:rPr>
                <a:t>Earthers</a:t>
              </a:r>
              <a:endParaRPr lang="en-US" sz="2000" dirty="0">
                <a:latin typeface="+mn-lt"/>
                <a:ea typeface="ＭＳ Ｐゴシック" charset="-128"/>
              </a:endParaRPr>
            </a:p>
          </p:txBody>
        </p:sp>
        <p:sp>
          <p:nvSpPr>
            <p:cNvPr id="11" name="TextBox 10">
              <a:extLst>
                <a:ext uri="{FF2B5EF4-FFF2-40B4-BE49-F238E27FC236}">
                  <a16:creationId xmlns:a16="http://schemas.microsoft.com/office/drawing/2014/main" id="{76B2C688-C690-0243-9B3B-2312CC8CBEFD}"/>
                </a:ext>
              </a:extLst>
            </p:cNvPr>
            <p:cNvSpPr txBox="1"/>
            <p:nvPr/>
          </p:nvSpPr>
          <p:spPr>
            <a:xfrm>
              <a:off x="2362263" y="1143007"/>
              <a:ext cx="1624071" cy="400056"/>
            </a:xfrm>
            <a:prstGeom prst="rect">
              <a:avLst/>
            </a:prstGeom>
            <a:noFill/>
          </p:spPr>
          <p:txBody>
            <a:bodyPr wrap="none">
              <a:spAutoFit/>
            </a:bodyPr>
            <a:lstStyle/>
            <a:p>
              <a:pPr>
                <a:defRPr/>
              </a:pPr>
              <a:r>
                <a:rPr lang="en-US" sz="2000" dirty="0" err="1">
                  <a:latin typeface="+mn-lt"/>
                  <a:ea typeface="ＭＳ Ｐゴシック" charset="-128"/>
                </a:rPr>
                <a:t>Geocentrists</a:t>
              </a:r>
              <a:endParaRPr lang="en-US" sz="2000" dirty="0">
                <a:latin typeface="+mn-lt"/>
                <a:ea typeface="ＭＳ Ｐゴシック" charset="-128"/>
              </a:endParaRPr>
            </a:p>
          </p:txBody>
        </p:sp>
        <p:sp>
          <p:nvSpPr>
            <p:cNvPr id="12" name="TextBox 11">
              <a:extLst>
                <a:ext uri="{FF2B5EF4-FFF2-40B4-BE49-F238E27FC236}">
                  <a16:creationId xmlns:a16="http://schemas.microsoft.com/office/drawing/2014/main" id="{EBF361A3-09E0-A644-8A58-8E29825C083B}"/>
                </a:ext>
              </a:extLst>
            </p:cNvPr>
            <p:cNvSpPr txBox="1"/>
            <p:nvPr/>
          </p:nvSpPr>
          <p:spPr>
            <a:xfrm>
              <a:off x="2819480" y="1600213"/>
              <a:ext cx="3025884" cy="400056"/>
            </a:xfrm>
            <a:prstGeom prst="rect">
              <a:avLst/>
            </a:prstGeom>
            <a:noFill/>
          </p:spPr>
          <p:txBody>
            <a:bodyPr wrap="none">
              <a:spAutoFit/>
            </a:bodyPr>
            <a:lstStyle/>
            <a:p>
              <a:pPr>
                <a:defRPr/>
              </a:pPr>
              <a:r>
                <a:rPr lang="en-US" sz="2000" dirty="0">
                  <a:latin typeface="+mn-lt"/>
                  <a:ea typeface="ＭＳ Ｐゴシック" charset="-128"/>
                </a:rPr>
                <a:t>Young Earth Creationism</a:t>
              </a:r>
            </a:p>
          </p:txBody>
        </p:sp>
        <p:sp>
          <p:nvSpPr>
            <p:cNvPr id="13" name="TextBox 12">
              <a:extLst>
                <a:ext uri="{FF2B5EF4-FFF2-40B4-BE49-F238E27FC236}">
                  <a16:creationId xmlns:a16="http://schemas.microsoft.com/office/drawing/2014/main" id="{EEDACB01-54E6-004F-9B2B-57CC7F0AC57E}"/>
                </a:ext>
              </a:extLst>
            </p:cNvPr>
            <p:cNvSpPr txBox="1"/>
            <p:nvPr/>
          </p:nvSpPr>
          <p:spPr>
            <a:xfrm>
              <a:off x="3505304" y="2209822"/>
              <a:ext cx="2108276" cy="400056"/>
            </a:xfrm>
            <a:prstGeom prst="rect">
              <a:avLst/>
            </a:prstGeom>
            <a:noFill/>
          </p:spPr>
          <p:txBody>
            <a:bodyPr wrap="none">
              <a:spAutoFit/>
            </a:bodyPr>
            <a:lstStyle/>
            <a:p>
              <a:pPr>
                <a:defRPr/>
              </a:pPr>
              <a:r>
                <a:rPr lang="en-US" sz="2000" dirty="0">
                  <a:latin typeface="+mn-lt"/>
                  <a:ea typeface="ＭＳ Ｐゴシック" charset="-128"/>
                </a:rPr>
                <a:t>Gap Creationism</a:t>
              </a:r>
            </a:p>
          </p:txBody>
        </p:sp>
        <p:sp>
          <p:nvSpPr>
            <p:cNvPr id="14" name="TextBox 13">
              <a:extLst>
                <a:ext uri="{FF2B5EF4-FFF2-40B4-BE49-F238E27FC236}">
                  <a16:creationId xmlns:a16="http://schemas.microsoft.com/office/drawing/2014/main" id="{875234BA-FA35-6C4E-BDBA-348BE79AA33D}"/>
                </a:ext>
              </a:extLst>
            </p:cNvPr>
            <p:cNvSpPr txBox="1"/>
            <p:nvPr/>
          </p:nvSpPr>
          <p:spPr>
            <a:xfrm>
              <a:off x="4038723" y="2743229"/>
              <a:ext cx="2594068" cy="400056"/>
            </a:xfrm>
            <a:prstGeom prst="rect">
              <a:avLst/>
            </a:prstGeom>
            <a:noFill/>
          </p:spPr>
          <p:txBody>
            <a:bodyPr wrap="none">
              <a:spAutoFit/>
            </a:bodyPr>
            <a:lstStyle/>
            <a:p>
              <a:pPr>
                <a:defRPr/>
              </a:pPr>
              <a:r>
                <a:rPr lang="en-US" sz="2000" dirty="0">
                  <a:latin typeface="+mn-lt"/>
                  <a:ea typeface="ＭＳ Ｐゴシック" charset="-128"/>
                </a:rPr>
                <a:t>Day Age Creationism</a:t>
              </a:r>
            </a:p>
          </p:txBody>
        </p:sp>
        <p:sp>
          <p:nvSpPr>
            <p:cNvPr id="15" name="TextBox 14">
              <a:extLst>
                <a:ext uri="{FF2B5EF4-FFF2-40B4-BE49-F238E27FC236}">
                  <a16:creationId xmlns:a16="http://schemas.microsoft.com/office/drawing/2014/main" id="{FC2EDE2F-31F6-5C41-A556-A75AA4662A39}"/>
                </a:ext>
              </a:extLst>
            </p:cNvPr>
            <p:cNvSpPr txBox="1"/>
            <p:nvPr/>
          </p:nvSpPr>
          <p:spPr>
            <a:xfrm>
              <a:off x="4419737" y="3200436"/>
              <a:ext cx="2978257" cy="400056"/>
            </a:xfrm>
            <a:prstGeom prst="rect">
              <a:avLst/>
            </a:prstGeom>
            <a:noFill/>
          </p:spPr>
          <p:txBody>
            <a:bodyPr wrap="none">
              <a:spAutoFit/>
            </a:bodyPr>
            <a:lstStyle/>
            <a:p>
              <a:pPr>
                <a:defRPr/>
              </a:pPr>
              <a:r>
                <a:rPr lang="en-US" sz="2000" dirty="0">
                  <a:latin typeface="+mn-lt"/>
                  <a:ea typeface="ＭＳ Ｐゴシック" charset="-128"/>
                </a:rPr>
                <a:t>Progressive Creationism</a:t>
              </a:r>
            </a:p>
          </p:txBody>
        </p:sp>
        <p:sp>
          <p:nvSpPr>
            <p:cNvPr id="16" name="TextBox 15">
              <a:extLst>
                <a:ext uri="{FF2B5EF4-FFF2-40B4-BE49-F238E27FC236}">
                  <a16:creationId xmlns:a16="http://schemas.microsoft.com/office/drawing/2014/main" id="{75FAFBD4-6E1B-EF48-8C99-224B3DF765A6}"/>
                </a:ext>
              </a:extLst>
            </p:cNvPr>
            <p:cNvSpPr txBox="1"/>
            <p:nvPr/>
          </p:nvSpPr>
          <p:spPr>
            <a:xfrm>
              <a:off x="4953156" y="3657642"/>
              <a:ext cx="2592481" cy="400056"/>
            </a:xfrm>
            <a:prstGeom prst="rect">
              <a:avLst/>
            </a:prstGeom>
            <a:noFill/>
          </p:spPr>
          <p:txBody>
            <a:bodyPr wrap="none">
              <a:spAutoFit/>
            </a:bodyPr>
            <a:lstStyle/>
            <a:p>
              <a:pPr>
                <a:defRPr/>
              </a:pPr>
              <a:r>
                <a:rPr lang="en-US" sz="2000" dirty="0">
                  <a:latin typeface="+mn-lt"/>
                  <a:ea typeface="ＭＳ Ｐゴシック" charset="-128"/>
                </a:rPr>
                <a:t>Theistic Evolutionism</a:t>
              </a:r>
            </a:p>
          </p:txBody>
        </p:sp>
        <p:sp>
          <p:nvSpPr>
            <p:cNvPr id="17" name="TextBox 16">
              <a:extLst>
                <a:ext uri="{FF2B5EF4-FFF2-40B4-BE49-F238E27FC236}">
                  <a16:creationId xmlns:a16="http://schemas.microsoft.com/office/drawing/2014/main" id="{4E781EF3-0AFC-7147-BAF4-017370792A7F}"/>
                </a:ext>
              </a:extLst>
            </p:cNvPr>
            <p:cNvSpPr txBox="1"/>
            <p:nvPr/>
          </p:nvSpPr>
          <p:spPr>
            <a:xfrm>
              <a:off x="5294482" y="4095798"/>
              <a:ext cx="2706784" cy="400056"/>
            </a:xfrm>
            <a:prstGeom prst="rect">
              <a:avLst/>
            </a:prstGeom>
            <a:noFill/>
          </p:spPr>
          <p:txBody>
            <a:bodyPr wrap="none">
              <a:spAutoFit/>
            </a:bodyPr>
            <a:lstStyle/>
            <a:p>
              <a:pPr>
                <a:defRPr/>
              </a:pPr>
              <a:r>
                <a:rPr lang="en-US" sz="2000" dirty="0">
                  <a:latin typeface="+mn-lt"/>
                  <a:ea typeface="ＭＳ Ｐゴシック" charset="-128"/>
                </a:rPr>
                <a:t>Agnostic Evolutionism</a:t>
              </a:r>
            </a:p>
          </p:txBody>
        </p:sp>
        <p:sp>
          <p:nvSpPr>
            <p:cNvPr id="18" name="TextBox 17">
              <a:extLst>
                <a:ext uri="{FF2B5EF4-FFF2-40B4-BE49-F238E27FC236}">
                  <a16:creationId xmlns:a16="http://schemas.microsoft.com/office/drawing/2014/main" id="{C480107F-014C-5E43-BBCF-A9B503BB227A}"/>
                </a:ext>
              </a:extLst>
            </p:cNvPr>
            <p:cNvSpPr txBox="1"/>
            <p:nvPr/>
          </p:nvSpPr>
          <p:spPr>
            <a:xfrm>
              <a:off x="5751698" y="4495854"/>
              <a:ext cx="2497227" cy="400056"/>
            </a:xfrm>
            <a:prstGeom prst="rect">
              <a:avLst/>
            </a:prstGeom>
            <a:noFill/>
          </p:spPr>
          <p:txBody>
            <a:bodyPr wrap="none">
              <a:spAutoFit/>
            </a:bodyPr>
            <a:lstStyle/>
            <a:p>
              <a:pPr>
                <a:defRPr/>
              </a:pPr>
              <a:r>
                <a:rPr lang="en-US" sz="2000" dirty="0">
                  <a:latin typeface="+mn-lt"/>
                  <a:ea typeface="ＭＳ Ｐゴシック" charset="-128"/>
                </a:rPr>
                <a:t>Atheistic Evolutionism</a:t>
              </a:r>
            </a:p>
          </p:txBody>
        </p:sp>
        <p:sp>
          <p:nvSpPr>
            <p:cNvPr id="19" name="TextBox 18">
              <a:extLst>
                <a:ext uri="{FF2B5EF4-FFF2-40B4-BE49-F238E27FC236}">
                  <a16:creationId xmlns:a16="http://schemas.microsoft.com/office/drawing/2014/main" id="{08629091-89B3-3548-A19A-7FC0D7C7B4CB}"/>
                </a:ext>
              </a:extLst>
            </p:cNvPr>
            <p:cNvSpPr txBox="1"/>
            <p:nvPr/>
          </p:nvSpPr>
          <p:spPr>
            <a:xfrm>
              <a:off x="5943792" y="838202"/>
              <a:ext cx="1866967" cy="461970"/>
            </a:xfrm>
            <a:prstGeom prst="rect">
              <a:avLst/>
            </a:prstGeom>
            <a:noFill/>
          </p:spPr>
          <p:txBody>
            <a:bodyPr wrap="none">
              <a:spAutoFit/>
            </a:bodyPr>
            <a:lstStyle/>
            <a:p>
              <a:pPr>
                <a:defRPr/>
              </a:pPr>
              <a:r>
                <a:rPr lang="en-US" dirty="0">
                  <a:solidFill>
                    <a:srgbClr val="804000"/>
                  </a:solidFill>
                  <a:latin typeface="+mn-lt"/>
                  <a:ea typeface="ＭＳ Ｐゴシック" charset="-128"/>
                </a:rPr>
                <a:t>Young Earth</a:t>
              </a:r>
            </a:p>
          </p:txBody>
        </p:sp>
        <p:sp>
          <p:nvSpPr>
            <p:cNvPr id="20" name="TextBox 19">
              <a:extLst>
                <a:ext uri="{FF2B5EF4-FFF2-40B4-BE49-F238E27FC236}">
                  <a16:creationId xmlns:a16="http://schemas.microsoft.com/office/drawing/2014/main" id="{4307D4BF-D38B-8E49-A987-52455AE001CF}"/>
                </a:ext>
              </a:extLst>
            </p:cNvPr>
            <p:cNvSpPr txBox="1"/>
            <p:nvPr/>
          </p:nvSpPr>
          <p:spPr>
            <a:xfrm>
              <a:off x="685803" y="3505240"/>
              <a:ext cx="1484366" cy="461970"/>
            </a:xfrm>
            <a:prstGeom prst="rect">
              <a:avLst/>
            </a:prstGeom>
            <a:noFill/>
          </p:spPr>
          <p:txBody>
            <a:bodyPr wrap="none">
              <a:spAutoFit/>
            </a:bodyPr>
            <a:lstStyle/>
            <a:p>
              <a:pPr>
                <a:defRPr/>
              </a:pPr>
              <a:r>
                <a:rPr lang="en-US" dirty="0">
                  <a:solidFill>
                    <a:srgbClr val="804000"/>
                  </a:solidFill>
                  <a:latin typeface="+mn-lt"/>
                  <a:ea typeface="ＭＳ Ｐゴシック" charset="-128"/>
                </a:rPr>
                <a:t>Old Earth</a:t>
              </a:r>
            </a:p>
          </p:txBody>
        </p:sp>
        <p:cxnSp>
          <p:nvCxnSpPr>
            <p:cNvPr id="21" name="Straight Connector 20">
              <a:extLst>
                <a:ext uri="{FF2B5EF4-FFF2-40B4-BE49-F238E27FC236}">
                  <a16:creationId xmlns:a16="http://schemas.microsoft.com/office/drawing/2014/main" id="{BBC4638E-123B-B54E-8869-8538A0F2876F}"/>
                </a:ext>
              </a:extLst>
            </p:cNvPr>
            <p:cNvCxnSpPr/>
            <p:nvPr/>
          </p:nvCxnSpPr>
          <p:spPr>
            <a:xfrm>
              <a:off x="685803" y="2057420"/>
              <a:ext cx="7010652" cy="0"/>
            </a:xfrm>
            <a:prstGeom prst="line">
              <a:avLst/>
            </a:prstGeom>
            <a:ln w="57150" cmpd="sng">
              <a:solidFill>
                <a:srgbClr val="008000"/>
              </a:solidFill>
              <a:prstDash val="dot"/>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AC1DDE9A-D89C-8342-8913-DC66EC8FA349}"/>
                </a:ext>
              </a:extLst>
            </p:cNvPr>
            <p:cNvSpPr txBox="1"/>
            <p:nvPr/>
          </p:nvSpPr>
          <p:spPr>
            <a:xfrm>
              <a:off x="609600" y="838202"/>
              <a:ext cx="1347837" cy="830275"/>
            </a:xfrm>
            <a:prstGeom prst="rect">
              <a:avLst/>
            </a:prstGeom>
            <a:noFill/>
          </p:spPr>
          <p:txBody>
            <a:bodyPr wrap="none">
              <a:spAutoFit/>
            </a:bodyPr>
            <a:lstStyle/>
            <a:p>
              <a:pPr>
                <a:defRPr/>
              </a:pPr>
              <a:r>
                <a:rPr lang="en-US" dirty="0">
                  <a:solidFill>
                    <a:srgbClr val="0000FF"/>
                  </a:solidFill>
                  <a:latin typeface="+mn-lt"/>
                  <a:ea typeface="ＭＳ Ｐゴシック" charset="-128"/>
                </a:rPr>
                <a:t>Special</a:t>
              </a:r>
            </a:p>
            <a:p>
              <a:pPr>
                <a:defRPr/>
              </a:pPr>
              <a:r>
                <a:rPr lang="en-US" dirty="0">
                  <a:solidFill>
                    <a:srgbClr val="0000FF"/>
                  </a:solidFill>
                  <a:latin typeface="+mn-lt"/>
                  <a:ea typeface="ＭＳ Ｐゴシック" charset="-128"/>
                </a:rPr>
                <a:t>Creation</a:t>
              </a:r>
            </a:p>
          </p:txBody>
        </p:sp>
        <p:sp>
          <p:nvSpPr>
            <p:cNvPr id="23" name="TextBox 22">
              <a:extLst>
                <a:ext uri="{FF2B5EF4-FFF2-40B4-BE49-F238E27FC236}">
                  <a16:creationId xmlns:a16="http://schemas.microsoft.com/office/drawing/2014/main" id="{0B515C21-1E2B-FA47-B905-7058122A1B8F}"/>
                </a:ext>
              </a:extLst>
            </p:cNvPr>
            <p:cNvSpPr txBox="1"/>
            <p:nvPr/>
          </p:nvSpPr>
          <p:spPr>
            <a:xfrm>
              <a:off x="3505304" y="4038648"/>
              <a:ext cx="1451027" cy="461970"/>
            </a:xfrm>
            <a:prstGeom prst="rect">
              <a:avLst/>
            </a:prstGeom>
            <a:noFill/>
          </p:spPr>
          <p:txBody>
            <a:bodyPr wrap="none">
              <a:spAutoFit/>
            </a:bodyPr>
            <a:lstStyle/>
            <a:p>
              <a:pPr>
                <a:defRPr/>
              </a:pPr>
              <a:r>
                <a:rPr lang="en-US" dirty="0">
                  <a:solidFill>
                    <a:srgbClr val="0000FF"/>
                  </a:solidFill>
                  <a:latin typeface="+mn-lt"/>
                  <a:ea typeface="ＭＳ Ｐゴシック" charset="-128"/>
                </a:rPr>
                <a:t>Evolution</a:t>
              </a:r>
            </a:p>
          </p:txBody>
        </p:sp>
        <p:sp>
          <p:nvSpPr>
            <p:cNvPr id="67606" name="TextBox 23">
              <a:extLst>
                <a:ext uri="{FF2B5EF4-FFF2-40B4-BE49-F238E27FC236}">
                  <a16:creationId xmlns:a16="http://schemas.microsoft.com/office/drawing/2014/main" id="{2519A952-8E29-0047-BB6F-5CBBAEAD3702}"/>
                </a:ext>
              </a:extLst>
            </p:cNvPr>
            <p:cNvSpPr txBox="1">
              <a:spLocks noChangeArrowheads="1"/>
            </p:cNvSpPr>
            <p:nvPr/>
          </p:nvSpPr>
          <p:spPr bwMode="auto">
            <a:xfrm rot="2728278">
              <a:off x="1753033" y="2524766"/>
              <a:ext cx="2671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latin typeface="Times" pitchFamily="2" charset="0"/>
                </a:rPr>
                <a:t>“Intelligent Design”</a:t>
              </a:r>
            </a:p>
          </p:txBody>
        </p:sp>
        <p:cxnSp>
          <p:nvCxnSpPr>
            <p:cNvPr id="25" name="Straight Connector 24">
              <a:extLst>
                <a:ext uri="{FF2B5EF4-FFF2-40B4-BE49-F238E27FC236}">
                  <a16:creationId xmlns:a16="http://schemas.microsoft.com/office/drawing/2014/main" id="{0478C7EB-875E-DB45-AC78-AB929B704844}"/>
                </a:ext>
              </a:extLst>
            </p:cNvPr>
            <p:cNvCxnSpPr>
              <a:cxnSpLocks noChangeShapeType="1"/>
            </p:cNvCxnSpPr>
            <p:nvPr/>
          </p:nvCxnSpPr>
          <p:spPr bwMode="auto">
            <a:xfrm>
              <a:off x="1600286" y="762001"/>
              <a:ext cx="4519806" cy="4495864"/>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24" name="TextBox 23">
            <a:extLst>
              <a:ext uri="{FF2B5EF4-FFF2-40B4-BE49-F238E27FC236}">
                <a16:creationId xmlns:a16="http://schemas.microsoft.com/office/drawing/2014/main" id="{1201E596-5531-5647-A73A-B1C4770C7D0A}"/>
              </a:ext>
            </a:extLst>
          </p:cNvPr>
          <p:cNvSpPr txBox="1"/>
          <p:nvPr/>
        </p:nvSpPr>
        <p:spPr bwMode="auto">
          <a:xfrm>
            <a:off x="6119813" y="4876800"/>
            <a:ext cx="2851150" cy="400050"/>
          </a:xfrm>
          <a:prstGeom prst="rect">
            <a:avLst/>
          </a:prstGeom>
          <a:noFill/>
        </p:spPr>
        <p:txBody>
          <a:bodyPr wrap="none">
            <a:spAutoFit/>
          </a:bodyPr>
          <a:lstStyle/>
          <a:p>
            <a:pPr>
              <a:defRPr/>
            </a:pPr>
            <a:r>
              <a:rPr lang="en-US" sz="2000" dirty="0">
                <a:latin typeface="+mn-lt"/>
                <a:ea typeface="ＭＳ Ｐゴシック" charset="-128"/>
              </a:rPr>
              <a:t>Anti-theistic Evolutionism</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Box 3">
            <a:extLst>
              <a:ext uri="{FF2B5EF4-FFF2-40B4-BE49-F238E27FC236}">
                <a16:creationId xmlns:a16="http://schemas.microsoft.com/office/drawing/2014/main" id="{61C577CB-CDA4-4143-91BE-596F87375B05}"/>
              </a:ext>
            </a:extLst>
          </p:cNvPr>
          <p:cNvSpPr txBox="1">
            <a:spLocks noChangeArrowheads="1"/>
          </p:cNvSpPr>
          <p:nvPr/>
        </p:nvSpPr>
        <p:spPr bwMode="auto">
          <a:xfrm>
            <a:off x="2590800" y="6324600"/>
            <a:ext cx="6308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From Evolution vs. Creationism by Eugenie Scott; figure by Alan Gishlick</a:t>
            </a:r>
          </a:p>
        </p:txBody>
      </p:sp>
      <p:sp>
        <p:nvSpPr>
          <p:cNvPr id="6" name="Curved Left Arrow 5">
            <a:extLst>
              <a:ext uri="{FF2B5EF4-FFF2-40B4-BE49-F238E27FC236}">
                <a16:creationId xmlns:a16="http://schemas.microsoft.com/office/drawing/2014/main" id="{2C90C27A-2D11-224F-B0EE-2A1398EB2CB8}"/>
              </a:ext>
            </a:extLst>
          </p:cNvPr>
          <p:cNvSpPr>
            <a:spLocks noChangeArrowheads="1"/>
          </p:cNvSpPr>
          <p:nvPr/>
        </p:nvSpPr>
        <p:spPr bwMode="auto">
          <a:xfrm>
            <a:off x="6096000" y="762000"/>
            <a:ext cx="2133600" cy="1981200"/>
          </a:xfrm>
          <a:prstGeom prst="curvedLeftArrow">
            <a:avLst>
              <a:gd name="adj1" fmla="val 8046"/>
              <a:gd name="adj2" fmla="val 13519"/>
              <a:gd name="adj3" fmla="val 24999"/>
            </a:avLst>
          </a:prstGeom>
          <a:solidFill>
            <a:srgbClr val="FF0000"/>
          </a:solidFill>
          <a:ln w="9525">
            <a:solidFill>
              <a:srgbClr val="FF0000"/>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latin typeface="Calibri" panose="020F0502020204030204" pitchFamily="34" charset="0"/>
            </a:endParaRPr>
          </a:p>
        </p:txBody>
      </p:sp>
      <p:sp>
        <p:nvSpPr>
          <p:cNvPr id="68611" name="TextBox 1">
            <a:extLst>
              <a:ext uri="{FF2B5EF4-FFF2-40B4-BE49-F238E27FC236}">
                <a16:creationId xmlns:a16="http://schemas.microsoft.com/office/drawing/2014/main" id="{2B6342BB-5275-B74A-BFD6-F9FEFDD3A94C}"/>
              </a:ext>
            </a:extLst>
          </p:cNvPr>
          <p:cNvSpPr txBox="1">
            <a:spLocks noChangeArrowheads="1"/>
          </p:cNvSpPr>
          <p:nvPr/>
        </p:nvSpPr>
        <p:spPr bwMode="auto">
          <a:xfrm>
            <a:off x="762000" y="2286000"/>
            <a:ext cx="5334000"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Accept all results of modern science; believe that God created the laws of nature and set them in motion; some believe that God occasionally intervenes, others do not believe this.</a:t>
            </a:r>
          </a:p>
          <a:p>
            <a:pPr eaLnBrk="1" hangingPunct="1"/>
            <a:endParaRPr lang="en-US" altLang="en-US" sz="1800"/>
          </a:p>
          <a:p>
            <a:pPr eaLnBrk="1" hangingPunct="1"/>
            <a:r>
              <a:rPr lang="en-US" altLang="en-US" sz="1800"/>
              <a:t>This includes all Popes since John Paul II: humans descended from common ancestors with other primates; </a:t>
            </a:r>
            <a:r>
              <a:rPr lang="en-US" altLang="en-US" sz="1800" u="sng"/>
              <a:t>God intervened by creating the human soul</a:t>
            </a:r>
          </a:p>
          <a:p>
            <a:pPr eaLnBrk="1" hangingPunct="1"/>
            <a:endParaRPr lang="en-US" altLang="en-US" sz="1800" u="sng"/>
          </a:p>
          <a:p>
            <a:pPr eaLnBrk="1" hangingPunct="1"/>
            <a:r>
              <a:rPr lang="en-US" altLang="en-US" sz="1400"/>
              <a:t>https://www.youtube.com/watch?v=P2pZRyVX9bY</a:t>
            </a:r>
          </a:p>
        </p:txBody>
      </p:sp>
      <p:grpSp>
        <p:nvGrpSpPr>
          <p:cNvPr id="68612" name="Group 6">
            <a:extLst>
              <a:ext uri="{FF2B5EF4-FFF2-40B4-BE49-F238E27FC236}">
                <a16:creationId xmlns:a16="http://schemas.microsoft.com/office/drawing/2014/main" id="{69A14E0B-312A-A54E-83E7-23CC5B1BC94D}"/>
              </a:ext>
            </a:extLst>
          </p:cNvPr>
          <p:cNvGrpSpPr>
            <a:grpSpLocks/>
          </p:cNvGrpSpPr>
          <p:nvPr/>
        </p:nvGrpSpPr>
        <p:grpSpPr bwMode="auto">
          <a:xfrm>
            <a:off x="-838200" y="-2362200"/>
            <a:ext cx="7639050" cy="4554538"/>
            <a:chOff x="609600" y="685800"/>
            <a:chExt cx="7639325" cy="4554599"/>
          </a:xfrm>
        </p:grpSpPr>
        <p:sp>
          <p:nvSpPr>
            <p:cNvPr id="8" name="TextBox 7">
              <a:extLst>
                <a:ext uri="{FF2B5EF4-FFF2-40B4-BE49-F238E27FC236}">
                  <a16:creationId xmlns:a16="http://schemas.microsoft.com/office/drawing/2014/main" id="{CEED5A4E-50B7-5540-8350-EB372355AB85}"/>
                </a:ext>
              </a:extLst>
            </p:cNvPr>
            <p:cNvSpPr txBox="1"/>
            <p:nvPr/>
          </p:nvSpPr>
          <p:spPr>
            <a:xfrm>
              <a:off x="1828844" y="685800"/>
              <a:ext cx="1652647" cy="400055"/>
            </a:xfrm>
            <a:prstGeom prst="rect">
              <a:avLst/>
            </a:prstGeom>
            <a:noFill/>
          </p:spPr>
          <p:txBody>
            <a:bodyPr wrap="none">
              <a:spAutoFit/>
            </a:bodyPr>
            <a:lstStyle/>
            <a:p>
              <a:pPr>
                <a:defRPr/>
              </a:pPr>
              <a:r>
                <a:rPr lang="en-US" sz="2000" dirty="0">
                  <a:latin typeface="+mn-lt"/>
                  <a:ea typeface="ＭＳ Ｐゴシック" charset="-128"/>
                </a:rPr>
                <a:t>Flat </a:t>
              </a:r>
              <a:r>
                <a:rPr lang="en-US" sz="2000" dirty="0" err="1">
                  <a:latin typeface="+mn-lt"/>
                  <a:ea typeface="ＭＳ Ｐゴシック" charset="-128"/>
                </a:rPr>
                <a:t>Earthers</a:t>
              </a:r>
              <a:endParaRPr lang="en-US" sz="2000" dirty="0">
                <a:latin typeface="+mn-lt"/>
                <a:ea typeface="ＭＳ Ｐゴシック" charset="-128"/>
              </a:endParaRPr>
            </a:p>
          </p:txBody>
        </p:sp>
        <p:sp>
          <p:nvSpPr>
            <p:cNvPr id="9" name="TextBox 8">
              <a:extLst>
                <a:ext uri="{FF2B5EF4-FFF2-40B4-BE49-F238E27FC236}">
                  <a16:creationId xmlns:a16="http://schemas.microsoft.com/office/drawing/2014/main" id="{2D352DA7-7A26-A54A-AB56-82A4FD358DB0}"/>
                </a:ext>
              </a:extLst>
            </p:cNvPr>
            <p:cNvSpPr txBox="1"/>
            <p:nvPr/>
          </p:nvSpPr>
          <p:spPr>
            <a:xfrm>
              <a:off x="2362263" y="1143006"/>
              <a:ext cx="1624071" cy="400055"/>
            </a:xfrm>
            <a:prstGeom prst="rect">
              <a:avLst/>
            </a:prstGeom>
            <a:noFill/>
          </p:spPr>
          <p:txBody>
            <a:bodyPr wrap="none">
              <a:spAutoFit/>
            </a:bodyPr>
            <a:lstStyle/>
            <a:p>
              <a:pPr>
                <a:defRPr/>
              </a:pPr>
              <a:r>
                <a:rPr lang="en-US" sz="2000" dirty="0" err="1">
                  <a:latin typeface="+mn-lt"/>
                  <a:ea typeface="ＭＳ Ｐゴシック" charset="-128"/>
                </a:rPr>
                <a:t>Geocentrists</a:t>
              </a:r>
              <a:endParaRPr lang="en-US" sz="2000" dirty="0">
                <a:latin typeface="+mn-lt"/>
                <a:ea typeface="ＭＳ Ｐゴシック" charset="-128"/>
              </a:endParaRPr>
            </a:p>
          </p:txBody>
        </p:sp>
        <p:sp>
          <p:nvSpPr>
            <p:cNvPr id="10" name="TextBox 9">
              <a:extLst>
                <a:ext uri="{FF2B5EF4-FFF2-40B4-BE49-F238E27FC236}">
                  <a16:creationId xmlns:a16="http://schemas.microsoft.com/office/drawing/2014/main" id="{56E87FE7-D7FC-1747-9961-684C0A52D3C9}"/>
                </a:ext>
              </a:extLst>
            </p:cNvPr>
            <p:cNvSpPr txBox="1"/>
            <p:nvPr/>
          </p:nvSpPr>
          <p:spPr>
            <a:xfrm>
              <a:off x="2819480" y="1600212"/>
              <a:ext cx="3025884" cy="400055"/>
            </a:xfrm>
            <a:prstGeom prst="rect">
              <a:avLst/>
            </a:prstGeom>
            <a:noFill/>
          </p:spPr>
          <p:txBody>
            <a:bodyPr wrap="none">
              <a:spAutoFit/>
            </a:bodyPr>
            <a:lstStyle/>
            <a:p>
              <a:pPr>
                <a:defRPr/>
              </a:pPr>
              <a:r>
                <a:rPr lang="en-US" sz="2000" dirty="0">
                  <a:latin typeface="+mn-lt"/>
                  <a:ea typeface="ＭＳ Ｐゴシック" charset="-128"/>
                </a:rPr>
                <a:t>Young Earth Creationism</a:t>
              </a:r>
            </a:p>
          </p:txBody>
        </p:sp>
        <p:sp>
          <p:nvSpPr>
            <p:cNvPr id="11" name="TextBox 10">
              <a:extLst>
                <a:ext uri="{FF2B5EF4-FFF2-40B4-BE49-F238E27FC236}">
                  <a16:creationId xmlns:a16="http://schemas.microsoft.com/office/drawing/2014/main" id="{0A6E299F-47D2-034E-94D5-A3A96F445ACB}"/>
                </a:ext>
              </a:extLst>
            </p:cNvPr>
            <p:cNvSpPr txBox="1"/>
            <p:nvPr/>
          </p:nvSpPr>
          <p:spPr>
            <a:xfrm>
              <a:off x="3505304" y="2209820"/>
              <a:ext cx="2108276" cy="400055"/>
            </a:xfrm>
            <a:prstGeom prst="rect">
              <a:avLst/>
            </a:prstGeom>
            <a:noFill/>
          </p:spPr>
          <p:txBody>
            <a:bodyPr wrap="none">
              <a:spAutoFit/>
            </a:bodyPr>
            <a:lstStyle/>
            <a:p>
              <a:pPr>
                <a:defRPr/>
              </a:pPr>
              <a:r>
                <a:rPr lang="en-US" sz="2000" dirty="0">
                  <a:latin typeface="+mn-lt"/>
                  <a:ea typeface="ＭＳ Ｐゴシック" charset="-128"/>
                </a:rPr>
                <a:t>Gap Creationism</a:t>
              </a:r>
            </a:p>
          </p:txBody>
        </p:sp>
        <p:sp>
          <p:nvSpPr>
            <p:cNvPr id="12" name="TextBox 11">
              <a:extLst>
                <a:ext uri="{FF2B5EF4-FFF2-40B4-BE49-F238E27FC236}">
                  <a16:creationId xmlns:a16="http://schemas.microsoft.com/office/drawing/2014/main" id="{C45C34CF-3D6F-4A45-B27E-0CD4A7AF7705}"/>
                </a:ext>
              </a:extLst>
            </p:cNvPr>
            <p:cNvSpPr txBox="1"/>
            <p:nvPr/>
          </p:nvSpPr>
          <p:spPr>
            <a:xfrm>
              <a:off x="4038723" y="2743228"/>
              <a:ext cx="2594068" cy="400055"/>
            </a:xfrm>
            <a:prstGeom prst="rect">
              <a:avLst/>
            </a:prstGeom>
            <a:noFill/>
          </p:spPr>
          <p:txBody>
            <a:bodyPr wrap="none">
              <a:spAutoFit/>
            </a:bodyPr>
            <a:lstStyle/>
            <a:p>
              <a:pPr>
                <a:defRPr/>
              </a:pPr>
              <a:r>
                <a:rPr lang="en-US" sz="2000" dirty="0">
                  <a:latin typeface="+mn-lt"/>
                  <a:ea typeface="ＭＳ Ｐゴシック" charset="-128"/>
                </a:rPr>
                <a:t>Day Age Creationism</a:t>
              </a:r>
            </a:p>
          </p:txBody>
        </p:sp>
        <p:sp>
          <p:nvSpPr>
            <p:cNvPr id="13" name="TextBox 12">
              <a:extLst>
                <a:ext uri="{FF2B5EF4-FFF2-40B4-BE49-F238E27FC236}">
                  <a16:creationId xmlns:a16="http://schemas.microsoft.com/office/drawing/2014/main" id="{61A723BE-E3E4-E745-96F4-D4BDDAE8261C}"/>
                </a:ext>
              </a:extLst>
            </p:cNvPr>
            <p:cNvSpPr txBox="1"/>
            <p:nvPr/>
          </p:nvSpPr>
          <p:spPr>
            <a:xfrm>
              <a:off x="4419737" y="3200434"/>
              <a:ext cx="2978257" cy="400055"/>
            </a:xfrm>
            <a:prstGeom prst="rect">
              <a:avLst/>
            </a:prstGeom>
            <a:noFill/>
          </p:spPr>
          <p:txBody>
            <a:bodyPr wrap="none">
              <a:spAutoFit/>
            </a:bodyPr>
            <a:lstStyle/>
            <a:p>
              <a:pPr>
                <a:defRPr/>
              </a:pPr>
              <a:r>
                <a:rPr lang="en-US" sz="2000" dirty="0">
                  <a:latin typeface="+mn-lt"/>
                  <a:ea typeface="ＭＳ Ｐゴシック" charset="-128"/>
                </a:rPr>
                <a:t>Progressive Creationism</a:t>
              </a:r>
            </a:p>
          </p:txBody>
        </p:sp>
        <p:sp>
          <p:nvSpPr>
            <p:cNvPr id="14" name="TextBox 13">
              <a:extLst>
                <a:ext uri="{FF2B5EF4-FFF2-40B4-BE49-F238E27FC236}">
                  <a16:creationId xmlns:a16="http://schemas.microsoft.com/office/drawing/2014/main" id="{8D0BFBC2-743E-A04B-8515-662826B41279}"/>
                </a:ext>
              </a:extLst>
            </p:cNvPr>
            <p:cNvSpPr txBox="1"/>
            <p:nvPr/>
          </p:nvSpPr>
          <p:spPr>
            <a:xfrm>
              <a:off x="4953156" y="3657640"/>
              <a:ext cx="2592481" cy="400055"/>
            </a:xfrm>
            <a:prstGeom prst="rect">
              <a:avLst/>
            </a:prstGeom>
            <a:noFill/>
          </p:spPr>
          <p:txBody>
            <a:bodyPr wrap="none">
              <a:spAutoFit/>
            </a:bodyPr>
            <a:lstStyle/>
            <a:p>
              <a:pPr>
                <a:defRPr/>
              </a:pPr>
              <a:r>
                <a:rPr lang="en-US" sz="2000" dirty="0">
                  <a:latin typeface="+mn-lt"/>
                  <a:ea typeface="ＭＳ Ｐゴシック" charset="-128"/>
                </a:rPr>
                <a:t>Theistic Evolutionism</a:t>
              </a:r>
            </a:p>
          </p:txBody>
        </p:sp>
        <p:sp>
          <p:nvSpPr>
            <p:cNvPr id="15" name="TextBox 14">
              <a:extLst>
                <a:ext uri="{FF2B5EF4-FFF2-40B4-BE49-F238E27FC236}">
                  <a16:creationId xmlns:a16="http://schemas.microsoft.com/office/drawing/2014/main" id="{36EDEBB4-1D28-2A4B-9696-6D227F444BB2}"/>
                </a:ext>
              </a:extLst>
            </p:cNvPr>
            <p:cNvSpPr txBox="1"/>
            <p:nvPr/>
          </p:nvSpPr>
          <p:spPr>
            <a:xfrm>
              <a:off x="5294482" y="4095796"/>
              <a:ext cx="2706784" cy="400055"/>
            </a:xfrm>
            <a:prstGeom prst="rect">
              <a:avLst/>
            </a:prstGeom>
            <a:noFill/>
          </p:spPr>
          <p:txBody>
            <a:bodyPr wrap="none">
              <a:spAutoFit/>
            </a:bodyPr>
            <a:lstStyle/>
            <a:p>
              <a:pPr>
                <a:defRPr/>
              </a:pPr>
              <a:r>
                <a:rPr lang="en-US" sz="2000" dirty="0">
                  <a:latin typeface="+mn-lt"/>
                  <a:ea typeface="ＭＳ Ｐゴシック" charset="-128"/>
                </a:rPr>
                <a:t>Agnostic Evolutionism</a:t>
              </a:r>
            </a:p>
          </p:txBody>
        </p:sp>
        <p:sp>
          <p:nvSpPr>
            <p:cNvPr id="16" name="TextBox 15">
              <a:extLst>
                <a:ext uri="{FF2B5EF4-FFF2-40B4-BE49-F238E27FC236}">
                  <a16:creationId xmlns:a16="http://schemas.microsoft.com/office/drawing/2014/main" id="{57A1C98A-4C79-144A-BCB0-31C09727BB45}"/>
                </a:ext>
              </a:extLst>
            </p:cNvPr>
            <p:cNvSpPr txBox="1"/>
            <p:nvPr/>
          </p:nvSpPr>
          <p:spPr>
            <a:xfrm>
              <a:off x="5751698" y="4495851"/>
              <a:ext cx="2497227" cy="400055"/>
            </a:xfrm>
            <a:prstGeom prst="rect">
              <a:avLst/>
            </a:prstGeom>
            <a:noFill/>
          </p:spPr>
          <p:txBody>
            <a:bodyPr wrap="none">
              <a:spAutoFit/>
            </a:bodyPr>
            <a:lstStyle/>
            <a:p>
              <a:pPr>
                <a:defRPr/>
              </a:pPr>
              <a:r>
                <a:rPr lang="en-US" sz="2000" dirty="0">
                  <a:latin typeface="+mn-lt"/>
                  <a:ea typeface="ＭＳ Ｐゴシック" charset="-128"/>
                </a:rPr>
                <a:t>Atheistic Evolutionism</a:t>
              </a:r>
            </a:p>
          </p:txBody>
        </p:sp>
        <p:sp>
          <p:nvSpPr>
            <p:cNvPr id="17" name="TextBox 16">
              <a:extLst>
                <a:ext uri="{FF2B5EF4-FFF2-40B4-BE49-F238E27FC236}">
                  <a16:creationId xmlns:a16="http://schemas.microsoft.com/office/drawing/2014/main" id="{544A0CC3-0523-0E48-AD18-314251AD7CCC}"/>
                </a:ext>
              </a:extLst>
            </p:cNvPr>
            <p:cNvSpPr txBox="1"/>
            <p:nvPr/>
          </p:nvSpPr>
          <p:spPr>
            <a:xfrm>
              <a:off x="5943792" y="838202"/>
              <a:ext cx="1866967" cy="461968"/>
            </a:xfrm>
            <a:prstGeom prst="rect">
              <a:avLst/>
            </a:prstGeom>
            <a:noFill/>
          </p:spPr>
          <p:txBody>
            <a:bodyPr wrap="none">
              <a:spAutoFit/>
            </a:bodyPr>
            <a:lstStyle/>
            <a:p>
              <a:pPr>
                <a:defRPr/>
              </a:pPr>
              <a:r>
                <a:rPr lang="en-US" dirty="0">
                  <a:solidFill>
                    <a:srgbClr val="804000"/>
                  </a:solidFill>
                  <a:latin typeface="+mn-lt"/>
                  <a:ea typeface="ＭＳ Ｐゴシック" charset="-128"/>
                </a:rPr>
                <a:t>Young Earth</a:t>
              </a:r>
            </a:p>
          </p:txBody>
        </p:sp>
        <p:sp>
          <p:nvSpPr>
            <p:cNvPr id="18" name="TextBox 17">
              <a:extLst>
                <a:ext uri="{FF2B5EF4-FFF2-40B4-BE49-F238E27FC236}">
                  <a16:creationId xmlns:a16="http://schemas.microsoft.com/office/drawing/2014/main" id="{0A163A79-DF02-0A47-876C-D7E82D3A5F42}"/>
                </a:ext>
              </a:extLst>
            </p:cNvPr>
            <p:cNvSpPr txBox="1"/>
            <p:nvPr/>
          </p:nvSpPr>
          <p:spPr>
            <a:xfrm>
              <a:off x="1524033" y="3581439"/>
              <a:ext cx="1484366" cy="461969"/>
            </a:xfrm>
            <a:prstGeom prst="rect">
              <a:avLst/>
            </a:prstGeom>
            <a:noFill/>
          </p:spPr>
          <p:txBody>
            <a:bodyPr wrap="none">
              <a:spAutoFit/>
            </a:bodyPr>
            <a:lstStyle/>
            <a:p>
              <a:pPr>
                <a:defRPr/>
              </a:pPr>
              <a:r>
                <a:rPr lang="en-US" dirty="0">
                  <a:solidFill>
                    <a:srgbClr val="804000"/>
                  </a:solidFill>
                  <a:latin typeface="+mn-lt"/>
                  <a:ea typeface="ＭＳ Ｐゴシック" charset="-128"/>
                </a:rPr>
                <a:t>Old Earth</a:t>
              </a:r>
            </a:p>
          </p:txBody>
        </p:sp>
        <p:cxnSp>
          <p:nvCxnSpPr>
            <p:cNvPr id="19" name="Straight Connector 18">
              <a:extLst>
                <a:ext uri="{FF2B5EF4-FFF2-40B4-BE49-F238E27FC236}">
                  <a16:creationId xmlns:a16="http://schemas.microsoft.com/office/drawing/2014/main" id="{A830ED29-9A0B-884C-B7A0-811D466A55DB}"/>
                </a:ext>
              </a:extLst>
            </p:cNvPr>
            <p:cNvCxnSpPr/>
            <p:nvPr/>
          </p:nvCxnSpPr>
          <p:spPr>
            <a:xfrm>
              <a:off x="685803" y="2057418"/>
              <a:ext cx="7010652" cy="0"/>
            </a:xfrm>
            <a:prstGeom prst="line">
              <a:avLst/>
            </a:prstGeom>
            <a:ln w="57150" cmpd="sng">
              <a:solidFill>
                <a:srgbClr val="008000"/>
              </a:solidFill>
              <a:prstDash val="dot"/>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28024B4B-A1AF-CD4E-92C5-9356B6B367BD}"/>
                </a:ext>
              </a:extLst>
            </p:cNvPr>
            <p:cNvSpPr txBox="1"/>
            <p:nvPr/>
          </p:nvSpPr>
          <p:spPr>
            <a:xfrm>
              <a:off x="609600" y="838202"/>
              <a:ext cx="1347837" cy="830273"/>
            </a:xfrm>
            <a:prstGeom prst="rect">
              <a:avLst/>
            </a:prstGeom>
            <a:noFill/>
          </p:spPr>
          <p:txBody>
            <a:bodyPr wrap="none">
              <a:spAutoFit/>
            </a:bodyPr>
            <a:lstStyle/>
            <a:p>
              <a:pPr>
                <a:defRPr/>
              </a:pPr>
              <a:r>
                <a:rPr lang="en-US" dirty="0">
                  <a:solidFill>
                    <a:srgbClr val="0000FF"/>
                  </a:solidFill>
                  <a:latin typeface="+mn-lt"/>
                  <a:ea typeface="ＭＳ Ｐゴシック" charset="-128"/>
                </a:rPr>
                <a:t>Special</a:t>
              </a:r>
            </a:p>
            <a:p>
              <a:pPr>
                <a:defRPr/>
              </a:pPr>
              <a:r>
                <a:rPr lang="en-US" dirty="0">
                  <a:solidFill>
                    <a:srgbClr val="0000FF"/>
                  </a:solidFill>
                  <a:latin typeface="+mn-lt"/>
                  <a:ea typeface="ＭＳ Ｐゴシック" charset="-128"/>
                </a:rPr>
                <a:t>Creation</a:t>
              </a:r>
            </a:p>
          </p:txBody>
        </p:sp>
        <p:sp>
          <p:nvSpPr>
            <p:cNvPr id="21" name="TextBox 20">
              <a:extLst>
                <a:ext uri="{FF2B5EF4-FFF2-40B4-BE49-F238E27FC236}">
                  <a16:creationId xmlns:a16="http://schemas.microsoft.com/office/drawing/2014/main" id="{57432C27-4051-4C4D-A9DE-07FBC035D6B4}"/>
                </a:ext>
              </a:extLst>
            </p:cNvPr>
            <p:cNvSpPr txBox="1"/>
            <p:nvPr/>
          </p:nvSpPr>
          <p:spPr>
            <a:xfrm>
              <a:off x="3505304" y="4038645"/>
              <a:ext cx="1451027" cy="461969"/>
            </a:xfrm>
            <a:prstGeom prst="rect">
              <a:avLst/>
            </a:prstGeom>
            <a:noFill/>
          </p:spPr>
          <p:txBody>
            <a:bodyPr wrap="none">
              <a:spAutoFit/>
            </a:bodyPr>
            <a:lstStyle/>
            <a:p>
              <a:pPr>
                <a:defRPr/>
              </a:pPr>
              <a:r>
                <a:rPr lang="en-US" dirty="0">
                  <a:solidFill>
                    <a:srgbClr val="0000FF"/>
                  </a:solidFill>
                  <a:latin typeface="+mn-lt"/>
                  <a:ea typeface="ＭＳ Ｐゴシック" charset="-128"/>
                </a:rPr>
                <a:t>Evolution</a:t>
              </a:r>
            </a:p>
          </p:txBody>
        </p:sp>
        <p:sp>
          <p:nvSpPr>
            <p:cNvPr id="68632" name="TextBox 21">
              <a:extLst>
                <a:ext uri="{FF2B5EF4-FFF2-40B4-BE49-F238E27FC236}">
                  <a16:creationId xmlns:a16="http://schemas.microsoft.com/office/drawing/2014/main" id="{BC55BA7C-B7B1-CA45-A586-941C11338417}"/>
                </a:ext>
              </a:extLst>
            </p:cNvPr>
            <p:cNvSpPr txBox="1">
              <a:spLocks noChangeArrowheads="1"/>
            </p:cNvSpPr>
            <p:nvPr/>
          </p:nvSpPr>
          <p:spPr bwMode="auto">
            <a:xfrm rot="2728278">
              <a:off x="1753033" y="2524766"/>
              <a:ext cx="2671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latin typeface="Times" pitchFamily="2" charset="0"/>
                </a:rPr>
                <a:t>“Intelligent Design”</a:t>
              </a:r>
            </a:p>
          </p:txBody>
        </p:sp>
        <p:cxnSp>
          <p:nvCxnSpPr>
            <p:cNvPr id="23" name="Straight Connector 22">
              <a:extLst>
                <a:ext uri="{FF2B5EF4-FFF2-40B4-BE49-F238E27FC236}">
                  <a16:creationId xmlns:a16="http://schemas.microsoft.com/office/drawing/2014/main" id="{E1579D2C-BCA6-FA45-BA72-A4B72E8B7EAD}"/>
                </a:ext>
              </a:extLst>
            </p:cNvPr>
            <p:cNvCxnSpPr>
              <a:cxnSpLocks noChangeShapeType="1"/>
            </p:cNvCxnSpPr>
            <p:nvPr/>
          </p:nvCxnSpPr>
          <p:spPr bwMode="auto">
            <a:xfrm>
              <a:off x="1600286" y="762001"/>
              <a:ext cx="4474999" cy="4478398"/>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pic>
        <p:nvPicPr>
          <p:cNvPr id="68613" name="Picture 1">
            <a:extLst>
              <a:ext uri="{FF2B5EF4-FFF2-40B4-BE49-F238E27FC236}">
                <a16:creationId xmlns:a16="http://schemas.microsoft.com/office/drawing/2014/main" id="{D54C0733-1FC3-104B-92E0-A0855ED90D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72225" y="3113088"/>
            <a:ext cx="1020763"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extBox 3">
            <a:extLst>
              <a:ext uri="{FF2B5EF4-FFF2-40B4-BE49-F238E27FC236}">
                <a16:creationId xmlns:a16="http://schemas.microsoft.com/office/drawing/2014/main" id="{D96CD813-9328-AA4D-BAB0-4853D74FB0AD}"/>
              </a:ext>
            </a:extLst>
          </p:cNvPr>
          <p:cNvSpPr txBox="1">
            <a:spLocks noChangeArrowheads="1"/>
          </p:cNvSpPr>
          <p:nvPr/>
        </p:nvSpPr>
        <p:spPr bwMode="auto">
          <a:xfrm>
            <a:off x="6181717" y="4652963"/>
            <a:ext cx="144623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r>
              <a:rPr lang="en-US" altLang="en-US" dirty="0"/>
              <a:t>Kenneth </a:t>
            </a:r>
          </a:p>
          <a:p>
            <a:pPr algn="ctr"/>
            <a:r>
              <a:rPr lang="en-US" altLang="en-US" dirty="0"/>
              <a:t>Miller</a:t>
            </a:r>
          </a:p>
          <a:p>
            <a:pPr algn="ctr"/>
            <a:r>
              <a:rPr lang="en-US" altLang="en-US" sz="1200" dirty="0"/>
              <a:t>Cell Biologist</a:t>
            </a:r>
          </a:p>
        </p:txBody>
      </p:sp>
      <p:pic>
        <p:nvPicPr>
          <p:cNvPr id="68615" name="Picture 4">
            <a:extLst>
              <a:ext uri="{FF2B5EF4-FFF2-40B4-BE49-F238E27FC236}">
                <a16:creationId xmlns:a16="http://schemas.microsoft.com/office/drawing/2014/main" id="{A5507F97-19F9-7F4A-871B-E193E22143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42225" y="3113088"/>
            <a:ext cx="1223963"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6" name="TextBox 21">
            <a:extLst>
              <a:ext uri="{FF2B5EF4-FFF2-40B4-BE49-F238E27FC236}">
                <a16:creationId xmlns:a16="http://schemas.microsoft.com/office/drawing/2014/main" id="{1EA0114F-34F9-3347-983A-07633A05626A}"/>
              </a:ext>
            </a:extLst>
          </p:cNvPr>
          <p:cNvSpPr txBox="1">
            <a:spLocks noChangeArrowheads="1"/>
          </p:cNvSpPr>
          <p:nvPr/>
        </p:nvSpPr>
        <p:spPr bwMode="auto">
          <a:xfrm>
            <a:off x="7618994" y="4652963"/>
            <a:ext cx="13244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r>
              <a:rPr lang="en-US" altLang="en-US" dirty="0"/>
              <a:t>Francis </a:t>
            </a:r>
          </a:p>
          <a:p>
            <a:pPr algn="ctr"/>
            <a:r>
              <a:rPr lang="en-US" altLang="en-US" dirty="0"/>
              <a:t>Collins</a:t>
            </a:r>
          </a:p>
          <a:p>
            <a:pPr algn="ctr"/>
            <a:r>
              <a:rPr lang="en-US" altLang="en-US" sz="1200" dirty="0"/>
              <a:t>NIH Director</a:t>
            </a:r>
          </a:p>
        </p:txBody>
      </p:sp>
      <p:sp>
        <p:nvSpPr>
          <p:cNvPr id="26" name="TextBox 25">
            <a:extLst>
              <a:ext uri="{FF2B5EF4-FFF2-40B4-BE49-F238E27FC236}">
                <a16:creationId xmlns:a16="http://schemas.microsoft.com/office/drawing/2014/main" id="{01D98377-BC28-4B48-A518-F06999AE4473}"/>
              </a:ext>
            </a:extLst>
          </p:cNvPr>
          <p:cNvSpPr txBox="1"/>
          <p:nvPr/>
        </p:nvSpPr>
        <p:spPr bwMode="auto">
          <a:xfrm>
            <a:off x="4822825" y="1792288"/>
            <a:ext cx="2851150" cy="400050"/>
          </a:xfrm>
          <a:prstGeom prst="rect">
            <a:avLst/>
          </a:prstGeom>
          <a:noFill/>
        </p:spPr>
        <p:txBody>
          <a:bodyPr wrap="none">
            <a:spAutoFit/>
          </a:bodyPr>
          <a:lstStyle/>
          <a:p>
            <a:pPr>
              <a:defRPr/>
            </a:pPr>
            <a:r>
              <a:rPr lang="en-US" sz="2000" dirty="0">
                <a:latin typeface="+mn-lt"/>
                <a:ea typeface="ＭＳ Ｐゴシック" charset="-128"/>
              </a:rPr>
              <a:t>Anti-theistic Evolutionism</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Box 3">
            <a:extLst>
              <a:ext uri="{FF2B5EF4-FFF2-40B4-BE49-F238E27FC236}">
                <a16:creationId xmlns:a16="http://schemas.microsoft.com/office/drawing/2014/main" id="{9FB7F344-9656-3C46-B1A6-A1FEE698C619}"/>
              </a:ext>
            </a:extLst>
          </p:cNvPr>
          <p:cNvSpPr txBox="1">
            <a:spLocks noChangeArrowheads="1"/>
          </p:cNvSpPr>
          <p:nvPr/>
        </p:nvSpPr>
        <p:spPr bwMode="auto">
          <a:xfrm>
            <a:off x="2590800" y="6324600"/>
            <a:ext cx="6308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From Evolution vs. Creationism by Eugenie Scott; figure by Alan Gishlick</a:t>
            </a:r>
          </a:p>
        </p:txBody>
      </p:sp>
      <p:sp>
        <p:nvSpPr>
          <p:cNvPr id="6" name="Curved Left Arrow 5">
            <a:extLst>
              <a:ext uri="{FF2B5EF4-FFF2-40B4-BE49-F238E27FC236}">
                <a16:creationId xmlns:a16="http://schemas.microsoft.com/office/drawing/2014/main" id="{D1FD5C1B-2DC2-9745-9B55-592C4831FD6E}"/>
              </a:ext>
            </a:extLst>
          </p:cNvPr>
          <p:cNvSpPr>
            <a:spLocks noChangeArrowheads="1"/>
          </p:cNvSpPr>
          <p:nvPr/>
        </p:nvSpPr>
        <p:spPr bwMode="auto">
          <a:xfrm>
            <a:off x="6477000" y="1143000"/>
            <a:ext cx="2133600" cy="1981200"/>
          </a:xfrm>
          <a:prstGeom prst="curvedLeftArrow">
            <a:avLst>
              <a:gd name="adj1" fmla="val 8046"/>
              <a:gd name="adj2" fmla="val 13519"/>
              <a:gd name="adj3" fmla="val 24999"/>
            </a:avLst>
          </a:prstGeom>
          <a:solidFill>
            <a:srgbClr val="FF0000"/>
          </a:solidFill>
          <a:ln w="9525">
            <a:solidFill>
              <a:srgbClr val="FF0000"/>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latin typeface="Calibri" panose="020F0502020204030204" pitchFamily="34" charset="0"/>
            </a:endParaRPr>
          </a:p>
        </p:txBody>
      </p:sp>
      <p:grpSp>
        <p:nvGrpSpPr>
          <p:cNvPr id="69635" name="Group 6">
            <a:extLst>
              <a:ext uri="{FF2B5EF4-FFF2-40B4-BE49-F238E27FC236}">
                <a16:creationId xmlns:a16="http://schemas.microsoft.com/office/drawing/2014/main" id="{0D10808F-0BF3-7049-AA93-A1B9FA1E2544}"/>
              </a:ext>
            </a:extLst>
          </p:cNvPr>
          <p:cNvGrpSpPr>
            <a:grpSpLocks/>
          </p:cNvGrpSpPr>
          <p:nvPr/>
        </p:nvGrpSpPr>
        <p:grpSpPr bwMode="auto">
          <a:xfrm>
            <a:off x="-838200" y="-2362200"/>
            <a:ext cx="7639050" cy="4724400"/>
            <a:chOff x="609600" y="685800"/>
            <a:chExt cx="7639325" cy="4724467"/>
          </a:xfrm>
        </p:grpSpPr>
        <p:sp>
          <p:nvSpPr>
            <p:cNvPr id="8" name="TextBox 7">
              <a:extLst>
                <a:ext uri="{FF2B5EF4-FFF2-40B4-BE49-F238E27FC236}">
                  <a16:creationId xmlns:a16="http://schemas.microsoft.com/office/drawing/2014/main" id="{6E23BA2A-E873-0540-9CF9-A5F7B520F280}"/>
                </a:ext>
              </a:extLst>
            </p:cNvPr>
            <p:cNvSpPr txBox="1"/>
            <p:nvPr/>
          </p:nvSpPr>
          <p:spPr>
            <a:xfrm>
              <a:off x="1828844" y="685800"/>
              <a:ext cx="1652647" cy="400056"/>
            </a:xfrm>
            <a:prstGeom prst="rect">
              <a:avLst/>
            </a:prstGeom>
            <a:noFill/>
          </p:spPr>
          <p:txBody>
            <a:bodyPr wrap="none">
              <a:spAutoFit/>
            </a:bodyPr>
            <a:lstStyle/>
            <a:p>
              <a:pPr>
                <a:defRPr/>
              </a:pPr>
              <a:r>
                <a:rPr lang="en-US" sz="2000" dirty="0">
                  <a:latin typeface="+mn-lt"/>
                  <a:ea typeface="ＭＳ Ｐゴシック" charset="-128"/>
                </a:rPr>
                <a:t>Flat </a:t>
              </a:r>
              <a:r>
                <a:rPr lang="en-US" sz="2000" dirty="0" err="1">
                  <a:latin typeface="+mn-lt"/>
                  <a:ea typeface="ＭＳ Ｐゴシック" charset="-128"/>
                </a:rPr>
                <a:t>Earthers</a:t>
              </a:r>
              <a:endParaRPr lang="en-US" sz="2000" dirty="0">
                <a:latin typeface="+mn-lt"/>
                <a:ea typeface="ＭＳ Ｐゴシック" charset="-128"/>
              </a:endParaRPr>
            </a:p>
          </p:txBody>
        </p:sp>
        <p:sp>
          <p:nvSpPr>
            <p:cNvPr id="9" name="TextBox 8">
              <a:extLst>
                <a:ext uri="{FF2B5EF4-FFF2-40B4-BE49-F238E27FC236}">
                  <a16:creationId xmlns:a16="http://schemas.microsoft.com/office/drawing/2014/main" id="{51751F2A-1DB2-E84D-9DE1-A0977EF198FC}"/>
                </a:ext>
              </a:extLst>
            </p:cNvPr>
            <p:cNvSpPr txBox="1"/>
            <p:nvPr/>
          </p:nvSpPr>
          <p:spPr>
            <a:xfrm>
              <a:off x="2362263" y="1143006"/>
              <a:ext cx="1624071" cy="400056"/>
            </a:xfrm>
            <a:prstGeom prst="rect">
              <a:avLst/>
            </a:prstGeom>
            <a:noFill/>
          </p:spPr>
          <p:txBody>
            <a:bodyPr wrap="none">
              <a:spAutoFit/>
            </a:bodyPr>
            <a:lstStyle/>
            <a:p>
              <a:pPr>
                <a:defRPr/>
              </a:pPr>
              <a:r>
                <a:rPr lang="en-US" sz="2000" dirty="0" err="1">
                  <a:latin typeface="+mn-lt"/>
                  <a:ea typeface="ＭＳ Ｐゴシック" charset="-128"/>
                </a:rPr>
                <a:t>Geocentrists</a:t>
              </a:r>
              <a:endParaRPr lang="en-US" sz="2000" dirty="0">
                <a:latin typeface="+mn-lt"/>
                <a:ea typeface="ＭＳ Ｐゴシック" charset="-128"/>
              </a:endParaRPr>
            </a:p>
          </p:txBody>
        </p:sp>
        <p:sp>
          <p:nvSpPr>
            <p:cNvPr id="10" name="TextBox 9">
              <a:extLst>
                <a:ext uri="{FF2B5EF4-FFF2-40B4-BE49-F238E27FC236}">
                  <a16:creationId xmlns:a16="http://schemas.microsoft.com/office/drawing/2014/main" id="{F9EC5915-3772-CC4A-A1A2-1E70013EA243}"/>
                </a:ext>
              </a:extLst>
            </p:cNvPr>
            <p:cNvSpPr txBox="1"/>
            <p:nvPr/>
          </p:nvSpPr>
          <p:spPr>
            <a:xfrm>
              <a:off x="2819480" y="1600213"/>
              <a:ext cx="3025884" cy="400056"/>
            </a:xfrm>
            <a:prstGeom prst="rect">
              <a:avLst/>
            </a:prstGeom>
            <a:noFill/>
          </p:spPr>
          <p:txBody>
            <a:bodyPr wrap="none">
              <a:spAutoFit/>
            </a:bodyPr>
            <a:lstStyle/>
            <a:p>
              <a:pPr>
                <a:defRPr/>
              </a:pPr>
              <a:r>
                <a:rPr lang="en-US" sz="2000" dirty="0">
                  <a:latin typeface="+mn-lt"/>
                  <a:ea typeface="ＭＳ Ｐゴシック" charset="-128"/>
                </a:rPr>
                <a:t>Young Earth Creationism</a:t>
              </a:r>
            </a:p>
          </p:txBody>
        </p:sp>
        <p:sp>
          <p:nvSpPr>
            <p:cNvPr id="11" name="TextBox 10">
              <a:extLst>
                <a:ext uri="{FF2B5EF4-FFF2-40B4-BE49-F238E27FC236}">
                  <a16:creationId xmlns:a16="http://schemas.microsoft.com/office/drawing/2014/main" id="{561B1874-0E86-E34C-AAAA-0655F56B39B7}"/>
                </a:ext>
              </a:extLst>
            </p:cNvPr>
            <p:cNvSpPr txBox="1"/>
            <p:nvPr/>
          </p:nvSpPr>
          <p:spPr>
            <a:xfrm>
              <a:off x="3505304" y="2209822"/>
              <a:ext cx="2108276" cy="400056"/>
            </a:xfrm>
            <a:prstGeom prst="rect">
              <a:avLst/>
            </a:prstGeom>
            <a:noFill/>
          </p:spPr>
          <p:txBody>
            <a:bodyPr wrap="none">
              <a:spAutoFit/>
            </a:bodyPr>
            <a:lstStyle/>
            <a:p>
              <a:pPr>
                <a:defRPr/>
              </a:pPr>
              <a:r>
                <a:rPr lang="en-US" sz="2000" dirty="0">
                  <a:latin typeface="+mn-lt"/>
                  <a:ea typeface="ＭＳ Ｐゴシック" charset="-128"/>
                </a:rPr>
                <a:t>Gap Creationism</a:t>
              </a:r>
            </a:p>
          </p:txBody>
        </p:sp>
        <p:sp>
          <p:nvSpPr>
            <p:cNvPr id="12" name="TextBox 11">
              <a:extLst>
                <a:ext uri="{FF2B5EF4-FFF2-40B4-BE49-F238E27FC236}">
                  <a16:creationId xmlns:a16="http://schemas.microsoft.com/office/drawing/2014/main" id="{238EA581-F13D-494B-91C2-C26632BBD299}"/>
                </a:ext>
              </a:extLst>
            </p:cNvPr>
            <p:cNvSpPr txBox="1"/>
            <p:nvPr/>
          </p:nvSpPr>
          <p:spPr>
            <a:xfrm>
              <a:off x="4038723" y="2743229"/>
              <a:ext cx="2594068" cy="400056"/>
            </a:xfrm>
            <a:prstGeom prst="rect">
              <a:avLst/>
            </a:prstGeom>
            <a:noFill/>
          </p:spPr>
          <p:txBody>
            <a:bodyPr wrap="none">
              <a:spAutoFit/>
            </a:bodyPr>
            <a:lstStyle/>
            <a:p>
              <a:pPr>
                <a:defRPr/>
              </a:pPr>
              <a:r>
                <a:rPr lang="en-US" sz="2000" dirty="0">
                  <a:latin typeface="+mn-lt"/>
                  <a:ea typeface="ＭＳ Ｐゴシック" charset="-128"/>
                </a:rPr>
                <a:t>Day Age Creationism</a:t>
              </a:r>
            </a:p>
          </p:txBody>
        </p:sp>
        <p:sp>
          <p:nvSpPr>
            <p:cNvPr id="13" name="TextBox 12">
              <a:extLst>
                <a:ext uri="{FF2B5EF4-FFF2-40B4-BE49-F238E27FC236}">
                  <a16:creationId xmlns:a16="http://schemas.microsoft.com/office/drawing/2014/main" id="{D21C3B71-284D-DB46-B4B2-C5FFDB242F1E}"/>
                </a:ext>
              </a:extLst>
            </p:cNvPr>
            <p:cNvSpPr txBox="1"/>
            <p:nvPr/>
          </p:nvSpPr>
          <p:spPr>
            <a:xfrm>
              <a:off x="4419737" y="3200436"/>
              <a:ext cx="2978257" cy="400056"/>
            </a:xfrm>
            <a:prstGeom prst="rect">
              <a:avLst/>
            </a:prstGeom>
            <a:noFill/>
          </p:spPr>
          <p:txBody>
            <a:bodyPr wrap="none">
              <a:spAutoFit/>
            </a:bodyPr>
            <a:lstStyle/>
            <a:p>
              <a:pPr>
                <a:defRPr/>
              </a:pPr>
              <a:r>
                <a:rPr lang="en-US" sz="2000" dirty="0">
                  <a:latin typeface="+mn-lt"/>
                  <a:ea typeface="ＭＳ Ｐゴシック" charset="-128"/>
                </a:rPr>
                <a:t>Progressive Creationism</a:t>
              </a:r>
            </a:p>
          </p:txBody>
        </p:sp>
        <p:sp>
          <p:nvSpPr>
            <p:cNvPr id="14" name="TextBox 13">
              <a:extLst>
                <a:ext uri="{FF2B5EF4-FFF2-40B4-BE49-F238E27FC236}">
                  <a16:creationId xmlns:a16="http://schemas.microsoft.com/office/drawing/2014/main" id="{CDBF595D-2EA2-CD49-8C97-CBFDB98E94FC}"/>
                </a:ext>
              </a:extLst>
            </p:cNvPr>
            <p:cNvSpPr txBox="1"/>
            <p:nvPr/>
          </p:nvSpPr>
          <p:spPr>
            <a:xfrm>
              <a:off x="4953156" y="3657642"/>
              <a:ext cx="2592481" cy="400056"/>
            </a:xfrm>
            <a:prstGeom prst="rect">
              <a:avLst/>
            </a:prstGeom>
            <a:noFill/>
          </p:spPr>
          <p:txBody>
            <a:bodyPr wrap="none">
              <a:spAutoFit/>
            </a:bodyPr>
            <a:lstStyle/>
            <a:p>
              <a:pPr>
                <a:defRPr/>
              </a:pPr>
              <a:r>
                <a:rPr lang="en-US" sz="2000" dirty="0">
                  <a:latin typeface="+mn-lt"/>
                  <a:ea typeface="ＭＳ Ｐゴシック" charset="-128"/>
                </a:rPr>
                <a:t>Theistic Evolutionism</a:t>
              </a:r>
            </a:p>
          </p:txBody>
        </p:sp>
        <p:sp>
          <p:nvSpPr>
            <p:cNvPr id="15" name="TextBox 14">
              <a:extLst>
                <a:ext uri="{FF2B5EF4-FFF2-40B4-BE49-F238E27FC236}">
                  <a16:creationId xmlns:a16="http://schemas.microsoft.com/office/drawing/2014/main" id="{D05E09A8-A3E9-9943-A9D8-403208DAE752}"/>
                </a:ext>
              </a:extLst>
            </p:cNvPr>
            <p:cNvSpPr txBox="1"/>
            <p:nvPr/>
          </p:nvSpPr>
          <p:spPr>
            <a:xfrm>
              <a:off x="5294482" y="4095798"/>
              <a:ext cx="2706784" cy="400056"/>
            </a:xfrm>
            <a:prstGeom prst="rect">
              <a:avLst/>
            </a:prstGeom>
            <a:noFill/>
          </p:spPr>
          <p:txBody>
            <a:bodyPr wrap="none">
              <a:spAutoFit/>
            </a:bodyPr>
            <a:lstStyle/>
            <a:p>
              <a:pPr>
                <a:defRPr/>
              </a:pPr>
              <a:r>
                <a:rPr lang="en-US" sz="2000" dirty="0">
                  <a:latin typeface="+mn-lt"/>
                  <a:ea typeface="ＭＳ Ｐゴシック" charset="-128"/>
                </a:rPr>
                <a:t>Agnostic Evolutionism</a:t>
              </a:r>
            </a:p>
          </p:txBody>
        </p:sp>
        <p:sp>
          <p:nvSpPr>
            <p:cNvPr id="16" name="TextBox 15">
              <a:extLst>
                <a:ext uri="{FF2B5EF4-FFF2-40B4-BE49-F238E27FC236}">
                  <a16:creationId xmlns:a16="http://schemas.microsoft.com/office/drawing/2014/main" id="{9B878954-406F-B744-8272-6478CB483ADE}"/>
                </a:ext>
              </a:extLst>
            </p:cNvPr>
            <p:cNvSpPr txBox="1"/>
            <p:nvPr/>
          </p:nvSpPr>
          <p:spPr>
            <a:xfrm>
              <a:off x="5751698" y="4495854"/>
              <a:ext cx="2497227" cy="400056"/>
            </a:xfrm>
            <a:prstGeom prst="rect">
              <a:avLst/>
            </a:prstGeom>
            <a:noFill/>
          </p:spPr>
          <p:txBody>
            <a:bodyPr wrap="none">
              <a:spAutoFit/>
            </a:bodyPr>
            <a:lstStyle/>
            <a:p>
              <a:pPr>
                <a:defRPr/>
              </a:pPr>
              <a:r>
                <a:rPr lang="en-US" sz="2000" dirty="0">
                  <a:latin typeface="+mn-lt"/>
                  <a:ea typeface="ＭＳ Ｐゴシック" charset="-128"/>
                </a:rPr>
                <a:t>Atheistic Evolutionism</a:t>
              </a:r>
            </a:p>
          </p:txBody>
        </p:sp>
        <p:sp>
          <p:nvSpPr>
            <p:cNvPr id="17" name="TextBox 16">
              <a:extLst>
                <a:ext uri="{FF2B5EF4-FFF2-40B4-BE49-F238E27FC236}">
                  <a16:creationId xmlns:a16="http://schemas.microsoft.com/office/drawing/2014/main" id="{88ABC851-62B1-D941-BA4E-A557B0318168}"/>
                </a:ext>
              </a:extLst>
            </p:cNvPr>
            <p:cNvSpPr txBox="1"/>
            <p:nvPr/>
          </p:nvSpPr>
          <p:spPr>
            <a:xfrm>
              <a:off x="5943792" y="838202"/>
              <a:ext cx="1866967" cy="461969"/>
            </a:xfrm>
            <a:prstGeom prst="rect">
              <a:avLst/>
            </a:prstGeom>
            <a:noFill/>
          </p:spPr>
          <p:txBody>
            <a:bodyPr wrap="none">
              <a:spAutoFit/>
            </a:bodyPr>
            <a:lstStyle/>
            <a:p>
              <a:pPr>
                <a:defRPr/>
              </a:pPr>
              <a:r>
                <a:rPr lang="en-US" dirty="0">
                  <a:solidFill>
                    <a:srgbClr val="804000"/>
                  </a:solidFill>
                  <a:latin typeface="+mn-lt"/>
                  <a:ea typeface="ＭＳ Ｐゴシック" charset="-128"/>
                </a:rPr>
                <a:t>Young Earth</a:t>
              </a:r>
            </a:p>
          </p:txBody>
        </p:sp>
        <p:sp>
          <p:nvSpPr>
            <p:cNvPr id="18" name="TextBox 17">
              <a:extLst>
                <a:ext uri="{FF2B5EF4-FFF2-40B4-BE49-F238E27FC236}">
                  <a16:creationId xmlns:a16="http://schemas.microsoft.com/office/drawing/2014/main" id="{3A425F62-8CBC-4541-93C7-C82CCA56B61A}"/>
                </a:ext>
              </a:extLst>
            </p:cNvPr>
            <p:cNvSpPr txBox="1"/>
            <p:nvPr/>
          </p:nvSpPr>
          <p:spPr>
            <a:xfrm>
              <a:off x="1524033" y="3581441"/>
              <a:ext cx="1484366" cy="461970"/>
            </a:xfrm>
            <a:prstGeom prst="rect">
              <a:avLst/>
            </a:prstGeom>
            <a:noFill/>
          </p:spPr>
          <p:txBody>
            <a:bodyPr wrap="none">
              <a:spAutoFit/>
            </a:bodyPr>
            <a:lstStyle/>
            <a:p>
              <a:pPr>
                <a:defRPr/>
              </a:pPr>
              <a:r>
                <a:rPr lang="en-US" dirty="0">
                  <a:solidFill>
                    <a:srgbClr val="804000"/>
                  </a:solidFill>
                  <a:latin typeface="+mn-lt"/>
                  <a:ea typeface="ＭＳ Ｐゴシック" charset="-128"/>
                </a:rPr>
                <a:t>Old Earth</a:t>
              </a:r>
            </a:p>
          </p:txBody>
        </p:sp>
        <p:cxnSp>
          <p:nvCxnSpPr>
            <p:cNvPr id="19" name="Straight Connector 18">
              <a:extLst>
                <a:ext uri="{FF2B5EF4-FFF2-40B4-BE49-F238E27FC236}">
                  <a16:creationId xmlns:a16="http://schemas.microsoft.com/office/drawing/2014/main" id="{879648D8-DA6F-EC4E-8DCF-07BA0DF97F42}"/>
                </a:ext>
              </a:extLst>
            </p:cNvPr>
            <p:cNvCxnSpPr/>
            <p:nvPr/>
          </p:nvCxnSpPr>
          <p:spPr>
            <a:xfrm>
              <a:off x="685803" y="2057419"/>
              <a:ext cx="7010652" cy="0"/>
            </a:xfrm>
            <a:prstGeom prst="line">
              <a:avLst/>
            </a:prstGeom>
            <a:ln w="57150" cmpd="sng">
              <a:solidFill>
                <a:srgbClr val="008000"/>
              </a:solidFill>
              <a:prstDash val="dot"/>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8C51D7AF-C602-724B-B975-FDA98B9059D8}"/>
                </a:ext>
              </a:extLst>
            </p:cNvPr>
            <p:cNvSpPr txBox="1"/>
            <p:nvPr/>
          </p:nvSpPr>
          <p:spPr>
            <a:xfrm>
              <a:off x="609600" y="838202"/>
              <a:ext cx="1347837" cy="830274"/>
            </a:xfrm>
            <a:prstGeom prst="rect">
              <a:avLst/>
            </a:prstGeom>
            <a:noFill/>
          </p:spPr>
          <p:txBody>
            <a:bodyPr wrap="none">
              <a:spAutoFit/>
            </a:bodyPr>
            <a:lstStyle/>
            <a:p>
              <a:pPr>
                <a:defRPr/>
              </a:pPr>
              <a:r>
                <a:rPr lang="en-US" dirty="0">
                  <a:solidFill>
                    <a:srgbClr val="0000FF"/>
                  </a:solidFill>
                  <a:latin typeface="+mn-lt"/>
                  <a:ea typeface="ＭＳ Ｐゴシック" charset="-128"/>
                </a:rPr>
                <a:t>Special</a:t>
              </a:r>
            </a:p>
            <a:p>
              <a:pPr>
                <a:defRPr/>
              </a:pPr>
              <a:r>
                <a:rPr lang="en-US" dirty="0">
                  <a:solidFill>
                    <a:srgbClr val="0000FF"/>
                  </a:solidFill>
                  <a:latin typeface="+mn-lt"/>
                  <a:ea typeface="ＭＳ Ｐゴシック" charset="-128"/>
                </a:rPr>
                <a:t>Creation</a:t>
              </a:r>
            </a:p>
          </p:txBody>
        </p:sp>
        <p:sp>
          <p:nvSpPr>
            <p:cNvPr id="21" name="TextBox 20">
              <a:extLst>
                <a:ext uri="{FF2B5EF4-FFF2-40B4-BE49-F238E27FC236}">
                  <a16:creationId xmlns:a16="http://schemas.microsoft.com/office/drawing/2014/main" id="{081EF4A1-3EEA-E644-A806-AD3E0DF9A65D}"/>
                </a:ext>
              </a:extLst>
            </p:cNvPr>
            <p:cNvSpPr txBox="1"/>
            <p:nvPr/>
          </p:nvSpPr>
          <p:spPr>
            <a:xfrm>
              <a:off x="3505304" y="4038648"/>
              <a:ext cx="1451027" cy="461970"/>
            </a:xfrm>
            <a:prstGeom prst="rect">
              <a:avLst/>
            </a:prstGeom>
            <a:noFill/>
          </p:spPr>
          <p:txBody>
            <a:bodyPr wrap="none">
              <a:spAutoFit/>
            </a:bodyPr>
            <a:lstStyle/>
            <a:p>
              <a:pPr>
                <a:defRPr/>
              </a:pPr>
              <a:r>
                <a:rPr lang="en-US" dirty="0">
                  <a:solidFill>
                    <a:srgbClr val="0000FF"/>
                  </a:solidFill>
                  <a:latin typeface="+mn-lt"/>
                  <a:ea typeface="ＭＳ Ｐゴシック" charset="-128"/>
                </a:rPr>
                <a:t>Evolution</a:t>
              </a:r>
            </a:p>
          </p:txBody>
        </p:sp>
        <p:sp>
          <p:nvSpPr>
            <p:cNvPr id="69654" name="TextBox 21">
              <a:extLst>
                <a:ext uri="{FF2B5EF4-FFF2-40B4-BE49-F238E27FC236}">
                  <a16:creationId xmlns:a16="http://schemas.microsoft.com/office/drawing/2014/main" id="{179754CF-B5F0-2A43-BB4A-3E8D923D3552}"/>
                </a:ext>
              </a:extLst>
            </p:cNvPr>
            <p:cNvSpPr txBox="1">
              <a:spLocks noChangeArrowheads="1"/>
            </p:cNvSpPr>
            <p:nvPr/>
          </p:nvSpPr>
          <p:spPr bwMode="auto">
            <a:xfrm rot="2728278">
              <a:off x="1753033" y="2524766"/>
              <a:ext cx="2671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latin typeface="Times" pitchFamily="2" charset="0"/>
                </a:rPr>
                <a:t>“Intelligent Design”</a:t>
              </a:r>
            </a:p>
          </p:txBody>
        </p:sp>
        <p:cxnSp>
          <p:nvCxnSpPr>
            <p:cNvPr id="23" name="Straight Connector 22">
              <a:extLst>
                <a:ext uri="{FF2B5EF4-FFF2-40B4-BE49-F238E27FC236}">
                  <a16:creationId xmlns:a16="http://schemas.microsoft.com/office/drawing/2014/main" id="{364EDE51-F7EE-3C4C-AF8D-67E7AE48239C}"/>
                </a:ext>
              </a:extLst>
            </p:cNvPr>
            <p:cNvCxnSpPr>
              <a:cxnSpLocks noChangeShapeType="1"/>
            </p:cNvCxnSpPr>
            <p:nvPr/>
          </p:nvCxnSpPr>
          <p:spPr bwMode="auto">
            <a:xfrm>
              <a:off x="1600286" y="762001"/>
              <a:ext cx="4583411" cy="4648266"/>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69636" name="TextBox 2">
            <a:extLst>
              <a:ext uri="{FF2B5EF4-FFF2-40B4-BE49-F238E27FC236}">
                <a16:creationId xmlns:a16="http://schemas.microsoft.com/office/drawing/2014/main" id="{34DC1FE6-B3C3-214A-AE95-AEF5CBE1ADBB}"/>
              </a:ext>
            </a:extLst>
          </p:cNvPr>
          <p:cNvSpPr txBox="1">
            <a:spLocks noChangeArrowheads="1"/>
          </p:cNvSpPr>
          <p:nvPr/>
        </p:nvSpPr>
        <p:spPr bwMode="auto">
          <a:xfrm>
            <a:off x="685800" y="2895600"/>
            <a:ext cx="5486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Accept the scientific theory of evolution and feel that it is unimportant whether or not a God was or is involved</a:t>
            </a:r>
          </a:p>
          <a:p>
            <a:pPr eaLnBrk="1" hangingPunct="1"/>
            <a:endParaRPr lang="en-US" altLang="en-US" sz="1800"/>
          </a:p>
          <a:p>
            <a:pPr eaLnBrk="1" hangingPunct="1"/>
            <a:r>
              <a:rPr lang="en-US" altLang="en-US" sz="1800"/>
              <a:t>Agnosticism - nothing is known or can be known about the existence of God</a:t>
            </a:r>
          </a:p>
          <a:p>
            <a:pPr eaLnBrk="1" hangingPunct="1"/>
            <a:endParaRPr lang="en-US" altLang="en-US" sz="1800"/>
          </a:p>
        </p:txBody>
      </p:sp>
      <p:pic>
        <p:nvPicPr>
          <p:cNvPr id="69637" name="Picture 2">
            <a:extLst>
              <a:ext uri="{FF2B5EF4-FFF2-40B4-BE49-F238E27FC236}">
                <a16:creationId xmlns:a16="http://schemas.microsoft.com/office/drawing/2014/main" id="{8FC98005-5C63-BD4F-9104-7D233432E9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96025" y="3195638"/>
            <a:ext cx="1809750" cy="23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TextBox 3">
            <a:extLst>
              <a:ext uri="{FF2B5EF4-FFF2-40B4-BE49-F238E27FC236}">
                <a16:creationId xmlns:a16="http://schemas.microsoft.com/office/drawing/2014/main" id="{4C21A96D-F855-5549-BA45-AE97D0CA70D6}"/>
              </a:ext>
            </a:extLst>
          </p:cNvPr>
          <p:cNvSpPr txBox="1">
            <a:spLocks noChangeArrowheads="1"/>
          </p:cNvSpPr>
          <p:nvPr/>
        </p:nvSpPr>
        <p:spPr bwMode="auto">
          <a:xfrm>
            <a:off x="5429250" y="5665788"/>
            <a:ext cx="37925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1800"/>
              <a:t>Thomas Huxley – Darwin’s Bulldog</a:t>
            </a:r>
          </a:p>
        </p:txBody>
      </p:sp>
      <p:sp>
        <p:nvSpPr>
          <p:cNvPr id="24" name="TextBox 23">
            <a:extLst>
              <a:ext uri="{FF2B5EF4-FFF2-40B4-BE49-F238E27FC236}">
                <a16:creationId xmlns:a16="http://schemas.microsoft.com/office/drawing/2014/main" id="{6CC67760-C65B-8D44-AAD8-FB6136D6A02B}"/>
              </a:ext>
            </a:extLst>
          </p:cNvPr>
          <p:cNvSpPr txBox="1"/>
          <p:nvPr/>
        </p:nvSpPr>
        <p:spPr bwMode="auto">
          <a:xfrm>
            <a:off x="4899025" y="1803400"/>
            <a:ext cx="2851150" cy="400050"/>
          </a:xfrm>
          <a:prstGeom prst="rect">
            <a:avLst/>
          </a:prstGeom>
          <a:noFill/>
        </p:spPr>
        <p:txBody>
          <a:bodyPr wrap="none">
            <a:spAutoFit/>
          </a:bodyPr>
          <a:lstStyle/>
          <a:p>
            <a:pPr>
              <a:defRPr/>
            </a:pPr>
            <a:r>
              <a:rPr lang="en-US" sz="2000" dirty="0">
                <a:latin typeface="+mn-lt"/>
                <a:ea typeface="ＭＳ Ｐゴシック" charset="-128"/>
              </a:rPr>
              <a:t>Anti-theistic Evolutionism</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Box 3">
            <a:extLst>
              <a:ext uri="{FF2B5EF4-FFF2-40B4-BE49-F238E27FC236}">
                <a16:creationId xmlns:a16="http://schemas.microsoft.com/office/drawing/2014/main" id="{22AB3E51-1026-9B44-B495-1770B23E87AC}"/>
              </a:ext>
            </a:extLst>
          </p:cNvPr>
          <p:cNvSpPr txBox="1">
            <a:spLocks noChangeArrowheads="1"/>
          </p:cNvSpPr>
          <p:nvPr/>
        </p:nvSpPr>
        <p:spPr bwMode="auto">
          <a:xfrm>
            <a:off x="2606675" y="6503988"/>
            <a:ext cx="6308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From Evolution vs. Creationism by Eugenie Scott; figure by Alan Gishlick</a:t>
            </a:r>
          </a:p>
        </p:txBody>
      </p:sp>
      <p:sp>
        <p:nvSpPr>
          <p:cNvPr id="6" name="Curved Left Arrow 5">
            <a:extLst>
              <a:ext uri="{FF2B5EF4-FFF2-40B4-BE49-F238E27FC236}">
                <a16:creationId xmlns:a16="http://schemas.microsoft.com/office/drawing/2014/main" id="{6F427654-59BA-BE46-BF73-69C2147DF601}"/>
              </a:ext>
            </a:extLst>
          </p:cNvPr>
          <p:cNvSpPr>
            <a:spLocks noChangeArrowheads="1"/>
          </p:cNvSpPr>
          <p:nvPr/>
        </p:nvSpPr>
        <p:spPr bwMode="auto">
          <a:xfrm>
            <a:off x="7086600" y="1600200"/>
            <a:ext cx="1828800" cy="1981200"/>
          </a:xfrm>
          <a:prstGeom prst="curvedLeftArrow">
            <a:avLst>
              <a:gd name="adj1" fmla="val 8050"/>
              <a:gd name="adj2" fmla="val 13517"/>
              <a:gd name="adj3" fmla="val 25000"/>
            </a:avLst>
          </a:prstGeom>
          <a:solidFill>
            <a:srgbClr val="FF0000"/>
          </a:solidFill>
          <a:ln w="9525">
            <a:solidFill>
              <a:srgbClr val="FF0000"/>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latin typeface="Calibri" panose="020F0502020204030204" pitchFamily="34" charset="0"/>
            </a:endParaRPr>
          </a:p>
        </p:txBody>
      </p:sp>
      <p:grpSp>
        <p:nvGrpSpPr>
          <p:cNvPr id="70659" name="Group 6">
            <a:extLst>
              <a:ext uri="{FF2B5EF4-FFF2-40B4-BE49-F238E27FC236}">
                <a16:creationId xmlns:a16="http://schemas.microsoft.com/office/drawing/2014/main" id="{28C523B4-5234-4841-AACD-96EF4C4704D9}"/>
              </a:ext>
            </a:extLst>
          </p:cNvPr>
          <p:cNvGrpSpPr>
            <a:grpSpLocks/>
          </p:cNvGrpSpPr>
          <p:nvPr/>
        </p:nvGrpSpPr>
        <p:grpSpPr bwMode="auto">
          <a:xfrm>
            <a:off x="-838200" y="-2362200"/>
            <a:ext cx="7905750" cy="4592638"/>
            <a:chOff x="609600" y="685800"/>
            <a:chExt cx="7905457" cy="4592434"/>
          </a:xfrm>
        </p:grpSpPr>
        <p:sp>
          <p:nvSpPr>
            <p:cNvPr id="8" name="TextBox 7">
              <a:extLst>
                <a:ext uri="{FF2B5EF4-FFF2-40B4-BE49-F238E27FC236}">
                  <a16:creationId xmlns:a16="http://schemas.microsoft.com/office/drawing/2014/main" id="{F1D37CB7-05AA-AE4E-A7B8-642979627CCE}"/>
                </a:ext>
              </a:extLst>
            </p:cNvPr>
            <p:cNvSpPr txBox="1"/>
            <p:nvPr/>
          </p:nvSpPr>
          <p:spPr>
            <a:xfrm>
              <a:off x="1828755" y="685800"/>
              <a:ext cx="1652527" cy="400032"/>
            </a:xfrm>
            <a:prstGeom prst="rect">
              <a:avLst/>
            </a:prstGeom>
            <a:noFill/>
          </p:spPr>
          <p:txBody>
            <a:bodyPr wrap="none">
              <a:spAutoFit/>
            </a:bodyPr>
            <a:lstStyle/>
            <a:p>
              <a:pPr>
                <a:defRPr/>
              </a:pPr>
              <a:r>
                <a:rPr lang="en-US" sz="2000" dirty="0">
                  <a:latin typeface="+mn-lt"/>
                  <a:ea typeface="ＭＳ Ｐゴシック" charset="-128"/>
                </a:rPr>
                <a:t>Flat </a:t>
              </a:r>
              <a:r>
                <a:rPr lang="en-US" sz="2000" dirty="0" err="1">
                  <a:latin typeface="+mn-lt"/>
                  <a:ea typeface="ＭＳ Ｐゴシック" charset="-128"/>
                </a:rPr>
                <a:t>Earthers</a:t>
              </a:r>
              <a:endParaRPr lang="en-US" sz="2000" dirty="0">
                <a:latin typeface="+mn-lt"/>
                <a:ea typeface="ＭＳ Ｐゴシック" charset="-128"/>
              </a:endParaRPr>
            </a:p>
          </p:txBody>
        </p:sp>
        <p:sp>
          <p:nvSpPr>
            <p:cNvPr id="9" name="TextBox 8">
              <a:extLst>
                <a:ext uri="{FF2B5EF4-FFF2-40B4-BE49-F238E27FC236}">
                  <a16:creationId xmlns:a16="http://schemas.microsoft.com/office/drawing/2014/main" id="{0A838961-DED2-6C4E-A24B-59DDF8212B8E}"/>
                </a:ext>
              </a:extLst>
            </p:cNvPr>
            <p:cNvSpPr txBox="1"/>
            <p:nvPr/>
          </p:nvSpPr>
          <p:spPr>
            <a:xfrm>
              <a:off x="2362135" y="1142980"/>
              <a:ext cx="1623953" cy="400032"/>
            </a:xfrm>
            <a:prstGeom prst="rect">
              <a:avLst/>
            </a:prstGeom>
            <a:noFill/>
          </p:spPr>
          <p:txBody>
            <a:bodyPr wrap="none">
              <a:spAutoFit/>
            </a:bodyPr>
            <a:lstStyle/>
            <a:p>
              <a:pPr>
                <a:defRPr/>
              </a:pPr>
              <a:r>
                <a:rPr lang="en-US" sz="2000" dirty="0" err="1">
                  <a:latin typeface="+mn-lt"/>
                  <a:ea typeface="ＭＳ Ｐゴシック" charset="-128"/>
                </a:rPr>
                <a:t>Geocentrists</a:t>
              </a:r>
              <a:endParaRPr lang="en-US" sz="2000" dirty="0">
                <a:latin typeface="+mn-lt"/>
                <a:ea typeface="ＭＳ Ｐゴシック" charset="-128"/>
              </a:endParaRPr>
            </a:p>
          </p:txBody>
        </p:sp>
        <p:sp>
          <p:nvSpPr>
            <p:cNvPr id="10" name="TextBox 9">
              <a:extLst>
                <a:ext uri="{FF2B5EF4-FFF2-40B4-BE49-F238E27FC236}">
                  <a16:creationId xmlns:a16="http://schemas.microsoft.com/office/drawing/2014/main" id="{B9F052AF-48DE-0140-A9CE-D8C9B8FB6976}"/>
                </a:ext>
              </a:extLst>
            </p:cNvPr>
            <p:cNvSpPr txBox="1"/>
            <p:nvPr/>
          </p:nvSpPr>
          <p:spPr>
            <a:xfrm>
              <a:off x="2819318" y="1600159"/>
              <a:ext cx="3027251" cy="400032"/>
            </a:xfrm>
            <a:prstGeom prst="rect">
              <a:avLst/>
            </a:prstGeom>
            <a:noFill/>
          </p:spPr>
          <p:txBody>
            <a:bodyPr wrap="none">
              <a:spAutoFit/>
            </a:bodyPr>
            <a:lstStyle/>
            <a:p>
              <a:pPr>
                <a:defRPr/>
              </a:pPr>
              <a:r>
                <a:rPr lang="en-US" sz="2000" dirty="0">
                  <a:latin typeface="+mn-lt"/>
                  <a:ea typeface="ＭＳ Ｐゴシック" charset="-128"/>
                </a:rPr>
                <a:t>Young Earth Creationism</a:t>
              </a:r>
            </a:p>
          </p:txBody>
        </p:sp>
        <p:sp>
          <p:nvSpPr>
            <p:cNvPr id="11" name="TextBox 10">
              <a:extLst>
                <a:ext uri="{FF2B5EF4-FFF2-40B4-BE49-F238E27FC236}">
                  <a16:creationId xmlns:a16="http://schemas.microsoft.com/office/drawing/2014/main" id="{EEDB1DFB-A42E-E247-AEE6-A556347BDE7B}"/>
                </a:ext>
              </a:extLst>
            </p:cNvPr>
            <p:cNvSpPr txBox="1"/>
            <p:nvPr/>
          </p:nvSpPr>
          <p:spPr>
            <a:xfrm>
              <a:off x="3505093" y="2209732"/>
              <a:ext cx="2109710" cy="400032"/>
            </a:xfrm>
            <a:prstGeom prst="rect">
              <a:avLst/>
            </a:prstGeom>
            <a:noFill/>
          </p:spPr>
          <p:txBody>
            <a:bodyPr wrap="none">
              <a:spAutoFit/>
            </a:bodyPr>
            <a:lstStyle/>
            <a:p>
              <a:pPr>
                <a:defRPr/>
              </a:pPr>
              <a:r>
                <a:rPr lang="en-US" sz="2000" dirty="0">
                  <a:latin typeface="+mn-lt"/>
                  <a:ea typeface="ＭＳ Ｐゴシック" charset="-128"/>
                </a:rPr>
                <a:t>Gap Creationism</a:t>
              </a:r>
            </a:p>
          </p:txBody>
        </p:sp>
        <p:sp>
          <p:nvSpPr>
            <p:cNvPr id="12" name="TextBox 11">
              <a:extLst>
                <a:ext uri="{FF2B5EF4-FFF2-40B4-BE49-F238E27FC236}">
                  <a16:creationId xmlns:a16="http://schemas.microsoft.com/office/drawing/2014/main" id="{93A19CA3-D431-6D41-ADCB-FA6FCEC402ED}"/>
                </a:ext>
              </a:extLst>
            </p:cNvPr>
            <p:cNvSpPr txBox="1"/>
            <p:nvPr/>
          </p:nvSpPr>
          <p:spPr>
            <a:xfrm>
              <a:off x="4038473" y="2743109"/>
              <a:ext cx="2593879" cy="400032"/>
            </a:xfrm>
            <a:prstGeom prst="rect">
              <a:avLst/>
            </a:prstGeom>
            <a:noFill/>
          </p:spPr>
          <p:txBody>
            <a:bodyPr wrap="none">
              <a:spAutoFit/>
            </a:bodyPr>
            <a:lstStyle/>
            <a:p>
              <a:pPr>
                <a:defRPr/>
              </a:pPr>
              <a:r>
                <a:rPr lang="en-US" sz="2000" dirty="0">
                  <a:latin typeface="+mn-lt"/>
                  <a:ea typeface="ＭＳ Ｐゴシック" charset="-128"/>
                </a:rPr>
                <a:t>Day Age Creationism</a:t>
              </a:r>
            </a:p>
          </p:txBody>
        </p:sp>
        <p:sp>
          <p:nvSpPr>
            <p:cNvPr id="13" name="TextBox 12">
              <a:extLst>
                <a:ext uri="{FF2B5EF4-FFF2-40B4-BE49-F238E27FC236}">
                  <a16:creationId xmlns:a16="http://schemas.microsoft.com/office/drawing/2014/main" id="{443474FD-C021-4048-AEA6-2712AF84E817}"/>
                </a:ext>
              </a:extLst>
            </p:cNvPr>
            <p:cNvSpPr txBox="1"/>
            <p:nvPr/>
          </p:nvSpPr>
          <p:spPr>
            <a:xfrm>
              <a:off x="4419459" y="3200288"/>
              <a:ext cx="2978040" cy="400032"/>
            </a:xfrm>
            <a:prstGeom prst="rect">
              <a:avLst/>
            </a:prstGeom>
            <a:noFill/>
          </p:spPr>
          <p:txBody>
            <a:bodyPr wrap="none">
              <a:spAutoFit/>
            </a:bodyPr>
            <a:lstStyle/>
            <a:p>
              <a:pPr>
                <a:defRPr/>
              </a:pPr>
              <a:r>
                <a:rPr lang="en-US" sz="2000" dirty="0">
                  <a:latin typeface="+mn-lt"/>
                  <a:ea typeface="ＭＳ Ｐゴシック" charset="-128"/>
                </a:rPr>
                <a:t>Progressive Creationism</a:t>
              </a:r>
            </a:p>
          </p:txBody>
        </p:sp>
        <p:sp>
          <p:nvSpPr>
            <p:cNvPr id="14" name="TextBox 13">
              <a:extLst>
                <a:ext uri="{FF2B5EF4-FFF2-40B4-BE49-F238E27FC236}">
                  <a16:creationId xmlns:a16="http://schemas.microsoft.com/office/drawing/2014/main" id="{CAB0A1E8-C4A4-C545-BB64-50461BCAFCAA}"/>
                </a:ext>
              </a:extLst>
            </p:cNvPr>
            <p:cNvSpPr txBox="1"/>
            <p:nvPr/>
          </p:nvSpPr>
          <p:spPr>
            <a:xfrm>
              <a:off x="4952839" y="3657468"/>
              <a:ext cx="2593879" cy="400032"/>
            </a:xfrm>
            <a:prstGeom prst="rect">
              <a:avLst/>
            </a:prstGeom>
            <a:noFill/>
          </p:spPr>
          <p:txBody>
            <a:bodyPr wrap="none">
              <a:spAutoFit/>
            </a:bodyPr>
            <a:lstStyle/>
            <a:p>
              <a:pPr>
                <a:defRPr/>
              </a:pPr>
              <a:r>
                <a:rPr lang="en-US" sz="2000" dirty="0">
                  <a:latin typeface="+mn-lt"/>
                  <a:ea typeface="ＭＳ Ｐゴシック" charset="-128"/>
                </a:rPr>
                <a:t>Theistic Evolutionism</a:t>
              </a:r>
            </a:p>
          </p:txBody>
        </p:sp>
        <p:sp>
          <p:nvSpPr>
            <p:cNvPr id="15" name="TextBox 14">
              <a:extLst>
                <a:ext uri="{FF2B5EF4-FFF2-40B4-BE49-F238E27FC236}">
                  <a16:creationId xmlns:a16="http://schemas.microsoft.com/office/drawing/2014/main" id="{3D1E5B77-819C-E14B-8ED2-CB2D345A9F9C}"/>
                </a:ext>
              </a:extLst>
            </p:cNvPr>
            <p:cNvSpPr txBox="1"/>
            <p:nvPr/>
          </p:nvSpPr>
          <p:spPr>
            <a:xfrm>
              <a:off x="5294139" y="4095599"/>
              <a:ext cx="2706587" cy="400032"/>
            </a:xfrm>
            <a:prstGeom prst="rect">
              <a:avLst/>
            </a:prstGeom>
            <a:noFill/>
          </p:spPr>
          <p:txBody>
            <a:bodyPr wrap="none">
              <a:spAutoFit/>
            </a:bodyPr>
            <a:lstStyle/>
            <a:p>
              <a:pPr>
                <a:defRPr/>
              </a:pPr>
              <a:r>
                <a:rPr lang="en-US" sz="2000" dirty="0">
                  <a:latin typeface="+mn-lt"/>
                  <a:ea typeface="ＭＳ Ｐゴシック" charset="-128"/>
                </a:rPr>
                <a:t>Agnostic Evolutionism</a:t>
              </a:r>
            </a:p>
          </p:txBody>
        </p:sp>
        <p:sp>
          <p:nvSpPr>
            <p:cNvPr id="16" name="TextBox 15">
              <a:extLst>
                <a:ext uri="{FF2B5EF4-FFF2-40B4-BE49-F238E27FC236}">
                  <a16:creationId xmlns:a16="http://schemas.microsoft.com/office/drawing/2014/main" id="{BD5CCFEA-075B-9343-8BDB-569A77188532}"/>
                </a:ext>
              </a:extLst>
            </p:cNvPr>
            <p:cNvSpPr txBox="1"/>
            <p:nvPr/>
          </p:nvSpPr>
          <p:spPr>
            <a:xfrm>
              <a:off x="5751322" y="4495631"/>
              <a:ext cx="2763735" cy="400032"/>
            </a:xfrm>
            <a:prstGeom prst="rect">
              <a:avLst/>
            </a:prstGeom>
            <a:noFill/>
          </p:spPr>
          <p:txBody>
            <a:bodyPr wrap="none">
              <a:spAutoFit/>
            </a:bodyPr>
            <a:lstStyle/>
            <a:p>
              <a:pPr>
                <a:defRPr/>
              </a:pPr>
              <a:r>
                <a:rPr lang="en-US" sz="2000" dirty="0">
                  <a:latin typeface="+mn-lt"/>
                  <a:ea typeface="ＭＳ Ｐゴシック" charset="-128"/>
                </a:rPr>
                <a:t>Atheistic  Evolutionism</a:t>
              </a:r>
            </a:p>
          </p:txBody>
        </p:sp>
        <p:sp>
          <p:nvSpPr>
            <p:cNvPr id="17" name="TextBox 16">
              <a:extLst>
                <a:ext uri="{FF2B5EF4-FFF2-40B4-BE49-F238E27FC236}">
                  <a16:creationId xmlns:a16="http://schemas.microsoft.com/office/drawing/2014/main" id="{94386F9B-C714-374B-9C5B-216DBB263D54}"/>
                </a:ext>
              </a:extLst>
            </p:cNvPr>
            <p:cNvSpPr txBox="1"/>
            <p:nvPr/>
          </p:nvSpPr>
          <p:spPr>
            <a:xfrm>
              <a:off x="5943402" y="838193"/>
              <a:ext cx="1868419" cy="461941"/>
            </a:xfrm>
            <a:prstGeom prst="rect">
              <a:avLst/>
            </a:prstGeom>
            <a:noFill/>
          </p:spPr>
          <p:txBody>
            <a:bodyPr wrap="none">
              <a:spAutoFit/>
            </a:bodyPr>
            <a:lstStyle/>
            <a:p>
              <a:pPr>
                <a:defRPr/>
              </a:pPr>
              <a:r>
                <a:rPr lang="en-US" dirty="0">
                  <a:solidFill>
                    <a:srgbClr val="804000"/>
                  </a:solidFill>
                  <a:latin typeface="+mn-lt"/>
                  <a:ea typeface="ＭＳ Ｐゴシック" charset="-128"/>
                </a:rPr>
                <a:t>Young Earth</a:t>
              </a:r>
            </a:p>
          </p:txBody>
        </p:sp>
        <p:sp>
          <p:nvSpPr>
            <p:cNvPr id="18" name="TextBox 17">
              <a:extLst>
                <a:ext uri="{FF2B5EF4-FFF2-40B4-BE49-F238E27FC236}">
                  <a16:creationId xmlns:a16="http://schemas.microsoft.com/office/drawing/2014/main" id="{141A65FD-0FED-5B42-9FFF-E2557581B6BA}"/>
                </a:ext>
              </a:extLst>
            </p:cNvPr>
            <p:cNvSpPr txBox="1"/>
            <p:nvPr/>
          </p:nvSpPr>
          <p:spPr>
            <a:xfrm>
              <a:off x="1523966" y="3581271"/>
              <a:ext cx="1484258" cy="461942"/>
            </a:xfrm>
            <a:prstGeom prst="rect">
              <a:avLst/>
            </a:prstGeom>
            <a:noFill/>
          </p:spPr>
          <p:txBody>
            <a:bodyPr wrap="none">
              <a:spAutoFit/>
            </a:bodyPr>
            <a:lstStyle/>
            <a:p>
              <a:pPr>
                <a:defRPr/>
              </a:pPr>
              <a:r>
                <a:rPr lang="en-US" dirty="0">
                  <a:solidFill>
                    <a:srgbClr val="804000"/>
                  </a:solidFill>
                  <a:latin typeface="+mn-lt"/>
                  <a:ea typeface="ＭＳ Ｐゴシック" charset="-128"/>
                </a:rPr>
                <a:t>Old Earth</a:t>
              </a:r>
            </a:p>
          </p:txBody>
        </p:sp>
        <p:cxnSp>
          <p:nvCxnSpPr>
            <p:cNvPr id="19" name="Straight Connector 18">
              <a:extLst>
                <a:ext uri="{FF2B5EF4-FFF2-40B4-BE49-F238E27FC236}">
                  <a16:creationId xmlns:a16="http://schemas.microsoft.com/office/drawing/2014/main" id="{20B37F4A-440E-0943-B2F4-BB437F1F72E6}"/>
                </a:ext>
              </a:extLst>
            </p:cNvPr>
            <p:cNvCxnSpPr/>
            <p:nvPr/>
          </p:nvCxnSpPr>
          <p:spPr>
            <a:xfrm>
              <a:off x="685797" y="2057339"/>
              <a:ext cx="7010140" cy="0"/>
            </a:xfrm>
            <a:prstGeom prst="line">
              <a:avLst/>
            </a:prstGeom>
            <a:ln w="57150" cmpd="sng">
              <a:solidFill>
                <a:srgbClr val="008000"/>
              </a:solidFill>
              <a:prstDash val="dot"/>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816A7AA8-D8A0-BA46-9863-D945C71377D3}"/>
                </a:ext>
              </a:extLst>
            </p:cNvPr>
            <p:cNvSpPr txBox="1"/>
            <p:nvPr/>
          </p:nvSpPr>
          <p:spPr>
            <a:xfrm>
              <a:off x="609600" y="838193"/>
              <a:ext cx="1347738" cy="830225"/>
            </a:xfrm>
            <a:prstGeom prst="rect">
              <a:avLst/>
            </a:prstGeom>
            <a:noFill/>
          </p:spPr>
          <p:txBody>
            <a:bodyPr wrap="none">
              <a:spAutoFit/>
            </a:bodyPr>
            <a:lstStyle/>
            <a:p>
              <a:pPr>
                <a:defRPr/>
              </a:pPr>
              <a:r>
                <a:rPr lang="en-US" dirty="0">
                  <a:solidFill>
                    <a:srgbClr val="0000FF"/>
                  </a:solidFill>
                  <a:latin typeface="+mn-lt"/>
                  <a:ea typeface="ＭＳ Ｐゴシック" charset="-128"/>
                </a:rPr>
                <a:t>Special</a:t>
              </a:r>
            </a:p>
            <a:p>
              <a:pPr>
                <a:defRPr/>
              </a:pPr>
              <a:r>
                <a:rPr lang="en-US" dirty="0">
                  <a:solidFill>
                    <a:srgbClr val="0000FF"/>
                  </a:solidFill>
                  <a:latin typeface="+mn-lt"/>
                  <a:ea typeface="ＭＳ Ｐゴシック" charset="-128"/>
                </a:rPr>
                <a:t>Creation</a:t>
              </a:r>
            </a:p>
          </p:txBody>
        </p:sp>
        <p:sp>
          <p:nvSpPr>
            <p:cNvPr id="21" name="TextBox 20">
              <a:extLst>
                <a:ext uri="{FF2B5EF4-FFF2-40B4-BE49-F238E27FC236}">
                  <a16:creationId xmlns:a16="http://schemas.microsoft.com/office/drawing/2014/main" id="{741EBFBA-7C3E-A548-B4E7-56D370EDF890}"/>
                </a:ext>
              </a:extLst>
            </p:cNvPr>
            <p:cNvSpPr txBox="1"/>
            <p:nvPr/>
          </p:nvSpPr>
          <p:spPr>
            <a:xfrm>
              <a:off x="3505093" y="4038451"/>
              <a:ext cx="1450921" cy="461942"/>
            </a:xfrm>
            <a:prstGeom prst="rect">
              <a:avLst/>
            </a:prstGeom>
            <a:noFill/>
          </p:spPr>
          <p:txBody>
            <a:bodyPr wrap="none">
              <a:spAutoFit/>
            </a:bodyPr>
            <a:lstStyle/>
            <a:p>
              <a:pPr>
                <a:defRPr/>
              </a:pPr>
              <a:r>
                <a:rPr lang="en-US" dirty="0">
                  <a:solidFill>
                    <a:srgbClr val="0000FF"/>
                  </a:solidFill>
                  <a:latin typeface="+mn-lt"/>
                  <a:ea typeface="ＭＳ Ｐゴシック" charset="-128"/>
                </a:rPr>
                <a:t>Evolution</a:t>
              </a:r>
            </a:p>
          </p:txBody>
        </p:sp>
        <p:sp>
          <p:nvSpPr>
            <p:cNvPr id="70680" name="TextBox 21">
              <a:extLst>
                <a:ext uri="{FF2B5EF4-FFF2-40B4-BE49-F238E27FC236}">
                  <a16:creationId xmlns:a16="http://schemas.microsoft.com/office/drawing/2014/main" id="{057D6941-8EB4-114A-B8FD-D3575B3E587A}"/>
                </a:ext>
              </a:extLst>
            </p:cNvPr>
            <p:cNvSpPr txBox="1">
              <a:spLocks noChangeArrowheads="1"/>
            </p:cNvSpPr>
            <p:nvPr/>
          </p:nvSpPr>
          <p:spPr bwMode="auto">
            <a:xfrm rot="2728278">
              <a:off x="1753033" y="2524766"/>
              <a:ext cx="2671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a:latin typeface="Times" pitchFamily="2" charset="0"/>
                </a:rPr>
                <a:t>“Intelligent Design”</a:t>
              </a:r>
            </a:p>
          </p:txBody>
        </p:sp>
        <p:cxnSp>
          <p:nvCxnSpPr>
            <p:cNvPr id="23" name="Straight Connector 22">
              <a:extLst>
                <a:ext uri="{FF2B5EF4-FFF2-40B4-BE49-F238E27FC236}">
                  <a16:creationId xmlns:a16="http://schemas.microsoft.com/office/drawing/2014/main" id="{8FBCD6B1-BA0E-8848-8A01-4D896BCBA245}"/>
                </a:ext>
              </a:extLst>
            </p:cNvPr>
            <p:cNvCxnSpPr>
              <a:cxnSpLocks noChangeShapeType="1"/>
            </p:cNvCxnSpPr>
            <p:nvPr/>
          </p:nvCxnSpPr>
          <p:spPr bwMode="auto">
            <a:xfrm>
              <a:off x="1600163" y="762001"/>
              <a:ext cx="4411499" cy="4516233"/>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58372" name="TextBox 23">
            <a:extLst>
              <a:ext uri="{FF2B5EF4-FFF2-40B4-BE49-F238E27FC236}">
                <a16:creationId xmlns:a16="http://schemas.microsoft.com/office/drawing/2014/main" id="{6B834D08-3C11-7146-817B-B9FA44F2C8B9}"/>
              </a:ext>
            </a:extLst>
          </p:cNvPr>
          <p:cNvSpPr txBox="1">
            <a:spLocks noChangeArrowheads="1"/>
          </p:cNvSpPr>
          <p:nvPr/>
        </p:nvSpPr>
        <p:spPr bwMode="auto">
          <a:xfrm>
            <a:off x="914400" y="3048000"/>
            <a:ext cx="5486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Accept the scientific theory of evolution and do not believe in gods</a:t>
            </a:r>
          </a:p>
        </p:txBody>
      </p:sp>
      <p:sp>
        <p:nvSpPr>
          <p:cNvPr id="22" name="TextBox 21">
            <a:extLst>
              <a:ext uri="{FF2B5EF4-FFF2-40B4-BE49-F238E27FC236}">
                <a16:creationId xmlns:a16="http://schemas.microsoft.com/office/drawing/2014/main" id="{97D9562B-984F-5A4A-9EFD-BB9731BAFD54}"/>
              </a:ext>
            </a:extLst>
          </p:cNvPr>
          <p:cNvSpPr txBox="1"/>
          <p:nvPr/>
        </p:nvSpPr>
        <p:spPr bwMode="auto">
          <a:xfrm>
            <a:off x="4768850" y="1851025"/>
            <a:ext cx="2851150" cy="400050"/>
          </a:xfrm>
          <a:prstGeom prst="rect">
            <a:avLst/>
          </a:prstGeom>
          <a:noFill/>
        </p:spPr>
        <p:txBody>
          <a:bodyPr wrap="none">
            <a:spAutoFit/>
          </a:bodyPr>
          <a:lstStyle/>
          <a:p>
            <a:pPr>
              <a:defRPr/>
            </a:pPr>
            <a:r>
              <a:rPr lang="en-US" sz="2000" dirty="0">
                <a:latin typeface="+mn-lt"/>
                <a:ea typeface="ＭＳ Ｐゴシック" charset="-128"/>
              </a:rPr>
              <a:t>Anti-theistic Evolutionism</a:t>
            </a:r>
          </a:p>
        </p:txBody>
      </p:sp>
      <p:sp>
        <p:nvSpPr>
          <p:cNvPr id="24" name="Curved Left Arrow 23">
            <a:extLst>
              <a:ext uri="{FF2B5EF4-FFF2-40B4-BE49-F238E27FC236}">
                <a16:creationId xmlns:a16="http://schemas.microsoft.com/office/drawing/2014/main" id="{86851DFF-F6A1-8943-A804-730A0694187D}"/>
              </a:ext>
            </a:extLst>
          </p:cNvPr>
          <p:cNvSpPr>
            <a:spLocks noChangeArrowheads="1"/>
          </p:cNvSpPr>
          <p:nvPr/>
        </p:nvSpPr>
        <p:spPr bwMode="auto">
          <a:xfrm>
            <a:off x="7586663" y="1943100"/>
            <a:ext cx="1328737" cy="2552700"/>
          </a:xfrm>
          <a:prstGeom prst="curvedLeftArrow">
            <a:avLst>
              <a:gd name="adj1" fmla="val 8040"/>
              <a:gd name="adj2" fmla="val 13519"/>
              <a:gd name="adj3" fmla="val 25000"/>
            </a:avLst>
          </a:prstGeom>
          <a:solidFill>
            <a:srgbClr val="FF0000"/>
          </a:solidFill>
          <a:ln w="9525">
            <a:solidFill>
              <a:srgbClr val="FF0000"/>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a:latin typeface="Calibri" panose="020F0502020204030204" pitchFamily="34" charset="0"/>
            </a:endParaRPr>
          </a:p>
        </p:txBody>
      </p:sp>
      <p:sp>
        <p:nvSpPr>
          <p:cNvPr id="25" name="TextBox 23">
            <a:extLst>
              <a:ext uri="{FF2B5EF4-FFF2-40B4-BE49-F238E27FC236}">
                <a16:creationId xmlns:a16="http://schemas.microsoft.com/office/drawing/2014/main" id="{8FFEC790-2230-B044-9817-D8F01807DCC0}"/>
              </a:ext>
            </a:extLst>
          </p:cNvPr>
          <p:cNvSpPr txBox="1">
            <a:spLocks noChangeArrowheads="1"/>
          </p:cNvSpPr>
          <p:nvPr/>
        </p:nvSpPr>
        <p:spPr bwMode="auto">
          <a:xfrm>
            <a:off x="884238" y="4243388"/>
            <a:ext cx="6278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Outspoken about their beliefs that there is no god</a:t>
            </a:r>
          </a:p>
        </p:txBody>
      </p:sp>
      <p:pic>
        <p:nvPicPr>
          <p:cNvPr id="3" name="Picture 2">
            <a:extLst>
              <a:ext uri="{FF2B5EF4-FFF2-40B4-BE49-F238E27FC236}">
                <a16:creationId xmlns:a16="http://schemas.microsoft.com/office/drawing/2014/main" id="{B012B54E-D888-3549-B9E3-AF07135457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02038" y="4613275"/>
            <a:ext cx="276860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3">
            <a:extLst>
              <a:ext uri="{FF2B5EF4-FFF2-40B4-BE49-F238E27FC236}">
                <a16:creationId xmlns:a16="http://schemas.microsoft.com/office/drawing/2014/main" id="{34FA7D2D-2F72-5449-BB44-8A3995980786}"/>
              </a:ext>
            </a:extLst>
          </p:cNvPr>
          <p:cNvSpPr txBox="1">
            <a:spLocks noChangeArrowheads="1"/>
          </p:cNvSpPr>
          <p:nvPr/>
        </p:nvSpPr>
        <p:spPr bwMode="auto">
          <a:xfrm>
            <a:off x="6400800" y="4933950"/>
            <a:ext cx="2557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Richard Dawkins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37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8372" grpId="0"/>
      <p:bldP spid="24" grpId="0" animBg="1"/>
      <p:bldP spid="25" grpId="0"/>
      <p:bldP spid="2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Box 3">
            <a:extLst>
              <a:ext uri="{FF2B5EF4-FFF2-40B4-BE49-F238E27FC236}">
                <a16:creationId xmlns:a16="http://schemas.microsoft.com/office/drawing/2014/main" id="{EF50F8AB-9CFE-B94C-9B3B-539E3A2FF9C7}"/>
              </a:ext>
            </a:extLst>
          </p:cNvPr>
          <p:cNvSpPr txBox="1">
            <a:spLocks noChangeArrowheads="1"/>
          </p:cNvSpPr>
          <p:nvPr/>
        </p:nvSpPr>
        <p:spPr bwMode="auto">
          <a:xfrm>
            <a:off x="1066800" y="838200"/>
            <a:ext cx="6402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Anti-Evolution and Anti-Science Legislation</a:t>
            </a:r>
          </a:p>
        </p:txBody>
      </p:sp>
      <p:sp>
        <p:nvSpPr>
          <p:cNvPr id="71682" name="TextBox 4">
            <a:extLst>
              <a:ext uri="{FF2B5EF4-FFF2-40B4-BE49-F238E27FC236}">
                <a16:creationId xmlns:a16="http://schemas.microsoft.com/office/drawing/2014/main" id="{649A5AB0-D4BE-084D-8E15-7F5F80849DC9}"/>
              </a:ext>
            </a:extLst>
          </p:cNvPr>
          <p:cNvSpPr txBox="1">
            <a:spLocks noChangeArrowheads="1"/>
          </p:cNvSpPr>
          <p:nvPr/>
        </p:nvSpPr>
        <p:spPr bwMode="auto">
          <a:xfrm>
            <a:off x="1295400" y="1752600"/>
            <a:ext cx="2276475"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a:t>Alabama</a:t>
            </a:r>
          </a:p>
          <a:p>
            <a:r>
              <a:rPr lang="en-US" altLang="en-US"/>
              <a:t>Florida </a:t>
            </a:r>
          </a:p>
          <a:p>
            <a:r>
              <a:rPr lang="en-US" altLang="en-US"/>
              <a:t>Iowa</a:t>
            </a:r>
          </a:p>
          <a:p>
            <a:r>
              <a:rPr lang="en-US" altLang="en-US"/>
              <a:t>Louisiana</a:t>
            </a:r>
          </a:p>
          <a:p>
            <a:r>
              <a:rPr lang="en-US" altLang="en-US"/>
              <a:t>Maryland</a:t>
            </a:r>
          </a:p>
          <a:p>
            <a:r>
              <a:rPr lang="en-US" altLang="en-US"/>
              <a:t>Michigan</a:t>
            </a:r>
          </a:p>
          <a:p>
            <a:r>
              <a:rPr lang="en-US" altLang="en-US"/>
              <a:t>Missouri</a:t>
            </a:r>
          </a:p>
          <a:p>
            <a:r>
              <a:rPr lang="en-US" altLang="en-US"/>
              <a:t>Oklahoma</a:t>
            </a:r>
          </a:p>
          <a:p>
            <a:r>
              <a:rPr lang="en-US" altLang="en-US"/>
              <a:t>South Carolina</a:t>
            </a:r>
          </a:p>
          <a:p>
            <a:r>
              <a:rPr lang="en-US" altLang="en-US"/>
              <a:t>New Mexico</a:t>
            </a:r>
          </a:p>
          <a:p>
            <a:r>
              <a:rPr lang="en-US" altLang="en-US"/>
              <a:t>Texas</a:t>
            </a:r>
          </a:p>
        </p:txBody>
      </p:sp>
      <p:pic>
        <p:nvPicPr>
          <p:cNvPr id="71683" name="Picture 57" descr="Figure_06_00_L">
            <a:extLst>
              <a:ext uri="{FF2B5EF4-FFF2-40B4-BE49-F238E27FC236}">
                <a16:creationId xmlns:a16="http://schemas.microsoft.com/office/drawing/2014/main" id="{B26DF850-6570-6049-B64C-7BB038587F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300163"/>
            <a:ext cx="2078038" cy="548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eft Arrow 4">
            <a:extLst>
              <a:ext uri="{FF2B5EF4-FFF2-40B4-BE49-F238E27FC236}">
                <a16:creationId xmlns:a16="http://schemas.microsoft.com/office/drawing/2014/main" id="{AAAB38FE-895B-9A44-8441-BFD45BFC3D45}"/>
              </a:ext>
            </a:extLst>
          </p:cNvPr>
          <p:cNvSpPr/>
          <p:nvPr/>
        </p:nvSpPr>
        <p:spPr>
          <a:xfrm flipH="1" flipV="1">
            <a:off x="914400" y="2286000"/>
            <a:ext cx="304800" cy="1524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E0D641B5-71C4-B742-98CB-E3B7FD89F0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55600"/>
            <a:ext cx="9144000"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2">
            <a:extLst>
              <a:ext uri="{FF2B5EF4-FFF2-40B4-BE49-F238E27FC236}">
                <a16:creationId xmlns:a16="http://schemas.microsoft.com/office/drawing/2014/main" id="{40331CCC-9356-7D46-94CF-1DF0CBF7CE54}"/>
              </a:ext>
            </a:extLst>
          </p:cNvPr>
          <p:cNvSpPr>
            <a:spLocks noChangeArrowheads="1"/>
          </p:cNvSpPr>
          <p:nvPr/>
        </p:nvSpPr>
        <p:spPr bwMode="auto">
          <a:xfrm>
            <a:off x="4038600" y="5791200"/>
            <a:ext cx="632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1800"/>
              <a:t>http://mistic.leloir.org.ar/docs/help.html</a:t>
            </a:r>
          </a:p>
        </p:txBody>
      </p:sp>
      <p:sp>
        <p:nvSpPr>
          <p:cNvPr id="23555" name="TextBox 3">
            <a:extLst>
              <a:ext uri="{FF2B5EF4-FFF2-40B4-BE49-F238E27FC236}">
                <a16:creationId xmlns:a16="http://schemas.microsoft.com/office/drawing/2014/main" id="{DC19DB50-0F30-B24D-AA1E-66152201564A}"/>
              </a:ext>
            </a:extLst>
          </p:cNvPr>
          <p:cNvSpPr txBox="1">
            <a:spLocks noChangeArrowheads="1"/>
          </p:cNvSpPr>
          <p:nvPr/>
        </p:nvSpPr>
        <p:spPr bwMode="auto">
          <a:xfrm>
            <a:off x="4038600" y="762000"/>
            <a:ext cx="487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dirty="0"/>
              <a:t>Examples of positional homology at the molecular level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3">
            <a:extLst>
              <a:ext uri="{FF2B5EF4-FFF2-40B4-BE49-F238E27FC236}">
                <a16:creationId xmlns:a16="http://schemas.microsoft.com/office/drawing/2014/main" id="{7A6D00F3-7664-BB44-95D3-4353390BC4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656513" cy="451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4A2F9F-A591-3E5E-D3A6-F760F0EAA3EA}"/>
              </a:ext>
            </a:extLst>
          </p:cNvPr>
          <p:cNvSpPr txBox="1"/>
          <p:nvPr/>
        </p:nvSpPr>
        <p:spPr>
          <a:xfrm>
            <a:off x="381000" y="118408"/>
            <a:ext cx="8534400" cy="1938992"/>
          </a:xfrm>
          <a:prstGeom prst="rect">
            <a:avLst/>
          </a:prstGeom>
          <a:noFill/>
        </p:spPr>
        <p:txBody>
          <a:bodyPr wrap="square">
            <a:spAutoFit/>
          </a:bodyPr>
          <a:lstStyle/>
          <a:p>
            <a:r>
              <a:rPr lang="en-US" dirty="0"/>
              <a:t>Globin proteins like hemoglobin, myoglobin, cytoglobin, and neuroglobin are an ancient protein family, evolved &gt;&gt;500 million years ago, with some forms before the divergence of plants and animals.</a:t>
            </a:r>
          </a:p>
          <a:p>
            <a:endParaRPr lang="en-US" dirty="0"/>
          </a:p>
        </p:txBody>
      </p:sp>
      <p:pic>
        <p:nvPicPr>
          <p:cNvPr id="5" name="Picture 4">
            <a:extLst>
              <a:ext uri="{FF2B5EF4-FFF2-40B4-BE49-F238E27FC236}">
                <a16:creationId xmlns:a16="http://schemas.microsoft.com/office/drawing/2014/main" id="{896B4BA5-2735-A898-6ECA-0BCBD682F5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1447800"/>
            <a:ext cx="5029200" cy="4554220"/>
          </a:xfrm>
          <a:prstGeom prst="rect">
            <a:avLst/>
          </a:prstGeom>
        </p:spPr>
      </p:pic>
      <p:sp>
        <p:nvSpPr>
          <p:cNvPr id="6" name="TextBox 5">
            <a:extLst>
              <a:ext uri="{FF2B5EF4-FFF2-40B4-BE49-F238E27FC236}">
                <a16:creationId xmlns:a16="http://schemas.microsoft.com/office/drawing/2014/main" id="{201C4AFE-7EF5-7DE9-4E61-9F68B626BC93}"/>
              </a:ext>
            </a:extLst>
          </p:cNvPr>
          <p:cNvSpPr txBox="1"/>
          <p:nvPr/>
        </p:nvSpPr>
        <p:spPr>
          <a:xfrm>
            <a:off x="381000" y="1981200"/>
            <a:ext cx="3581400" cy="2246769"/>
          </a:xfrm>
          <a:prstGeom prst="rect">
            <a:avLst/>
          </a:prstGeom>
          <a:noFill/>
        </p:spPr>
        <p:txBody>
          <a:bodyPr wrap="square" rtlCol="0">
            <a:spAutoFit/>
          </a:bodyPr>
          <a:lstStyle/>
          <a:p>
            <a:r>
              <a:rPr lang="en-US" sz="2000" dirty="0"/>
              <a:t>Oxygen-binding and transport has a deep, shared evolutionary history revealed by </a:t>
            </a:r>
            <a:r>
              <a:rPr lang="en-US" sz="2000" u="sng" dirty="0"/>
              <a:t>positional homology</a:t>
            </a:r>
            <a:r>
              <a:rPr lang="en-US" sz="2000" dirty="0"/>
              <a:t> of different protein isoforms.</a:t>
            </a:r>
          </a:p>
          <a:p>
            <a:endParaRPr lang="en-US" sz="2000" dirty="0"/>
          </a:p>
        </p:txBody>
      </p:sp>
      <p:pic>
        <p:nvPicPr>
          <p:cNvPr id="8" name="Picture 7">
            <a:extLst>
              <a:ext uri="{FF2B5EF4-FFF2-40B4-BE49-F238E27FC236}">
                <a16:creationId xmlns:a16="http://schemas.microsoft.com/office/drawing/2014/main" id="{9330B819-4577-4657-60F9-070BDF82B1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918" y="4289524"/>
            <a:ext cx="3123218" cy="1577876"/>
          </a:xfrm>
          <a:prstGeom prst="rect">
            <a:avLst/>
          </a:prstGeom>
        </p:spPr>
      </p:pic>
      <p:sp>
        <p:nvSpPr>
          <p:cNvPr id="10" name="TextBox 9">
            <a:extLst>
              <a:ext uri="{FF2B5EF4-FFF2-40B4-BE49-F238E27FC236}">
                <a16:creationId xmlns:a16="http://schemas.microsoft.com/office/drawing/2014/main" id="{7CE932EC-934B-D0E8-9380-EFBF4C6FFD81}"/>
              </a:ext>
            </a:extLst>
          </p:cNvPr>
          <p:cNvSpPr txBox="1"/>
          <p:nvPr/>
        </p:nvSpPr>
        <p:spPr>
          <a:xfrm>
            <a:off x="3276600" y="6326070"/>
            <a:ext cx="5791200" cy="246221"/>
          </a:xfrm>
          <a:prstGeom prst="rect">
            <a:avLst/>
          </a:prstGeom>
          <a:noFill/>
        </p:spPr>
        <p:txBody>
          <a:bodyPr wrap="square">
            <a:spAutoFit/>
          </a:bodyPr>
          <a:lstStyle/>
          <a:p>
            <a:r>
              <a:rPr lang="en-US" sz="1000" dirty="0"/>
              <a:t>https://</a:t>
            </a:r>
            <a:r>
              <a:rPr lang="en-US" sz="1000" dirty="0" err="1"/>
              <a:t>www.sciencedirect.com</a:t>
            </a:r>
            <a:r>
              <a:rPr lang="en-US" sz="1000" dirty="0"/>
              <a:t>/topics/biochemistry-genetics-and-molecular-biology/globin</a:t>
            </a:r>
          </a:p>
        </p:txBody>
      </p:sp>
    </p:spTree>
    <p:extLst>
      <p:ext uri="{BB962C8B-B14F-4D97-AF65-F5344CB8AC3E}">
        <p14:creationId xmlns:p14="http://schemas.microsoft.com/office/powerpoint/2010/main" val="1380629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57" descr="Figure_06_00_L">
            <a:extLst>
              <a:ext uri="{FF2B5EF4-FFF2-40B4-BE49-F238E27FC236}">
                <a16:creationId xmlns:a16="http://schemas.microsoft.com/office/drawing/2014/main" id="{B3ABFF72-E83A-D64D-8CA5-8F40F7479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88" y="990600"/>
            <a:ext cx="886142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4">
            <a:extLst>
              <a:ext uri="{FF2B5EF4-FFF2-40B4-BE49-F238E27FC236}">
                <a16:creationId xmlns:a16="http://schemas.microsoft.com/office/drawing/2014/main" id="{66406D90-A129-E54F-8849-4189CDE94686}"/>
              </a:ext>
            </a:extLst>
          </p:cNvPr>
          <p:cNvSpPr>
            <a:spLocks noChangeArrowheads="1"/>
          </p:cNvSpPr>
          <p:nvPr/>
        </p:nvSpPr>
        <p:spPr bwMode="auto">
          <a:xfrm>
            <a:off x="141288" y="4267200"/>
            <a:ext cx="8545512" cy="21336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31" name="TextBox 5">
            <a:extLst>
              <a:ext uri="{FF2B5EF4-FFF2-40B4-BE49-F238E27FC236}">
                <a16:creationId xmlns:a16="http://schemas.microsoft.com/office/drawing/2014/main" id="{100FC1CF-5A82-0D41-AB59-68B53F894102}"/>
              </a:ext>
            </a:extLst>
          </p:cNvPr>
          <p:cNvSpPr txBox="1">
            <a:spLocks noChangeArrowheads="1"/>
          </p:cNvSpPr>
          <p:nvPr/>
        </p:nvSpPr>
        <p:spPr bwMode="auto">
          <a:xfrm>
            <a:off x="228600" y="222250"/>
            <a:ext cx="7086600"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dirty="0"/>
              <a:t>Pseudogenes</a:t>
            </a:r>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r>
              <a:rPr lang="en-US" altLang="en-US" dirty="0"/>
              <a:t>Shares the same sequence but not the same chromosomal position</a:t>
            </a:r>
          </a:p>
          <a:p>
            <a:endParaRPr lang="en-US" altLang="en-US" dirty="0"/>
          </a:p>
          <a:p>
            <a:r>
              <a:rPr lang="en-US" altLang="en-US" dirty="0"/>
              <a:t>Pseudogenes, share homology with gene itself but usually have no known function.</a:t>
            </a:r>
          </a:p>
        </p:txBody>
      </p:sp>
      <p:grpSp>
        <p:nvGrpSpPr>
          <p:cNvPr id="9" name="Group 8">
            <a:extLst>
              <a:ext uri="{FF2B5EF4-FFF2-40B4-BE49-F238E27FC236}">
                <a16:creationId xmlns:a16="http://schemas.microsoft.com/office/drawing/2014/main" id="{983F9B2C-3000-8849-B449-3235CA241B38}"/>
              </a:ext>
            </a:extLst>
          </p:cNvPr>
          <p:cNvGrpSpPr>
            <a:grpSpLocks/>
          </p:cNvGrpSpPr>
          <p:nvPr/>
        </p:nvGrpSpPr>
        <p:grpSpPr bwMode="auto">
          <a:xfrm>
            <a:off x="5105400" y="571500"/>
            <a:ext cx="3962400" cy="3543300"/>
            <a:chOff x="5105400" y="571500"/>
            <a:chExt cx="3962400" cy="3543300"/>
          </a:xfrm>
        </p:grpSpPr>
        <p:sp>
          <p:nvSpPr>
            <p:cNvPr id="22533" name="Rectangle 2">
              <a:extLst>
                <a:ext uri="{FF2B5EF4-FFF2-40B4-BE49-F238E27FC236}">
                  <a16:creationId xmlns:a16="http://schemas.microsoft.com/office/drawing/2014/main" id="{390E0F52-9FAF-6848-977D-3F50C91517E7}"/>
                </a:ext>
              </a:extLst>
            </p:cNvPr>
            <p:cNvSpPr>
              <a:spLocks noChangeArrowheads="1"/>
            </p:cNvSpPr>
            <p:nvPr/>
          </p:nvSpPr>
          <p:spPr bwMode="auto">
            <a:xfrm>
              <a:off x="5475017" y="990600"/>
              <a:ext cx="3592783" cy="3124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34" name="Rectangle 7">
              <a:extLst>
                <a:ext uri="{FF2B5EF4-FFF2-40B4-BE49-F238E27FC236}">
                  <a16:creationId xmlns:a16="http://schemas.microsoft.com/office/drawing/2014/main" id="{8AFC59E7-EC89-5A45-B0F8-A8E644E2B9E4}"/>
                </a:ext>
              </a:extLst>
            </p:cNvPr>
            <p:cNvSpPr>
              <a:spLocks noChangeArrowheads="1"/>
            </p:cNvSpPr>
            <p:nvPr/>
          </p:nvSpPr>
          <p:spPr bwMode="auto">
            <a:xfrm>
              <a:off x="5105400" y="571500"/>
              <a:ext cx="1916383" cy="13716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1" name="Group 49">
            <a:extLst>
              <a:ext uri="{FF2B5EF4-FFF2-40B4-BE49-F238E27FC236}">
                <a16:creationId xmlns:a16="http://schemas.microsoft.com/office/drawing/2014/main" id="{2038161F-02D7-F949-8354-8D3929D5DC33}"/>
              </a:ext>
            </a:extLst>
          </p:cNvPr>
          <p:cNvGrpSpPr>
            <a:grpSpLocks/>
          </p:cNvGrpSpPr>
          <p:nvPr/>
        </p:nvGrpSpPr>
        <p:grpSpPr bwMode="auto">
          <a:xfrm>
            <a:off x="377825" y="2286000"/>
            <a:ext cx="2733675" cy="2635250"/>
            <a:chOff x="377825" y="3073400"/>
            <a:chExt cx="3630613" cy="3443377"/>
          </a:xfrm>
        </p:grpSpPr>
        <p:sp>
          <p:nvSpPr>
            <p:cNvPr id="2" name="Elipsa 3">
              <a:extLst>
                <a:ext uri="{FF2B5EF4-FFF2-40B4-BE49-F238E27FC236}">
                  <a16:creationId xmlns:a16="http://schemas.microsoft.com/office/drawing/2014/main" id="{19F6E2E1-52B1-1244-BE91-62360F7E7270}"/>
                </a:ext>
              </a:extLst>
            </p:cNvPr>
            <p:cNvSpPr>
              <a:spLocks noChangeArrowheads="1"/>
            </p:cNvSpPr>
            <p:nvPr/>
          </p:nvSpPr>
          <p:spPr bwMode="auto">
            <a:xfrm>
              <a:off x="2162175" y="5410200"/>
              <a:ext cx="501650" cy="457200"/>
            </a:xfrm>
            <a:prstGeom prst="ellipse">
              <a:avLst/>
            </a:prstGeom>
            <a:solidFill>
              <a:srgbClr val="FF0000"/>
            </a:solidFill>
            <a:ln w="38100">
              <a:solidFill>
                <a:srgbClr val="984807"/>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3" name="Elipsa 4">
              <a:extLst>
                <a:ext uri="{FF2B5EF4-FFF2-40B4-BE49-F238E27FC236}">
                  <a16:creationId xmlns:a16="http://schemas.microsoft.com/office/drawing/2014/main" id="{DEC5C6AF-17CC-8140-BCFE-396F15711B3D}"/>
                </a:ext>
              </a:extLst>
            </p:cNvPr>
            <p:cNvSpPr>
              <a:spLocks noChangeArrowheads="1"/>
            </p:cNvSpPr>
            <p:nvPr/>
          </p:nvSpPr>
          <p:spPr bwMode="auto">
            <a:xfrm>
              <a:off x="1089025" y="4953000"/>
              <a:ext cx="503238" cy="457200"/>
            </a:xfrm>
            <a:prstGeom prst="ellipse">
              <a:avLst/>
            </a:prstGeom>
            <a:solidFill>
              <a:srgbClr val="262626"/>
            </a:solidFill>
            <a:ln w="38100">
              <a:solidFill>
                <a:srgbClr val="00B050"/>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4" name="Elipsa 5">
              <a:extLst>
                <a:ext uri="{FF2B5EF4-FFF2-40B4-BE49-F238E27FC236}">
                  <a16:creationId xmlns:a16="http://schemas.microsoft.com/office/drawing/2014/main" id="{0A775446-46ED-9F4E-B584-21905B7A94A3}"/>
                </a:ext>
              </a:extLst>
            </p:cNvPr>
            <p:cNvSpPr>
              <a:spLocks noChangeArrowheads="1"/>
            </p:cNvSpPr>
            <p:nvPr/>
          </p:nvSpPr>
          <p:spPr bwMode="auto">
            <a:xfrm>
              <a:off x="2895600" y="4953000"/>
              <a:ext cx="503238" cy="457200"/>
            </a:xfrm>
            <a:prstGeom prst="ellipse">
              <a:avLst/>
            </a:prstGeom>
            <a:solidFill>
              <a:srgbClr val="FF0000"/>
            </a:solidFill>
            <a:ln w="38100">
              <a:solidFill>
                <a:srgbClr val="984807"/>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5" name="Elipsa 6">
              <a:extLst>
                <a:ext uri="{FF2B5EF4-FFF2-40B4-BE49-F238E27FC236}">
                  <a16:creationId xmlns:a16="http://schemas.microsoft.com/office/drawing/2014/main" id="{E4019B82-8AA4-D341-AB63-8EA62FE09AB4}"/>
                </a:ext>
              </a:extLst>
            </p:cNvPr>
            <p:cNvSpPr>
              <a:spLocks noChangeArrowheads="1"/>
            </p:cNvSpPr>
            <p:nvPr/>
          </p:nvSpPr>
          <p:spPr bwMode="auto">
            <a:xfrm>
              <a:off x="1089025" y="4221162"/>
              <a:ext cx="503238" cy="457200"/>
            </a:xfrm>
            <a:prstGeom prst="ellipse">
              <a:avLst/>
            </a:prstGeom>
            <a:solidFill>
              <a:srgbClr val="262626"/>
            </a:solidFill>
            <a:ln w="38100">
              <a:solidFill>
                <a:srgbClr val="00B050"/>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6" name="Elipsa 7">
              <a:extLst>
                <a:ext uri="{FF2B5EF4-FFF2-40B4-BE49-F238E27FC236}">
                  <a16:creationId xmlns:a16="http://schemas.microsoft.com/office/drawing/2014/main" id="{8848ECD4-0A2A-3747-BD9D-ED2513BFCB37}"/>
                </a:ext>
              </a:extLst>
            </p:cNvPr>
            <p:cNvSpPr>
              <a:spLocks noChangeArrowheads="1"/>
            </p:cNvSpPr>
            <p:nvPr/>
          </p:nvSpPr>
          <p:spPr bwMode="auto">
            <a:xfrm>
              <a:off x="2895600" y="4221162"/>
              <a:ext cx="503238" cy="457200"/>
            </a:xfrm>
            <a:prstGeom prst="ellipse">
              <a:avLst/>
            </a:prstGeom>
            <a:solidFill>
              <a:srgbClr val="FF0000"/>
            </a:solidFill>
            <a:ln w="38100">
              <a:solidFill>
                <a:srgbClr val="984807"/>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7" name="Elipsa 8">
              <a:extLst>
                <a:ext uri="{FF2B5EF4-FFF2-40B4-BE49-F238E27FC236}">
                  <a16:creationId xmlns:a16="http://schemas.microsoft.com/office/drawing/2014/main" id="{6DA501B7-06A1-574C-A8AC-212A01872D91}"/>
                </a:ext>
              </a:extLst>
            </p:cNvPr>
            <p:cNvSpPr>
              <a:spLocks noChangeArrowheads="1"/>
            </p:cNvSpPr>
            <p:nvPr/>
          </p:nvSpPr>
          <p:spPr bwMode="auto">
            <a:xfrm>
              <a:off x="377825" y="3225800"/>
              <a:ext cx="503238" cy="457200"/>
            </a:xfrm>
            <a:prstGeom prst="ellipse">
              <a:avLst/>
            </a:prstGeom>
            <a:solidFill>
              <a:srgbClr val="262626"/>
            </a:solidFill>
            <a:ln w="38100">
              <a:solidFill>
                <a:srgbClr val="00B050"/>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8" name="Elipsa 9">
              <a:extLst>
                <a:ext uri="{FF2B5EF4-FFF2-40B4-BE49-F238E27FC236}">
                  <a16:creationId xmlns:a16="http://schemas.microsoft.com/office/drawing/2014/main" id="{40BB6396-9DF8-8D47-AC97-D237B2031EF6}"/>
                </a:ext>
              </a:extLst>
            </p:cNvPr>
            <p:cNvSpPr>
              <a:spLocks noChangeArrowheads="1"/>
            </p:cNvSpPr>
            <p:nvPr/>
          </p:nvSpPr>
          <p:spPr bwMode="auto">
            <a:xfrm>
              <a:off x="3505200" y="3173412"/>
              <a:ext cx="503238" cy="457200"/>
            </a:xfrm>
            <a:prstGeom prst="ellipse">
              <a:avLst/>
            </a:prstGeom>
            <a:solidFill>
              <a:srgbClr val="FF0000"/>
            </a:solidFill>
            <a:ln w="38100">
              <a:solidFill>
                <a:srgbClr val="984807"/>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9" name="Elipsa 10">
              <a:extLst>
                <a:ext uri="{FF2B5EF4-FFF2-40B4-BE49-F238E27FC236}">
                  <a16:creationId xmlns:a16="http://schemas.microsoft.com/office/drawing/2014/main" id="{2571FF44-9254-5C46-8F06-FF610F645781}"/>
                </a:ext>
              </a:extLst>
            </p:cNvPr>
            <p:cNvSpPr>
              <a:spLocks noChangeArrowheads="1"/>
            </p:cNvSpPr>
            <p:nvPr/>
          </p:nvSpPr>
          <p:spPr bwMode="auto">
            <a:xfrm>
              <a:off x="2636838" y="3073400"/>
              <a:ext cx="517525" cy="508000"/>
            </a:xfrm>
            <a:prstGeom prst="ellipse">
              <a:avLst/>
            </a:prstGeom>
            <a:solidFill>
              <a:srgbClr val="00B0F0"/>
            </a:solidFill>
            <a:ln w="9525">
              <a:solidFill>
                <a:srgbClr val="4A7EBB"/>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10" name="Elipsa 11">
              <a:extLst>
                <a:ext uri="{FF2B5EF4-FFF2-40B4-BE49-F238E27FC236}">
                  <a16:creationId xmlns:a16="http://schemas.microsoft.com/office/drawing/2014/main" id="{084239C0-55BD-DD46-B108-3609FBC81D05}"/>
                </a:ext>
              </a:extLst>
            </p:cNvPr>
            <p:cNvSpPr>
              <a:spLocks noChangeArrowheads="1"/>
            </p:cNvSpPr>
            <p:nvPr/>
          </p:nvSpPr>
          <p:spPr bwMode="auto">
            <a:xfrm>
              <a:off x="1570038" y="3173412"/>
              <a:ext cx="517525" cy="509588"/>
            </a:xfrm>
            <a:prstGeom prst="ellipse">
              <a:avLst/>
            </a:prstGeom>
            <a:solidFill>
              <a:srgbClr val="00B0F0"/>
            </a:solidFill>
            <a:ln w="9525">
              <a:solidFill>
                <a:srgbClr val="4A7EBB"/>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cxnSp>
          <p:nvCxnSpPr>
            <p:cNvPr id="11" name="Přímá spojovací čára 13">
              <a:extLst>
                <a:ext uri="{FF2B5EF4-FFF2-40B4-BE49-F238E27FC236}">
                  <a16:creationId xmlns:a16="http://schemas.microsoft.com/office/drawing/2014/main" id="{20184CDC-ECBE-6A46-AEF1-82A559CFC68F}"/>
                </a:ext>
              </a:extLst>
            </p:cNvPr>
            <p:cNvCxnSpPr>
              <a:cxnSpLocks noChangeShapeType="1"/>
              <a:stCxn id="4" idx="2"/>
              <a:endCxn id="4" idx="3"/>
            </p:cNvCxnSpPr>
            <p:nvPr/>
          </p:nvCxnSpPr>
          <p:spPr bwMode="auto">
            <a:xfrm>
              <a:off x="2162175" y="5638800"/>
              <a:ext cx="73025" cy="161925"/>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2" name="Přímá spojovací čára 16">
              <a:extLst>
                <a:ext uri="{FF2B5EF4-FFF2-40B4-BE49-F238E27FC236}">
                  <a16:creationId xmlns:a16="http://schemas.microsoft.com/office/drawing/2014/main" id="{A36AC805-122D-2A4C-817E-453236E5A236}"/>
                </a:ext>
              </a:extLst>
            </p:cNvPr>
            <p:cNvCxnSpPr>
              <a:cxnSpLocks noChangeShapeType="1"/>
              <a:stCxn id="4" idx="6"/>
              <a:endCxn id="6" idx="3"/>
            </p:cNvCxnSpPr>
            <p:nvPr/>
          </p:nvCxnSpPr>
          <p:spPr bwMode="auto">
            <a:xfrm flipV="1">
              <a:off x="2663825" y="5343525"/>
              <a:ext cx="304800" cy="295275"/>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Přímá spojovací čára 22">
              <a:extLst>
                <a:ext uri="{FF2B5EF4-FFF2-40B4-BE49-F238E27FC236}">
                  <a16:creationId xmlns:a16="http://schemas.microsoft.com/office/drawing/2014/main" id="{40AF14FB-8219-284E-8B71-A01BFFE052CB}"/>
                </a:ext>
              </a:extLst>
            </p:cNvPr>
            <p:cNvCxnSpPr>
              <a:cxnSpLocks noChangeShapeType="1"/>
              <a:stCxn id="5" idx="5"/>
              <a:endCxn id="4" idx="2"/>
            </p:cNvCxnSpPr>
            <p:nvPr/>
          </p:nvCxnSpPr>
          <p:spPr bwMode="auto">
            <a:xfrm>
              <a:off x="1519238" y="5343525"/>
              <a:ext cx="642937" cy="295275"/>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Přímá spojovací čára 28">
              <a:extLst>
                <a:ext uri="{FF2B5EF4-FFF2-40B4-BE49-F238E27FC236}">
                  <a16:creationId xmlns:a16="http://schemas.microsoft.com/office/drawing/2014/main" id="{0525ED18-476B-3B46-8EB2-70D8F29783D8}"/>
                </a:ext>
              </a:extLst>
            </p:cNvPr>
            <p:cNvCxnSpPr>
              <a:cxnSpLocks noChangeShapeType="1"/>
            </p:cNvCxnSpPr>
            <p:nvPr/>
          </p:nvCxnSpPr>
          <p:spPr bwMode="auto">
            <a:xfrm>
              <a:off x="1311275" y="4678362"/>
              <a:ext cx="14288" cy="390525"/>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Přímá spojovací čára 30">
              <a:extLst>
                <a:ext uri="{FF2B5EF4-FFF2-40B4-BE49-F238E27FC236}">
                  <a16:creationId xmlns:a16="http://schemas.microsoft.com/office/drawing/2014/main" id="{C981514A-83CD-E142-9244-55E78F2FB94D}"/>
                </a:ext>
              </a:extLst>
            </p:cNvPr>
            <p:cNvCxnSpPr>
              <a:cxnSpLocks noChangeShapeType="1"/>
              <a:endCxn id="4" idx="0"/>
            </p:cNvCxnSpPr>
            <p:nvPr/>
          </p:nvCxnSpPr>
          <p:spPr bwMode="auto">
            <a:xfrm flipH="1">
              <a:off x="3147219" y="4678362"/>
              <a:ext cx="7144" cy="274638"/>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Přímá spojovací čára 32">
              <a:extLst>
                <a:ext uri="{FF2B5EF4-FFF2-40B4-BE49-F238E27FC236}">
                  <a16:creationId xmlns:a16="http://schemas.microsoft.com/office/drawing/2014/main" id="{32CDF509-276C-EA45-BDC8-E476C2F401D0}"/>
                </a:ext>
              </a:extLst>
            </p:cNvPr>
            <p:cNvCxnSpPr>
              <a:cxnSpLocks noChangeShapeType="1"/>
              <a:stCxn id="12" idx="4"/>
              <a:endCxn id="7" idx="7"/>
            </p:cNvCxnSpPr>
            <p:nvPr/>
          </p:nvCxnSpPr>
          <p:spPr bwMode="auto">
            <a:xfrm flipH="1">
              <a:off x="1519238" y="3683000"/>
              <a:ext cx="309562" cy="604837"/>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Přímá spojovací čára 34">
              <a:extLst>
                <a:ext uri="{FF2B5EF4-FFF2-40B4-BE49-F238E27FC236}">
                  <a16:creationId xmlns:a16="http://schemas.microsoft.com/office/drawing/2014/main" id="{6D8119FA-06B9-7E46-A687-FC3AEB6AAA33}"/>
                </a:ext>
              </a:extLst>
            </p:cNvPr>
            <p:cNvCxnSpPr>
              <a:cxnSpLocks noChangeShapeType="1"/>
              <a:stCxn id="9" idx="4"/>
              <a:endCxn id="7" idx="1"/>
            </p:cNvCxnSpPr>
            <p:nvPr/>
          </p:nvCxnSpPr>
          <p:spPr bwMode="auto">
            <a:xfrm>
              <a:off x="628650" y="3683000"/>
              <a:ext cx="534988" cy="604837"/>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Přímá spojovací čára 36">
              <a:extLst>
                <a:ext uri="{FF2B5EF4-FFF2-40B4-BE49-F238E27FC236}">
                  <a16:creationId xmlns:a16="http://schemas.microsoft.com/office/drawing/2014/main" id="{7DADE06B-A0AE-8D43-AE5C-037E64529399}"/>
                </a:ext>
              </a:extLst>
            </p:cNvPr>
            <p:cNvCxnSpPr>
              <a:cxnSpLocks noChangeShapeType="1"/>
              <a:stCxn id="11" idx="4"/>
            </p:cNvCxnSpPr>
            <p:nvPr/>
          </p:nvCxnSpPr>
          <p:spPr bwMode="auto">
            <a:xfrm>
              <a:off x="2895600" y="3581400"/>
              <a:ext cx="258763" cy="639762"/>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Přímá spojovací čára 38">
              <a:extLst>
                <a:ext uri="{FF2B5EF4-FFF2-40B4-BE49-F238E27FC236}">
                  <a16:creationId xmlns:a16="http://schemas.microsoft.com/office/drawing/2014/main" id="{7B4DC590-A76C-134A-B536-3594552D6952}"/>
                </a:ext>
              </a:extLst>
            </p:cNvPr>
            <p:cNvCxnSpPr>
              <a:cxnSpLocks noChangeShapeType="1"/>
              <a:stCxn id="10" idx="4"/>
            </p:cNvCxnSpPr>
            <p:nvPr/>
          </p:nvCxnSpPr>
          <p:spPr bwMode="auto">
            <a:xfrm flipH="1">
              <a:off x="3170238" y="3630612"/>
              <a:ext cx="587375" cy="590550"/>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5656" name="TextovéPole 39">
              <a:extLst>
                <a:ext uri="{FF2B5EF4-FFF2-40B4-BE49-F238E27FC236}">
                  <a16:creationId xmlns:a16="http://schemas.microsoft.com/office/drawing/2014/main" id="{37D0C551-445D-484A-902B-BE261AD866E5}"/>
                </a:ext>
              </a:extLst>
            </p:cNvPr>
            <p:cNvSpPr txBox="1">
              <a:spLocks noChangeArrowheads="1"/>
            </p:cNvSpPr>
            <p:nvPr/>
          </p:nvSpPr>
          <p:spPr bwMode="auto">
            <a:xfrm>
              <a:off x="1366330" y="6146889"/>
              <a:ext cx="1236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800"/>
                <a:t>“Blue” trait</a:t>
              </a:r>
              <a:endParaRPr lang="cs-CZ" altLang="en-US" sz="1800"/>
            </a:p>
          </p:txBody>
        </p:sp>
      </p:grpSp>
      <p:sp>
        <p:nvSpPr>
          <p:cNvPr id="21" name="Rectangle 20">
            <a:extLst>
              <a:ext uri="{FF2B5EF4-FFF2-40B4-BE49-F238E27FC236}">
                <a16:creationId xmlns:a16="http://schemas.microsoft.com/office/drawing/2014/main" id="{10BB8D24-4F25-EF47-96FE-D2CB9F83ECEE}"/>
              </a:ext>
            </a:extLst>
          </p:cNvPr>
          <p:cNvSpPr>
            <a:spLocks noChangeArrowheads="1"/>
          </p:cNvSpPr>
          <p:nvPr/>
        </p:nvSpPr>
        <p:spPr bwMode="auto">
          <a:xfrm>
            <a:off x="3648075" y="76200"/>
            <a:ext cx="2514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1800" u="sng"/>
              <a:t>Parallel evolution</a:t>
            </a:r>
          </a:p>
          <a:p>
            <a:r>
              <a:rPr lang="en-US" altLang="en-US" sz="1800"/>
              <a:t>Similarity of traits gained through evolution from the same underlying developmental mechanism</a:t>
            </a:r>
            <a:endParaRPr lang="cs-CZ" altLang="en-US" sz="1800"/>
          </a:p>
          <a:p>
            <a:endParaRPr lang="cs-CZ" altLang="en-US" sz="1800"/>
          </a:p>
        </p:txBody>
      </p:sp>
      <p:grpSp>
        <p:nvGrpSpPr>
          <p:cNvPr id="22" name="Skupina 28">
            <a:extLst>
              <a:ext uri="{FF2B5EF4-FFF2-40B4-BE49-F238E27FC236}">
                <a16:creationId xmlns:a16="http://schemas.microsoft.com/office/drawing/2014/main" id="{8C3EF1BD-9203-5F4D-A7FD-0BBC0BAED212}"/>
              </a:ext>
            </a:extLst>
          </p:cNvPr>
          <p:cNvGrpSpPr>
            <a:grpSpLocks/>
          </p:cNvGrpSpPr>
          <p:nvPr/>
        </p:nvGrpSpPr>
        <p:grpSpPr bwMode="auto">
          <a:xfrm>
            <a:off x="3733800" y="2444750"/>
            <a:ext cx="1452563" cy="2151063"/>
            <a:chOff x="3520440" y="4190678"/>
            <a:chExt cx="1611014" cy="2377762"/>
          </a:xfrm>
        </p:grpSpPr>
        <p:sp>
          <p:nvSpPr>
            <p:cNvPr id="23" name="Elipsa 2">
              <a:extLst>
                <a:ext uri="{FF2B5EF4-FFF2-40B4-BE49-F238E27FC236}">
                  <a16:creationId xmlns:a16="http://schemas.microsoft.com/office/drawing/2014/main" id="{A622F089-AE4B-1440-BF93-135A67AB6BB3}"/>
                </a:ext>
              </a:extLst>
            </p:cNvPr>
            <p:cNvSpPr>
              <a:spLocks noChangeArrowheads="1"/>
            </p:cNvSpPr>
            <p:nvPr/>
          </p:nvSpPr>
          <p:spPr bwMode="auto">
            <a:xfrm>
              <a:off x="4302425" y="6323997"/>
              <a:ext cx="288872" cy="244443"/>
            </a:xfrm>
            <a:prstGeom prst="ellipse">
              <a:avLst/>
            </a:prstGeom>
            <a:solidFill>
              <a:schemeClr val="bg1"/>
            </a:solidFill>
            <a:ln w="28575">
              <a:solidFill>
                <a:srgbClr val="E46C0A"/>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24" name="Elipsa 3">
              <a:extLst>
                <a:ext uri="{FF2B5EF4-FFF2-40B4-BE49-F238E27FC236}">
                  <a16:creationId xmlns:a16="http://schemas.microsoft.com/office/drawing/2014/main" id="{99DBBE18-DE34-0A4E-B71D-A369CB092D48}"/>
                </a:ext>
              </a:extLst>
            </p:cNvPr>
            <p:cNvSpPr>
              <a:spLocks noChangeArrowheads="1"/>
            </p:cNvSpPr>
            <p:nvPr/>
          </p:nvSpPr>
          <p:spPr bwMode="auto">
            <a:xfrm>
              <a:off x="4819854" y="5700192"/>
              <a:ext cx="288872" cy="242855"/>
            </a:xfrm>
            <a:prstGeom prst="ellipse">
              <a:avLst/>
            </a:prstGeom>
            <a:solidFill>
              <a:schemeClr val="bg1"/>
            </a:solidFill>
            <a:ln w="28575">
              <a:solidFill>
                <a:srgbClr val="E46C0A"/>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25" name="Elipsa 4">
              <a:extLst>
                <a:ext uri="{FF2B5EF4-FFF2-40B4-BE49-F238E27FC236}">
                  <a16:creationId xmlns:a16="http://schemas.microsoft.com/office/drawing/2014/main" id="{97770C8D-775D-B24A-95FB-7F45603AC2F2}"/>
                </a:ext>
              </a:extLst>
            </p:cNvPr>
            <p:cNvSpPr>
              <a:spLocks noChangeArrowheads="1"/>
            </p:cNvSpPr>
            <p:nvPr/>
          </p:nvSpPr>
          <p:spPr bwMode="auto">
            <a:xfrm>
              <a:off x="3520440" y="5700192"/>
              <a:ext cx="288872" cy="242855"/>
            </a:xfrm>
            <a:prstGeom prst="ellipse">
              <a:avLst/>
            </a:prstGeom>
            <a:solidFill>
              <a:srgbClr val="FFC000"/>
            </a:solidFill>
            <a:ln w="28575">
              <a:solidFill>
                <a:srgbClr val="FFC000"/>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26" name="Elipsa 5">
              <a:extLst>
                <a:ext uri="{FF2B5EF4-FFF2-40B4-BE49-F238E27FC236}">
                  <a16:creationId xmlns:a16="http://schemas.microsoft.com/office/drawing/2014/main" id="{BCA34390-2126-8F4F-8CD5-640FEA2DD381}"/>
                </a:ext>
              </a:extLst>
            </p:cNvPr>
            <p:cNvSpPr>
              <a:spLocks noChangeArrowheads="1"/>
            </p:cNvSpPr>
            <p:nvPr/>
          </p:nvSpPr>
          <p:spPr bwMode="auto">
            <a:xfrm>
              <a:off x="3520440" y="4846230"/>
              <a:ext cx="288872" cy="244443"/>
            </a:xfrm>
            <a:prstGeom prst="ellipse">
              <a:avLst/>
            </a:prstGeom>
            <a:solidFill>
              <a:srgbClr val="FFC000"/>
            </a:solidFill>
            <a:ln w="28575">
              <a:solidFill>
                <a:srgbClr val="FFC000"/>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27" name="Elipsa 6">
              <a:extLst>
                <a:ext uri="{FF2B5EF4-FFF2-40B4-BE49-F238E27FC236}">
                  <a16:creationId xmlns:a16="http://schemas.microsoft.com/office/drawing/2014/main" id="{BA5E8A89-FD0E-6F46-A849-E1D1657F5DB9}"/>
                </a:ext>
              </a:extLst>
            </p:cNvPr>
            <p:cNvSpPr>
              <a:spLocks noChangeArrowheads="1"/>
            </p:cNvSpPr>
            <p:nvPr/>
          </p:nvSpPr>
          <p:spPr bwMode="auto">
            <a:xfrm>
              <a:off x="4819854" y="4893333"/>
              <a:ext cx="288872" cy="244443"/>
            </a:xfrm>
            <a:prstGeom prst="ellipse">
              <a:avLst/>
            </a:prstGeom>
            <a:solidFill>
              <a:srgbClr val="FFC000"/>
            </a:solidFill>
            <a:ln w="28575">
              <a:solidFill>
                <a:srgbClr val="FFC000"/>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28" name="Elipsa 7">
              <a:extLst>
                <a:ext uri="{FF2B5EF4-FFF2-40B4-BE49-F238E27FC236}">
                  <a16:creationId xmlns:a16="http://schemas.microsoft.com/office/drawing/2014/main" id="{0D50120C-3921-B44D-986E-6E0037B3BE48}"/>
                </a:ext>
              </a:extLst>
            </p:cNvPr>
            <p:cNvSpPr>
              <a:spLocks noChangeArrowheads="1"/>
            </p:cNvSpPr>
            <p:nvPr/>
          </p:nvSpPr>
          <p:spPr bwMode="auto">
            <a:xfrm>
              <a:off x="4842582" y="4196082"/>
              <a:ext cx="288872" cy="244443"/>
            </a:xfrm>
            <a:prstGeom prst="ellipse">
              <a:avLst/>
            </a:prstGeom>
            <a:solidFill>
              <a:srgbClr val="E46C0A"/>
            </a:solidFill>
            <a:ln w="28575">
              <a:solidFill>
                <a:srgbClr val="E46C0A"/>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29" name="Elipsa 8">
              <a:extLst>
                <a:ext uri="{FF2B5EF4-FFF2-40B4-BE49-F238E27FC236}">
                  <a16:creationId xmlns:a16="http://schemas.microsoft.com/office/drawing/2014/main" id="{316E9743-291B-F749-9B67-747869FDCFEE}"/>
                </a:ext>
              </a:extLst>
            </p:cNvPr>
            <p:cNvSpPr>
              <a:spLocks noChangeArrowheads="1"/>
            </p:cNvSpPr>
            <p:nvPr/>
          </p:nvSpPr>
          <p:spPr bwMode="auto">
            <a:xfrm>
              <a:off x="3520440" y="4190678"/>
              <a:ext cx="288872" cy="244443"/>
            </a:xfrm>
            <a:prstGeom prst="ellipse">
              <a:avLst/>
            </a:prstGeom>
            <a:solidFill>
              <a:srgbClr val="E46C0A"/>
            </a:solidFill>
            <a:ln w="28575">
              <a:solidFill>
                <a:srgbClr val="E46C0A"/>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cxnSp>
          <p:nvCxnSpPr>
            <p:cNvPr id="30" name="Přímá spojovací čára 12">
              <a:extLst>
                <a:ext uri="{FF2B5EF4-FFF2-40B4-BE49-F238E27FC236}">
                  <a16:creationId xmlns:a16="http://schemas.microsoft.com/office/drawing/2014/main" id="{D3660FA5-609E-6547-8CB4-7FE371C1C08C}"/>
                </a:ext>
              </a:extLst>
            </p:cNvPr>
            <p:cNvCxnSpPr>
              <a:cxnSpLocks noChangeShapeType="1"/>
              <a:stCxn id="25" idx="5"/>
              <a:endCxn id="23" idx="1"/>
            </p:cNvCxnSpPr>
            <p:nvPr/>
          </p:nvCxnSpPr>
          <p:spPr bwMode="auto">
            <a:xfrm>
              <a:off x="3767008" y="5907482"/>
              <a:ext cx="577721" cy="452313"/>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Přímá spojovací čára 14">
              <a:extLst>
                <a:ext uri="{FF2B5EF4-FFF2-40B4-BE49-F238E27FC236}">
                  <a16:creationId xmlns:a16="http://schemas.microsoft.com/office/drawing/2014/main" id="{AA45F560-9A89-7E45-96C5-050F7CB6BC79}"/>
                </a:ext>
              </a:extLst>
            </p:cNvPr>
            <p:cNvCxnSpPr>
              <a:cxnSpLocks noChangeShapeType="1"/>
              <a:stCxn id="24" idx="3"/>
              <a:endCxn id="23" idx="7"/>
            </p:cNvCxnSpPr>
            <p:nvPr/>
          </p:nvCxnSpPr>
          <p:spPr bwMode="auto">
            <a:xfrm flipH="1">
              <a:off x="4548992" y="5907482"/>
              <a:ext cx="313166" cy="452313"/>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Přímá spojovací čára 18">
              <a:extLst>
                <a:ext uri="{FF2B5EF4-FFF2-40B4-BE49-F238E27FC236}">
                  <a16:creationId xmlns:a16="http://schemas.microsoft.com/office/drawing/2014/main" id="{6D33105E-1AFA-EE44-8160-14B8E88170A4}"/>
                </a:ext>
              </a:extLst>
            </p:cNvPr>
            <p:cNvCxnSpPr>
              <a:cxnSpLocks noChangeShapeType="1"/>
              <a:stCxn id="29" idx="4"/>
              <a:endCxn id="26" idx="0"/>
            </p:cNvCxnSpPr>
            <p:nvPr/>
          </p:nvCxnSpPr>
          <p:spPr bwMode="auto">
            <a:xfrm>
              <a:off x="3664876" y="4435121"/>
              <a:ext cx="0" cy="411109"/>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 name="Přímá spojovací čára 22">
              <a:extLst>
                <a:ext uri="{FF2B5EF4-FFF2-40B4-BE49-F238E27FC236}">
                  <a16:creationId xmlns:a16="http://schemas.microsoft.com/office/drawing/2014/main" id="{A42D74EE-4A39-5A4F-9C66-C1C5FEAF5A9C}"/>
                </a:ext>
              </a:extLst>
            </p:cNvPr>
            <p:cNvCxnSpPr>
              <a:cxnSpLocks noChangeShapeType="1"/>
            </p:cNvCxnSpPr>
            <p:nvPr/>
          </p:nvCxnSpPr>
          <p:spPr bwMode="auto">
            <a:xfrm>
              <a:off x="4987019" y="4435121"/>
              <a:ext cx="0" cy="441267"/>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4" name="Přímá spojovací čára 23">
              <a:extLst>
                <a:ext uri="{FF2B5EF4-FFF2-40B4-BE49-F238E27FC236}">
                  <a16:creationId xmlns:a16="http://schemas.microsoft.com/office/drawing/2014/main" id="{E31665DD-A006-D744-88CE-7B6EBCE5641D}"/>
                </a:ext>
              </a:extLst>
            </p:cNvPr>
            <p:cNvCxnSpPr>
              <a:cxnSpLocks noChangeShapeType="1"/>
              <a:stCxn id="26" idx="4"/>
              <a:endCxn id="25" idx="0"/>
            </p:cNvCxnSpPr>
            <p:nvPr/>
          </p:nvCxnSpPr>
          <p:spPr bwMode="auto">
            <a:xfrm>
              <a:off x="3664876" y="5090674"/>
              <a:ext cx="0" cy="609519"/>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5" name="Přímá spojovací čára 24">
              <a:extLst>
                <a:ext uri="{FF2B5EF4-FFF2-40B4-BE49-F238E27FC236}">
                  <a16:creationId xmlns:a16="http://schemas.microsoft.com/office/drawing/2014/main" id="{DF992728-95F4-F344-A29A-AA3B794DDDF2}"/>
                </a:ext>
              </a:extLst>
            </p:cNvPr>
            <p:cNvCxnSpPr>
              <a:cxnSpLocks noChangeShapeType="1"/>
              <a:stCxn id="27" idx="4"/>
              <a:endCxn id="24" idx="0"/>
            </p:cNvCxnSpPr>
            <p:nvPr/>
          </p:nvCxnSpPr>
          <p:spPr bwMode="auto">
            <a:xfrm>
              <a:off x="4964290" y="5137776"/>
              <a:ext cx="0" cy="562416"/>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37" name="TextovéPole 27">
            <a:extLst>
              <a:ext uri="{FF2B5EF4-FFF2-40B4-BE49-F238E27FC236}">
                <a16:creationId xmlns:a16="http://schemas.microsoft.com/office/drawing/2014/main" id="{FBD760B5-11D9-9041-9874-4D8C930D43EB}"/>
              </a:ext>
            </a:extLst>
          </p:cNvPr>
          <p:cNvSpPr txBox="1">
            <a:spLocks noChangeArrowheads="1"/>
          </p:cNvSpPr>
          <p:nvPr/>
        </p:nvSpPr>
        <p:spPr bwMode="auto">
          <a:xfrm>
            <a:off x="2098675" y="5154613"/>
            <a:ext cx="2844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Most recent common ancestor</a:t>
            </a:r>
          </a:p>
          <a:p>
            <a:pPr eaLnBrk="1" hangingPunct="1"/>
            <a:r>
              <a:rPr lang="en-US" altLang="en-US" sz="1400"/>
              <a:t> does not have shared trait</a:t>
            </a:r>
            <a:endParaRPr lang="cs-CZ" altLang="en-US" sz="1400"/>
          </a:p>
        </p:txBody>
      </p:sp>
      <p:sp>
        <p:nvSpPr>
          <p:cNvPr id="25605" name="Rectangle 47">
            <a:extLst>
              <a:ext uri="{FF2B5EF4-FFF2-40B4-BE49-F238E27FC236}">
                <a16:creationId xmlns:a16="http://schemas.microsoft.com/office/drawing/2014/main" id="{7E5C257C-8527-B643-BCBB-0451FE641B57}"/>
              </a:ext>
            </a:extLst>
          </p:cNvPr>
          <p:cNvSpPr>
            <a:spLocks noChangeArrowheads="1"/>
          </p:cNvSpPr>
          <p:nvPr/>
        </p:nvSpPr>
        <p:spPr bwMode="auto">
          <a:xfrm>
            <a:off x="442913" y="79375"/>
            <a:ext cx="315436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1800" u="sng"/>
              <a:t>Convergent evolution</a:t>
            </a:r>
          </a:p>
          <a:p>
            <a:r>
              <a:rPr lang="en-US" altLang="en-US" sz="1800"/>
              <a:t>Similarity of traits gained through i</a:t>
            </a:r>
            <a:r>
              <a:rPr lang="en-US" altLang="en-US" sz="1800">
                <a:solidFill>
                  <a:srgbClr val="FF0000"/>
                </a:solidFill>
              </a:rPr>
              <a:t>ndependent </a:t>
            </a:r>
            <a:r>
              <a:rPr lang="en-US" altLang="en-US" sz="1800"/>
              <a:t>evolutionary pathways</a:t>
            </a:r>
            <a:endParaRPr lang="cs-CZ" altLang="en-US" sz="1800"/>
          </a:p>
          <a:p>
            <a:endParaRPr lang="cs-CZ" altLang="en-US" sz="1800"/>
          </a:p>
        </p:txBody>
      </p:sp>
      <p:sp>
        <p:nvSpPr>
          <p:cNvPr id="51" name="Rectangle 50">
            <a:extLst>
              <a:ext uri="{FF2B5EF4-FFF2-40B4-BE49-F238E27FC236}">
                <a16:creationId xmlns:a16="http://schemas.microsoft.com/office/drawing/2014/main" id="{513028EF-C54B-3748-9D7E-BF9C41CEA3D3}"/>
              </a:ext>
            </a:extLst>
          </p:cNvPr>
          <p:cNvSpPr>
            <a:spLocks noChangeArrowheads="1"/>
          </p:cNvSpPr>
          <p:nvPr/>
        </p:nvSpPr>
        <p:spPr bwMode="auto">
          <a:xfrm>
            <a:off x="6292850" y="76200"/>
            <a:ext cx="2754313"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1800" u="sng"/>
              <a:t>Reversal</a:t>
            </a:r>
          </a:p>
          <a:p>
            <a:r>
              <a:rPr lang="en-US" altLang="en-US" sz="1800"/>
              <a:t>Similarity  of traits that occurs when one taxon reverts to an ancestral character state and shares it with a taxon that got it directly from common ancestor.</a:t>
            </a:r>
          </a:p>
        </p:txBody>
      </p:sp>
      <p:sp>
        <p:nvSpPr>
          <p:cNvPr id="52" name="TextovéPole 22">
            <a:extLst>
              <a:ext uri="{FF2B5EF4-FFF2-40B4-BE49-F238E27FC236}">
                <a16:creationId xmlns:a16="http://schemas.microsoft.com/office/drawing/2014/main" id="{F26A4865-BA2F-D945-AB6F-15573121BF4C}"/>
              </a:ext>
            </a:extLst>
          </p:cNvPr>
          <p:cNvSpPr txBox="1">
            <a:spLocks noChangeArrowheads="1"/>
          </p:cNvSpPr>
          <p:nvPr/>
        </p:nvSpPr>
        <p:spPr bwMode="auto">
          <a:xfrm>
            <a:off x="7210425" y="4932363"/>
            <a:ext cx="1639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Character state change</a:t>
            </a:r>
            <a:endParaRPr lang="cs-CZ" altLang="en-US" sz="1400"/>
          </a:p>
        </p:txBody>
      </p:sp>
      <p:sp>
        <p:nvSpPr>
          <p:cNvPr id="63" name="TextovéPole 21">
            <a:extLst>
              <a:ext uri="{FF2B5EF4-FFF2-40B4-BE49-F238E27FC236}">
                <a16:creationId xmlns:a16="http://schemas.microsoft.com/office/drawing/2014/main" id="{DC5AAC26-0A74-724A-AB3C-E234B44EFF78}"/>
              </a:ext>
            </a:extLst>
          </p:cNvPr>
          <p:cNvSpPr txBox="1">
            <a:spLocks noChangeArrowheads="1"/>
          </p:cNvSpPr>
          <p:nvPr/>
        </p:nvSpPr>
        <p:spPr bwMode="auto">
          <a:xfrm>
            <a:off x="6221413" y="5568950"/>
            <a:ext cx="2465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Common ancestor has shared trait</a:t>
            </a:r>
            <a:endParaRPr lang="cs-CZ" altLang="en-US" sz="1400"/>
          </a:p>
        </p:txBody>
      </p:sp>
      <p:grpSp>
        <p:nvGrpSpPr>
          <p:cNvPr id="80" name="Group 79">
            <a:extLst>
              <a:ext uri="{FF2B5EF4-FFF2-40B4-BE49-F238E27FC236}">
                <a16:creationId xmlns:a16="http://schemas.microsoft.com/office/drawing/2014/main" id="{C3E3E94A-561A-6E41-983D-8A8C9AB366C4}"/>
              </a:ext>
            </a:extLst>
          </p:cNvPr>
          <p:cNvGrpSpPr>
            <a:grpSpLocks/>
          </p:cNvGrpSpPr>
          <p:nvPr/>
        </p:nvGrpSpPr>
        <p:grpSpPr bwMode="auto">
          <a:xfrm>
            <a:off x="5943600" y="3657600"/>
            <a:ext cx="1792288" cy="1752600"/>
            <a:chOff x="6151864" y="3657159"/>
            <a:chExt cx="2500312" cy="2544945"/>
          </a:xfrm>
        </p:grpSpPr>
        <p:sp>
          <p:nvSpPr>
            <p:cNvPr id="53" name="Elipsa 2">
              <a:extLst>
                <a:ext uri="{FF2B5EF4-FFF2-40B4-BE49-F238E27FC236}">
                  <a16:creationId xmlns:a16="http://schemas.microsoft.com/office/drawing/2014/main" id="{602E3ADE-C335-814B-84BA-5601684535B2}"/>
                </a:ext>
              </a:extLst>
            </p:cNvPr>
            <p:cNvSpPr>
              <a:spLocks noChangeArrowheads="1"/>
            </p:cNvSpPr>
            <p:nvPr/>
          </p:nvSpPr>
          <p:spPr bwMode="auto">
            <a:xfrm>
              <a:off x="7174106" y="5790941"/>
              <a:ext cx="473075" cy="411163"/>
            </a:xfrm>
            <a:prstGeom prst="ellipse">
              <a:avLst/>
            </a:prstGeom>
            <a:solidFill>
              <a:srgbClr val="0070C0"/>
            </a:solidFill>
            <a:ln w="9525">
              <a:solidFill>
                <a:srgbClr val="4A7EBB"/>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54" name="Elipsa 3">
              <a:extLst>
                <a:ext uri="{FF2B5EF4-FFF2-40B4-BE49-F238E27FC236}">
                  <a16:creationId xmlns:a16="http://schemas.microsoft.com/office/drawing/2014/main" id="{86F5E193-59D0-2846-AD3B-3A7080C4B689}"/>
                </a:ext>
              </a:extLst>
            </p:cNvPr>
            <p:cNvSpPr>
              <a:spLocks noChangeArrowheads="1"/>
            </p:cNvSpPr>
            <p:nvPr/>
          </p:nvSpPr>
          <p:spPr bwMode="auto">
            <a:xfrm>
              <a:off x="8180689" y="3657159"/>
              <a:ext cx="471487" cy="411162"/>
            </a:xfrm>
            <a:prstGeom prst="ellipse">
              <a:avLst/>
            </a:prstGeom>
            <a:solidFill>
              <a:srgbClr val="0070C0"/>
            </a:solidFill>
            <a:ln w="9525">
              <a:solidFill>
                <a:srgbClr val="4A7EBB"/>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55" name="Elipsa 4">
              <a:extLst>
                <a:ext uri="{FF2B5EF4-FFF2-40B4-BE49-F238E27FC236}">
                  <a16:creationId xmlns:a16="http://schemas.microsoft.com/office/drawing/2014/main" id="{CBE4FA19-A2A6-8E4D-97B6-6EDFADE16592}"/>
                </a:ext>
              </a:extLst>
            </p:cNvPr>
            <p:cNvSpPr>
              <a:spLocks noChangeArrowheads="1"/>
            </p:cNvSpPr>
            <p:nvPr/>
          </p:nvSpPr>
          <p:spPr bwMode="auto">
            <a:xfrm>
              <a:off x="6151864" y="3711828"/>
              <a:ext cx="473075" cy="411162"/>
            </a:xfrm>
            <a:prstGeom prst="ellipse">
              <a:avLst/>
            </a:prstGeom>
            <a:solidFill>
              <a:srgbClr val="0070C0"/>
            </a:solidFill>
            <a:ln w="9525">
              <a:solidFill>
                <a:srgbClr val="4A7EBB"/>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56" name="Elipsa 5">
              <a:extLst>
                <a:ext uri="{FF2B5EF4-FFF2-40B4-BE49-F238E27FC236}">
                  <a16:creationId xmlns:a16="http://schemas.microsoft.com/office/drawing/2014/main" id="{68620C96-524B-FF44-B2C8-058EBF1C67D2}"/>
                </a:ext>
              </a:extLst>
            </p:cNvPr>
            <p:cNvSpPr>
              <a:spLocks noChangeArrowheads="1"/>
            </p:cNvSpPr>
            <p:nvPr/>
          </p:nvSpPr>
          <p:spPr bwMode="auto">
            <a:xfrm>
              <a:off x="6420044" y="4762241"/>
              <a:ext cx="471487" cy="411163"/>
            </a:xfrm>
            <a:prstGeom prst="ellipse">
              <a:avLst/>
            </a:prstGeom>
            <a:solidFill>
              <a:srgbClr val="0070C0"/>
            </a:solidFill>
            <a:ln w="9525">
              <a:solidFill>
                <a:srgbClr val="4A7EBB"/>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57" name="Elipsa 6">
              <a:extLst>
                <a:ext uri="{FF2B5EF4-FFF2-40B4-BE49-F238E27FC236}">
                  <a16:creationId xmlns:a16="http://schemas.microsoft.com/office/drawing/2014/main" id="{262B189B-ADB9-1545-9E08-E6CFB64BC081}"/>
                </a:ext>
              </a:extLst>
            </p:cNvPr>
            <p:cNvSpPr>
              <a:spLocks noChangeArrowheads="1"/>
            </p:cNvSpPr>
            <p:nvPr/>
          </p:nvSpPr>
          <p:spPr bwMode="auto">
            <a:xfrm>
              <a:off x="7340794" y="3697029"/>
              <a:ext cx="473075" cy="411162"/>
            </a:xfrm>
            <a:prstGeom prst="ellipse">
              <a:avLst/>
            </a:prstGeom>
            <a:solidFill>
              <a:schemeClr val="bg1"/>
            </a:solidFill>
            <a:ln w="28575">
              <a:solidFill>
                <a:srgbClr val="558ED5"/>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sp>
          <p:nvSpPr>
            <p:cNvPr id="58" name="Elipsa 7">
              <a:extLst>
                <a:ext uri="{FF2B5EF4-FFF2-40B4-BE49-F238E27FC236}">
                  <a16:creationId xmlns:a16="http://schemas.microsoft.com/office/drawing/2014/main" id="{92225814-6246-794D-AEE5-93A53CDB683D}"/>
                </a:ext>
              </a:extLst>
            </p:cNvPr>
            <p:cNvSpPr>
              <a:spLocks noChangeArrowheads="1"/>
            </p:cNvSpPr>
            <p:nvPr/>
          </p:nvSpPr>
          <p:spPr bwMode="auto">
            <a:xfrm>
              <a:off x="7647181" y="4762241"/>
              <a:ext cx="471488" cy="411163"/>
            </a:xfrm>
            <a:prstGeom prst="ellipse">
              <a:avLst/>
            </a:prstGeom>
            <a:solidFill>
              <a:schemeClr val="bg1"/>
            </a:solidFill>
            <a:ln w="28575">
              <a:solidFill>
                <a:srgbClr val="558ED5"/>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algn="ctr"/>
              <a:endParaRPr lang="cs-CZ" altLang="en-US">
                <a:solidFill>
                  <a:srgbClr val="FFFFFF"/>
                </a:solidFill>
                <a:latin typeface="Calibri" panose="020F0502020204030204" pitchFamily="34" charset="0"/>
              </a:endParaRPr>
            </a:p>
          </p:txBody>
        </p:sp>
        <p:cxnSp>
          <p:nvCxnSpPr>
            <p:cNvPr id="59" name="Přímá spojovací čára 12">
              <a:extLst>
                <a:ext uri="{FF2B5EF4-FFF2-40B4-BE49-F238E27FC236}">
                  <a16:creationId xmlns:a16="http://schemas.microsoft.com/office/drawing/2014/main" id="{D4E83265-E52C-1E41-A6D5-14CAC7836378}"/>
                </a:ext>
              </a:extLst>
            </p:cNvPr>
            <p:cNvCxnSpPr>
              <a:cxnSpLocks noChangeShapeType="1"/>
              <a:stCxn id="56" idx="5"/>
              <a:endCxn id="53" idx="1"/>
            </p:cNvCxnSpPr>
            <p:nvPr/>
          </p:nvCxnSpPr>
          <p:spPr bwMode="auto">
            <a:xfrm>
              <a:off x="6822483" y="5113191"/>
              <a:ext cx="420903" cy="737963"/>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0" name="Přímá spojovací čára 14">
              <a:extLst>
                <a:ext uri="{FF2B5EF4-FFF2-40B4-BE49-F238E27FC236}">
                  <a16:creationId xmlns:a16="http://schemas.microsoft.com/office/drawing/2014/main" id="{A0A44265-A990-E34A-8AF9-146B2BA0B9E5}"/>
                </a:ext>
              </a:extLst>
            </p:cNvPr>
            <p:cNvCxnSpPr>
              <a:cxnSpLocks noChangeShapeType="1"/>
              <a:stCxn id="58" idx="4"/>
            </p:cNvCxnSpPr>
            <p:nvPr/>
          </p:nvCxnSpPr>
          <p:spPr bwMode="auto">
            <a:xfrm flipH="1">
              <a:off x="7577332" y="5173404"/>
              <a:ext cx="305593" cy="696005"/>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1" name="Přímá spojovací čára 16">
              <a:extLst>
                <a:ext uri="{FF2B5EF4-FFF2-40B4-BE49-F238E27FC236}">
                  <a16:creationId xmlns:a16="http://schemas.microsoft.com/office/drawing/2014/main" id="{0475A2B5-6869-6E42-AA13-E52BAE2FD514}"/>
                </a:ext>
              </a:extLst>
            </p:cNvPr>
            <p:cNvCxnSpPr>
              <a:cxnSpLocks noChangeShapeType="1"/>
              <a:stCxn id="57" idx="4"/>
              <a:endCxn id="58" idx="1"/>
            </p:cNvCxnSpPr>
            <p:nvPr/>
          </p:nvCxnSpPr>
          <p:spPr bwMode="auto">
            <a:xfrm>
              <a:off x="7577332" y="4108191"/>
              <a:ext cx="138897" cy="714263"/>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2" name="Přímá spojovací čára 20">
              <a:extLst>
                <a:ext uri="{FF2B5EF4-FFF2-40B4-BE49-F238E27FC236}">
                  <a16:creationId xmlns:a16="http://schemas.microsoft.com/office/drawing/2014/main" id="{74A69305-D8C4-F947-9CAA-E131D1C2833D}"/>
                </a:ext>
              </a:extLst>
            </p:cNvPr>
            <p:cNvCxnSpPr>
              <a:cxnSpLocks noChangeShapeType="1"/>
              <a:stCxn id="55" idx="4"/>
              <a:endCxn id="56" idx="0"/>
            </p:cNvCxnSpPr>
            <p:nvPr/>
          </p:nvCxnSpPr>
          <p:spPr bwMode="auto">
            <a:xfrm>
              <a:off x="6388402" y="4122990"/>
              <a:ext cx="267386" cy="639251"/>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4" name="Přímá spojovací čára 24">
              <a:extLst>
                <a:ext uri="{FF2B5EF4-FFF2-40B4-BE49-F238E27FC236}">
                  <a16:creationId xmlns:a16="http://schemas.microsoft.com/office/drawing/2014/main" id="{9394ADA9-1710-6346-B47A-0875643678D3}"/>
                </a:ext>
              </a:extLst>
            </p:cNvPr>
            <p:cNvCxnSpPr>
              <a:cxnSpLocks noChangeShapeType="1"/>
            </p:cNvCxnSpPr>
            <p:nvPr/>
          </p:nvCxnSpPr>
          <p:spPr bwMode="auto">
            <a:xfrm>
              <a:off x="7647181" y="5425816"/>
              <a:ext cx="234950" cy="166688"/>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5" name="Přímá spojovací čára 32">
              <a:extLst>
                <a:ext uri="{FF2B5EF4-FFF2-40B4-BE49-F238E27FC236}">
                  <a16:creationId xmlns:a16="http://schemas.microsoft.com/office/drawing/2014/main" id="{C1EB1A12-E8F4-0548-9D10-7F94926D72EE}"/>
                </a:ext>
              </a:extLst>
            </p:cNvPr>
            <p:cNvCxnSpPr>
              <a:cxnSpLocks noChangeShapeType="1"/>
              <a:stCxn id="54" idx="4"/>
              <a:endCxn id="58" idx="7"/>
            </p:cNvCxnSpPr>
            <p:nvPr/>
          </p:nvCxnSpPr>
          <p:spPr bwMode="auto">
            <a:xfrm flipH="1">
              <a:off x="8049621" y="4068321"/>
              <a:ext cx="366812" cy="754133"/>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6" name="Přímá spojovací čára 34">
              <a:extLst>
                <a:ext uri="{FF2B5EF4-FFF2-40B4-BE49-F238E27FC236}">
                  <a16:creationId xmlns:a16="http://schemas.microsoft.com/office/drawing/2014/main" id="{0C67134D-8E04-D347-8851-D15DECAECBA7}"/>
                </a:ext>
              </a:extLst>
            </p:cNvPr>
            <p:cNvCxnSpPr>
              <a:cxnSpLocks noChangeShapeType="1"/>
            </p:cNvCxnSpPr>
            <p:nvPr/>
          </p:nvCxnSpPr>
          <p:spPr bwMode="auto">
            <a:xfrm>
              <a:off x="7951461" y="4318545"/>
              <a:ext cx="430212" cy="201450"/>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67" name="TextovéPole 35">
            <a:extLst>
              <a:ext uri="{FF2B5EF4-FFF2-40B4-BE49-F238E27FC236}">
                <a16:creationId xmlns:a16="http://schemas.microsoft.com/office/drawing/2014/main" id="{CAD0323D-B1A1-454C-AB00-C41BA32C2447}"/>
              </a:ext>
            </a:extLst>
          </p:cNvPr>
          <p:cNvSpPr txBox="1">
            <a:spLocks noChangeArrowheads="1"/>
          </p:cNvSpPr>
          <p:nvPr/>
        </p:nvSpPr>
        <p:spPr bwMode="auto">
          <a:xfrm>
            <a:off x="7477125" y="4287838"/>
            <a:ext cx="868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400"/>
              <a:t>reversal</a:t>
            </a:r>
            <a:endParaRPr lang="cs-CZ" altLang="en-US" sz="1400"/>
          </a:p>
        </p:txBody>
      </p:sp>
      <p:sp>
        <p:nvSpPr>
          <p:cNvPr id="68" name="TextovéPole 36">
            <a:extLst>
              <a:ext uri="{FF2B5EF4-FFF2-40B4-BE49-F238E27FC236}">
                <a16:creationId xmlns:a16="http://schemas.microsoft.com/office/drawing/2014/main" id="{BDAE6840-C6B6-8946-87A9-CA0C14D237A7}"/>
              </a:ext>
            </a:extLst>
          </p:cNvPr>
          <p:cNvSpPr txBox="1">
            <a:spLocks noChangeArrowheads="1"/>
          </p:cNvSpPr>
          <p:nvPr/>
        </p:nvSpPr>
        <p:spPr bwMode="auto">
          <a:xfrm>
            <a:off x="7859713" y="2849563"/>
            <a:ext cx="13652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1200"/>
              <a:t>This taxon did not get character </a:t>
            </a:r>
          </a:p>
          <a:p>
            <a:pPr eaLnBrk="1" hangingPunct="1"/>
            <a:r>
              <a:rPr lang="en-US" altLang="en-US" sz="1200"/>
              <a:t>State from most recent common </a:t>
            </a:r>
          </a:p>
          <a:p>
            <a:pPr eaLnBrk="1" hangingPunct="1"/>
            <a:r>
              <a:rPr lang="en-US" altLang="en-US" sz="1200"/>
              <a:t>ancestor</a:t>
            </a:r>
            <a:endParaRPr lang="cs-CZ" altLang="en-US" sz="1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7" grpId="0"/>
      <p:bldP spid="51" grpId="0"/>
      <p:bldP spid="52" grpId="0"/>
      <p:bldP spid="63" grpId="0"/>
      <p:bldP spid="67" grpId="0"/>
      <p:bldP spid="6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31CA83-BBF3-9C4F-A997-43B2D9434456}"/>
              </a:ext>
            </a:extLst>
          </p:cNvPr>
          <p:cNvSpPr/>
          <p:nvPr/>
        </p:nvSpPr>
        <p:spPr>
          <a:xfrm>
            <a:off x="369888" y="152400"/>
            <a:ext cx="5878512" cy="923925"/>
          </a:xfrm>
          <a:prstGeom prst="rect">
            <a:avLst/>
          </a:prstGeom>
        </p:spPr>
        <p:txBody>
          <a:bodyPr>
            <a:spAutoFit/>
          </a:bodyPr>
          <a:lstStyle/>
          <a:p>
            <a:pPr eaLnBrk="1" hangingPunct="1">
              <a:defRPr/>
            </a:pPr>
            <a:r>
              <a:rPr lang="en-US" sz="1800" b="1" dirty="0">
                <a:latin typeface="Comic Sans MS" charset="0"/>
                <a:ea typeface="ＭＳ Ｐゴシック" charset="-128"/>
              </a:rPr>
              <a:t>Example of convergent evolution</a:t>
            </a:r>
          </a:p>
          <a:p>
            <a:pPr eaLnBrk="1" hangingPunct="1">
              <a:defRPr/>
            </a:pPr>
            <a:endParaRPr lang="en-US" sz="1800" b="1" dirty="0">
              <a:latin typeface="Comic Sans MS" charset="0"/>
              <a:ea typeface="ＭＳ Ｐゴシック" charset="-128"/>
            </a:endParaRPr>
          </a:p>
          <a:p>
            <a:pPr marL="285750" indent="-285750" eaLnBrk="1" hangingPunct="1">
              <a:buFont typeface="Arial" charset="0"/>
              <a:buChar char="•"/>
              <a:defRPr/>
            </a:pPr>
            <a:r>
              <a:rPr lang="en-US" sz="1800" dirty="0">
                <a:latin typeface="Comic Sans MS" charset="0"/>
                <a:ea typeface="ＭＳ Ｐゴシック" charset="-128"/>
              </a:rPr>
              <a:t>Placental vs. marsupial mammals </a:t>
            </a:r>
            <a:r>
              <a:rPr lang="en-US" sz="1800" b="1" dirty="0">
                <a:latin typeface="Comic Sans MS" charset="0"/>
                <a:ea typeface="ＭＳ Ｐゴシック" charset="-128"/>
              </a:rPr>
              <a:t> </a:t>
            </a:r>
          </a:p>
        </p:txBody>
      </p:sp>
      <p:pic>
        <p:nvPicPr>
          <p:cNvPr id="26626" name="Picture 4">
            <a:extLst>
              <a:ext uri="{FF2B5EF4-FFF2-40B4-BE49-F238E27FC236}">
                <a16:creationId xmlns:a16="http://schemas.microsoft.com/office/drawing/2014/main" id="{69F2E17F-2CAA-8B4F-95D9-2471429116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4287838"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5">
            <a:extLst>
              <a:ext uri="{FF2B5EF4-FFF2-40B4-BE49-F238E27FC236}">
                <a16:creationId xmlns:a16="http://schemas.microsoft.com/office/drawing/2014/main" id="{BE5889FC-985A-9F4F-8F09-7341993C6500}"/>
              </a:ext>
            </a:extLst>
          </p:cNvPr>
          <p:cNvSpPr>
            <a:spLocks noChangeArrowheads="1"/>
          </p:cNvSpPr>
          <p:nvPr/>
        </p:nvSpPr>
        <p:spPr bwMode="auto">
          <a:xfrm>
            <a:off x="762000" y="5995988"/>
            <a:ext cx="457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1200"/>
              <a:t>https://www.quora.com/Why-is-adaptive-radiation-considered-convergent-evolution</a:t>
            </a:r>
          </a:p>
        </p:txBody>
      </p:sp>
      <p:pic>
        <p:nvPicPr>
          <p:cNvPr id="26628" name="Picture 6">
            <a:extLst>
              <a:ext uri="{FF2B5EF4-FFF2-40B4-BE49-F238E27FC236}">
                <a16:creationId xmlns:a16="http://schemas.microsoft.com/office/drawing/2014/main" id="{758EA257-2F62-F844-AC40-E1B03F9A7A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61950"/>
            <a:ext cx="3657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05030.07.02"/>
  <p:tag name="PPTVERSION" val="14"/>
  <p:tag name="TPOS" val="6"/>
</p:tagLst>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22834</TotalTime>
  <Words>2104</Words>
  <Application>Microsoft Macintosh PowerPoint</Application>
  <PresentationFormat>On-screen Show (4:3)</PresentationFormat>
  <Paragraphs>385</Paragraphs>
  <Slides>50</Slides>
  <Notes>24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50</vt:i4>
      </vt:variant>
    </vt:vector>
  </HeadingPairs>
  <TitlesOfParts>
    <vt:vector size="56" baseType="lpstr">
      <vt:lpstr>Arial</vt:lpstr>
      <vt:lpstr>Calibri</vt:lpstr>
      <vt:lpstr>Comic Sans MS</vt:lpstr>
      <vt:lpstr>Times</vt:lpstr>
      <vt:lpstr>Times New Roman</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Institute of Arctic Biology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Matt Olson</dc:creator>
  <cp:lastModifiedBy>Kevin McCracken</cp:lastModifiedBy>
  <cp:revision>308</cp:revision>
  <cp:lastPrinted>2017-09-05T14:21:56Z</cp:lastPrinted>
  <dcterms:created xsi:type="dcterms:W3CDTF">2010-01-21T05:22:31Z</dcterms:created>
  <dcterms:modified xsi:type="dcterms:W3CDTF">2026-01-19T21:02:05Z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TC010900221033</vt:lpwstr>
  </property>
</Properties>
</file>