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439" r:id="rId2"/>
    <p:sldId id="430" r:id="rId3"/>
    <p:sldId id="429" r:id="rId4"/>
    <p:sldId id="437" r:id="rId5"/>
    <p:sldId id="438" r:id="rId6"/>
    <p:sldId id="441" r:id="rId7"/>
    <p:sldId id="489" r:id="rId8"/>
    <p:sldId id="517" r:id="rId9"/>
    <p:sldId id="518" r:id="rId10"/>
    <p:sldId id="520" r:id="rId11"/>
    <p:sldId id="499" r:id="rId12"/>
    <p:sldId id="519" r:id="rId13"/>
    <p:sldId id="505" r:id="rId14"/>
    <p:sldId id="506" r:id="rId15"/>
    <p:sldId id="501" r:id="rId16"/>
    <p:sldId id="393" r:id="rId17"/>
    <p:sldId id="395" r:id="rId18"/>
    <p:sldId id="533" r:id="rId19"/>
    <p:sldId id="502" r:id="rId20"/>
    <p:sldId id="442" r:id="rId21"/>
    <p:sldId id="503" r:id="rId22"/>
    <p:sldId id="444" r:id="rId23"/>
    <p:sldId id="492" r:id="rId24"/>
    <p:sldId id="507" r:id="rId25"/>
    <p:sldId id="447" r:id="rId26"/>
    <p:sldId id="508" r:id="rId27"/>
    <p:sldId id="484" r:id="rId28"/>
    <p:sldId id="452" r:id="rId29"/>
    <p:sldId id="451" r:id="rId30"/>
    <p:sldId id="448" r:id="rId31"/>
    <p:sldId id="453" r:id="rId32"/>
    <p:sldId id="454" r:id="rId33"/>
    <p:sldId id="455" r:id="rId34"/>
    <p:sldId id="510" r:id="rId35"/>
    <p:sldId id="511" r:id="rId36"/>
    <p:sldId id="509" r:id="rId37"/>
    <p:sldId id="512" r:id="rId38"/>
    <p:sldId id="458" r:id="rId39"/>
    <p:sldId id="459" r:id="rId40"/>
    <p:sldId id="513" r:id="rId41"/>
    <p:sldId id="531" r:id="rId42"/>
    <p:sldId id="528" r:id="rId43"/>
    <p:sldId id="460" r:id="rId44"/>
    <p:sldId id="521" r:id="rId45"/>
    <p:sldId id="522" r:id="rId46"/>
    <p:sldId id="523" r:id="rId47"/>
    <p:sldId id="526" r:id="rId48"/>
    <p:sldId id="532" r:id="rId49"/>
    <p:sldId id="527" r:id="rId50"/>
    <p:sldId id="529" r:id="rId51"/>
    <p:sldId id="274" r:id="rId52"/>
    <p:sldId id="530" r:id="rId53"/>
    <p:sldId id="275" r:id="rId54"/>
    <p:sldId id="461" r:id="rId55"/>
    <p:sldId id="514" r:id="rId56"/>
    <p:sldId id="462" r:id="rId57"/>
    <p:sldId id="463" r:id="rId58"/>
    <p:sldId id="515" r:id="rId59"/>
    <p:sldId id="516" r:id="rId60"/>
    <p:sldId id="524" r:id="rId61"/>
    <p:sldId id="525" r:id="rId62"/>
  </p:sldIdLst>
  <p:sldSz cx="9144000" cy="6858000" type="screen4x3"/>
  <p:notesSz cx="6858000" cy="9144000"/>
  <p:custDataLst>
    <p:tags r:id="rId6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01"/>
    <p:restoredTop sz="86430"/>
  </p:normalViewPr>
  <p:slideViewPr>
    <p:cSldViewPr>
      <p:cViewPr varScale="1">
        <p:scale>
          <a:sx n="173" d="100"/>
          <a:sy n="173" d="100"/>
        </p:scale>
        <p:origin x="22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92"/>
    </p:cViewPr>
  </p:sorterViewPr>
  <p:notesViewPr>
    <p:cSldViewPr>
      <p:cViewPr varScale="1">
        <p:scale>
          <a:sx n="143" d="100"/>
          <a:sy n="143" d="100"/>
        </p:scale>
        <p:origin x="4696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3ECEFE15-D3A8-FE4D-B554-743A5D5B441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1568765A-D6D1-1B46-83B7-5501A3C7D82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>
            <a:extLst>
              <a:ext uri="{FF2B5EF4-FFF2-40B4-BE49-F238E27FC236}">
                <a16:creationId xmlns:a16="http://schemas.microsoft.com/office/drawing/2014/main" id="{C542DFD8-9FB1-C14A-8CAF-112ADCAE892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>
            <a:extLst>
              <a:ext uri="{FF2B5EF4-FFF2-40B4-BE49-F238E27FC236}">
                <a16:creationId xmlns:a16="http://schemas.microsoft.com/office/drawing/2014/main" id="{D548879F-78DD-544A-8439-3D22CFF2D71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6855BE-85A6-2045-967B-F692F3E85E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F21591D-58D5-DF40-81C9-5444ADD9419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B8E6699-D1C5-5842-A58C-2FEC0556AF0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5A0592D-D81C-7C4C-9319-7C6CF19C5C9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32B3AF95-CB93-564B-A6E0-C2D9401DB64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E0A02428-68AD-C84E-BC75-89CA843783C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6F1C6999-88AD-2F4A-A104-8CE7691849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83A60D-3011-E74D-9139-4A56361647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83A60D-3011-E74D-9139-4A56361647E9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937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0AD62DDD-F1D8-AC41-A975-935D882D28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B4C0C3A4-A7F0-7B47-B656-BEB3A9BFE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FA1D4496-AA5A-0946-A6A7-96E853F676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972B990-5266-E444-8429-3A627B952E8E}" type="slidenum">
              <a:rPr lang="en-US" altLang="en-US" sz="1200" smtClean="0">
                <a:latin typeface="Times New Roman" panose="02020603050405020304" pitchFamily="18" charset="0"/>
              </a:rPr>
              <a:pPr/>
              <a:t>23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E6F21DB1-AD09-DB43-A6BE-7DEA9460FA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73BA3641-CF9A-1C4E-A499-07C95812B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DF22E8E6-2302-244F-BE55-CF90C9EF36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B0EF96B-00BA-7C49-8FF3-61DA557BD99D}" type="slidenum">
              <a:rPr lang="en-US" altLang="en-US" sz="1200" smtClean="0">
                <a:latin typeface="Times New Roman" panose="02020603050405020304" pitchFamily="18" charset="0"/>
              </a:rPr>
              <a:pPr/>
              <a:t>32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D12683A2-8B84-3742-AAC4-255C87F9DB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675E11FE-650D-094B-8E9C-7CC394D35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7A6F24D4-D57C-C54B-8527-1A7621309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18BD3593-62C1-524A-9444-74B1CB2119C3}" type="slidenum">
              <a:rPr lang="en-US" altLang="en-US" sz="1200" smtClean="0">
                <a:latin typeface="Times New Roman" panose="02020603050405020304" pitchFamily="18" charset="0"/>
              </a:rPr>
              <a:pPr/>
              <a:t>43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133A0BBF-B345-8A4B-833B-47A0C3A362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FB6FA1B-7578-5242-AF21-870EB05AFDCF}" type="slidenum">
              <a:rPr lang="en-US" altLang="en-US" sz="1200" smtClean="0">
                <a:latin typeface="Times" pitchFamily="2" charset="0"/>
              </a:rPr>
              <a:pPr/>
              <a:t>7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3D000BB-A772-7A4D-873C-9145353843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1AE057A-83F4-0146-945A-B928524105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5C04F2D2-C89A-764D-A196-4A55CA22A2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534BE25B-165A-C84E-AE46-638CE7836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D884E0D2-90EE-5A45-8ED0-84978B49A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64419F7-5FE3-DE4E-A1F9-4E6A73635366}" type="slidenum">
              <a:rPr lang="en-US" altLang="en-US" sz="1200" smtClean="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83A60D-3011-E74D-9139-4A56361647E9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56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F46E288F-4A71-6D43-9F71-BDEBA72397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38DBDB0-2003-B740-A033-7FFB5E752B87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7144A3C9-0327-764A-9F5E-59517A06C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6F88789-F8BE-0842-B913-B0949E9D60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32223AB6-A5A4-B949-BAC2-E54F39C7A2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5B9E89E-B772-C246-9B22-86031AE0E6E3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C2574DFB-8B07-D046-9335-C0FB31D8B7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55C0A1C-24EE-FD44-8546-FB6FBDC22E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78D2BDE2-55C0-504C-9C0F-70B0B682C9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3C0D65-84A1-1A4E-9CDF-C37472C440CA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62ACE133-F5F1-4E4C-AF82-E7CDE1903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B455EB0-0622-2F4C-A4C8-B1FC946332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3A42AFFA-6FEF-A04F-B68D-910F9DA59C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E33365-6F4A-F44D-B096-9F6079AC4CB1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3E22362C-1879-1D41-9C94-36D1BA1E2C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10780EA-A181-E34F-9E4F-FA3E1B4993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59FA8697-1B3D-8542-B30B-BC828A6A19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009F8CF7-F2FA-524D-BE42-FC46259D5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116C977A-1363-CE41-8A7F-DD43E07D79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58B281E-F8B9-A74E-8670-67E397499AC9}" type="slidenum">
              <a:rPr lang="en-US" altLang="en-US" sz="1200" smtClean="0">
                <a:latin typeface="Times New Roman" panose="02020603050405020304" pitchFamily="18" charset="0"/>
              </a:rPr>
              <a:pPr/>
              <a:t>22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4CD558-B61F-CE43-887F-6F6E64231C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4D5818-FE51-BC43-B8BE-DF65613351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2669F0-3A60-E84B-A6EE-79F076D298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6BA79-8A5B-EC49-BCA6-76DD4846D4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23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571A76-E17E-8D43-B806-B27F6D5043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5EB6BF-7F87-0949-B727-DF3F96B8DF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86E716-BAC1-8C41-BDB4-91D06F2362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29539-1FA3-6B4A-AD4A-8516E0B118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76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EDC59C-239A-A74D-9036-690894272D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AF20D0-CF67-7F46-BAC7-A0F8B691A1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B0A729-68DD-2F4E-81C4-28216405F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79D41-E26C-A54E-8F94-CECD77A3D8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07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C02130-5A25-E842-B561-38BA15F5F8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FBFF17-1FB6-6B4C-848F-EC30127738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DDF8A8-DD39-184E-9814-19B7550000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16395-0995-EF4C-812D-D181EAC96D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49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11F6D4-5F55-D34E-8516-82AC59A49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A21D67-1B9C-7649-9006-598A84A622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68CF20-53BB-9C4A-883E-4377EF5860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FA060-64BF-5542-A9F5-A205FCA4FF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934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02A02A-D5FD-B248-8D80-A7E7A6423F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F9C55E-8B41-AE4D-BCB5-6DCE8D5366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DCB1C4-9DB5-1F47-AF3C-413A5E9E75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B45BA-9682-7B42-8BDF-8BFEEE9073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93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D3D4319-7B36-A641-84A8-7E90390956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95B8719-ED0D-8246-B778-EC675F36C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001564-D058-C14E-9298-90766A24F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AA6B9-C5F6-6F49-A6BC-6A857F6700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077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BCD06E6-B901-4640-8B98-B450B3E1C0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DC4C28-97DF-6D43-8CC5-029354318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8F37FB8-DCF5-E94A-BA3D-C46C6CDA06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2CF54-7608-8244-B574-BA9E3C5EBE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10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87AB069-2B5A-BF49-9EE3-DC0A4658B9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6DBBF8-F8DF-3B41-8C03-0050F07E89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C040FBD-344A-FD4C-AEF0-285448C9D0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3627B-E924-1349-8972-172E97D644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16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B056D6-63D1-494A-8C8D-8995E8EEDB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BE8CAC-D76E-1D42-913F-FE96DFAE70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36ED8F-47BC-474C-A124-D94EC91B7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01120-3BB3-4740-AFB1-EE0B8969AB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562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1A0953-F507-B24B-AEB0-84C4ADB532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960A9F-4AAD-0141-BB18-6B4BA9883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F156E8-486A-B143-89D8-3EC11FAC32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F1FB8-7530-9949-8F0D-64ED21206B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66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BA80B21-8C1B-5645-A12D-A4B9E8AC5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020B6E9-3E14-6B47-BFF3-23B4062EC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5FAFF95-6BA0-E148-A737-1156808EDD4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E799150-9E0E-984C-A298-F96E5DF12D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9DBCC8-937A-264C-B702-2AE1F993E1D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C7DB79-12F4-8947-991B-E3EADC0E29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jpeg"/><Relationship Id="rId7" Type="http://schemas.openxmlformats.org/officeDocument/2006/relationships/hyperlink" Target="http://en.wikipedia.org/wiki/Mouth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Anus" TargetMode="External"/><Relationship Id="rId5" Type="http://schemas.openxmlformats.org/officeDocument/2006/relationships/hyperlink" Target="http://en.wikipedia.org/wiki/Blastopore" TargetMode="External"/><Relationship Id="rId4" Type="http://schemas.openxmlformats.org/officeDocument/2006/relationships/hyperlink" Target="http://en.wikipedia.org/wiki/Embryonic_developmen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ssilguy.com/sites/ambridge/index.htm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imgrum.pw/user/edmundrogers98/587596879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inaturalist.org/taxa/127890-Araucaria-heterophylla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%CE%9413C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>
            <a:extLst>
              <a:ext uri="{FF2B5EF4-FFF2-40B4-BE49-F238E27FC236}">
                <a16:creationId xmlns:a16="http://schemas.microsoft.com/office/drawing/2014/main" id="{8947F7C5-FF40-E243-B363-733C141ED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0" t="53070" b="2634"/>
          <a:stretch>
            <a:fillRect/>
          </a:stretch>
        </p:blipFill>
        <p:spPr bwMode="auto">
          <a:xfrm>
            <a:off x="228600" y="304800"/>
            <a:ext cx="2590800" cy="622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4">
            <a:extLst>
              <a:ext uri="{FF2B5EF4-FFF2-40B4-BE49-F238E27FC236}">
                <a16:creationId xmlns:a16="http://schemas.microsoft.com/office/drawing/2014/main" id="{9FA58A46-3347-8E40-AAEB-E06A25919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375400"/>
            <a:ext cx="1984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Earth forms 4.56 bya</a:t>
            </a:r>
          </a:p>
        </p:txBody>
      </p:sp>
      <p:sp>
        <p:nvSpPr>
          <p:cNvPr id="16387" name="TextBox 6">
            <a:extLst>
              <a:ext uri="{FF2B5EF4-FFF2-40B4-BE49-F238E27FC236}">
                <a16:creationId xmlns:a16="http://schemas.microsoft.com/office/drawing/2014/main" id="{068B7630-F167-384D-B174-EC1BA38DF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949825"/>
            <a:ext cx="2881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Oldest terrestrial rocks 3.8 bya</a:t>
            </a:r>
          </a:p>
        </p:txBody>
      </p:sp>
      <p:sp>
        <p:nvSpPr>
          <p:cNvPr id="16388" name="TextBox 7">
            <a:extLst>
              <a:ext uri="{FF2B5EF4-FFF2-40B4-BE49-F238E27FC236}">
                <a16:creationId xmlns:a16="http://schemas.microsoft.com/office/drawing/2014/main" id="{2C02DB2A-7AB2-D34B-BD4E-A94B22077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800600"/>
            <a:ext cx="2636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Oldest Stromatolites 3.7 bya</a:t>
            </a:r>
          </a:p>
        </p:txBody>
      </p:sp>
      <p:sp>
        <p:nvSpPr>
          <p:cNvPr id="16389" name="TextBox 8">
            <a:extLst>
              <a:ext uri="{FF2B5EF4-FFF2-40B4-BE49-F238E27FC236}">
                <a16:creationId xmlns:a16="http://schemas.microsoft.com/office/drawing/2014/main" id="{4A3AD652-D12A-7444-BB50-2B1B97012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4413250"/>
            <a:ext cx="442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First photosynthetic bacteria 3.4 bya (anoxygenic)</a:t>
            </a:r>
          </a:p>
        </p:txBody>
      </p:sp>
      <p:sp>
        <p:nvSpPr>
          <p:cNvPr id="16390" name="TextBox 9">
            <a:extLst>
              <a:ext uri="{FF2B5EF4-FFF2-40B4-BE49-F238E27FC236}">
                <a16:creationId xmlns:a16="http://schemas.microsoft.com/office/drawing/2014/main" id="{46EB9A51-2575-FA4B-8845-E05102B75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538" y="3216275"/>
            <a:ext cx="3227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Great oxygenation event 2.4-2.5 bya</a:t>
            </a:r>
          </a:p>
        </p:txBody>
      </p:sp>
      <p:sp>
        <p:nvSpPr>
          <p:cNvPr id="16391" name="TextBox 10">
            <a:extLst>
              <a:ext uri="{FF2B5EF4-FFF2-40B4-BE49-F238E27FC236}">
                <a16:creationId xmlns:a16="http://schemas.microsoft.com/office/drawing/2014/main" id="{D632776E-9F0A-544C-9F49-55D84244E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446338"/>
            <a:ext cx="2782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First Eukaryotic fossils 1.9 bya</a:t>
            </a:r>
          </a:p>
        </p:txBody>
      </p:sp>
      <p:sp>
        <p:nvSpPr>
          <p:cNvPr id="16392" name="TextBox 12">
            <a:extLst>
              <a:ext uri="{FF2B5EF4-FFF2-40B4-BE49-F238E27FC236}">
                <a16:creationId xmlns:a16="http://schemas.microsoft.com/office/drawing/2014/main" id="{FE20C4B4-D32D-7949-8283-C5BFADF3E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327025"/>
            <a:ext cx="6373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Comic Sans MS" panose="030F0902030302020204" pitchFamily="66" charset="0"/>
              </a:rPr>
              <a:t>First organized differentiated multicellular eukaryotic fossils 635 mya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>
            <a:extLst>
              <a:ext uri="{FF2B5EF4-FFF2-40B4-BE49-F238E27FC236}">
                <a16:creationId xmlns:a16="http://schemas.microsoft.com/office/drawing/2014/main" id="{9B2F6F84-BE51-094C-A68E-2786417BB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0" t="53070" b="2634"/>
          <a:stretch>
            <a:fillRect/>
          </a:stretch>
        </p:blipFill>
        <p:spPr bwMode="auto">
          <a:xfrm>
            <a:off x="228600" y="304800"/>
            <a:ext cx="2590800" cy="622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4">
            <a:extLst>
              <a:ext uri="{FF2B5EF4-FFF2-40B4-BE49-F238E27FC236}">
                <a16:creationId xmlns:a16="http://schemas.microsoft.com/office/drawing/2014/main" id="{086BF21B-8BCD-344B-A2D6-2B6276EC9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375400"/>
            <a:ext cx="1984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Earth forms 4.56 bya</a:t>
            </a:r>
          </a:p>
        </p:txBody>
      </p:sp>
      <p:sp>
        <p:nvSpPr>
          <p:cNvPr id="27651" name="TextBox 6">
            <a:extLst>
              <a:ext uri="{FF2B5EF4-FFF2-40B4-BE49-F238E27FC236}">
                <a16:creationId xmlns:a16="http://schemas.microsoft.com/office/drawing/2014/main" id="{68185BDA-C603-DE48-8BE1-6AD58F629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949825"/>
            <a:ext cx="2881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Oldest terrestrial rocks 3.8 bya</a:t>
            </a:r>
          </a:p>
        </p:txBody>
      </p:sp>
      <p:sp>
        <p:nvSpPr>
          <p:cNvPr id="27652" name="TextBox 7">
            <a:extLst>
              <a:ext uri="{FF2B5EF4-FFF2-40B4-BE49-F238E27FC236}">
                <a16:creationId xmlns:a16="http://schemas.microsoft.com/office/drawing/2014/main" id="{612692AD-79F0-2E4C-B91E-010EE7FA5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800600"/>
            <a:ext cx="2636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Oldest Stromatolites 3.7 bya</a:t>
            </a:r>
          </a:p>
        </p:txBody>
      </p:sp>
      <p:sp>
        <p:nvSpPr>
          <p:cNvPr id="27653" name="TextBox 8">
            <a:extLst>
              <a:ext uri="{FF2B5EF4-FFF2-40B4-BE49-F238E27FC236}">
                <a16:creationId xmlns:a16="http://schemas.microsoft.com/office/drawing/2014/main" id="{4C764D6A-81E4-1E4B-939B-D96977419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4413250"/>
            <a:ext cx="442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First photosynthetic bacteria 3.4 bya (anoxygenic)</a:t>
            </a:r>
          </a:p>
        </p:txBody>
      </p:sp>
      <p:sp>
        <p:nvSpPr>
          <p:cNvPr id="27654" name="TextBox 9">
            <a:extLst>
              <a:ext uri="{FF2B5EF4-FFF2-40B4-BE49-F238E27FC236}">
                <a16:creationId xmlns:a16="http://schemas.microsoft.com/office/drawing/2014/main" id="{FB54229F-ECBB-3247-B821-56079A284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538" y="3216275"/>
            <a:ext cx="3227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Great oxygenation event 2.4-2.5 bya</a:t>
            </a:r>
          </a:p>
        </p:txBody>
      </p:sp>
      <p:sp>
        <p:nvSpPr>
          <p:cNvPr id="27655" name="TextBox 10">
            <a:extLst>
              <a:ext uri="{FF2B5EF4-FFF2-40B4-BE49-F238E27FC236}">
                <a16:creationId xmlns:a16="http://schemas.microsoft.com/office/drawing/2014/main" id="{F47162CA-A836-9244-9BCE-F95C0280A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446338"/>
            <a:ext cx="2782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First Eukaryotic fossils 1.9 bya</a:t>
            </a:r>
          </a:p>
        </p:txBody>
      </p:sp>
      <p:sp>
        <p:nvSpPr>
          <p:cNvPr id="27656" name="TextBox 12">
            <a:extLst>
              <a:ext uri="{FF2B5EF4-FFF2-40B4-BE49-F238E27FC236}">
                <a16:creationId xmlns:a16="http://schemas.microsoft.com/office/drawing/2014/main" id="{CDD1945E-7970-F54A-AA9E-400479B70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327025"/>
            <a:ext cx="6088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First organized differentiated multicellular eukaryotic fossils 635 mya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D7DF220F-3878-924B-A46F-04A902FF79BF}"/>
              </a:ext>
            </a:extLst>
          </p:cNvPr>
          <p:cNvSpPr/>
          <p:nvPr/>
        </p:nvSpPr>
        <p:spPr>
          <a:xfrm>
            <a:off x="2895600" y="635000"/>
            <a:ext cx="152400" cy="279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CCC27E-FEB8-854F-9EEA-2E5D95E8228C}"/>
              </a:ext>
            </a:extLst>
          </p:cNvPr>
          <p:cNvCxnSpPr/>
          <p:nvPr/>
        </p:nvCxnSpPr>
        <p:spPr>
          <a:xfrm>
            <a:off x="3124200" y="784225"/>
            <a:ext cx="3276600" cy="1804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9" name="TextBox 4">
            <a:extLst>
              <a:ext uri="{FF2B5EF4-FFF2-40B4-BE49-F238E27FC236}">
                <a16:creationId xmlns:a16="http://schemas.microsoft.com/office/drawing/2014/main" id="{63C6D5E5-8CCA-E042-9C1C-825D74F0D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227263"/>
            <a:ext cx="27019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Snowball Earth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635-850 mya; </a:t>
            </a:r>
            <a:r>
              <a:rPr lang="en-US" altLang="en-US" sz="1800">
                <a:latin typeface="Comic Sans MS" panose="030F0902030302020204" pitchFamily="66" charset="0"/>
              </a:rPr>
              <a:t>possibly wiping out most of the last pre-Cambrian life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>
            <a:extLst>
              <a:ext uri="{FF2B5EF4-FFF2-40B4-BE49-F238E27FC236}">
                <a16:creationId xmlns:a16="http://schemas.microsoft.com/office/drawing/2014/main" id="{133B5F5B-76C8-7D48-B9E1-787AB4ED1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166813"/>
            <a:ext cx="91440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5">
            <a:extLst>
              <a:ext uri="{FF2B5EF4-FFF2-40B4-BE49-F238E27FC236}">
                <a16:creationId xmlns:a16="http://schemas.microsoft.com/office/drawing/2014/main" id="{79C80E90-A511-F447-93A4-4BF493813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81013"/>
            <a:ext cx="7942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Snowball Earth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up to 5 such events prior to 550 mya</a:t>
            </a:r>
          </a:p>
        </p:txBody>
      </p:sp>
      <p:pic>
        <p:nvPicPr>
          <p:cNvPr id="28675" name="Picture 7">
            <a:extLst>
              <a:ext uri="{FF2B5EF4-FFF2-40B4-BE49-F238E27FC236}">
                <a16:creationId xmlns:a16="http://schemas.microsoft.com/office/drawing/2014/main" id="{BD6B2FC3-94D7-E94A-957E-31FF574E5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310063"/>
            <a:ext cx="3430588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69196268-B6A5-3A48-968E-133A31A6D3FE}"/>
              </a:ext>
            </a:extLst>
          </p:cNvPr>
          <p:cNvSpPr/>
          <p:nvPr/>
        </p:nvSpPr>
        <p:spPr>
          <a:xfrm>
            <a:off x="6400800" y="3833813"/>
            <a:ext cx="152400" cy="381000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77" name="Rectangle 1">
            <a:extLst>
              <a:ext uri="{FF2B5EF4-FFF2-40B4-BE49-F238E27FC236}">
                <a16:creationId xmlns:a16="http://schemas.microsoft.com/office/drawing/2014/main" id="{6A0FEDB6-E522-FD4E-B56E-1ECACCE48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8" y="5675313"/>
            <a:ext cx="2743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Snowball Effect Melts Itself!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AD0062E-4297-BC48-976D-68824FD6CA58}"/>
              </a:ext>
            </a:extLst>
          </p:cNvPr>
          <p:cNvCxnSpPr>
            <a:cxnSpLocks/>
          </p:cNvCxnSpPr>
          <p:nvPr/>
        </p:nvCxnSpPr>
        <p:spPr>
          <a:xfrm flipH="1">
            <a:off x="2243138" y="3263900"/>
            <a:ext cx="3167062" cy="24114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9F2959-87A7-344F-AF73-5E8960CEFC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5800" y="457200"/>
            <a:ext cx="5283200" cy="25527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>
                <a:alpha val="0"/>
              </a:srgbClr>
            </a:outerShdw>
          </a:effectLst>
        </p:spPr>
      </p:pic>
      <p:pic>
        <p:nvPicPr>
          <p:cNvPr id="29698" name="Picture 4">
            <a:extLst>
              <a:ext uri="{FF2B5EF4-FFF2-40B4-BE49-F238E27FC236}">
                <a16:creationId xmlns:a16="http://schemas.microsoft.com/office/drawing/2014/main" id="{4BD5BB94-2AB3-1543-9020-96AF2EE81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3276600"/>
            <a:ext cx="528320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">
            <a:extLst>
              <a:ext uri="{FF2B5EF4-FFF2-40B4-BE49-F238E27FC236}">
                <a16:creationId xmlns:a16="http://schemas.microsoft.com/office/drawing/2014/main" id="{7C93FB3F-896A-5642-B4EF-0405F6CCE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6232525"/>
            <a:ext cx="7010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http://a-dinosaur-a-day.com/post/139813247995/extinction-week-end-ediacaran-extinction</a:t>
            </a:r>
          </a:p>
        </p:txBody>
      </p:sp>
      <p:sp>
        <p:nvSpPr>
          <p:cNvPr id="29700" name="Rectangle 1">
            <a:extLst>
              <a:ext uri="{FF2B5EF4-FFF2-40B4-BE49-F238E27FC236}">
                <a16:creationId xmlns:a16="http://schemas.microsoft.com/office/drawing/2014/main" id="{FF13DA1F-B321-D648-8ED4-B898D71A4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1503363"/>
            <a:ext cx="1584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Ediacaran</a:t>
            </a:r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44879742-4026-3141-8FAE-79822EBB9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4495800"/>
            <a:ext cx="150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Cambrian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>
            <a:extLst>
              <a:ext uri="{FF2B5EF4-FFF2-40B4-BE49-F238E27FC236}">
                <a16:creationId xmlns:a16="http://schemas.microsoft.com/office/drawing/2014/main" id="{CC3E1117-C1F8-CA42-B1E4-2C58A02C4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123825"/>
            <a:ext cx="7421562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>
            <a:extLst>
              <a:ext uri="{FF2B5EF4-FFF2-40B4-BE49-F238E27FC236}">
                <a16:creationId xmlns:a16="http://schemas.microsoft.com/office/drawing/2014/main" id="{36747782-4B51-2546-925E-F3F6E7699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6562725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5">
            <a:extLst>
              <a:ext uri="{FF2B5EF4-FFF2-40B4-BE49-F238E27FC236}">
                <a16:creationId xmlns:a16="http://schemas.microsoft.com/office/drawing/2014/main" id="{5A98355F-B5E0-AF41-877B-D3CA84563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3" y="485775"/>
            <a:ext cx="2286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omic Sans MS" panose="030F0902030302020204" pitchFamily="66" charset="0"/>
              </a:rPr>
              <a:t>Trilobites: Variations on a Theme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MARCH 3, 2014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Over 300 million years, trilobites evolved a diverse and successful array of forms while maintaining a simple, common body plan.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>
                <a:latin typeface="Comic Sans MS" panose="030F0902030302020204" pitchFamily="66" charset="0"/>
              </a:rPr>
              <a:t>New York Times </a:t>
            </a:r>
            <a:r>
              <a:rPr lang="mr-IN" altLang="en-US" sz="2000">
                <a:latin typeface="Comic Sans MS" panose="030F0902030302020204" pitchFamily="66" charset="0"/>
              </a:rPr>
              <a:t>–</a:t>
            </a:r>
            <a:r>
              <a:rPr lang="en-US" altLang="en-US" sz="2000">
                <a:latin typeface="Comic Sans MS" panose="030F0902030302020204" pitchFamily="66" charset="0"/>
              </a:rPr>
              <a:t> by Natalie Angier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902030302020204" pitchFamily="66" charset="0"/>
            </a:endParaRPr>
          </a:p>
        </p:txBody>
      </p:sp>
      <p:sp>
        <p:nvSpPr>
          <p:cNvPr id="31747" name="TextBox 1">
            <a:extLst>
              <a:ext uri="{FF2B5EF4-FFF2-40B4-BE49-F238E27FC236}">
                <a16:creationId xmlns:a16="http://schemas.microsoft.com/office/drawing/2014/main" id="{605E9A13-3F85-C741-94AD-B4F4D1361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638800"/>
            <a:ext cx="8582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First appeared 521 mya at the very beginning of Cambrian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:a16="http://schemas.microsoft.com/office/drawing/2014/main" id="{DAF129E6-D4C6-FF49-8D72-F67B3FEBE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4788"/>
            <a:ext cx="7391400" cy="3108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Comic Sans MS" charset="0"/>
              </a:rPr>
              <a:t>The Cambrian Explosion 540 Mya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latin typeface="Comic Sans MS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en-US" sz="2200" dirty="0">
                <a:latin typeface="Comic Sans MS" charset="0"/>
              </a:rPr>
              <a:t>Most major animal groups appear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endParaRPr lang="en-US" altLang="en-US" sz="2200" dirty="0">
              <a:latin typeface="Comic Sans MS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en-US" sz="2200" dirty="0">
                <a:latin typeface="Comic Sans MS" charset="0"/>
              </a:rPr>
              <a:t>Mollusks, Arthropods, Chordates, Echinoderms, </a:t>
            </a:r>
            <a:r>
              <a:rPr lang="en-US" altLang="en-US" sz="2200" dirty="0" err="1">
                <a:latin typeface="Comic Sans MS" charset="0"/>
              </a:rPr>
              <a:t>Brachipods</a:t>
            </a:r>
            <a:r>
              <a:rPr lang="en-US" altLang="en-US" sz="2200" dirty="0">
                <a:latin typeface="Comic Sans MS" charset="0"/>
              </a:rPr>
              <a:t>, Annelids, etc.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endParaRPr lang="en-US" altLang="en-US" sz="2200" dirty="0">
              <a:latin typeface="Comic Sans MS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en-US" sz="2200" dirty="0">
                <a:latin typeface="Comic Sans MS" charset="0"/>
              </a:rPr>
              <a:t>Complex bilaterally symmetric organisms proliferate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endParaRPr lang="en-US" altLang="en-US" sz="2200" dirty="0">
              <a:latin typeface="Comic Sans MS" charset="0"/>
            </a:endParaRPr>
          </a:p>
        </p:txBody>
      </p:sp>
      <p:grpSp>
        <p:nvGrpSpPr>
          <p:cNvPr id="32770" name="Group 2">
            <a:extLst>
              <a:ext uri="{FF2B5EF4-FFF2-40B4-BE49-F238E27FC236}">
                <a16:creationId xmlns:a16="http://schemas.microsoft.com/office/drawing/2014/main" id="{2874BEF5-DB76-514E-AC70-F7005CE53F18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3124200"/>
            <a:ext cx="6096000" cy="3451225"/>
            <a:chOff x="533400" y="2514600"/>
            <a:chExt cx="7080250" cy="3879850"/>
          </a:xfrm>
        </p:grpSpPr>
        <p:sp>
          <p:nvSpPr>
            <p:cNvPr id="32771" name="Text Box 7">
              <a:extLst>
                <a:ext uri="{FF2B5EF4-FFF2-40B4-BE49-F238E27FC236}">
                  <a16:creationId xmlns:a16="http://schemas.microsoft.com/office/drawing/2014/main" id="{8D192831-9C9B-9B45-B4FC-EC05CF8336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5937250"/>
              <a:ext cx="21891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omic Sans MS" panose="030F0902030302020204" pitchFamily="66" charset="0"/>
                </a:rPr>
                <a:t>Burgess Shale</a:t>
              </a:r>
            </a:p>
          </p:txBody>
        </p:sp>
        <p:grpSp>
          <p:nvGrpSpPr>
            <p:cNvPr id="32772" name="Group 1">
              <a:extLst>
                <a:ext uri="{FF2B5EF4-FFF2-40B4-BE49-F238E27FC236}">
                  <a16:creationId xmlns:a16="http://schemas.microsoft.com/office/drawing/2014/main" id="{0CF08DE5-B618-9046-909A-333D2C9B3D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" y="2514600"/>
              <a:ext cx="4854575" cy="3879850"/>
              <a:chOff x="1762189" y="2562818"/>
              <a:chExt cx="4854511" cy="3880051"/>
            </a:xfrm>
          </p:grpSpPr>
          <p:pic>
            <p:nvPicPr>
              <p:cNvPr id="32775" name="Picture 8" descr="brugess shale 1">
                <a:extLst>
                  <a:ext uri="{FF2B5EF4-FFF2-40B4-BE49-F238E27FC236}">
                    <a16:creationId xmlns:a16="http://schemas.microsoft.com/office/drawing/2014/main" id="{013C0D9F-46DE-5C42-B102-B750D316D8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2189" y="2887793"/>
                <a:ext cx="1768348" cy="2247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76" name="Picture 9" descr="burgess shale 2">
                <a:extLst>
                  <a:ext uri="{FF2B5EF4-FFF2-40B4-BE49-F238E27FC236}">
                    <a16:creationId xmlns:a16="http://schemas.microsoft.com/office/drawing/2014/main" id="{E644764C-34C2-0441-BC25-833233B739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7600" y="2562818"/>
                <a:ext cx="2959100" cy="1882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77" name="Picture 10" descr="burgess shale 3">
                <a:extLst>
                  <a:ext uri="{FF2B5EF4-FFF2-40B4-BE49-F238E27FC236}">
                    <a16:creationId xmlns:a16="http://schemas.microsoft.com/office/drawing/2014/main" id="{54B3226A-7ABD-4749-BB66-C219F20AB8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6861" y="4556919"/>
                <a:ext cx="1819275" cy="188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2773" name="Picture 3">
              <a:extLst>
                <a:ext uri="{FF2B5EF4-FFF2-40B4-BE49-F238E27FC236}">
                  <a16:creationId xmlns:a16="http://schemas.microsoft.com/office/drawing/2014/main" id="{646DF1FD-3B9A-7448-A7A2-C4A997B8A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850" y="2781300"/>
              <a:ext cx="1701800" cy="271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Picture 4">
              <a:extLst>
                <a:ext uri="{FF2B5EF4-FFF2-40B4-BE49-F238E27FC236}">
                  <a16:creationId xmlns:a16="http://schemas.microsoft.com/office/drawing/2014/main" id="{BA19CBEC-D84C-7840-8544-3696A8C2A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925" y="4508500"/>
              <a:ext cx="1443038" cy="1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>
            <a:extLst>
              <a:ext uri="{FF2B5EF4-FFF2-40B4-BE49-F238E27FC236}">
                <a16:creationId xmlns:a16="http://schemas.microsoft.com/office/drawing/2014/main" id="{B9298238-0892-F042-8B7B-A0F16329A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391400" cy="4316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6B386D50-2E9B-A147-BC7A-B4695A2D3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09600"/>
            <a:ext cx="601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Where on earth was the Burgess Shale?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ECC8276-8CB4-A747-BC4F-9B8AE49872DC}"/>
              </a:ext>
            </a:extLst>
          </p:cNvPr>
          <p:cNvCxnSpPr/>
          <p:nvPr/>
        </p:nvCxnSpPr>
        <p:spPr>
          <a:xfrm>
            <a:off x="3124200" y="2514600"/>
            <a:ext cx="3810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0" name="TextBox 6">
            <a:extLst>
              <a:ext uri="{FF2B5EF4-FFF2-40B4-BE49-F238E27FC236}">
                <a16:creationId xmlns:a16="http://schemas.microsoft.com/office/drawing/2014/main" id="{C4395ACD-A2E6-3240-A418-0E7B15D8F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33600"/>
            <a:ext cx="430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latin typeface="Comic Sans MS" panose="030F0902030302020204" pitchFamily="66" charset="0"/>
              </a:rPr>
              <a:t>*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AA70AB8B-F7E2-9C4D-84E8-55307C1ED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50950"/>
            <a:ext cx="686117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2">
            <a:extLst>
              <a:ext uri="{FF2B5EF4-FFF2-40B4-BE49-F238E27FC236}">
                <a16:creationId xmlns:a16="http://schemas.microsoft.com/office/drawing/2014/main" id="{FCB73E46-8FBC-4943-95D3-2E903CD9F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52400"/>
            <a:ext cx="6858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Most major groups emerge from the fossil record in the Cambrian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85BD6B6E-C963-CA44-A158-01970FA54E41}"/>
              </a:ext>
            </a:extLst>
          </p:cNvPr>
          <p:cNvSpPr/>
          <p:nvPr/>
        </p:nvSpPr>
        <p:spPr>
          <a:xfrm rot="5400000">
            <a:off x="4834731" y="5215732"/>
            <a:ext cx="325437" cy="14351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62BE22-171A-323F-9002-FBB4213DB6E8}"/>
              </a:ext>
            </a:extLst>
          </p:cNvPr>
          <p:cNvSpPr txBox="1"/>
          <p:nvPr/>
        </p:nvSpPr>
        <p:spPr>
          <a:xfrm>
            <a:off x="228601" y="76200"/>
            <a:ext cx="86868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Phyla/major taxonomic groups present in the Burgess Shale that are extinct or have no modern representatives:</a:t>
            </a:r>
          </a:p>
          <a:p>
            <a:endParaRPr lang="en-US" dirty="0"/>
          </a:p>
          <a:p>
            <a:r>
              <a:rPr lang="en-US" sz="2000" b="1" dirty="0" err="1"/>
              <a:t>Radiodonta</a:t>
            </a:r>
            <a:r>
              <a:rPr lang="en-US" sz="2000" b="1" dirty="0"/>
              <a:t> (</a:t>
            </a:r>
            <a:r>
              <a:rPr lang="en-US" sz="2000" b="1" dirty="0" err="1"/>
              <a:t>Dinocaridida</a:t>
            </a:r>
            <a:r>
              <a:rPr lang="en-US" sz="2000" b="1" dirty="0"/>
              <a:t>): </a:t>
            </a:r>
            <a:r>
              <a:rPr lang="en-US" sz="2000" dirty="0"/>
              <a:t>stem-group arthropods such as </a:t>
            </a:r>
            <a:r>
              <a:rPr lang="en-US" sz="2000" b="1" i="1" dirty="0" err="1"/>
              <a:t>Anomalocaris</a:t>
            </a:r>
            <a:r>
              <a:rPr lang="en-US" sz="2000" dirty="0"/>
              <a:t> and </a:t>
            </a:r>
            <a:r>
              <a:rPr lang="en-US" sz="2000" b="1" i="1" dirty="0" err="1"/>
              <a:t>Peytoia</a:t>
            </a:r>
            <a:r>
              <a:rPr lang="en-US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 err="1"/>
              <a:t>Lobopodia</a:t>
            </a:r>
            <a:r>
              <a:rPr lang="en-US" sz="2000" b="1" dirty="0"/>
              <a:t> (</a:t>
            </a:r>
            <a:r>
              <a:rPr lang="en-US" sz="2000" b="1" dirty="0" err="1"/>
              <a:t>Xenusia</a:t>
            </a:r>
            <a:r>
              <a:rPr lang="en-US" sz="2000" b="1" dirty="0"/>
              <a:t>):</a:t>
            </a:r>
            <a:r>
              <a:rPr lang="en-US" sz="2000" dirty="0"/>
              <a:t> </a:t>
            </a:r>
            <a:r>
              <a:rPr lang="en-US" sz="2000" b="1" i="1" dirty="0" err="1"/>
              <a:t>Hallucigenia</a:t>
            </a:r>
            <a:r>
              <a:rPr lang="en-US" sz="2000" dirty="0"/>
              <a:t> and </a:t>
            </a:r>
            <a:r>
              <a:rPr lang="en-US" sz="2000" b="1" dirty="0" err="1"/>
              <a:t>A</a:t>
            </a:r>
            <a:r>
              <a:rPr lang="en-US" sz="2000" b="1" i="1" dirty="0" err="1"/>
              <a:t>ysheaia</a:t>
            </a:r>
            <a:r>
              <a:rPr lang="en-US" sz="2000" dirty="0"/>
              <a:t>, represent unique, extinct body plans often called "walking worms".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 err="1"/>
              <a:t>Chancellorids</a:t>
            </a:r>
            <a:r>
              <a:rPr lang="en-US" sz="2000" b="1" dirty="0"/>
              <a:t>:</a:t>
            </a:r>
            <a:r>
              <a:rPr lang="en-US" sz="2000" dirty="0"/>
              <a:t> originally thought to be sponges, unique to the Cambrian, with no clear living descendants.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 err="1"/>
              <a:t>Opabiniids</a:t>
            </a:r>
            <a:r>
              <a:rPr lang="en-US" sz="2000" b="1" dirty="0"/>
              <a:t>:</a:t>
            </a:r>
            <a:r>
              <a:rPr lang="en-US" sz="2000" dirty="0"/>
              <a:t> e.g., </a:t>
            </a:r>
            <a:r>
              <a:rPr lang="en-US" sz="2000" b="1" i="1" dirty="0" err="1"/>
              <a:t>Opabinia</a:t>
            </a:r>
            <a:r>
              <a:rPr lang="en-US" sz="2000" dirty="0"/>
              <a:t>, with five eyes, a flexible proboscis with a claw at the end, does not fit into modern phyla.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 err="1"/>
              <a:t>Scleritome</a:t>
            </a:r>
            <a:r>
              <a:rPr lang="en-US" sz="2000" b="1" dirty="0"/>
              <a:t>-bearing Animals:</a:t>
            </a:r>
            <a:r>
              <a:rPr lang="en-US" sz="2000" dirty="0"/>
              <a:t> e.g. </a:t>
            </a:r>
            <a:r>
              <a:rPr lang="en-US" sz="2000" b="1" i="1" dirty="0" err="1"/>
              <a:t>Wiwaxia</a:t>
            </a:r>
            <a:r>
              <a:rPr lang="en-US" sz="2000" dirty="0"/>
              <a:t> (a slug-like, plated, and spined creature) is notoriously difficult to classify and ais considered a stem-group to mollusks or annelids, rather than belonging to any modern, defined phylum.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94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Evolution-Fig-05-11-0">
            <a:extLst>
              <a:ext uri="{FF2B5EF4-FFF2-40B4-BE49-F238E27FC236}">
                <a16:creationId xmlns:a16="http://schemas.microsoft.com/office/drawing/2014/main" id="{C5B20BF3-9D04-0E43-BA82-65D7196B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4240213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6">
            <a:extLst>
              <a:ext uri="{FF2B5EF4-FFF2-40B4-BE49-F238E27FC236}">
                <a16:creationId xmlns:a16="http://schemas.microsoft.com/office/drawing/2014/main" id="{32BAA07D-3B3D-674D-9773-CEF71A109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36525"/>
            <a:ext cx="4038600" cy="3140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About this time or a little before was the split between the Prostomes &amp; Deuterostomes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Distinguished by their </a:t>
            </a:r>
            <a:r>
              <a:rPr lang="en-US" altLang="en-US" sz="1600">
                <a:latin typeface="Comic Sans MS" panose="030F0902030302020204" pitchFamily="66" charset="0"/>
                <a:hlinkClick r:id="rId4" tooltip="Embryonic development"/>
              </a:rPr>
              <a:t>embryonic development</a:t>
            </a:r>
            <a:r>
              <a:rPr lang="en-US" altLang="en-US" sz="1600">
                <a:latin typeface="Comic Sans MS" panose="030F0902030302020204" pitchFamily="66" charset="0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In deuterostomes, the first opening (the </a:t>
            </a:r>
            <a:r>
              <a:rPr lang="en-US" altLang="en-US" sz="1600">
                <a:latin typeface="Comic Sans MS" panose="030F0902030302020204" pitchFamily="66" charset="0"/>
                <a:hlinkClick r:id="rId5" tooltip="Blastopore"/>
              </a:rPr>
              <a:t>blastopore</a:t>
            </a:r>
            <a:r>
              <a:rPr lang="en-US" altLang="en-US" sz="1600">
                <a:latin typeface="Comic Sans MS" panose="030F0902030302020204" pitchFamily="66" charset="0"/>
              </a:rPr>
              <a:t>) becomes the </a:t>
            </a:r>
            <a:r>
              <a:rPr lang="en-US" altLang="en-US" sz="1600">
                <a:latin typeface="Comic Sans MS" panose="030F0902030302020204" pitchFamily="66" charset="0"/>
                <a:hlinkClick r:id="rId6" tooltip="Anus"/>
              </a:rPr>
              <a:t>anus</a:t>
            </a:r>
            <a:r>
              <a:rPr lang="en-US" altLang="en-US" sz="1600">
                <a:latin typeface="Comic Sans MS" panose="030F0902030302020204" pitchFamily="66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In protostomes it becomes the </a:t>
            </a:r>
            <a:r>
              <a:rPr lang="en-US" altLang="en-US" sz="1600">
                <a:latin typeface="Comic Sans MS" panose="030F0902030302020204" pitchFamily="66" charset="0"/>
                <a:hlinkClick r:id="rId7" tooltip="Mouth"/>
              </a:rPr>
              <a:t>mouth</a:t>
            </a:r>
            <a:r>
              <a:rPr lang="en-US" altLang="en-US" sz="1600">
                <a:latin typeface="Comic Sans MS" panose="030F0902030302020204" pitchFamily="66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6006A9-4C7B-D446-A605-5E324E2412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32543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DCD841-1D98-414E-8FF2-162B80E29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867400"/>
            <a:ext cx="3962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Comic Sans MS" panose="030F0902030302020204" pitchFamily="66" charset="0"/>
              </a:rPr>
              <a:t>https://commons.wikimedia.org/w/index.php?curid=8062105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>
            <a:extLst>
              <a:ext uri="{FF2B5EF4-FFF2-40B4-BE49-F238E27FC236}">
                <a16:creationId xmlns:a16="http://schemas.microsoft.com/office/drawing/2014/main" id="{934A7EBB-556A-8241-80BF-C15BE81E8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7478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Ediacaran 635 – 541 mya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Last period of Proterozoic prior to Cambrian </a:t>
            </a:r>
          </a:p>
        </p:txBody>
      </p:sp>
      <p:sp>
        <p:nvSpPr>
          <p:cNvPr id="17410" name="TextBox 11">
            <a:extLst>
              <a:ext uri="{FF2B5EF4-FFF2-40B4-BE49-F238E27FC236}">
                <a16:creationId xmlns:a16="http://schemas.microsoft.com/office/drawing/2014/main" id="{83BF62DE-D5B8-0947-B055-7C6743949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71600"/>
            <a:ext cx="84232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latin typeface="Comic Sans MS" panose="030F0902030302020204" pitchFamily="66" charset="0"/>
              </a:rPr>
              <a:t>First: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Soft-bodied organisms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Organized, differentiated multicellular constriction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Sizes larger than centimeters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Almost all forms of symmetry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Perhaps first embyros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17411" name="TextBox 13">
            <a:extLst>
              <a:ext uri="{FF2B5EF4-FFF2-40B4-BE49-F238E27FC236}">
                <a16:creationId xmlns:a16="http://schemas.microsoft.com/office/drawing/2014/main" id="{E3395DC2-0A7F-3E49-9A36-2A1BD8181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76663"/>
            <a:ext cx="2971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latin typeface="Comic Sans MS" panose="030F0902030302020204" pitchFamily="66" charset="0"/>
              </a:rPr>
              <a:t>Diversification coincided with a large increase in atmospheric oxygen</a:t>
            </a:r>
          </a:p>
        </p:txBody>
      </p:sp>
      <p:pic>
        <p:nvPicPr>
          <p:cNvPr id="17412" name="Picture 1">
            <a:extLst>
              <a:ext uri="{FF2B5EF4-FFF2-40B4-BE49-F238E27FC236}">
                <a16:creationId xmlns:a16="http://schemas.microsoft.com/office/drawing/2014/main" id="{A76F9711-A91C-884E-9329-E7F1CC2D5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3648075"/>
            <a:ext cx="3719512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2">
            <a:extLst>
              <a:ext uri="{FF2B5EF4-FFF2-40B4-BE49-F238E27FC236}">
                <a16:creationId xmlns:a16="http://schemas.microsoft.com/office/drawing/2014/main" id="{F07528FA-4509-314E-8BF7-3F7E08F52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"/>
            <a:ext cx="81661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First jawless fishes also arise during the Cambrian Explosion</a:t>
            </a:r>
          </a:p>
          <a:p>
            <a:pPr>
              <a:spcBef>
                <a:spcPct val="0"/>
              </a:spcBef>
            </a:pPr>
            <a:endParaRPr lang="en-US" altLang="en-US" sz="2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en-US" altLang="en-US" sz="2200">
                <a:latin typeface="Comic Sans MS" panose="030F0902030302020204" pitchFamily="66" charset="0"/>
              </a:rPr>
              <a:t>530 mya</a:t>
            </a:r>
          </a:p>
          <a:p>
            <a:pPr>
              <a:spcBef>
                <a:spcPct val="0"/>
              </a:spcBef>
            </a:pPr>
            <a:endParaRPr lang="en-US" altLang="en-US" sz="2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en-US" altLang="en-US" sz="2200">
                <a:latin typeface="Comic Sans MS" panose="030F0902030302020204" pitchFamily="66" charset="0"/>
              </a:rPr>
              <a:t>Agnatha (e.g., lamprey)</a:t>
            </a:r>
          </a:p>
          <a:p>
            <a:pPr>
              <a:spcBef>
                <a:spcPct val="0"/>
              </a:spcBef>
            </a:pPr>
            <a:endParaRPr lang="en-US" altLang="en-US" sz="2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en-US" altLang="en-US" sz="2200">
                <a:latin typeface="Comic Sans MS" panose="030F0902030302020204" pitchFamily="66" charset="0"/>
              </a:rPr>
              <a:t>Gills used for respiration not feeding</a:t>
            </a:r>
          </a:p>
          <a:p>
            <a:pPr>
              <a:spcBef>
                <a:spcPct val="0"/>
              </a:spcBef>
            </a:pPr>
            <a:endParaRPr lang="en-US" altLang="en-US" sz="2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en-US" altLang="en-US" sz="2200">
                <a:latin typeface="Comic Sans MS" panose="030F0902030302020204" pitchFamily="66" charset="0"/>
              </a:rPr>
              <a:t>Bony heads w/plates</a:t>
            </a:r>
          </a:p>
        </p:txBody>
      </p:sp>
      <p:pic>
        <p:nvPicPr>
          <p:cNvPr id="40962" name="Picture 3">
            <a:extLst>
              <a:ext uri="{FF2B5EF4-FFF2-40B4-BE49-F238E27FC236}">
                <a16:creationId xmlns:a16="http://schemas.microsoft.com/office/drawing/2014/main" id="{1F02C051-9B22-D847-8BAD-576BF4D4D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63963"/>
            <a:ext cx="2593975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4">
            <a:extLst>
              <a:ext uri="{FF2B5EF4-FFF2-40B4-BE49-F238E27FC236}">
                <a16:creationId xmlns:a16="http://schemas.microsoft.com/office/drawing/2014/main" id="{3A2C5EAC-8537-2340-AE5B-829C399BE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191250"/>
            <a:ext cx="899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>
                <a:latin typeface="Helvetica" pitchFamily="2" charset="0"/>
                <a:ea typeface="Helvetica" pitchFamily="2" charset="0"/>
                <a:cs typeface="Helvetica" pitchFamily="2" charset="0"/>
              </a:rPr>
              <a:t>By Philippe Janvier - http://tolweb.org/Osteostraci/14842, CC BY 3.0, https://commons.wikimedia.org/w/index.php?curid=22708910</a:t>
            </a:r>
          </a:p>
        </p:txBody>
      </p:sp>
      <p:sp>
        <p:nvSpPr>
          <p:cNvPr id="40964" name="TextBox 7">
            <a:extLst>
              <a:ext uri="{FF2B5EF4-FFF2-40B4-BE49-F238E27FC236}">
                <a16:creationId xmlns:a16="http://schemas.microsoft.com/office/drawing/2014/main" id="{8F8E2017-8960-284A-92A8-C7CA09656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050" y="4699000"/>
            <a:ext cx="163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Helvetica" pitchFamily="2" charset="0"/>
                <a:ea typeface="Helvetica" pitchFamily="2" charset="0"/>
                <a:cs typeface="Helvetica" pitchFamily="2" charset="0"/>
              </a:rPr>
              <a:t>Ostracoderms</a:t>
            </a:r>
          </a:p>
        </p:txBody>
      </p:sp>
      <p:pic>
        <p:nvPicPr>
          <p:cNvPr id="40965" name="Picture 3">
            <a:extLst>
              <a:ext uri="{FF2B5EF4-FFF2-40B4-BE49-F238E27FC236}">
                <a16:creationId xmlns:a16="http://schemas.microsoft.com/office/drawing/2014/main" id="{2FE7528D-2B0A-9F45-BFC9-7CC593F21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3884613"/>
            <a:ext cx="3076575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>
            <a:extLst>
              <a:ext uri="{FF2B5EF4-FFF2-40B4-BE49-F238E27FC236}">
                <a16:creationId xmlns:a16="http://schemas.microsoft.com/office/drawing/2014/main" id="{191998C3-5412-E043-8701-AE25756EE1C2}"/>
              </a:ext>
            </a:extLst>
          </p:cNvPr>
          <p:cNvSpPr/>
          <p:nvPr/>
        </p:nvSpPr>
        <p:spPr>
          <a:xfrm>
            <a:off x="2057400" y="228600"/>
            <a:ext cx="381000" cy="403225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986" name="Picture 3">
            <a:extLst>
              <a:ext uri="{FF2B5EF4-FFF2-40B4-BE49-F238E27FC236}">
                <a16:creationId xmlns:a16="http://schemas.microsoft.com/office/drawing/2014/main" id="{73ACC35C-873D-E84D-83B6-5224AC28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620000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4">
            <a:extLst>
              <a:ext uri="{FF2B5EF4-FFF2-40B4-BE49-F238E27FC236}">
                <a16:creationId xmlns:a16="http://schemas.microsoft.com/office/drawing/2014/main" id="{C5FE7983-4810-0548-9B98-87A6D6BFD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3" y="6319838"/>
            <a:ext cx="25923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https://en.wikipedia.org/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>
            <a:extLst>
              <a:ext uri="{FF2B5EF4-FFF2-40B4-BE49-F238E27FC236}">
                <a16:creationId xmlns:a16="http://schemas.microsoft.com/office/drawing/2014/main" id="{DDDF417B-3A7F-1940-8473-B5FD76277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304800"/>
            <a:ext cx="7445375" cy="595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761026-74D9-D040-A718-6A0150AEE0BE}"/>
              </a:ext>
            </a:extLst>
          </p:cNvPr>
          <p:cNvSpPr/>
          <p:nvPr/>
        </p:nvSpPr>
        <p:spPr>
          <a:xfrm>
            <a:off x="1447800" y="381000"/>
            <a:ext cx="2327275" cy="3733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x-none" altLang="x-none">
              <a:solidFill>
                <a:srgbClr val="FFFFFF"/>
              </a:solidFill>
            </a:endParaRPr>
          </a:p>
        </p:txBody>
      </p:sp>
      <p:sp>
        <p:nvSpPr>
          <p:cNvPr id="43011" name="TextBox 4">
            <a:extLst>
              <a:ext uri="{FF2B5EF4-FFF2-40B4-BE49-F238E27FC236}">
                <a16:creationId xmlns:a16="http://schemas.microsoft.com/office/drawing/2014/main" id="{B4E46403-CC04-D545-AACB-B163C9BE1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1303338"/>
            <a:ext cx="34559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Red, green, and glaucophyte algae arose ~ 1.5-1.6 bya </a:t>
            </a:r>
          </a:p>
        </p:txBody>
      </p:sp>
      <p:sp>
        <p:nvSpPr>
          <p:cNvPr id="43012" name="TextBox 10">
            <a:extLst>
              <a:ext uri="{FF2B5EF4-FFF2-40B4-BE49-F238E27FC236}">
                <a16:creationId xmlns:a16="http://schemas.microsoft.com/office/drawing/2014/main" id="{B40EA591-4839-B340-9FFD-AE0BFD436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389688"/>
            <a:ext cx="6816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De Clerk, O., K.A.  Bogaert, and F. Leliaert. 2012. Om Advances n Botanical Research Vol. 64.</a:t>
            </a:r>
          </a:p>
        </p:txBody>
      </p:sp>
      <p:sp>
        <p:nvSpPr>
          <p:cNvPr id="43013" name="TextBox 14">
            <a:extLst>
              <a:ext uri="{FF2B5EF4-FFF2-40B4-BE49-F238E27FC236}">
                <a16:creationId xmlns:a16="http://schemas.microsoft.com/office/drawing/2014/main" id="{60D8C078-C618-3048-B974-8058226A7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38125"/>
            <a:ext cx="4048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The Evolution of Plants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1">
            <a:extLst>
              <a:ext uri="{FF2B5EF4-FFF2-40B4-BE49-F238E27FC236}">
                <a16:creationId xmlns:a16="http://schemas.microsoft.com/office/drawing/2014/main" id="{D1C52232-F3BE-BB43-A012-91B85077E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76250"/>
            <a:ext cx="4048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The Evolution of Plants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3295277F-BE89-574F-818C-77E7F9008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3FF319-8AD7-1D42-8FDA-688C8B2527C2}"/>
              </a:ext>
            </a:extLst>
          </p:cNvPr>
          <p:cNvCxnSpPr/>
          <p:nvPr/>
        </p:nvCxnSpPr>
        <p:spPr>
          <a:xfrm flipV="1">
            <a:off x="914400" y="3352800"/>
            <a:ext cx="0" cy="2133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D86DE15-CA5A-6648-ADAB-4EB3F6B63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638800"/>
            <a:ext cx="6723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Appearance in fossil record of several multicellular phyla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“Cambrian Explosion” - occurred over 10s of millions of years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A330C7-D45E-EF4E-A73F-0AFEC5B4BCA8}"/>
              </a:ext>
            </a:extLst>
          </p:cNvPr>
          <p:cNvCxnSpPr/>
          <p:nvPr/>
        </p:nvCxnSpPr>
        <p:spPr>
          <a:xfrm flipV="1">
            <a:off x="1828800" y="3352800"/>
            <a:ext cx="0" cy="1295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5714CF6-A7DF-754C-8C23-F9FB5AAA7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24400"/>
            <a:ext cx="6094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First terrestrial nonvascular plants - </a:t>
            </a:r>
            <a:r>
              <a:rPr lang="en-US" altLang="en-US" sz="2000" u="sng">
                <a:latin typeface="Comic Sans MS" panose="030F0902030302020204" pitchFamily="66" charset="0"/>
              </a:rPr>
              <a:t>Bryophytes</a:t>
            </a:r>
            <a:r>
              <a:rPr lang="en-US" altLang="en-US" sz="200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5063" name="TextBox 8">
            <a:extLst>
              <a:ext uri="{FF2B5EF4-FFF2-40B4-BE49-F238E27FC236}">
                <a16:creationId xmlns:a16="http://schemas.microsoft.com/office/drawing/2014/main" id="{5818A09E-7E08-EF42-9156-A4F965722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24025"/>
            <a:ext cx="2181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Phanerozoic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">
            <a:extLst>
              <a:ext uri="{FF2B5EF4-FFF2-40B4-BE49-F238E27FC236}">
                <a16:creationId xmlns:a16="http://schemas.microsoft.com/office/drawing/2014/main" id="{055429C3-BFD8-6A46-97E8-C74D432CA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09600"/>
            <a:ext cx="4260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>
                <a:latin typeface="Comic Sans MS" panose="030F0902030302020204" pitchFamily="66" charset="0"/>
              </a:rPr>
              <a:t>Bryophytes</a:t>
            </a:r>
          </a:p>
        </p:txBody>
      </p:sp>
      <p:pic>
        <p:nvPicPr>
          <p:cNvPr id="47106" name="Picture 2">
            <a:extLst>
              <a:ext uri="{FF2B5EF4-FFF2-40B4-BE49-F238E27FC236}">
                <a16:creationId xmlns:a16="http://schemas.microsoft.com/office/drawing/2014/main" id="{1FB4130C-122F-4449-95B8-DE5321963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457200"/>
            <a:ext cx="2982912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3">
            <a:extLst>
              <a:ext uri="{FF2B5EF4-FFF2-40B4-BE49-F238E27FC236}">
                <a16:creationId xmlns:a16="http://schemas.microsoft.com/office/drawing/2014/main" id="{5ADB3BC0-8DDB-2E40-8E8A-09C387F52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2438400"/>
            <a:ext cx="1484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liverwort</a:t>
            </a: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3E895A90-04DC-EF4B-A9CF-40B60825A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2339975"/>
            <a:ext cx="2822575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5">
            <a:extLst>
              <a:ext uri="{FF2B5EF4-FFF2-40B4-BE49-F238E27FC236}">
                <a16:creationId xmlns:a16="http://schemas.microsoft.com/office/drawing/2014/main" id="{A7CEA6B1-62F9-5F4E-B235-52D93D6B7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413" y="4343400"/>
            <a:ext cx="1497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hornwort</a:t>
            </a:r>
          </a:p>
        </p:txBody>
      </p:sp>
      <p:pic>
        <p:nvPicPr>
          <p:cNvPr id="47110" name="Picture 6">
            <a:extLst>
              <a:ext uri="{FF2B5EF4-FFF2-40B4-BE49-F238E27FC236}">
                <a16:creationId xmlns:a16="http://schemas.microsoft.com/office/drawing/2014/main" id="{EA4BB8FE-87E6-7445-9927-37EC69404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4213225"/>
            <a:ext cx="2509838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7">
            <a:extLst>
              <a:ext uri="{FF2B5EF4-FFF2-40B4-BE49-F238E27FC236}">
                <a16:creationId xmlns:a16="http://schemas.microsoft.com/office/drawing/2014/main" id="{1FB2CB20-2ADB-F74C-BE54-5C2A06EA2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172200"/>
            <a:ext cx="884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moss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>
            <a:extLst>
              <a:ext uri="{FF2B5EF4-FFF2-40B4-BE49-F238E27FC236}">
                <a16:creationId xmlns:a16="http://schemas.microsoft.com/office/drawing/2014/main" id="{10B56CC0-B2DF-7A49-9B3D-F8A80964E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762000"/>
            <a:ext cx="5230813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2">
            <a:extLst>
              <a:ext uri="{FF2B5EF4-FFF2-40B4-BE49-F238E27FC236}">
                <a16:creationId xmlns:a16="http://schemas.microsoft.com/office/drawing/2014/main" id="{79F36D08-0FA7-9143-AA67-7C3F2349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600">
              <a:latin typeface="Comic Sans MS" panose="030F0902030302020204" pitchFamily="66" charset="0"/>
            </a:endParaRPr>
          </a:p>
        </p:txBody>
      </p:sp>
      <p:sp>
        <p:nvSpPr>
          <p:cNvPr id="48131" name="Text Box 3">
            <a:extLst>
              <a:ext uri="{FF2B5EF4-FFF2-40B4-BE49-F238E27FC236}">
                <a16:creationId xmlns:a16="http://schemas.microsoft.com/office/drawing/2014/main" id="{0CE2AD83-8451-6149-A3A0-CB5814469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0813"/>
            <a:ext cx="87630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Plant Evolution Proceeded in Two Directions from a Common Ancestor</a:t>
            </a:r>
          </a:p>
        </p:txBody>
      </p:sp>
      <p:sp>
        <p:nvSpPr>
          <p:cNvPr id="48132" name="TextBox 4">
            <a:extLst>
              <a:ext uri="{FF2B5EF4-FFF2-40B4-BE49-F238E27FC236}">
                <a16:creationId xmlns:a16="http://schemas.microsoft.com/office/drawing/2014/main" id="{6196593C-299E-CD4E-B050-673439DA2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350" y="4684713"/>
            <a:ext cx="36766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Sporophyte nurtured on gametophyte</a:t>
            </a:r>
          </a:p>
          <a:p>
            <a:pPr>
              <a:spcBef>
                <a:spcPct val="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Flagellated sperm</a:t>
            </a:r>
          </a:p>
        </p:txBody>
      </p:sp>
      <p:sp>
        <p:nvSpPr>
          <p:cNvPr id="48133" name="TextBox 5">
            <a:extLst>
              <a:ext uri="{FF2B5EF4-FFF2-40B4-BE49-F238E27FC236}">
                <a16:creationId xmlns:a16="http://schemas.microsoft.com/office/drawing/2014/main" id="{4C788825-A2C7-4F45-AA84-760521E0E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6538" y="4087813"/>
            <a:ext cx="1925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Bryophytes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(Non-vascular)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21FD7F38-F580-6F4C-87D0-DF78EB8D59B6}"/>
              </a:ext>
            </a:extLst>
          </p:cNvPr>
          <p:cNvSpPr/>
          <p:nvPr/>
        </p:nvSpPr>
        <p:spPr>
          <a:xfrm>
            <a:off x="5164138" y="3832225"/>
            <a:ext cx="152400" cy="1219200"/>
          </a:xfrm>
          <a:prstGeom prst="rightBrac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x-none" altLang="x-none"/>
          </a:p>
        </p:txBody>
      </p:sp>
      <p:sp>
        <p:nvSpPr>
          <p:cNvPr id="48135" name="TextBox 7">
            <a:extLst>
              <a:ext uri="{FF2B5EF4-FFF2-40B4-BE49-F238E27FC236}">
                <a16:creationId xmlns:a16="http://schemas.microsoft.com/office/drawing/2014/main" id="{9F589AA7-4247-5F4F-AD12-98D45A974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5616575"/>
            <a:ext cx="1966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(Green algae - Outgroup)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354020E5-5C53-AA47-89E0-9D64F335FBB0}"/>
              </a:ext>
            </a:extLst>
          </p:cNvPr>
          <p:cNvSpPr/>
          <p:nvPr/>
        </p:nvSpPr>
        <p:spPr>
          <a:xfrm>
            <a:off x="5143500" y="5176838"/>
            <a:ext cx="152400" cy="1219200"/>
          </a:xfrm>
          <a:prstGeom prst="rightBrac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x-none" altLang="x-none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BD9870A0-D063-D841-AAD6-DEA4A90C3650}"/>
              </a:ext>
            </a:extLst>
          </p:cNvPr>
          <p:cNvSpPr/>
          <p:nvPr/>
        </p:nvSpPr>
        <p:spPr>
          <a:xfrm>
            <a:off x="5162550" y="873125"/>
            <a:ext cx="133350" cy="2871788"/>
          </a:xfrm>
          <a:prstGeom prst="rightBrac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x-none" altLang="x-none"/>
          </a:p>
        </p:txBody>
      </p:sp>
      <p:sp>
        <p:nvSpPr>
          <p:cNvPr id="48138" name="TextBox 11">
            <a:extLst>
              <a:ext uri="{FF2B5EF4-FFF2-40B4-BE49-F238E27FC236}">
                <a16:creationId xmlns:a16="http://schemas.microsoft.com/office/drawing/2014/main" id="{EB7B1B86-FD9C-1846-AE09-6F32013C4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6538" y="2108200"/>
            <a:ext cx="198913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Vascular Plants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1">
            <a:extLst>
              <a:ext uri="{FF2B5EF4-FFF2-40B4-BE49-F238E27FC236}">
                <a16:creationId xmlns:a16="http://schemas.microsoft.com/office/drawing/2014/main" id="{992B2A6F-C406-874D-B3F8-E82484A5F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76250"/>
            <a:ext cx="4048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The Evolution of Plants</a:t>
            </a:r>
          </a:p>
        </p:txBody>
      </p:sp>
      <p:pic>
        <p:nvPicPr>
          <p:cNvPr id="49154" name="Picture 2">
            <a:extLst>
              <a:ext uri="{FF2B5EF4-FFF2-40B4-BE49-F238E27FC236}">
                <a16:creationId xmlns:a16="http://schemas.microsoft.com/office/drawing/2014/main" id="{B256CC53-A12B-194B-97B6-A751A45DE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E90AE3F-E189-4E41-BC1B-E4D299E4B196}"/>
              </a:ext>
            </a:extLst>
          </p:cNvPr>
          <p:cNvCxnSpPr/>
          <p:nvPr/>
        </p:nvCxnSpPr>
        <p:spPr>
          <a:xfrm flipV="1">
            <a:off x="1828800" y="3943350"/>
            <a:ext cx="0" cy="1295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8463759-AAD0-084C-A28F-536FD8AEA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14950"/>
            <a:ext cx="6094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First terrestrial nonvascular plants - </a:t>
            </a:r>
            <a:r>
              <a:rPr lang="en-US" altLang="en-US" sz="2000" u="sng">
                <a:latin typeface="Comic Sans MS" panose="030F0902030302020204" pitchFamily="66" charset="0"/>
              </a:rPr>
              <a:t>Bryophytes</a:t>
            </a:r>
            <a:r>
              <a:rPr lang="en-US" altLang="en-US" sz="200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9157" name="TextBox 7">
            <a:extLst>
              <a:ext uri="{FF2B5EF4-FFF2-40B4-BE49-F238E27FC236}">
                <a16:creationId xmlns:a16="http://schemas.microsoft.com/office/drawing/2014/main" id="{27AA90B6-76C0-F649-8A22-37318AE7B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24025"/>
            <a:ext cx="2181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Phanerozoic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60A1E9-89EE-2646-8ED5-941D0E7836A4}"/>
              </a:ext>
            </a:extLst>
          </p:cNvPr>
          <p:cNvCxnSpPr/>
          <p:nvPr/>
        </p:nvCxnSpPr>
        <p:spPr>
          <a:xfrm flipV="1">
            <a:off x="2260600" y="3352800"/>
            <a:ext cx="0" cy="1295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0F38654-32A0-854B-AA05-070A1D424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4724400"/>
            <a:ext cx="2625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First vascular plants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1">
            <a:extLst>
              <a:ext uri="{FF2B5EF4-FFF2-40B4-BE49-F238E27FC236}">
                <a16:creationId xmlns:a16="http://schemas.microsoft.com/office/drawing/2014/main" id="{8458B495-9423-7C4C-950E-1E319D64C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"/>
            <a:ext cx="845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Features required to live on land (not found in Bryophytes)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3ECFE4-544C-7F48-B6AC-12474607F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8153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AutoNum type="arabicParenR"/>
            </a:pPr>
            <a:r>
              <a:rPr lang="en-US" altLang="en-US" sz="2000">
                <a:latin typeface="Comic Sans MS" panose="030F0902030302020204" pitchFamily="66" charset="0"/>
              </a:rPr>
              <a:t>Mechanisms to reduce water loss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AutoNum type="alphaLcParenR"/>
            </a:pPr>
            <a:endParaRPr lang="en-US" altLang="en-US" sz="2000">
              <a:latin typeface="Comic Sans MS" panose="030F0902030302020204" pitchFamily="66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AutoNum type="alphaLcParenR"/>
            </a:pPr>
            <a:r>
              <a:rPr lang="en-US" altLang="en-US" sz="2000">
                <a:latin typeface="Comic Sans MS" panose="030F0902030302020204" pitchFamily="66" charset="0"/>
              </a:rPr>
              <a:t>Cuticle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AutoNum type="alphaLcParenR"/>
            </a:pPr>
            <a:endParaRPr lang="en-US" altLang="en-US" sz="2000">
              <a:latin typeface="Comic Sans MS" panose="030F0902030302020204" pitchFamily="66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AutoNum type="alphaLcParenR"/>
            </a:pPr>
            <a:r>
              <a:rPr lang="en-US" altLang="en-US" sz="2000">
                <a:latin typeface="Comic Sans MS" panose="030F0902030302020204" pitchFamily="66" charset="0"/>
              </a:rPr>
              <a:t>Guard cells to open and close stomata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AutoNum type="alphaLcParenR"/>
            </a:pPr>
            <a:endParaRPr lang="en-US" altLang="en-US" sz="20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AutoNum type="arabicParenR"/>
            </a:pPr>
            <a:r>
              <a:rPr lang="en-US" altLang="en-US" sz="2000">
                <a:latin typeface="Comic Sans MS" panose="030F0902030302020204" pitchFamily="66" charset="0"/>
              </a:rPr>
              <a:t>Mechanism to absorb water from soil (roots &amp; vasculature)</a:t>
            </a:r>
          </a:p>
          <a:p>
            <a:pPr>
              <a:spcBef>
                <a:spcPct val="0"/>
              </a:spcBef>
              <a:buFontTx/>
              <a:buAutoNum type="arabicParenR"/>
            </a:pPr>
            <a:endParaRPr lang="en-US" altLang="en-US" sz="20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AutoNum type="arabicParenR"/>
            </a:pPr>
            <a:r>
              <a:rPr lang="en-US" altLang="en-US" sz="2000">
                <a:latin typeface="Comic Sans MS" panose="030F0902030302020204" pitchFamily="66" charset="0"/>
              </a:rPr>
              <a:t>Mechanism to move water around the plant (vasculature)</a:t>
            </a:r>
          </a:p>
          <a:p>
            <a:pPr>
              <a:spcBef>
                <a:spcPct val="0"/>
              </a:spcBef>
              <a:buFontTx/>
              <a:buAutoNum type="arabicParenR"/>
            </a:pPr>
            <a:endParaRPr lang="en-US" altLang="en-US" sz="20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AutoNum type="arabicParenR"/>
            </a:pPr>
            <a:r>
              <a:rPr lang="en-US" altLang="en-US" sz="2000">
                <a:latin typeface="Comic Sans MS" panose="030F0902030302020204" pitchFamily="66" charset="0"/>
              </a:rPr>
              <a:t>Mechanism to get the sperm to the egg without swimming through water for sexual reproduction 	</a:t>
            </a:r>
          </a:p>
          <a:p>
            <a:pPr>
              <a:spcBef>
                <a:spcPct val="0"/>
              </a:spcBef>
              <a:buFontTx/>
              <a:buAutoNum type="arabicParenR"/>
            </a:pPr>
            <a:endParaRPr lang="en-US" altLang="en-US" sz="20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AutoNum type="arabicParenR"/>
            </a:pPr>
            <a:endParaRPr lang="en-US" altLang="en-US" sz="2000">
              <a:latin typeface="Comic Sans MS" panose="030F0902030302020204" pitchFamily="66" charset="0"/>
            </a:endParaRPr>
          </a:p>
        </p:txBody>
      </p:sp>
      <p:pic>
        <p:nvPicPr>
          <p:cNvPr id="50179" name="Picture 8">
            <a:extLst>
              <a:ext uri="{FF2B5EF4-FFF2-40B4-BE49-F238E27FC236}">
                <a16:creationId xmlns:a16="http://schemas.microsoft.com/office/drawing/2014/main" id="{B8639E74-0264-0445-81D0-7F27577E1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995863"/>
            <a:ext cx="2201863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9">
            <a:extLst>
              <a:ext uri="{FF2B5EF4-FFF2-40B4-BE49-F238E27FC236}">
                <a16:creationId xmlns:a16="http://schemas.microsoft.com/office/drawing/2014/main" id="{69945F25-BC4D-424B-BFBA-9CECB75BA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6059488"/>
            <a:ext cx="1101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Stomata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C1F3254D-E254-3C4D-8178-72AAAE1F0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82563"/>
            <a:ext cx="43434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1">
            <a:extLst>
              <a:ext uri="{FF2B5EF4-FFF2-40B4-BE49-F238E27FC236}">
                <a16:creationId xmlns:a16="http://schemas.microsoft.com/office/drawing/2014/main" id="{D5584127-6DC8-6C45-861F-C52DCFDCF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948363"/>
            <a:ext cx="838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https://commons.wikimedia.org/wiki/File:Cooksonia_pertoni_revised.png</a:t>
            </a:r>
          </a:p>
        </p:txBody>
      </p:sp>
      <p:sp>
        <p:nvSpPr>
          <p:cNvPr id="51203" name="TextBox 3">
            <a:extLst>
              <a:ext uri="{FF2B5EF4-FFF2-40B4-BE49-F238E27FC236}">
                <a16:creationId xmlns:a16="http://schemas.microsoft.com/office/drawing/2014/main" id="{D19D90E4-3544-E04B-AC7A-9C65C305A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94350"/>
            <a:ext cx="91440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00" i="1">
                <a:latin typeface="Comic Sans MS" panose="030F0902030302020204" pitchFamily="66" charset="0"/>
              </a:rPr>
              <a:t>Cooksonia pertoni </a:t>
            </a:r>
            <a:r>
              <a:rPr lang="en-US" altLang="en-US" sz="1700">
                <a:latin typeface="Comic Sans MS" panose="030F0902030302020204" pitchFamily="66" charset="0"/>
              </a:rPr>
              <a:t>– artists rendering from fossils of the first vascular plant species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3">
            <a:extLst>
              <a:ext uri="{FF2B5EF4-FFF2-40B4-BE49-F238E27FC236}">
                <a16:creationId xmlns:a16="http://schemas.microsoft.com/office/drawing/2014/main" id="{642E63EE-4487-3946-97FD-333A14FCB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231775"/>
            <a:ext cx="7750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latin typeface="Comic Sans MS" panose="030F0902030302020204" pitchFamily="66" charset="0"/>
              </a:rPr>
              <a:t>Seedless Vascular Plants</a:t>
            </a:r>
          </a:p>
        </p:txBody>
      </p:sp>
      <p:pic>
        <p:nvPicPr>
          <p:cNvPr id="52226" name="Picture 4">
            <a:extLst>
              <a:ext uri="{FF2B5EF4-FFF2-40B4-BE49-F238E27FC236}">
                <a16:creationId xmlns:a16="http://schemas.microsoft.com/office/drawing/2014/main" id="{22538518-951A-9E4C-A94E-7D6559016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83820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5">
            <a:extLst>
              <a:ext uri="{FF2B5EF4-FFF2-40B4-BE49-F238E27FC236}">
                <a16:creationId xmlns:a16="http://schemas.microsoft.com/office/drawing/2014/main" id="{B0C004FD-31FF-4744-A122-A9DA01735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877888"/>
            <a:ext cx="783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Modern representatives are whisk ferns, lycopods, quillworts, horsetails, ferns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>
            <a:extLst>
              <a:ext uri="{FF2B5EF4-FFF2-40B4-BE49-F238E27FC236}">
                <a16:creationId xmlns:a16="http://schemas.microsoft.com/office/drawing/2014/main" id="{3877D46E-57F2-FA4F-91F1-17FED4F4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4872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Ediacaran 635 – 541 mya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Comic Sans MS" panose="030F0902030302020204" pitchFamily="66" charset="0"/>
              </a:rPr>
              <a:t>Last period of Proterozoic </a:t>
            </a:r>
          </a:p>
        </p:txBody>
      </p:sp>
      <p:sp>
        <p:nvSpPr>
          <p:cNvPr id="18434" name="TextBox 4">
            <a:extLst>
              <a:ext uri="{FF2B5EF4-FFF2-40B4-BE49-F238E27FC236}">
                <a16:creationId xmlns:a16="http://schemas.microsoft.com/office/drawing/2014/main" id="{5CD85877-0FB5-5943-99B0-C858C49A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71638"/>
            <a:ext cx="1784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Dickinsonia</a:t>
            </a:r>
          </a:p>
        </p:txBody>
      </p:sp>
      <p:pic>
        <p:nvPicPr>
          <p:cNvPr id="18435" name="Picture 5">
            <a:extLst>
              <a:ext uri="{FF2B5EF4-FFF2-40B4-BE49-F238E27FC236}">
                <a16:creationId xmlns:a16="http://schemas.microsoft.com/office/drawing/2014/main" id="{2190D34D-8A3E-6040-B4B8-93758242E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135188"/>
            <a:ext cx="3138488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>
            <a:extLst>
              <a:ext uri="{FF2B5EF4-FFF2-40B4-BE49-F238E27FC236}">
                <a16:creationId xmlns:a16="http://schemas.microsoft.com/office/drawing/2014/main" id="{F8EFF0F0-0B36-0849-9246-D0F8D22C2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2222500"/>
            <a:ext cx="30226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7">
            <a:extLst>
              <a:ext uri="{FF2B5EF4-FFF2-40B4-BE49-F238E27FC236}">
                <a16:creationId xmlns:a16="http://schemas.microsoft.com/office/drawing/2014/main" id="{06772319-58C4-674C-B0AB-FF937C53C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638300"/>
            <a:ext cx="1692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Springgina</a:t>
            </a:r>
          </a:p>
        </p:txBody>
      </p:sp>
      <p:pic>
        <p:nvPicPr>
          <p:cNvPr id="18438" name="Picture 8">
            <a:extLst>
              <a:ext uri="{FF2B5EF4-FFF2-40B4-BE49-F238E27FC236}">
                <a16:creationId xmlns:a16="http://schemas.microsoft.com/office/drawing/2014/main" id="{042A5378-3185-C44A-A9E5-5F8922FAF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2211388"/>
            <a:ext cx="27940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9">
            <a:extLst>
              <a:ext uri="{FF2B5EF4-FFF2-40B4-BE49-F238E27FC236}">
                <a16:creationId xmlns:a16="http://schemas.microsoft.com/office/drawing/2014/main" id="{65ED453C-A46E-5B42-AAB9-3F7C14F4F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0" y="1638300"/>
            <a:ext cx="1855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Kimberella*</a:t>
            </a:r>
          </a:p>
        </p:txBody>
      </p:sp>
      <p:sp>
        <p:nvSpPr>
          <p:cNvPr id="18440" name="TextBox 10">
            <a:extLst>
              <a:ext uri="{FF2B5EF4-FFF2-40B4-BE49-F238E27FC236}">
                <a16:creationId xmlns:a16="http://schemas.microsoft.com/office/drawing/2014/main" id="{16876B84-44AE-9441-BF31-5E2F688B7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0" y="5014913"/>
            <a:ext cx="2667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Perhaps an early ancestor of molluscs</a:t>
            </a:r>
          </a:p>
          <a:p>
            <a:pPr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Did early animals begin to diversify at this time?</a:t>
            </a:r>
          </a:p>
        </p:txBody>
      </p:sp>
      <p:sp>
        <p:nvSpPr>
          <p:cNvPr id="18441" name="TextBox 4">
            <a:extLst>
              <a:ext uri="{FF2B5EF4-FFF2-40B4-BE49-F238E27FC236}">
                <a16:creationId xmlns:a16="http://schemas.microsoft.com/office/drawing/2014/main" id="{3BCB14F5-B99A-1441-B2FC-E03792FC9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5014913"/>
            <a:ext cx="39322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Soft-bodied so primarily preserved under volcanic ash or sand.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  <a:sym typeface="Wingdings" pitchFamily="2" charset="2"/>
              </a:rPr>
              <a:t> therefore rare</a:t>
            </a:r>
            <a:endParaRPr lang="en-US" altLang="en-US" sz="2400" i="1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9" descr="ste30670_2103b">
            <a:extLst>
              <a:ext uri="{FF2B5EF4-FFF2-40B4-BE49-F238E27FC236}">
                <a16:creationId xmlns:a16="http://schemas.microsoft.com/office/drawing/2014/main" id="{9E2BB03D-AE3B-0C46-87AB-8189E52B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203200"/>
            <a:ext cx="31019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8" descr="ste30670_2110a">
            <a:extLst>
              <a:ext uri="{FF2B5EF4-FFF2-40B4-BE49-F238E27FC236}">
                <a16:creationId xmlns:a16="http://schemas.microsoft.com/office/drawing/2014/main" id="{EEFD6B96-3720-0141-8C3A-EB33AD9F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03200"/>
            <a:ext cx="2600325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7" descr="ste30670_2116c">
            <a:extLst>
              <a:ext uri="{FF2B5EF4-FFF2-40B4-BE49-F238E27FC236}">
                <a16:creationId xmlns:a16="http://schemas.microsoft.com/office/drawing/2014/main" id="{4FC3672B-FDC9-8C41-9BDC-35674F62B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581400"/>
            <a:ext cx="34639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4">
            <a:extLst>
              <a:ext uri="{FF2B5EF4-FFF2-40B4-BE49-F238E27FC236}">
                <a16:creationId xmlns:a16="http://schemas.microsoft.com/office/drawing/2014/main" id="{A3D78A25-40CE-F74B-B509-6AB89016D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3222625"/>
            <a:ext cx="23764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Helvetica" pitchFamily="2" charset="0"/>
                <a:ea typeface="Helvetica" pitchFamily="2" charset="0"/>
                <a:cs typeface="Helvetica" pitchFamily="2" charset="0"/>
              </a:rPr>
              <a:t>Lycopodium - Clubmoss</a:t>
            </a:r>
          </a:p>
        </p:txBody>
      </p:sp>
      <p:sp>
        <p:nvSpPr>
          <p:cNvPr id="53253" name="TextBox 6">
            <a:extLst>
              <a:ext uri="{FF2B5EF4-FFF2-40B4-BE49-F238E27FC236}">
                <a16:creationId xmlns:a16="http://schemas.microsoft.com/office/drawing/2014/main" id="{677615D6-3DF3-554A-BDA6-DC35E10DC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5038" y="3222625"/>
            <a:ext cx="21447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Helvetica" pitchFamily="2" charset="0"/>
                <a:ea typeface="Helvetica" pitchFamily="2" charset="0"/>
                <a:cs typeface="Helvetica" pitchFamily="2" charset="0"/>
              </a:rPr>
              <a:t>Equisetum - Horsetail</a:t>
            </a:r>
          </a:p>
        </p:txBody>
      </p:sp>
      <p:sp>
        <p:nvSpPr>
          <p:cNvPr id="53254" name="TextBox 7">
            <a:extLst>
              <a:ext uri="{FF2B5EF4-FFF2-40B4-BE49-F238E27FC236}">
                <a16:creationId xmlns:a16="http://schemas.microsoft.com/office/drawing/2014/main" id="{51AB205A-8AF7-1C40-BB75-91DDFAFE0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25" y="6440488"/>
            <a:ext cx="606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Helvetica" pitchFamily="2" charset="0"/>
                <a:ea typeface="Helvetica" pitchFamily="2" charset="0"/>
                <a:cs typeface="Helvetica" pitchFamily="2" charset="0"/>
              </a:rPr>
              <a:t>Fern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3">
            <a:extLst>
              <a:ext uri="{FF2B5EF4-FFF2-40B4-BE49-F238E27FC236}">
                <a16:creationId xmlns:a16="http://schemas.microsoft.com/office/drawing/2014/main" id="{737EB4B3-DCF4-174F-B764-9CC752E33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863" y="6273800"/>
            <a:ext cx="56372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Comic Sans MS" panose="030F0902030302020204" pitchFamily="66" charset="0"/>
              </a:rPr>
              <a:t>Equisetum in the boreal forest</a:t>
            </a:r>
          </a:p>
        </p:txBody>
      </p:sp>
      <p:pic>
        <p:nvPicPr>
          <p:cNvPr id="54274" name="Picture 1">
            <a:extLst>
              <a:ext uri="{FF2B5EF4-FFF2-40B4-BE49-F238E27FC236}">
                <a16:creationId xmlns:a16="http://schemas.microsoft.com/office/drawing/2014/main" id="{4E9CC123-4536-9E4B-A5F3-E37A95472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200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2">
            <a:extLst>
              <a:ext uri="{FF2B5EF4-FFF2-40B4-BE49-F238E27FC236}">
                <a16:creationId xmlns:a16="http://schemas.microsoft.com/office/drawing/2014/main" id="{E9F4F69D-6193-7B44-AD94-157B8C662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5872163"/>
            <a:ext cx="734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Birch forests with carpet of </a:t>
            </a:r>
            <a:r>
              <a:rPr lang="en-US" altLang="en-US" sz="2000" i="1">
                <a:latin typeface="Comic Sans MS" panose="030F0902030302020204" pitchFamily="66" charset="0"/>
              </a:rPr>
              <a:t>Equisetum</a:t>
            </a:r>
            <a:r>
              <a:rPr lang="en-US" altLang="en-US" sz="2000">
                <a:latin typeface="Comic Sans MS" panose="030F0902030302020204" pitchFamily="66" charset="0"/>
              </a:rPr>
              <a:t> in Fairbanks, Alaska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">
            <a:extLst>
              <a:ext uri="{FF2B5EF4-FFF2-40B4-BE49-F238E27FC236}">
                <a16:creationId xmlns:a16="http://schemas.microsoft.com/office/drawing/2014/main" id="{8017913B-422D-FF4F-B118-8D977B672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85800"/>
            <a:ext cx="2181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Phanerozoic</a:t>
            </a: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00590DE8-6A97-6A46-83FA-27EB0E646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820D3B-D730-0F48-8430-7FEB38DEAB4C}"/>
              </a:ext>
            </a:extLst>
          </p:cNvPr>
          <p:cNvCxnSpPr/>
          <p:nvPr/>
        </p:nvCxnSpPr>
        <p:spPr>
          <a:xfrm flipV="1">
            <a:off x="2260600" y="3276600"/>
            <a:ext cx="0" cy="248602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00" name="TextBox 10">
            <a:extLst>
              <a:ext uri="{FF2B5EF4-FFF2-40B4-BE49-F238E27FC236}">
                <a16:creationId xmlns:a16="http://schemas.microsoft.com/office/drawing/2014/main" id="{80276043-EA03-C948-985E-4286310D3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5762625"/>
            <a:ext cx="2625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First vascular plants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725C2B2B-0494-0845-80D3-002613CC8734}"/>
              </a:ext>
            </a:extLst>
          </p:cNvPr>
          <p:cNvSpPr/>
          <p:nvPr/>
        </p:nvSpPr>
        <p:spPr>
          <a:xfrm rot="16200000">
            <a:off x="2935287" y="3130551"/>
            <a:ext cx="403225" cy="1663700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302" name="TextBox 4">
            <a:extLst>
              <a:ext uri="{FF2B5EF4-FFF2-40B4-BE49-F238E27FC236}">
                <a16:creationId xmlns:a16="http://schemas.microsoft.com/office/drawing/2014/main" id="{B543ABBF-9CF6-5C44-9F14-FA1B3E2F4C1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760663" y="4270375"/>
            <a:ext cx="61547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Carboniferous = Coal age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60 M years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Large forests of Lycophytes, Equisetums, and Ferns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>
            <a:extLst>
              <a:ext uri="{FF2B5EF4-FFF2-40B4-BE49-F238E27FC236}">
                <a16:creationId xmlns:a16="http://schemas.microsoft.com/office/drawing/2014/main" id="{BA3C4FC5-5D42-8C49-9C1D-F7026EF4C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2133600"/>
            <a:ext cx="6846887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>
            <a:extLst>
              <a:ext uri="{FF2B5EF4-FFF2-40B4-BE49-F238E27FC236}">
                <a16:creationId xmlns:a16="http://schemas.microsoft.com/office/drawing/2014/main" id="{C8755083-45CE-714E-A7C4-FA70BAF2B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113" y="6096000"/>
            <a:ext cx="66643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latin typeface="Comic Sans MS" panose="030F0902030302020204" pitchFamily="66" charset="0"/>
              </a:rPr>
              <a:t>Willard, D.A., Phillips, T.L., Lesnikowska, W.A. and DiMichele, W.A. 2007. Paleoecology of the Late Pennsylvanian-Age Calhoun coal bed and implications for long-term dynamics of wetland ecosystems, International Journal of Coal Geology, 69:21-54.  ETE publication 129.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1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100">
              <a:latin typeface="Comic Sans MS" panose="030F0902030302020204" pitchFamily="66" charset="0"/>
            </a:endParaRPr>
          </a:p>
        </p:txBody>
      </p:sp>
      <p:pic>
        <p:nvPicPr>
          <p:cNvPr id="57347" name="Picture 1">
            <a:extLst>
              <a:ext uri="{FF2B5EF4-FFF2-40B4-BE49-F238E27FC236}">
                <a16:creationId xmlns:a16="http://schemas.microsoft.com/office/drawing/2014/main" id="{8629F666-B671-B241-B4D1-C70EE6F15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9718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>
            <a:extLst>
              <a:ext uri="{FF2B5EF4-FFF2-40B4-BE49-F238E27FC236}">
                <a16:creationId xmlns:a16="http://schemas.microsoft.com/office/drawing/2014/main" id="{9341E891-15CF-AB41-8C52-624E20510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09638"/>
            <a:ext cx="792480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Box 2">
            <a:extLst>
              <a:ext uri="{FF2B5EF4-FFF2-40B4-BE49-F238E27FC236}">
                <a16:creationId xmlns:a16="http://schemas.microsoft.com/office/drawing/2014/main" id="{5DE9FD7B-5021-4B4D-A92D-5DC605377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186238"/>
            <a:ext cx="54721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Carboniferous flora, up to 100 ft tall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  <a:hlinkClick r:id="rId3"/>
              </a:rPr>
              <a:t>https://www.fossilguy.com/sites/ambridge/index.htm</a:t>
            </a:r>
            <a:endParaRPr lang="en-US" altLang="en-US" sz="1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Why?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902030302020204" pitchFamily="66" charset="0"/>
            </a:endParaRPr>
          </a:p>
        </p:txBody>
      </p:sp>
      <p:sp>
        <p:nvSpPr>
          <p:cNvPr id="58371" name="TextBox 5">
            <a:extLst>
              <a:ext uri="{FF2B5EF4-FFF2-40B4-BE49-F238E27FC236}">
                <a16:creationId xmlns:a16="http://schemas.microsoft.com/office/drawing/2014/main" id="{D8745C38-F60D-E248-B9A7-5D6072C40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52425"/>
            <a:ext cx="791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No flowering plants, fern like plants, giant horesetails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>
            <a:extLst>
              <a:ext uri="{FF2B5EF4-FFF2-40B4-BE49-F238E27FC236}">
                <a16:creationId xmlns:a16="http://schemas.microsoft.com/office/drawing/2014/main" id="{1E8F582B-9FD3-574F-9571-479A9A26D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78175"/>
            <a:ext cx="51943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1">
            <a:extLst>
              <a:ext uri="{FF2B5EF4-FFF2-40B4-BE49-F238E27FC236}">
                <a16:creationId xmlns:a16="http://schemas.microsoft.com/office/drawing/2014/main" id="{5BF5E436-14BB-184B-AC44-237738F49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386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>
            <a:extLst>
              <a:ext uri="{FF2B5EF4-FFF2-40B4-BE49-F238E27FC236}">
                <a16:creationId xmlns:a16="http://schemas.microsoft.com/office/drawing/2014/main" id="{CCCE2EB3-47B9-D846-B3CD-34622F718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3340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https://pixels.com/featured/carboniferous-forest-fire-artwork-science-photo-library.html</a:t>
            </a:r>
          </a:p>
        </p:txBody>
      </p:sp>
      <p:sp>
        <p:nvSpPr>
          <p:cNvPr id="59396" name="TextBox 5">
            <a:extLst>
              <a:ext uri="{FF2B5EF4-FFF2-40B4-BE49-F238E27FC236}">
                <a16:creationId xmlns:a16="http://schemas.microsoft.com/office/drawing/2014/main" id="{07652955-2163-944C-B221-A5432070C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267200"/>
            <a:ext cx="3243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Lots of CO</a:t>
            </a:r>
            <a:r>
              <a:rPr lang="en-US" altLang="en-US" sz="2400" baseline="-25000">
                <a:latin typeface="Comic Sans MS" panose="030F0902030302020204" pitchFamily="66" charset="0"/>
              </a:rPr>
              <a:t>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sequestered in plants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and underground</a:t>
            </a:r>
          </a:p>
        </p:txBody>
      </p:sp>
      <p:sp>
        <p:nvSpPr>
          <p:cNvPr id="59397" name="TextBox 1">
            <a:extLst>
              <a:ext uri="{FF2B5EF4-FFF2-40B4-BE49-F238E27FC236}">
                <a16:creationId xmlns:a16="http://schemas.microsoft.com/office/drawing/2014/main" id="{566FCEBF-CF32-9149-ACEB-38BA9E52E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590800"/>
            <a:ext cx="2828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O</a:t>
            </a:r>
            <a:r>
              <a:rPr lang="en-US" altLang="en-US" sz="2400" baseline="-25000">
                <a:latin typeface="Comic Sans MS" panose="030F0902030302020204" pitchFamily="66" charset="0"/>
              </a:rPr>
              <a:t>2</a:t>
            </a:r>
            <a:r>
              <a:rPr lang="en-US" altLang="en-US" sz="2400">
                <a:latin typeface="Comic Sans MS" panose="030F0902030302020204" pitchFamily="66" charset="0"/>
              </a:rPr>
              <a:t> as high as 35%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>
            <a:extLst>
              <a:ext uri="{FF2B5EF4-FFF2-40B4-BE49-F238E27FC236}">
                <a16:creationId xmlns:a16="http://schemas.microsoft.com/office/drawing/2014/main" id="{5ACE4F00-99C1-D849-9013-F252E321A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054600"/>
            <a:ext cx="3276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  <a:hlinkClick r:id="rId2"/>
              </a:rPr>
              <a:t>Edmund Rogers @edmundrogers98</a:t>
            </a:r>
            <a:endParaRPr lang="en-US" altLang="en-US" sz="1400">
              <a:latin typeface="Comic Sans MS" panose="030F0902030302020204" pitchFamily="66" charset="0"/>
            </a:endParaRPr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1051CE3F-F77A-C641-9B93-DD355CED9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1627188"/>
            <a:ext cx="4387850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E03BE9-AD85-5D4B-9E21-12D2BE60077B}"/>
              </a:ext>
            </a:extLst>
          </p:cNvPr>
          <p:cNvCxnSpPr/>
          <p:nvPr/>
        </p:nvCxnSpPr>
        <p:spPr>
          <a:xfrm flipH="1">
            <a:off x="5105400" y="865188"/>
            <a:ext cx="4572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0262AFE-5FA4-9544-8866-4468A8FC15C5}"/>
              </a:ext>
            </a:extLst>
          </p:cNvPr>
          <p:cNvCxnSpPr/>
          <p:nvPr/>
        </p:nvCxnSpPr>
        <p:spPr>
          <a:xfrm flipH="1">
            <a:off x="7315200" y="3154363"/>
            <a:ext cx="685800" cy="3016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FEC071-03FE-2E4E-A22A-EE63C6E09860}"/>
              </a:ext>
            </a:extLst>
          </p:cNvPr>
          <p:cNvCxnSpPr/>
          <p:nvPr/>
        </p:nvCxnSpPr>
        <p:spPr>
          <a:xfrm>
            <a:off x="1862138" y="2754313"/>
            <a:ext cx="728662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9FACB5-E54C-5949-8C04-2C7746591934}"/>
              </a:ext>
            </a:extLst>
          </p:cNvPr>
          <p:cNvCxnSpPr/>
          <p:nvPr/>
        </p:nvCxnSpPr>
        <p:spPr>
          <a:xfrm flipV="1">
            <a:off x="1633538" y="4598988"/>
            <a:ext cx="881062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3" name="TextBox 11">
            <a:extLst>
              <a:ext uri="{FF2B5EF4-FFF2-40B4-BE49-F238E27FC236}">
                <a16:creationId xmlns:a16="http://schemas.microsoft.com/office/drawing/2014/main" id="{403CFC69-A5CF-7A42-B15E-E9B7D4837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17500"/>
            <a:ext cx="3508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Dragonfly 1 m wingspan</a:t>
            </a:r>
          </a:p>
        </p:txBody>
      </p:sp>
      <p:sp>
        <p:nvSpPr>
          <p:cNvPr id="60424" name="TextBox 12">
            <a:extLst>
              <a:ext uri="{FF2B5EF4-FFF2-40B4-BE49-F238E27FC236}">
                <a16:creationId xmlns:a16="http://schemas.microsoft.com/office/drawing/2014/main" id="{5E7F3862-89E9-364B-B4E3-F75E3616E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2209800"/>
            <a:ext cx="275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Millipede 3 m long</a:t>
            </a:r>
          </a:p>
        </p:txBody>
      </p:sp>
      <p:sp>
        <p:nvSpPr>
          <p:cNvPr id="60425" name="TextBox 13">
            <a:extLst>
              <a:ext uri="{FF2B5EF4-FFF2-40B4-BE49-F238E27FC236}">
                <a16:creationId xmlns:a16="http://schemas.microsoft.com/office/drawing/2014/main" id="{9E43A8BB-88F9-204A-8DDA-4E2C4C8AE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541588"/>
            <a:ext cx="19383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First sharks</a:t>
            </a:r>
          </a:p>
        </p:txBody>
      </p:sp>
      <p:sp>
        <p:nvSpPr>
          <p:cNvPr id="60426" name="TextBox 15">
            <a:extLst>
              <a:ext uri="{FF2B5EF4-FFF2-40B4-BE49-F238E27FC236}">
                <a16:creationId xmlns:a16="http://schemas.microsoft.com/office/drawing/2014/main" id="{7E60EF81-CBDF-8941-BDC6-98C89081A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978400"/>
            <a:ext cx="2292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Giant Scorpion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8193F2-21EA-5C40-8405-B87A06998F1D}"/>
              </a:ext>
            </a:extLst>
          </p:cNvPr>
          <p:cNvCxnSpPr/>
          <p:nvPr/>
        </p:nvCxnSpPr>
        <p:spPr>
          <a:xfrm flipH="1" flipV="1">
            <a:off x="5334000" y="5095875"/>
            <a:ext cx="381000" cy="685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8" name="TextBox 19">
            <a:extLst>
              <a:ext uri="{FF2B5EF4-FFF2-40B4-BE49-F238E27FC236}">
                <a16:creationId xmlns:a16="http://schemas.microsoft.com/office/drawing/2014/main" id="{622622B7-5574-EE44-A5FB-1EEB527E6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013" y="5875338"/>
            <a:ext cx="40195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Giant amphibians own the alligator niche</a:t>
            </a:r>
          </a:p>
        </p:txBody>
      </p:sp>
      <p:pic>
        <p:nvPicPr>
          <p:cNvPr id="60429" name="Picture 20">
            <a:extLst>
              <a:ext uri="{FF2B5EF4-FFF2-40B4-BE49-F238E27FC236}">
                <a16:creationId xmlns:a16="http://schemas.microsoft.com/office/drawing/2014/main" id="{99D87AD4-E461-F640-902A-53AF185D9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538"/>
            <a:ext cx="2506663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0" name="Picture 21">
            <a:extLst>
              <a:ext uri="{FF2B5EF4-FFF2-40B4-BE49-F238E27FC236}">
                <a16:creationId xmlns:a16="http://schemas.microsoft.com/office/drawing/2014/main" id="{FF634CBB-C25A-2640-814E-7282DC9B4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52488"/>
            <a:ext cx="141605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>
            <a:extLst>
              <a:ext uri="{FF2B5EF4-FFF2-40B4-BE49-F238E27FC236}">
                <a16:creationId xmlns:a16="http://schemas.microsoft.com/office/drawing/2014/main" id="{C0C39913-8C64-D84A-A77C-8E54C034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32702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Box 3">
            <a:extLst>
              <a:ext uri="{FF2B5EF4-FFF2-40B4-BE49-F238E27FC236}">
                <a16:creationId xmlns:a16="http://schemas.microsoft.com/office/drawing/2014/main" id="{10A5B8B0-922D-E144-A176-A53B4CB78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066800"/>
            <a:ext cx="4038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omic Sans MS" panose="030F0902030302020204" pitchFamily="66" charset="0"/>
              </a:rPr>
              <a:t>Episode 2 -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omic Sans MS" panose="030F0902030302020204" pitchFamily="66" charset="0"/>
              </a:rPr>
              <a:t>Life Before the Dinosaurs</a:t>
            </a:r>
          </a:p>
        </p:txBody>
      </p:sp>
      <p:sp>
        <p:nvSpPr>
          <p:cNvPr id="61443" name="TextBox 4">
            <a:extLst>
              <a:ext uri="{FF2B5EF4-FFF2-40B4-BE49-F238E27FC236}">
                <a16:creationId xmlns:a16="http://schemas.microsoft.com/office/drawing/2014/main" id="{A7C3890C-1DEB-7E42-9C5F-DC0554D8F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5410200"/>
            <a:ext cx="7586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https://</a:t>
            </a:r>
            <a:r>
              <a:rPr lang="en-US" altLang="en-US" sz="2400" dirty="0" err="1">
                <a:latin typeface="Comic Sans MS" panose="030F0902030302020204" pitchFamily="66" charset="0"/>
              </a:rPr>
              <a:t>www.youtube.com</a:t>
            </a:r>
            <a:r>
              <a:rPr lang="en-US" altLang="en-US" sz="2400" dirty="0">
                <a:latin typeface="Comic Sans MS" panose="030F0902030302020204" pitchFamily="66" charset="0"/>
              </a:rPr>
              <a:t>/</a:t>
            </a:r>
            <a:r>
              <a:rPr lang="en-US" altLang="en-US" sz="2400" dirty="0" err="1">
                <a:latin typeface="Comic Sans MS" panose="030F0902030302020204" pitchFamily="66" charset="0"/>
              </a:rPr>
              <a:t>watch?v</a:t>
            </a:r>
            <a:r>
              <a:rPr lang="en-US" altLang="en-US" sz="2400" dirty="0">
                <a:latin typeface="Comic Sans MS" panose="030F0902030302020204" pitchFamily="66" charset="0"/>
              </a:rPr>
              <a:t>=Gwo62OmuUGA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>
            <a:extLst>
              <a:ext uri="{FF2B5EF4-FFF2-40B4-BE49-F238E27FC236}">
                <a16:creationId xmlns:a16="http://schemas.microsoft.com/office/drawing/2014/main" id="{F84853BC-E9EB-B84F-8DFB-9542AC824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335463"/>
            <a:ext cx="19415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5">
            <a:extLst>
              <a:ext uri="{FF2B5EF4-FFF2-40B4-BE49-F238E27FC236}">
                <a16:creationId xmlns:a16="http://schemas.microsoft.com/office/drawing/2014/main" id="{1A39FDA5-64BD-1649-987C-034504F95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3784600"/>
            <a:ext cx="1728787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6">
            <a:extLst>
              <a:ext uri="{FF2B5EF4-FFF2-40B4-BE49-F238E27FC236}">
                <a16:creationId xmlns:a16="http://schemas.microsoft.com/office/drawing/2014/main" id="{69451933-5FEE-AF40-AD59-DF476164D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49250"/>
            <a:ext cx="8458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Lowland, coastal swamps during the Coal Age</a:t>
            </a:r>
            <a:r>
              <a:rPr lang="en-US" altLang="en-US" sz="240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  <a:endParaRPr lang="en-US" altLang="en-US" sz="2400">
              <a:latin typeface="Comic Sans MS" panose="030F0902030302020204" pitchFamily="66" charset="0"/>
            </a:endParaRP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400">
                <a:latin typeface="Comic Sans MS" panose="030F0902030302020204" pitchFamily="66" charset="0"/>
              </a:rPr>
              <a:t>Little </a:t>
            </a:r>
            <a:r>
              <a:rPr lang="en-US" altLang="en-US" sz="2400">
                <a:solidFill>
                  <a:srgbClr val="000000"/>
                </a:solidFill>
                <a:latin typeface="Comic Sans MS" panose="030F0902030302020204" pitchFamily="66" charset="0"/>
              </a:rPr>
              <a:t>decomposition due to low oxygen in the swampy waters</a:t>
            </a: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400">
                <a:solidFill>
                  <a:srgbClr val="000000"/>
                </a:solidFill>
                <a:latin typeface="Comic Sans MS" panose="030F0902030302020204" pitchFamily="66" charset="0"/>
              </a:rPr>
              <a:t>Over geologic time the organic matter was compressed into coal</a:t>
            </a: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400">
                <a:solidFill>
                  <a:srgbClr val="000000"/>
                </a:solidFill>
                <a:latin typeface="Comic Sans MS" panose="030F0902030302020204" pitchFamily="66" charset="0"/>
              </a:rPr>
              <a:t>The carboniferous is still burning!</a:t>
            </a:r>
          </a:p>
        </p:txBody>
      </p:sp>
      <p:pic>
        <p:nvPicPr>
          <p:cNvPr id="62468" name="Picture 1">
            <a:extLst>
              <a:ext uri="{FF2B5EF4-FFF2-40B4-BE49-F238E27FC236}">
                <a16:creationId xmlns:a16="http://schemas.microsoft.com/office/drawing/2014/main" id="{1BDAEC5D-F0DA-5E4C-8B1A-FCC3EC0AF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02038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1">
            <a:extLst>
              <a:ext uri="{FF2B5EF4-FFF2-40B4-BE49-F238E27FC236}">
                <a16:creationId xmlns:a16="http://schemas.microsoft.com/office/drawing/2014/main" id="{2394F444-F9DC-404B-9397-4E4C0CA20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5359400"/>
            <a:ext cx="23574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>
            <a:extLst>
              <a:ext uri="{FF2B5EF4-FFF2-40B4-BE49-F238E27FC236}">
                <a16:creationId xmlns:a16="http://schemas.microsoft.com/office/drawing/2014/main" id="{44E7FF96-B26F-944E-B3A7-5D3383A10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28800"/>
            <a:ext cx="4360863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>
            <a:extLst>
              <a:ext uri="{FF2B5EF4-FFF2-40B4-BE49-F238E27FC236}">
                <a16:creationId xmlns:a16="http://schemas.microsoft.com/office/drawing/2014/main" id="{6615E249-772A-4C4D-9291-4DF95032D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304800"/>
            <a:ext cx="8610600" cy="5078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The first seed-producing plants (Gymnosperms) appeared in the fossil record during the Carboniferous (Coal Age)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In a relatively brief time, they became the most abundant plants on earth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(still not flowering plants)</a:t>
            </a:r>
          </a:p>
        </p:txBody>
      </p:sp>
      <p:pic>
        <p:nvPicPr>
          <p:cNvPr id="63491" name="Picture 5">
            <a:extLst>
              <a:ext uri="{FF2B5EF4-FFF2-40B4-BE49-F238E27FC236}">
                <a16:creationId xmlns:a16="http://schemas.microsoft.com/office/drawing/2014/main" id="{07771C63-51A0-E741-9827-A83407F8D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3224213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>
            <a:extLst>
              <a:ext uri="{FF2B5EF4-FFF2-40B4-BE49-F238E27FC236}">
                <a16:creationId xmlns:a16="http://schemas.microsoft.com/office/drawing/2014/main" id="{2794F309-B07C-D347-86AE-976D41BFB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238250"/>
            <a:ext cx="3902075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4">
            <a:extLst>
              <a:ext uri="{FF2B5EF4-FFF2-40B4-BE49-F238E27FC236}">
                <a16:creationId xmlns:a16="http://schemas.microsoft.com/office/drawing/2014/main" id="{AD0C77AF-6D22-A34D-96EB-649329F36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1238250"/>
            <a:ext cx="43053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5">
            <a:extLst>
              <a:ext uri="{FF2B5EF4-FFF2-40B4-BE49-F238E27FC236}">
                <a16:creationId xmlns:a16="http://schemas.microsoft.com/office/drawing/2014/main" id="{A1566810-E999-5C46-95BB-F33AD0DFE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628650"/>
            <a:ext cx="1403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omic Sans MS" panose="030F0902030302020204" pitchFamily="66" charset="0"/>
              </a:rPr>
              <a:t>Cloudina</a:t>
            </a:r>
          </a:p>
        </p:txBody>
      </p:sp>
      <p:sp>
        <p:nvSpPr>
          <p:cNvPr id="19460" name="TextBox 6">
            <a:extLst>
              <a:ext uri="{FF2B5EF4-FFF2-40B4-BE49-F238E27FC236}">
                <a16:creationId xmlns:a16="http://schemas.microsoft.com/office/drawing/2014/main" id="{69CA1FF4-D21C-B644-83BB-CE70E0D50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06925"/>
            <a:ext cx="772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latin typeface="Comic Sans MS" panose="030F0902030302020204" pitchFamily="66" charset="0"/>
              </a:rPr>
              <a:t>Earliest animal fossils with mineralized skeletonized (shells)</a:t>
            </a:r>
          </a:p>
        </p:txBody>
      </p:sp>
      <p:sp>
        <p:nvSpPr>
          <p:cNvPr id="19461" name="TextBox 8">
            <a:extLst>
              <a:ext uri="{FF2B5EF4-FFF2-40B4-BE49-F238E27FC236}">
                <a16:creationId xmlns:a16="http://schemas.microsoft.com/office/drawing/2014/main" id="{979C48BE-5CBA-4E4D-A11D-3DD8CBC0D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5045075"/>
            <a:ext cx="8231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latin typeface="Comic Sans MS" panose="030F0902030302020204" pitchFamily="66" charset="0"/>
              </a:rPr>
              <a:t>Shells suggest defense against predators; holes suggest attacks</a:t>
            </a:r>
          </a:p>
        </p:txBody>
      </p:sp>
      <p:sp>
        <p:nvSpPr>
          <p:cNvPr id="19462" name="TextBox 9">
            <a:extLst>
              <a:ext uri="{FF2B5EF4-FFF2-40B4-BE49-F238E27FC236}">
                <a16:creationId xmlns:a16="http://schemas.microsoft.com/office/drawing/2014/main" id="{0AAD4977-DAD5-D743-821B-1EFC06C18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483225"/>
            <a:ext cx="7658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latin typeface="Comic Sans MS" panose="030F0902030302020204" pitchFamily="66" charset="0"/>
              </a:rPr>
              <a:t>Other early species with shells were not attacked suggesting an evolutionary arms race that may have influenced the Cambrian explosion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>
            <a:extLst>
              <a:ext uri="{FF2B5EF4-FFF2-40B4-BE49-F238E27FC236}">
                <a16:creationId xmlns:a16="http://schemas.microsoft.com/office/drawing/2014/main" id="{7CFA4A38-3B80-F740-BACE-40DE05CE7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4038600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Rectangle 2">
            <a:extLst>
              <a:ext uri="{FF2B5EF4-FFF2-40B4-BE49-F238E27FC236}">
                <a16:creationId xmlns:a16="http://schemas.microsoft.com/office/drawing/2014/main" id="{A2556DA5-3AC5-CF40-A751-55C51FECF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124200"/>
            <a:ext cx="518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http://www.garthlenz.com/forests/web-temperate-rainforest-1</a:t>
            </a:r>
          </a:p>
        </p:txBody>
      </p:sp>
      <p:pic>
        <p:nvPicPr>
          <p:cNvPr id="64515" name="Picture 3">
            <a:extLst>
              <a:ext uri="{FF2B5EF4-FFF2-40B4-BE49-F238E27FC236}">
                <a16:creationId xmlns:a16="http://schemas.microsoft.com/office/drawing/2014/main" id="{6B8A9B7B-0018-3749-99CA-4029A092A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14400"/>
            <a:ext cx="32448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4">
            <a:extLst>
              <a:ext uri="{FF2B5EF4-FFF2-40B4-BE49-F238E27FC236}">
                <a16:creationId xmlns:a16="http://schemas.microsoft.com/office/drawing/2014/main" id="{421DE632-E488-164C-8F07-B8DBFDAD5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8674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omic Sans MS" panose="030F0902030302020204" pitchFamily="66" charset="0"/>
              </a:rPr>
              <a:t>Monkey puzzle tree, </a:t>
            </a:r>
            <a:r>
              <a:rPr lang="en-US" altLang="en-US" sz="1800" i="1" dirty="0">
                <a:latin typeface="Comic Sans MS" panose="030F0902030302020204" pitchFamily="66" charset="0"/>
              </a:rPr>
              <a:t>Araucaria </a:t>
            </a:r>
            <a:r>
              <a:rPr lang="en-US" altLang="en-US" sz="1800" i="1" dirty="0" err="1">
                <a:latin typeface="Comic Sans MS" panose="030F0902030302020204" pitchFamily="66" charset="0"/>
              </a:rPr>
              <a:t>araucana</a:t>
            </a:r>
            <a:endParaRPr lang="en-US" altLang="en-US" sz="1800" i="1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omic Sans MS" panose="030F0902030302020204" pitchFamily="66" charset="0"/>
              </a:rPr>
              <a:t>This lineage evolved 300 </a:t>
            </a:r>
            <a:r>
              <a:rPr lang="en-US" altLang="en-US" sz="1800" dirty="0" err="1">
                <a:latin typeface="Comic Sans MS" panose="030F0902030302020204" pitchFamily="66" charset="0"/>
              </a:rPr>
              <a:t>mya</a:t>
            </a:r>
            <a:endParaRPr lang="en-US" altLang="en-US" sz="1800" dirty="0">
              <a:latin typeface="Comic Sans MS" panose="030F0902030302020204" pitchFamily="66" charset="0"/>
            </a:endParaRPr>
          </a:p>
        </p:txBody>
      </p:sp>
      <p:pic>
        <p:nvPicPr>
          <p:cNvPr id="64517" name="Picture 8">
            <a:extLst>
              <a:ext uri="{FF2B5EF4-FFF2-40B4-BE49-F238E27FC236}">
                <a16:creationId xmlns:a16="http://schemas.microsoft.com/office/drawing/2014/main" id="{E163B6F3-C709-6F4D-A144-39D88C659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3657600"/>
            <a:ext cx="1538287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Box 9">
            <a:extLst>
              <a:ext uri="{FF2B5EF4-FFF2-40B4-BE49-F238E27FC236}">
                <a16:creationId xmlns:a16="http://schemas.microsoft.com/office/drawing/2014/main" id="{98E41379-291A-4940-B9BE-DDF40A7B9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" y="5799138"/>
            <a:ext cx="19986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Common in Triassic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2CB82-D6BF-5216-C0DA-0902C9004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0" y="762000"/>
            <a:ext cx="8303580" cy="464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E0C031-B1BE-D649-B463-B658B927B429}"/>
              </a:ext>
            </a:extLst>
          </p:cNvPr>
          <p:cNvSpPr txBox="1"/>
          <p:nvPr/>
        </p:nvSpPr>
        <p:spPr>
          <a:xfrm>
            <a:off x="5257800" y="5486400"/>
            <a:ext cx="3581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www.gettyimages.com</a:t>
            </a:r>
            <a:r>
              <a:rPr lang="en-US" sz="1000" dirty="0"/>
              <a:t>/videos/araucaria-</a:t>
            </a:r>
            <a:r>
              <a:rPr lang="en-US" sz="1000" dirty="0" err="1"/>
              <a:t>araucana</a:t>
            </a:r>
            <a:endParaRPr lang="en-US" sz="1000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6B6E275-D465-CDAF-BFA3-E98AC6355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808821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Comic Sans MS" panose="030F0902030302020204" pitchFamily="66" charset="0"/>
              </a:rPr>
              <a:t>Araucaria forest near the Chile/Argentina border</a:t>
            </a:r>
          </a:p>
        </p:txBody>
      </p:sp>
    </p:spTree>
    <p:extLst>
      <p:ext uri="{BB962C8B-B14F-4D97-AF65-F5344CB8AC3E}">
        <p14:creationId xmlns:p14="http://schemas.microsoft.com/office/powerpoint/2010/main" val="8361735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7FC1A5-C171-E8FD-7598-ED4B918A316D}"/>
              </a:ext>
            </a:extLst>
          </p:cNvPr>
          <p:cNvSpPr txBox="1"/>
          <p:nvPr/>
        </p:nvSpPr>
        <p:spPr>
          <a:xfrm>
            <a:off x="381000" y="5943600"/>
            <a:ext cx="6934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linkClick r:id="rId2"/>
              </a:rPr>
              <a:t>Norfolk Island Pine (</a:t>
            </a:r>
            <a:r>
              <a:rPr lang="en-US" b="1" i="1" dirty="0">
                <a:hlinkClick r:id="rId2"/>
              </a:rPr>
              <a:t>Araucaria heterophylla</a:t>
            </a:r>
            <a:r>
              <a:rPr lang="en-US" b="1" dirty="0">
                <a:hlinkClick r:id="rId2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67208-BD9A-56BA-10E7-A0DF33635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5465"/>
            <a:ext cx="3175397" cy="533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A9B2BB-8A0C-861B-E859-FBFA21E297AE}"/>
              </a:ext>
            </a:extLst>
          </p:cNvPr>
          <p:cNvSpPr txBox="1"/>
          <p:nvPr/>
        </p:nvSpPr>
        <p:spPr>
          <a:xfrm>
            <a:off x="4038600" y="762000"/>
            <a:ext cx="46482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Common in Florida gardens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Endemic to Norfolk Island (near Australia between NZ and New Caledonia)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Planted around the the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hlinkClick r:id="rId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Brittle, so can’t be used for ship masts</a:t>
            </a:r>
            <a:endParaRPr lang="en-US" b="1" dirty="0"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2409353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>
            <a:extLst>
              <a:ext uri="{FF2B5EF4-FFF2-40B4-BE49-F238E27FC236}">
                <a16:creationId xmlns:a16="http://schemas.microsoft.com/office/drawing/2014/main" id="{9155ED89-5029-A94E-93B9-651EDB9A7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85800"/>
            <a:ext cx="2181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Phanerozoic</a:t>
            </a:r>
          </a:p>
        </p:txBody>
      </p:sp>
      <p:pic>
        <p:nvPicPr>
          <p:cNvPr id="65538" name="Picture 2">
            <a:extLst>
              <a:ext uri="{FF2B5EF4-FFF2-40B4-BE49-F238E27FC236}">
                <a16:creationId xmlns:a16="http://schemas.microsoft.com/office/drawing/2014/main" id="{82729959-E9D0-6F43-8883-29FBEDA06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8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9E5B12-8F87-1D44-A0BC-5ECE1732C842}"/>
              </a:ext>
            </a:extLst>
          </p:cNvPr>
          <p:cNvCxnSpPr/>
          <p:nvPr/>
        </p:nvCxnSpPr>
        <p:spPr>
          <a:xfrm flipV="1">
            <a:off x="1828800" y="3276600"/>
            <a:ext cx="0" cy="184785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924EB7-8D75-424C-A378-A03DB85A83A3}"/>
              </a:ext>
            </a:extLst>
          </p:cNvPr>
          <p:cNvSpPr txBox="1"/>
          <p:nvPr/>
        </p:nvSpPr>
        <p:spPr>
          <a:xfrm>
            <a:off x="1524000" y="5124450"/>
            <a:ext cx="60944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First terrestrial nonvascular plants - Bryophytes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102871-02A4-DA41-AFDE-8C7668CFC989}"/>
              </a:ext>
            </a:extLst>
          </p:cNvPr>
          <p:cNvCxnSpPr/>
          <p:nvPr/>
        </p:nvCxnSpPr>
        <p:spPr>
          <a:xfrm flipH="1" flipV="1">
            <a:off x="4975225" y="3768725"/>
            <a:ext cx="815975" cy="5746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CE6C7C1-560C-4C4B-890F-3101952A4B17}"/>
              </a:ext>
            </a:extLst>
          </p:cNvPr>
          <p:cNvSpPr txBox="1"/>
          <p:nvPr/>
        </p:nvSpPr>
        <p:spPr>
          <a:xfrm>
            <a:off x="1955800" y="4724400"/>
            <a:ext cx="26257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First vascular plants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ABFEFB-2842-EE40-A858-77FD911A9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25" y="4038600"/>
            <a:ext cx="2212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First seed plants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Gymnosperms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821C0837-76C7-2746-A8E3-CCADD5C23E6F}"/>
              </a:ext>
            </a:extLst>
          </p:cNvPr>
          <p:cNvSpPr>
            <a:spLocks/>
          </p:cNvSpPr>
          <p:nvPr/>
        </p:nvSpPr>
        <p:spPr bwMode="auto">
          <a:xfrm rot="-5400000">
            <a:off x="4762500" y="2933700"/>
            <a:ext cx="228600" cy="1219200"/>
          </a:xfrm>
          <a:prstGeom prst="leftBrace">
            <a:avLst>
              <a:gd name="adj1" fmla="val 8321"/>
              <a:gd name="adj2" fmla="val 5156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23DD63-219A-7A40-BD3C-12CEF269BC7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67200" y="1447800"/>
            <a:ext cx="914400" cy="1752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6EE8F64-CDC1-D243-8204-8E6076500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3863" y="4200525"/>
            <a:ext cx="3711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Gymnosperms dominant in Triassic &amp; Jurassic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A975D02-101A-B444-BBAC-DEDA9D0FAEA0}"/>
              </a:ext>
            </a:extLst>
          </p:cNvPr>
          <p:cNvCxnSpPr/>
          <p:nvPr/>
        </p:nvCxnSpPr>
        <p:spPr>
          <a:xfrm flipV="1">
            <a:off x="2286000" y="3276600"/>
            <a:ext cx="0" cy="14478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077925E-E756-6740-B766-D119DD853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76213"/>
            <a:ext cx="4691063" cy="1354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End Permian extinction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2/3 of all terrestrial animals extinct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forests disappear briefly, increased CO</a:t>
            </a:r>
            <a:r>
              <a:rPr lang="en-US" altLang="en-US" sz="1800" baseline="-25000">
                <a:latin typeface="Comic Sans MS" panose="030F0902030302020204" pitchFamily="66" charset="0"/>
              </a:rPr>
              <a:t>2</a:t>
            </a:r>
            <a:r>
              <a:rPr lang="en-US" altLang="en-US" sz="1800">
                <a:latin typeface="Comic Sans MS" panose="030F0902030302020204" pitchFamily="66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	decreased O</a:t>
            </a:r>
            <a:r>
              <a:rPr lang="en-US" altLang="en-US" sz="1800" baseline="-25000">
                <a:latin typeface="Comic Sans MS" panose="030F0902030302020204" pitchFamily="66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16" grpId="0"/>
      <p:bldP spid="16" grpId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A3A1E2-E671-0746-AE8D-DA6EADD021C4}"/>
              </a:ext>
            </a:extLst>
          </p:cNvPr>
          <p:cNvSpPr txBox="1"/>
          <p:nvPr/>
        </p:nvSpPr>
        <p:spPr>
          <a:xfrm>
            <a:off x="457200" y="457200"/>
            <a:ext cx="8153400" cy="6062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Comic Sans MS" charset="0"/>
                <a:ea typeface="ＭＳ Ｐゴシック" charset="-128"/>
              </a:rPr>
              <a:t>What caused the end Permian extinction?</a:t>
            </a:r>
          </a:p>
          <a:p>
            <a:pPr>
              <a:defRPr/>
            </a:pPr>
            <a:endParaRPr lang="en-US" sz="32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P-T or Permian-Triassic Extinction, i.e. The Great Dying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96% of all marine species, 70% of terrestrial vertebrates, &amp; only known mass insect extinction prior to now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e.g., trilobites, 97% of ammonites, spiny sharks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Long recovery period 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Meteors, volcanic explosions, and coal fires led to =&gt; runaway greenhouse effect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Evidence </a:t>
            </a:r>
            <a:r>
              <a:rPr lang="mr-IN" sz="2000" dirty="0">
                <a:latin typeface="Comic Sans MS" charset="0"/>
                <a:ea typeface="ＭＳ Ｐゴシック" charset="-128"/>
              </a:rPr>
              <a:t>–</a:t>
            </a:r>
            <a:r>
              <a:rPr lang="en-US" sz="2000" dirty="0">
                <a:latin typeface="Comic Sans MS" charset="0"/>
                <a:ea typeface="ＭＳ Ｐゴシック" charset="-128"/>
              </a:rPr>
              <a:t> no coal deposits from early Triassic 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32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endParaRPr lang="en-US" sz="3200" dirty="0">
              <a:latin typeface="Comic Sans MS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>
            <a:extLst>
              <a:ext uri="{FF2B5EF4-FFF2-40B4-BE49-F238E27FC236}">
                <a16:creationId xmlns:a16="http://schemas.microsoft.com/office/drawing/2014/main" id="{0656B82E-C253-8349-AAD8-90EEC0D23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538480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>
            <a:extLst>
              <a:ext uri="{FF2B5EF4-FFF2-40B4-BE49-F238E27FC236}">
                <a16:creationId xmlns:a16="http://schemas.microsoft.com/office/drawing/2014/main" id="{9E536279-C17C-6241-B0F9-26DD94280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257800"/>
            <a:ext cx="4953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https://www.skepticalscience.com/pollution-part-2.html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Does some of this look familiar now?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>
            <a:extLst>
              <a:ext uri="{FF2B5EF4-FFF2-40B4-BE49-F238E27FC236}">
                <a16:creationId xmlns:a16="http://schemas.microsoft.com/office/drawing/2014/main" id="{1D7BB7CF-9A89-774A-9B9E-853D21B44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588"/>
            <a:ext cx="9144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3">
            <a:extLst>
              <a:ext uri="{FF2B5EF4-FFF2-40B4-BE49-F238E27FC236}">
                <a16:creationId xmlns:a16="http://schemas.microsoft.com/office/drawing/2014/main" id="{58C8717E-3DF4-FE4F-B234-D11BE2766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61722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https://www.researchgate.net/profile/Gwenael-Caravaca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2B587A-AEF6-2FFB-4EE6-1C511AA60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" y="380999"/>
            <a:ext cx="9047517" cy="607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727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75F5B-893E-06A2-2D66-D9C7DFAA5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3950690" cy="502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0D3471-FEDC-C1DA-7C09-F956F9C7A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54072"/>
            <a:ext cx="4724400" cy="31277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8AC2C-1008-9B1C-230A-F6BC0255D4EA}"/>
              </a:ext>
            </a:extLst>
          </p:cNvPr>
          <p:cNvSpPr txBox="1"/>
          <p:nvPr/>
        </p:nvSpPr>
        <p:spPr>
          <a:xfrm>
            <a:off x="4267200" y="225072"/>
            <a:ext cx="4724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“… seagoing </a:t>
            </a:r>
            <a:r>
              <a:rPr lang="en-US" sz="1600" dirty="0" err="1"/>
              <a:t>tetrapods</a:t>
            </a:r>
            <a:r>
              <a:rPr lang="en-US" sz="1600" dirty="0"/>
              <a:t> were more ancient than traditionally supposed and probably paralleled the explosive reconfiguration of modern invertebrate marine biotas during the first ∼1 million years of the </a:t>
            </a:r>
            <a:r>
              <a:rPr lang="en-US" sz="1600"/>
              <a:t>Triassic.”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“… heterogeneous marine vertebrate communities were well established by the late-earliest Triassic (</a:t>
            </a:r>
            <a:r>
              <a:rPr lang="en-US" sz="1600" dirty="0" err="1"/>
              <a:t>Dienerian</a:t>
            </a:r>
            <a:r>
              <a:rPr lang="en-US" sz="1600" dirty="0"/>
              <a:t>-Smithian, ∼251 ma) and integrated fully variegate tetrapod niches by ∼3 million years after the EPME.”</a:t>
            </a:r>
          </a:p>
          <a:p>
            <a:endParaRPr lang="en-US" sz="1600" dirty="0"/>
          </a:p>
          <a:p>
            <a:r>
              <a:rPr lang="en-US" sz="1600" dirty="0"/>
              <a:t>---Roberts et al. al. Science (2025) </a:t>
            </a:r>
          </a:p>
        </p:txBody>
      </p:sp>
    </p:spTree>
    <p:extLst>
      <p:ext uri="{BB962C8B-B14F-4D97-AF65-F5344CB8AC3E}">
        <p14:creationId xmlns:p14="http://schemas.microsoft.com/office/powerpoint/2010/main" val="39858896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7EDA59-3841-077C-C5BE-17A3645B8143}"/>
              </a:ext>
            </a:extLst>
          </p:cNvPr>
          <p:cNvSpPr txBox="1"/>
          <p:nvPr/>
        </p:nvSpPr>
        <p:spPr>
          <a:xfrm>
            <a:off x="457200" y="457200"/>
            <a:ext cx="8153400" cy="42165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Comic Sans MS" charset="0"/>
                <a:ea typeface="ＭＳ Ｐゴシック" charset="-128"/>
              </a:rPr>
              <a:t>The sixth mass extinction</a:t>
            </a:r>
          </a:p>
          <a:p>
            <a:pPr>
              <a:defRPr/>
            </a:pPr>
            <a:endParaRPr lang="en-US" sz="32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History shows a net increase in # species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This follows each mass extinction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Will the same happen with a human causes mass extinction?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Extinction rates = 100-10,000X greater now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3200" dirty="0">
              <a:latin typeface="Comic Sans MS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  <a:defRPr/>
            </a:pPr>
            <a:endParaRPr lang="en-US" sz="3200" dirty="0">
              <a:latin typeface="Comic Sans MS" charset="0"/>
              <a:ea typeface="ＭＳ Ｐゴシック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019EC-746D-D7EB-97D2-F2310A40B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14800"/>
            <a:ext cx="3302000" cy="1733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CD286F-6D06-929F-B8B4-173727C29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409" y="3411467"/>
            <a:ext cx="1982191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45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>
            <a:extLst>
              <a:ext uri="{FF2B5EF4-FFF2-40B4-BE49-F238E27FC236}">
                <a16:creationId xmlns:a16="http://schemas.microsoft.com/office/drawing/2014/main" id="{B8F871EA-35A4-4F43-80DA-4431F2ED2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0" t="35472" b="2634"/>
          <a:stretch>
            <a:fillRect/>
          </a:stretch>
        </p:blipFill>
        <p:spPr bwMode="auto">
          <a:xfrm>
            <a:off x="457200" y="609600"/>
            <a:ext cx="1676400" cy="562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4558A1-AE7D-1241-B3A7-D16DE7AF8C23}"/>
              </a:ext>
            </a:extLst>
          </p:cNvPr>
          <p:cNvSpPr/>
          <p:nvPr/>
        </p:nvSpPr>
        <p:spPr>
          <a:xfrm>
            <a:off x="2209800" y="1905000"/>
            <a:ext cx="46038" cy="3048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3" name="TextBox 7">
            <a:extLst>
              <a:ext uri="{FF2B5EF4-FFF2-40B4-BE49-F238E27FC236}">
                <a16:creationId xmlns:a16="http://schemas.microsoft.com/office/drawing/2014/main" id="{E605EA12-1BCA-714D-8C5A-2096E035D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175" y="1889125"/>
            <a:ext cx="1690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Small shelly fauna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3EB14-53C0-8E41-A116-91D6E0602E5E}"/>
              </a:ext>
            </a:extLst>
          </p:cNvPr>
          <p:cNvSpPr/>
          <p:nvPr/>
        </p:nvSpPr>
        <p:spPr>
          <a:xfrm>
            <a:off x="2209800" y="2209800"/>
            <a:ext cx="46038" cy="762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5" name="TextBox 9">
            <a:extLst>
              <a:ext uri="{FF2B5EF4-FFF2-40B4-BE49-F238E27FC236}">
                <a16:creationId xmlns:a16="http://schemas.microsoft.com/office/drawing/2014/main" id="{AD45B2CD-6AFA-244F-AFB7-E9830D4B1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825" y="2093913"/>
            <a:ext cx="2008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Edicaran shelly fauna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F4AA0-DF6A-4C42-AE3A-5950D6DDB8B6}"/>
              </a:ext>
            </a:extLst>
          </p:cNvPr>
          <p:cNvSpPr/>
          <p:nvPr/>
        </p:nvSpPr>
        <p:spPr>
          <a:xfrm>
            <a:off x="2125663" y="1789113"/>
            <a:ext cx="49212" cy="11588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7" name="Picture 15">
            <a:extLst>
              <a:ext uri="{FF2B5EF4-FFF2-40B4-BE49-F238E27FC236}">
                <a16:creationId xmlns:a16="http://schemas.microsoft.com/office/drawing/2014/main" id="{CC49CEE4-EA3C-1C42-805F-30C0F4D70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05075"/>
            <a:ext cx="5662613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Box 16">
            <a:extLst>
              <a:ext uri="{FF2B5EF4-FFF2-40B4-BE49-F238E27FC236}">
                <a16:creationId xmlns:a16="http://schemas.microsoft.com/office/drawing/2014/main" id="{5F666BC7-6076-C94D-9D99-95B028702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611813"/>
            <a:ext cx="2560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Small shelly fauna examples </a:t>
            </a:r>
          </a:p>
        </p:txBody>
      </p:sp>
      <p:sp>
        <p:nvSpPr>
          <p:cNvPr id="20489" name="TextBox 17">
            <a:extLst>
              <a:ext uri="{FF2B5EF4-FFF2-40B4-BE49-F238E27FC236}">
                <a16:creationId xmlns:a16="http://schemas.microsoft.com/office/drawing/2014/main" id="{0B870023-6CDD-C742-9BA0-5B66C0685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829300"/>
            <a:ext cx="6019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Complex structures</a:t>
            </a:r>
          </a:p>
          <a:p>
            <a:pPr>
              <a:spcBef>
                <a:spcPct val="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Skeletons of calcium carbonate, calcium phosphate, or silica characteristic of almost all extant animal phyla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73F473-2CC7-7EBD-2702-FCCF1B1EA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r="6777"/>
          <a:stretch/>
        </p:blipFill>
        <p:spPr>
          <a:xfrm>
            <a:off x="800100" y="533400"/>
            <a:ext cx="7543800" cy="4982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B9B67-7A01-E33E-A4BB-660E90FDCA64}"/>
              </a:ext>
            </a:extLst>
          </p:cNvPr>
          <p:cNvSpPr txBox="1"/>
          <p:nvPr/>
        </p:nvSpPr>
        <p:spPr>
          <a:xfrm>
            <a:off x="457200" y="5630163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https://</a:t>
            </a:r>
            <a:r>
              <a:rPr lang="en-US" sz="1800" dirty="0" err="1"/>
              <a:t>animalsurvival.org</a:t>
            </a:r>
            <a:r>
              <a:rPr lang="en-US" sz="1800" dirty="0"/>
              <a:t>/is-the-planet-facing-its-next-mass-extinction/</a:t>
            </a:r>
          </a:p>
        </p:txBody>
      </p:sp>
    </p:spTree>
    <p:extLst>
      <p:ext uri="{BB962C8B-B14F-4D97-AF65-F5344CB8AC3E}">
        <p14:creationId xmlns:p14="http://schemas.microsoft.com/office/powerpoint/2010/main" val="24212077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74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453DAE-BFF8-AD39-47BD-23314A5B1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7772400" cy="41361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F0DB59-CDD2-DFB4-DF2C-A94C10029A74}"/>
              </a:ext>
            </a:extLst>
          </p:cNvPr>
          <p:cNvSpPr txBox="1"/>
          <p:nvPr/>
        </p:nvSpPr>
        <p:spPr>
          <a:xfrm>
            <a:off x="1676400" y="5334000"/>
            <a:ext cx="579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https://</a:t>
            </a:r>
            <a:r>
              <a:rPr lang="en-US" sz="1800" dirty="0" err="1"/>
              <a:t>share.google</a:t>
            </a:r>
            <a:r>
              <a:rPr lang="en-US" sz="1800" dirty="0"/>
              <a:t>/images/86I1OFtdRmz9p6ufE</a:t>
            </a:r>
          </a:p>
        </p:txBody>
      </p:sp>
    </p:spTree>
    <p:extLst>
      <p:ext uri="{BB962C8B-B14F-4D97-AF65-F5344CB8AC3E}">
        <p14:creationId xmlns:p14="http://schemas.microsoft.com/office/powerpoint/2010/main" val="17914010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13" y="231386"/>
            <a:ext cx="6692461" cy="59186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9516" y="6290471"/>
            <a:ext cx="52499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http://</a:t>
            </a:r>
            <a:r>
              <a:rPr lang="en-US" sz="1200" dirty="0" err="1"/>
              <a:t>science.sciencemag.org</a:t>
            </a:r>
            <a:r>
              <a:rPr lang="en-US" sz="1200" dirty="0"/>
              <a:t>/content/356/6335/270</a:t>
            </a:r>
          </a:p>
        </p:txBody>
      </p:sp>
    </p:spTree>
    <p:extLst>
      <p:ext uri="{BB962C8B-B14F-4D97-AF65-F5344CB8AC3E}">
        <p14:creationId xmlns:p14="http://schemas.microsoft.com/office/powerpoint/2010/main" val="12874158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>
            <a:extLst>
              <a:ext uri="{FF2B5EF4-FFF2-40B4-BE49-F238E27FC236}">
                <a16:creationId xmlns:a16="http://schemas.microsoft.com/office/drawing/2014/main" id="{66F9D4EB-CCBE-1C4F-93E7-91AA40E97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extBox 2">
            <a:extLst>
              <a:ext uri="{FF2B5EF4-FFF2-40B4-BE49-F238E27FC236}">
                <a16:creationId xmlns:a16="http://schemas.microsoft.com/office/drawing/2014/main" id="{91B0DCFB-8984-434A-9E96-C6B51C6CF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"/>
            <a:ext cx="868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Rise of the gymnosperms in Triassic/Jurassic coincides with a whole genome duplication (WGD) event </a:t>
            </a:r>
          </a:p>
        </p:txBody>
      </p:sp>
      <p:sp>
        <p:nvSpPr>
          <p:cNvPr id="70659" name="TextBox 3">
            <a:extLst>
              <a:ext uri="{FF2B5EF4-FFF2-40B4-BE49-F238E27FC236}">
                <a16:creationId xmlns:a16="http://schemas.microsoft.com/office/drawing/2014/main" id="{250F3E5E-9325-1C4D-82EC-4FC24F6CA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638800"/>
            <a:ext cx="2368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Jiao et al. 2011.Nature</a:t>
            </a:r>
          </a:p>
        </p:txBody>
      </p:sp>
      <p:sp>
        <p:nvSpPr>
          <p:cNvPr id="70660" name="TextBox 1">
            <a:extLst>
              <a:ext uri="{FF2B5EF4-FFF2-40B4-BE49-F238E27FC236}">
                <a16:creationId xmlns:a16="http://schemas.microsoft.com/office/drawing/2014/main" id="{3FC477D7-7207-6C4E-ADE8-09DF80847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521325"/>
            <a:ext cx="4648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Genome duplications are common in plants, can lead to instantaneous speciation.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3">
            <a:extLst>
              <a:ext uri="{FF2B5EF4-FFF2-40B4-BE49-F238E27FC236}">
                <a16:creationId xmlns:a16="http://schemas.microsoft.com/office/drawing/2014/main" id="{88D4BC37-D788-3446-80C2-1C0391B4A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906588"/>
            <a:ext cx="7620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4">
            <a:extLst>
              <a:ext uri="{FF2B5EF4-FFF2-40B4-BE49-F238E27FC236}">
                <a16:creationId xmlns:a16="http://schemas.microsoft.com/office/drawing/2014/main" id="{41023978-C20C-8642-B93E-BD1606670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362575"/>
            <a:ext cx="6934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http://www.sbs.utexas.edu/levin/bio213/evolution/speciation.html</a:t>
            </a:r>
          </a:p>
        </p:txBody>
      </p:sp>
      <p:sp>
        <p:nvSpPr>
          <p:cNvPr id="71683" name="Down Arrow 1">
            <a:extLst>
              <a:ext uri="{FF2B5EF4-FFF2-40B4-BE49-F238E27FC236}">
                <a16:creationId xmlns:a16="http://schemas.microsoft.com/office/drawing/2014/main" id="{81DC6E7C-E837-E745-97C7-B554F8823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552575"/>
            <a:ext cx="304800" cy="533400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33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latin typeface="Comic Sans MS" panose="030F0902030302020204" pitchFamily="66" charset="0"/>
            </a:endParaRPr>
          </a:p>
        </p:txBody>
      </p:sp>
      <p:sp>
        <p:nvSpPr>
          <p:cNvPr id="71684" name="Down Arrow 6">
            <a:extLst>
              <a:ext uri="{FF2B5EF4-FFF2-40B4-BE49-F238E27FC236}">
                <a16:creationId xmlns:a16="http://schemas.microsoft.com/office/drawing/2014/main" id="{8B3A7844-2C50-254E-9FAA-AC1438F4C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552575"/>
            <a:ext cx="304800" cy="533400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33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latin typeface="Comic Sans MS" panose="030F0902030302020204" pitchFamily="66" charset="0"/>
            </a:endParaRPr>
          </a:p>
        </p:txBody>
      </p:sp>
      <p:sp>
        <p:nvSpPr>
          <p:cNvPr id="71685" name="TextBox 2">
            <a:extLst>
              <a:ext uri="{FF2B5EF4-FFF2-40B4-BE49-F238E27FC236}">
                <a16:creationId xmlns:a16="http://schemas.microsoft.com/office/drawing/2014/main" id="{1AB7B4F5-05E3-D94A-B195-284B2CA68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685800"/>
            <a:ext cx="1358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chromosome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doubling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14 x 2</a:t>
            </a:r>
          </a:p>
        </p:txBody>
      </p:sp>
      <p:sp>
        <p:nvSpPr>
          <p:cNvPr id="71686" name="TextBox 8">
            <a:extLst>
              <a:ext uri="{FF2B5EF4-FFF2-40B4-BE49-F238E27FC236}">
                <a16:creationId xmlns:a16="http://schemas.microsoft.com/office/drawing/2014/main" id="{472D2974-413D-9D4F-95DB-BD48D75B8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100" y="685800"/>
            <a:ext cx="14525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hybridization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event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28 + 14</a:t>
            </a:r>
          </a:p>
        </p:txBody>
      </p:sp>
      <p:sp>
        <p:nvSpPr>
          <p:cNvPr id="71687" name="Rectangle 9">
            <a:extLst>
              <a:ext uri="{FF2B5EF4-FFF2-40B4-BE49-F238E27FC236}">
                <a16:creationId xmlns:a16="http://schemas.microsoft.com/office/drawing/2014/main" id="{4C7D149F-E63E-2346-90D8-45314F754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3" y="5824538"/>
            <a:ext cx="8029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300">
                <a:latin typeface="Comic Sans MS" panose="030F0902030302020204" pitchFamily="66" charset="0"/>
              </a:rPr>
              <a:t>Genome duplication led to modern wheat as we know it.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Box 3">
            <a:extLst>
              <a:ext uri="{FF2B5EF4-FFF2-40B4-BE49-F238E27FC236}">
                <a16:creationId xmlns:a16="http://schemas.microsoft.com/office/drawing/2014/main" id="{BD823673-9ADD-4D4C-93AE-7459C0366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1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Comic Sans MS" panose="030F0902030302020204" pitchFamily="66" charset="0"/>
              </a:rPr>
              <a:t>The dominance of gymnosperms also coincides with the development of the supercontinent, Pangaea; the continents have merged into 1 giant super continent. </a:t>
            </a:r>
            <a:endParaRPr lang="en-US" altLang="en-US" sz="240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46949170-A89D-9041-88BB-8E25D505C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11313"/>
            <a:ext cx="4267200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1">
            <a:extLst>
              <a:ext uri="{FF2B5EF4-FFF2-40B4-BE49-F238E27FC236}">
                <a16:creationId xmlns:a16="http://schemas.microsoft.com/office/drawing/2014/main" id="{834C84E1-82E4-294B-9C9A-AF8003BCE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8675" y="5181600"/>
            <a:ext cx="1173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Early Triassic</a:t>
            </a:r>
          </a:p>
        </p:txBody>
      </p:sp>
      <p:sp>
        <p:nvSpPr>
          <p:cNvPr id="72708" name="TextBox 1">
            <a:extLst>
              <a:ext uri="{FF2B5EF4-FFF2-40B4-BE49-F238E27FC236}">
                <a16:creationId xmlns:a16="http://schemas.microsoft.com/office/drawing/2014/main" id="{3E27C306-563D-834A-AC59-FBF1931D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343400"/>
            <a:ext cx="169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Triassic =&gt;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Box 3">
            <a:extLst>
              <a:ext uri="{FF2B5EF4-FFF2-40B4-BE49-F238E27FC236}">
                <a16:creationId xmlns:a16="http://schemas.microsoft.com/office/drawing/2014/main" id="{AD0731AA-56B6-DC41-B5B0-92247DCEF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7751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Key evolutionary innovations of Gymnosperms</a:t>
            </a:r>
          </a:p>
        </p:txBody>
      </p:sp>
      <p:sp>
        <p:nvSpPr>
          <p:cNvPr id="73730" name="TextBox 4">
            <a:extLst>
              <a:ext uri="{FF2B5EF4-FFF2-40B4-BE49-F238E27FC236}">
                <a16:creationId xmlns:a16="http://schemas.microsoft.com/office/drawing/2014/main" id="{963BA473-1F44-9844-B92A-B70AAAD10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71600"/>
            <a:ext cx="62023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u="sng" dirty="0">
                <a:latin typeface="Comic Sans MS" panose="030F0902030302020204" pitchFamily="66" charset="0"/>
              </a:rPr>
              <a:t>Seeds</a:t>
            </a:r>
            <a:r>
              <a:rPr lang="en-US" altLang="en-US" sz="2400" dirty="0">
                <a:latin typeface="Comic Sans MS" panose="030F0902030302020204" pitchFamily="66" charset="0"/>
              </a:rPr>
              <a:t>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omic Sans MS" panose="030F0902030302020204" pitchFamily="66" charset="0"/>
              </a:rPr>
              <a:t>Protective coat for the embryo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omic Sans MS" panose="030F0902030302020204" pitchFamily="66" charset="0"/>
              </a:rPr>
              <a:t>Food supply for the embryo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omic Sans MS" panose="030F0902030302020204" pitchFamily="66" charset="0"/>
              </a:rPr>
              <a:t>Potentially dormant for long periods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omic Sans MS" panose="030F0902030302020204" pitchFamily="66" charset="0"/>
              </a:rPr>
              <a:t>Water not required for fertilization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omic Sans MS" panose="030F0902030302020204" pitchFamily="66" charset="0"/>
              </a:rPr>
              <a:t>Fire resistant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3">
            <a:extLst>
              <a:ext uri="{FF2B5EF4-FFF2-40B4-BE49-F238E27FC236}">
                <a16:creationId xmlns:a16="http://schemas.microsoft.com/office/drawing/2014/main" id="{F6F4084E-C6C8-BE48-846E-36FFD2BBE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200"/>
            <a:ext cx="349726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Box 4">
            <a:extLst>
              <a:ext uri="{FF2B5EF4-FFF2-40B4-BE49-F238E27FC236}">
                <a16:creationId xmlns:a16="http://schemas.microsoft.com/office/drawing/2014/main" id="{8C07E748-3D5E-3C4D-B135-2992E9A23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066800"/>
            <a:ext cx="1563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Cycad</a:t>
            </a:r>
          </a:p>
        </p:txBody>
      </p:sp>
      <p:sp>
        <p:nvSpPr>
          <p:cNvPr id="74755" name="TextBox 5">
            <a:extLst>
              <a:ext uri="{FF2B5EF4-FFF2-40B4-BE49-F238E27FC236}">
                <a16:creationId xmlns:a16="http://schemas.microsoft.com/office/drawing/2014/main" id="{59DA70DD-CDAD-8449-BD25-A5F94C1F0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2249488"/>
            <a:ext cx="741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male</a:t>
            </a:r>
          </a:p>
        </p:txBody>
      </p:sp>
      <p:sp>
        <p:nvSpPr>
          <p:cNvPr id="74756" name="TextBox 6">
            <a:extLst>
              <a:ext uri="{FF2B5EF4-FFF2-40B4-BE49-F238E27FC236}">
                <a16:creationId xmlns:a16="http://schemas.microsoft.com/office/drawing/2014/main" id="{01E37CDF-F59E-3941-A718-BCAF3E4DA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314575"/>
            <a:ext cx="996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female</a:t>
            </a:r>
          </a:p>
        </p:txBody>
      </p:sp>
      <p:pic>
        <p:nvPicPr>
          <p:cNvPr id="74757" name="Picture 19">
            <a:extLst>
              <a:ext uri="{FF2B5EF4-FFF2-40B4-BE49-F238E27FC236}">
                <a16:creationId xmlns:a16="http://schemas.microsoft.com/office/drawing/2014/main" id="{CCEEADB2-757D-2241-B101-3186E4C0D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19250"/>
            <a:ext cx="2224088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Box 8">
            <a:extLst>
              <a:ext uri="{FF2B5EF4-FFF2-40B4-BE49-F238E27FC236}">
                <a16:creationId xmlns:a16="http://schemas.microsoft.com/office/drawing/2014/main" id="{BE6703F5-43EF-B044-AEE1-6694A7800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008313"/>
            <a:ext cx="254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Comic Sans MS" panose="030F0902030302020204" pitchFamily="66" charset="0"/>
              </a:rPr>
              <a:t>Ginko biloba</a:t>
            </a:r>
          </a:p>
        </p:txBody>
      </p:sp>
      <p:pic>
        <p:nvPicPr>
          <p:cNvPr id="74759" name="Picture 10">
            <a:extLst>
              <a:ext uri="{FF2B5EF4-FFF2-40B4-BE49-F238E27FC236}">
                <a16:creationId xmlns:a16="http://schemas.microsoft.com/office/drawing/2014/main" id="{087B0F67-A644-4F4C-B95C-466C9C2E5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3733800"/>
            <a:ext cx="26162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A696C8-1D01-B74B-B0F3-A9EECEFB3F11}"/>
              </a:ext>
            </a:extLst>
          </p:cNvPr>
          <p:cNvSpPr txBox="1"/>
          <p:nvPr/>
        </p:nvSpPr>
        <p:spPr>
          <a:xfrm>
            <a:off x="1874838" y="5641975"/>
            <a:ext cx="2308225" cy="9540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800" i="1" dirty="0" err="1">
                <a:latin typeface="Comic Sans MS" charset="0"/>
                <a:ea typeface="Comic Sans MS" charset="0"/>
                <a:cs typeface="Comic Sans MS" charset="0"/>
              </a:rPr>
              <a:t>Welwitschia</a:t>
            </a:r>
            <a:endParaRPr lang="en-US" sz="2800" i="1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defRPr/>
            </a:pPr>
            <a:r>
              <a:rPr lang="en-US" sz="2800" i="1" dirty="0">
                <a:latin typeface="Comic Sans MS" charset="0"/>
                <a:ea typeface="Comic Sans MS" charset="0"/>
                <a:cs typeface="Comic Sans MS" charset="0"/>
              </a:rPr>
              <a:t>mirabilis</a:t>
            </a:r>
          </a:p>
        </p:txBody>
      </p:sp>
      <p:pic>
        <p:nvPicPr>
          <p:cNvPr id="74761" name="Picture 5">
            <a:extLst>
              <a:ext uri="{FF2B5EF4-FFF2-40B4-BE49-F238E27FC236}">
                <a16:creationId xmlns:a16="http://schemas.microsoft.com/office/drawing/2014/main" id="{9AEE6A88-C426-1949-9EC0-388A321B2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2898775"/>
            <a:ext cx="26924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2" name="TextBox 13">
            <a:extLst>
              <a:ext uri="{FF2B5EF4-FFF2-40B4-BE49-F238E27FC236}">
                <a16:creationId xmlns:a16="http://schemas.microsoft.com/office/drawing/2014/main" id="{B7CE88AE-5FF8-074F-8217-910DA8767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713" y="5570538"/>
            <a:ext cx="1563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Pines</a:t>
            </a:r>
          </a:p>
        </p:txBody>
      </p:sp>
      <p:sp>
        <p:nvSpPr>
          <p:cNvPr id="74763" name="TextBox 14">
            <a:extLst>
              <a:ext uri="{FF2B5EF4-FFF2-40B4-BE49-F238E27FC236}">
                <a16:creationId xmlns:a16="http://schemas.microsoft.com/office/drawing/2014/main" id="{F9C3E6E8-15AA-E642-8C8D-FF9EE7784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333750"/>
            <a:ext cx="996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female</a:t>
            </a:r>
          </a:p>
        </p:txBody>
      </p:sp>
      <p:sp>
        <p:nvSpPr>
          <p:cNvPr id="74764" name="TextBox 15">
            <a:extLst>
              <a:ext uri="{FF2B5EF4-FFF2-40B4-BE49-F238E27FC236}">
                <a16:creationId xmlns:a16="http://schemas.microsoft.com/office/drawing/2014/main" id="{9B1A05BA-45BF-6D41-8DDC-D6B2B06F6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9075" y="4724400"/>
            <a:ext cx="741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male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>
            <a:extLst>
              <a:ext uri="{FF2B5EF4-FFF2-40B4-BE49-F238E27FC236}">
                <a16:creationId xmlns:a16="http://schemas.microsoft.com/office/drawing/2014/main" id="{560D1CA1-9948-624A-BC6A-6F8FF34AD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228600"/>
            <a:ext cx="795655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5">
            <a:extLst>
              <a:ext uri="{FF2B5EF4-FFF2-40B4-BE49-F238E27FC236}">
                <a16:creationId xmlns:a16="http://schemas.microsoft.com/office/drawing/2014/main" id="{32EDAE32-01A3-D44A-830B-749ECA3AF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50" y="5334000"/>
            <a:ext cx="79565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Giant Sequoia - </a:t>
            </a:r>
            <a:r>
              <a:rPr lang="en-US" altLang="en-US" sz="1800" i="1">
                <a:latin typeface="Comic Sans MS" panose="030F0902030302020204" pitchFamily="66" charset="0"/>
              </a:rPr>
              <a:t>Sequoiadendron giganteum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902030302020204" pitchFamily="66" charset="0"/>
              </a:rPr>
              <a:t>Sequioa National Monument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https://www.sierraclub.org/sierra/giant-sequoia-national-monument-next-hit-list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>
            <a:extLst>
              <a:ext uri="{FF2B5EF4-FFF2-40B4-BE49-F238E27FC236}">
                <a16:creationId xmlns:a16="http://schemas.microsoft.com/office/drawing/2014/main" id="{31878E2F-ED4F-8341-BDAE-1F627ECF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6" t="22064" b="41064"/>
          <a:stretch>
            <a:fillRect/>
          </a:stretch>
        </p:blipFill>
        <p:spPr bwMode="auto">
          <a:xfrm>
            <a:off x="381000" y="381000"/>
            <a:ext cx="2749550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4">
            <a:extLst>
              <a:ext uri="{FF2B5EF4-FFF2-40B4-BE49-F238E27FC236}">
                <a16:creationId xmlns:a16="http://schemas.microsoft.com/office/drawing/2014/main" id="{99579E27-77F1-714B-B278-E75A850F8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738" y="5257800"/>
            <a:ext cx="5376862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latin typeface="Comic Sans MS" panose="030F0902030302020204" pitchFamily="66" charset="0"/>
              </a:rPr>
              <a:t>Mass extinction of Ediacaran biota </a:t>
            </a:r>
          </a:p>
          <a:p>
            <a:pPr marL="344488" indent="-344488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latin typeface="Comic Sans MS" panose="030F0902030302020204" pitchFamily="66" charset="0"/>
              </a:rPr>
              <a:t>--&gt; First trilobites arise (would survive ~300 my to Permian mass extinction 252 </a:t>
            </a:r>
            <a:r>
              <a:rPr lang="en-US" altLang="en-US" sz="1600" dirty="0" err="1">
                <a:latin typeface="Comic Sans MS" panose="030F0902030302020204" pitchFamily="66" charset="0"/>
              </a:rPr>
              <a:t>mya</a:t>
            </a:r>
            <a:r>
              <a:rPr lang="en-US" altLang="en-US" sz="1600" dirty="0">
                <a:latin typeface="Comic Sans MS" panose="030F0902030302020204" pitchFamily="66" charset="0"/>
              </a:rPr>
              <a:t>)</a:t>
            </a:r>
          </a:p>
        </p:txBody>
      </p:sp>
      <p:sp>
        <p:nvSpPr>
          <p:cNvPr id="21507" name="TextBox 3">
            <a:extLst>
              <a:ext uri="{FF2B5EF4-FFF2-40B4-BE49-F238E27FC236}">
                <a16:creationId xmlns:a16="http://schemas.microsoft.com/office/drawing/2014/main" id="{4C1169BB-A5FD-7443-9120-54DDCCFD6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49225"/>
            <a:ext cx="1892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Helvetica" pitchFamily="2" charset="0"/>
                <a:ea typeface="Helvetica" pitchFamily="2" charset="0"/>
                <a:cs typeface="Helvetica" pitchFamily="2" charset="0"/>
              </a:rPr>
              <a:t>Phanerozoic</a:t>
            </a:r>
          </a:p>
        </p:txBody>
      </p:sp>
      <p:pic>
        <p:nvPicPr>
          <p:cNvPr id="21508" name="Picture 2">
            <a:extLst>
              <a:ext uri="{FF2B5EF4-FFF2-40B4-BE49-F238E27FC236}">
                <a16:creationId xmlns:a16="http://schemas.microsoft.com/office/drawing/2014/main" id="{A61C518A-3A12-9F4C-89E2-45004CD68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1295400"/>
            <a:ext cx="58864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8B369E14-3B88-FE4D-8F55-8582BB2AA1BA}"/>
              </a:ext>
            </a:extLst>
          </p:cNvPr>
          <p:cNvSpPr/>
          <p:nvPr/>
        </p:nvSpPr>
        <p:spPr>
          <a:xfrm rot="5400000">
            <a:off x="7186613" y="5086350"/>
            <a:ext cx="152400" cy="774700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7">
            <a:extLst>
              <a:ext uri="{FF2B5EF4-FFF2-40B4-BE49-F238E27FC236}">
                <a16:creationId xmlns:a16="http://schemas.microsoft.com/office/drawing/2014/main" id="{38F599BA-A802-2244-A195-A7F30EC7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5">
            <a:extLst>
              <a:ext uri="{FF2B5EF4-FFF2-40B4-BE49-F238E27FC236}">
                <a16:creationId xmlns:a16="http://schemas.microsoft.com/office/drawing/2014/main" id="{A3FD1418-E1C2-A14F-9F8C-ACAA87422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791200"/>
            <a:ext cx="8534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Comic Sans MS" panose="030F0902030302020204" pitchFamily="66" charset="0"/>
              </a:rPr>
              <a:t>Slash Pines (</a:t>
            </a:r>
            <a:r>
              <a:rPr lang="en-US" altLang="en-US" sz="1000" i="1">
                <a:latin typeface="Comic Sans MS" panose="030F0902030302020204" pitchFamily="66" charset="0"/>
              </a:rPr>
              <a:t>Pinus elliottii</a:t>
            </a:r>
            <a:r>
              <a:rPr lang="en-US" altLang="en-US" sz="1000">
                <a:latin typeface="Comic Sans MS" panose="030F0902030302020204" pitchFamily="66" charset="0"/>
              </a:rPr>
              <a:t>) https://en.wikipedia.org/wiki/South_Florida_rocklands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>
            <a:extLst>
              <a:ext uri="{FF2B5EF4-FFF2-40B4-BE49-F238E27FC236}">
                <a16:creationId xmlns:a16="http://schemas.microsoft.com/office/drawing/2014/main" id="{76A97E81-B295-8040-BBD4-7CE1A41B8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52400"/>
            <a:ext cx="857408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Box 5">
            <a:extLst>
              <a:ext uri="{FF2B5EF4-FFF2-40B4-BE49-F238E27FC236}">
                <a16:creationId xmlns:a16="http://schemas.microsoft.com/office/drawing/2014/main" id="{C400C7C6-BD53-8B4C-852E-0F350C7638D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676400" y="5894388"/>
            <a:ext cx="5745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/>
              <a:t>Cypress – </a:t>
            </a:r>
            <a:r>
              <a:rPr lang="en-US" altLang="en-US" sz="1200" i="1"/>
              <a:t>Taxodium spp.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7" descr="Figure_06_00_L">
            <a:extLst>
              <a:ext uri="{FF2B5EF4-FFF2-40B4-BE49-F238E27FC236}">
                <a16:creationId xmlns:a16="http://schemas.microsoft.com/office/drawing/2014/main" id="{2BD097F3-546D-1940-B62F-FAE296152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7788"/>
            <a:ext cx="5397500" cy="678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7B9A542D-1E6B-BB47-BA5A-723F742B27D9}"/>
              </a:ext>
            </a:extLst>
          </p:cNvPr>
          <p:cNvSpPr/>
          <p:nvPr/>
        </p:nvSpPr>
        <p:spPr>
          <a:xfrm rot="5400000">
            <a:off x="6242050" y="908050"/>
            <a:ext cx="152400" cy="774700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4DCDA48F-228E-EB49-8300-CEAE0F869CA6}"/>
              </a:ext>
            </a:extLst>
          </p:cNvPr>
          <p:cNvSpPr/>
          <p:nvPr/>
        </p:nvSpPr>
        <p:spPr>
          <a:xfrm rot="5400000">
            <a:off x="6242050" y="2432050"/>
            <a:ext cx="152400" cy="774700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DBD1C8B4-BB7C-4746-815E-4C0DF37992D3}"/>
              </a:ext>
            </a:extLst>
          </p:cNvPr>
          <p:cNvSpPr/>
          <p:nvPr/>
        </p:nvSpPr>
        <p:spPr>
          <a:xfrm rot="5400000">
            <a:off x="6251575" y="4251325"/>
            <a:ext cx="152400" cy="774700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F5DB17BE-068B-F348-B905-CAA462558C45}"/>
              </a:ext>
            </a:extLst>
          </p:cNvPr>
          <p:cNvSpPr/>
          <p:nvPr/>
        </p:nvSpPr>
        <p:spPr>
          <a:xfrm rot="5400000">
            <a:off x="6251575" y="5037138"/>
            <a:ext cx="152400" cy="774700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4" name="TextBox 2">
            <a:extLst>
              <a:ext uri="{FF2B5EF4-FFF2-40B4-BE49-F238E27FC236}">
                <a16:creationId xmlns:a16="http://schemas.microsoft.com/office/drawing/2014/main" id="{DF685BD2-67EA-B04C-84B2-6584BD41A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5978525"/>
            <a:ext cx="3200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5+ mass extinctions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since Cambrian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E5D81BA0-FD18-8245-89D3-A97B760FBD8C}"/>
              </a:ext>
            </a:extLst>
          </p:cNvPr>
          <p:cNvSpPr/>
          <p:nvPr/>
        </p:nvSpPr>
        <p:spPr>
          <a:xfrm rot="5400000">
            <a:off x="6251575" y="269875"/>
            <a:ext cx="152400" cy="774700"/>
          </a:xfrm>
          <a:prstGeom prst="downArrow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203D3ACB-C5CA-FD40-AE18-9D54A0635DC6}"/>
              </a:ext>
            </a:extLst>
          </p:cNvPr>
          <p:cNvSpPr/>
          <p:nvPr/>
        </p:nvSpPr>
        <p:spPr>
          <a:xfrm rot="5400000">
            <a:off x="6251575" y="3081338"/>
            <a:ext cx="152400" cy="774700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7" name="TextBox 1">
            <a:extLst>
              <a:ext uri="{FF2B5EF4-FFF2-40B4-BE49-F238E27FC236}">
                <a16:creationId xmlns:a16="http://schemas.microsoft.com/office/drawing/2014/main" id="{2DB047E3-E99F-0E42-A891-C44B02D6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257800"/>
            <a:ext cx="1444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End Ordovician</a:t>
            </a:r>
          </a:p>
        </p:txBody>
      </p:sp>
      <p:sp>
        <p:nvSpPr>
          <p:cNvPr id="22538" name="TextBox 12">
            <a:extLst>
              <a:ext uri="{FF2B5EF4-FFF2-40B4-BE49-F238E27FC236}">
                <a16:creationId xmlns:a16="http://schemas.microsoft.com/office/drawing/2014/main" id="{179F8014-3A28-5345-A392-5E5019065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484688"/>
            <a:ext cx="1349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Late Devonian</a:t>
            </a:r>
          </a:p>
        </p:txBody>
      </p:sp>
      <p:sp>
        <p:nvSpPr>
          <p:cNvPr id="22539" name="TextBox 13">
            <a:extLst>
              <a:ext uri="{FF2B5EF4-FFF2-40B4-BE49-F238E27FC236}">
                <a16:creationId xmlns:a16="http://schemas.microsoft.com/office/drawing/2014/main" id="{DB50E46B-2D87-E144-AF11-8C38072B8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314700"/>
            <a:ext cx="16335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Permian- Triassic</a:t>
            </a:r>
          </a:p>
        </p:txBody>
      </p:sp>
      <p:sp>
        <p:nvSpPr>
          <p:cNvPr id="22540" name="TextBox 14">
            <a:extLst>
              <a:ext uri="{FF2B5EF4-FFF2-40B4-BE49-F238E27FC236}">
                <a16:creationId xmlns:a16="http://schemas.microsoft.com/office/drawing/2014/main" id="{958750A7-149C-3A43-B96D-B2F22D1D1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665413"/>
            <a:ext cx="1636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Triassic-Jurassic</a:t>
            </a:r>
          </a:p>
        </p:txBody>
      </p:sp>
      <p:sp>
        <p:nvSpPr>
          <p:cNvPr id="22541" name="TextBox 15">
            <a:extLst>
              <a:ext uri="{FF2B5EF4-FFF2-40B4-BE49-F238E27FC236}">
                <a16:creationId xmlns:a16="http://schemas.microsoft.com/office/drawing/2014/main" id="{BB1D6A60-ABBD-5F4D-99E8-EC9F4E492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141413"/>
            <a:ext cx="1906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Cretaceous-Tertiary</a:t>
            </a:r>
          </a:p>
        </p:txBody>
      </p:sp>
      <p:sp>
        <p:nvSpPr>
          <p:cNvPr id="22542" name="TextBox 16">
            <a:extLst>
              <a:ext uri="{FF2B5EF4-FFF2-40B4-BE49-F238E27FC236}">
                <a16:creationId xmlns:a16="http://schemas.microsoft.com/office/drawing/2014/main" id="{EA16580E-952E-7E46-870B-EB30B69D0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03238"/>
            <a:ext cx="1309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Homo sapiens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1EB778-7981-E845-95AA-2EEC58D15700}"/>
              </a:ext>
            </a:extLst>
          </p:cNvPr>
          <p:cNvSpPr txBox="1"/>
          <p:nvPr/>
        </p:nvSpPr>
        <p:spPr>
          <a:xfrm>
            <a:off x="838200" y="685800"/>
            <a:ext cx="7467600" cy="4770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Comic Sans MS" charset="0"/>
                <a:ea typeface="ＭＳ Ｐゴシック" charset="-128"/>
              </a:rPr>
              <a:t>Why the Ediacaran extinction?</a:t>
            </a:r>
          </a:p>
          <a:p>
            <a:pPr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Earth’s 1</a:t>
            </a:r>
            <a:r>
              <a:rPr lang="en-US" sz="2000" baseline="30000" dirty="0">
                <a:latin typeface="Comic Sans MS" charset="0"/>
                <a:ea typeface="ＭＳ Ｐゴシック" charset="-128"/>
              </a:rPr>
              <a:t>st</a:t>
            </a:r>
            <a:r>
              <a:rPr lang="en-US" sz="2000" dirty="0">
                <a:latin typeface="Comic Sans MS" charset="0"/>
                <a:ea typeface="ＭＳ Ｐゴシック" charset="-128"/>
              </a:rPr>
              <a:t> mass extinction.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Soft-bodied </a:t>
            </a:r>
            <a:r>
              <a:rPr lang="en-US" sz="2000" dirty="0" err="1">
                <a:latin typeface="Comic Sans MS" charset="0"/>
                <a:ea typeface="ＭＳ Ｐゴシック" charset="-128"/>
              </a:rPr>
              <a:t>Ediacarans</a:t>
            </a:r>
            <a:r>
              <a:rPr lang="en-US" sz="2000" dirty="0">
                <a:latin typeface="Comic Sans MS" charset="0"/>
                <a:ea typeface="ＭＳ Ｐゴシック" charset="-128"/>
              </a:rPr>
              <a:t> &amp; hard-bodied Metazoans may have coexisted for a time, as shown in recent fossil deposits in Africa.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Introduction to new predators, more complex metazoan animals that could alter their environment.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Reversal of earth’s magnetic field.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en-US" sz="2000" dirty="0">
              <a:latin typeface="Comic Sans MS" charset="0"/>
              <a:ea typeface="ＭＳ Ｐゴシック" charset="-128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000" dirty="0">
                <a:latin typeface="Comic Sans MS" charset="0"/>
                <a:ea typeface="ＭＳ Ｐゴシック" charset="-128"/>
              </a:rPr>
              <a:t>Marked by negative </a:t>
            </a:r>
            <a:r>
              <a:rPr lang="en-US" sz="2000" dirty="0">
                <a:latin typeface="Comic Sans MS" charset="0"/>
                <a:ea typeface="ＭＳ Ｐゴシック" charset="-128"/>
                <a:hlinkClick r:id="rId2" tooltip="Δ13C"/>
              </a:rPr>
              <a:t>δ</a:t>
            </a:r>
            <a:r>
              <a:rPr lang="en-US" sz="2000" baseline="30000" dirty="0">
                <a:latin typeface="Comic Sans MS" charset="0"/>
                <a:ea typeface="ＭＳ Ｐゴシック" charset="-128"/>
                <a:hlinkClick r:id="rId2" tooltip="Δ13C"/>
              </a:rPr>
              <a:t>13</a:t>
            </a:r>
            <a:r>
              <a:rPr lang="en-US" sz="2000" dirty="0">
                <a:latin typeface="Comic Sans MS" charset="0"/>
                <a:ea typeface="ＭＳ Ｐゴシック" charset="-128"/>
                <a:hlinkClick r:id="rId2" tooltip="Δ13C"/>
              </a:rPr>
              <a:t>C</a:t>
            </a:r>
            <a:r>
              <a:rPr lang="en-US" sz="2000" dirty="0">
                <a:latin typeface="Comic Sans MS" charset="0"/>
                <a:ea typeface="ＭＳ Ｐゴシック" charset="-128"/>
              </a:rPr>
              <a:t> excursion in rocks and increased shale deposition resulting from anoxia (O</a:t>
            </a:r>
            <a:r>
              <a:rPr lang="en-US" sz="2000" baseline="-25000" dirty="0">
                <a:latin typeface="Comic Sans MS" charset="0"/>
                <a:ea typeface="ＭＳ Ｐゴシック" charset="-128"/>
              </a:rPr>
              <a:t>2</a:t>
            </a:r>
            <a:r>
              <a:rPr lang="en-US" sz="2000" dirty="0">
                <a:latin typeface="Comic Sans MS" charset="0"/>
                <a:ea typeface="ＭＳ Ｐゴシック" charset="-128"/>
              </a:rPr>
              <a:t> depletion).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>
            <a:extLst>
              <a:ext uri="{FF2B5EF4-FFF2-40B4-BE49-F238E27FC236}">
                <a16:creationId xmlns:a16="http://schemas.microsoft.com/office/drawing/2014/main" id="{C6301424-A085-0543-9674-04D8296DE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73152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4">
            <a:extLst>
              <a:ext uri="{FF2B5EF4-FFF2-40B4-BE49-F238E27FC236}">
                <a16:creationId xmlns:a16="http://schemas.microsoft.com/office/drawing/2014/main" id="{AB2943A4-6B16-7E41-AE1E-122A24CB2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324600"/>
            <a:ext cx="6324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https://geology.ufl.edu/news/2016/magnetic-reversals-mass-extinction/</a:t>
            </a:r>
          </a:p>
        </p:txBody>
      </p:sp>
      <p:pic>
        <p:nvPicPr>
          <p:cNvPr id="25603" name="Picture 6">
            <a:extLst>
              <a:ext uri="{FF2B5EF4-FFF2-40B4-BE49-F238E27FC236}">
                <a16:creationId xmlns:a16="http://schemas.microsoft.com/office/drawing/2014/main" id="{2EE5000B-6176-E44F-97B9-C8E814396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6576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7">
            <a:extLst>
              <a:ext uri="{FF2B5EF4-FFF2-40B4-BE49-F238E27FC236}">
                <a16:creationId xmlns:a16="http://schemas.microsoft.com/office/drawing/2014/main" id="{B5E2BA06-9F3F-6347-BEF3-3DDC6680E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57200"/>
            <a:ext cx="502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A model for the Ediacarian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mass extinction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05030.07.02"/>
  <p:tag name="PPTVERSION" val="14"/>
  <p:tag name="TPOS" val="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4080</TotalTime>
  <Words>1855</Words>
  <Application>Microsoft Macintosh PowerPoint</Application>
  <PresentationFormat>On-screen Show (4:3)</PresentationFormat>
  <Paragraphs>311</Paragraphs>
  <Slides>61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Arial</vt:lpstr>
      <vt:lpstr>Calibri</vt:lpstr>
      <vt:lpstr>Comic Sans MS</vt:lpstr>
      <vt:lpstr>Helvetica</vt:lpstr>
      <vt:lpstr>Times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Olson, Matt</dc:creator>
  <cp:lastModifiedBy>Kevin McCracken</cp:lastModifiedBy>
  <cp:revision>175</cp:revision>
  <dcterms:created xsi:type="dcterms:W3CDTF">2015-12-22T16:06:12Z</dcterms:created>
  <dcterms:modified xsi:type="dcterms:W3CDTF">2026-01-26T22:08:32Z</dcterms:modified>
</cp:coreProperties>
</file>