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drawings/drawing1.xml" ContentType="application/vnd.openxmlformats-officedocument.drawingml.chartshapes+xml"/>
  <Override PartName="/ppt/charts/chart2.xml" ContentType="application/vnd.openxmlformats-officedocument.drawingml.chart+xml"/>
  <Override PartName="/ppt/drawings/drawing2.xml" ContentType="application/vnd.openxmlformats-officedocument.drawingml.chartshape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67"/>
  </p:notesMasterIdLst>
  <p:sldIdLst>
    <p:sldId id="256" r:id="rId2"/>
    <p:sldId id="305" r:id="rId3"/>
    <p:sldId id="306" r:id="rId4"/>
    <p:sldId id="321" r:id="rId5"/>
    <p:sldId id="309" r:id="rId6"/>
    <p:sldId id="257" r:id="rId7"/>
    <p:sldId id="311" r:id="rId8"/>
    <p:sldId id="266" r:id="rId9"/>
    <p:sldId id="327" r:id="rId10"/>
    <p:sldId id="322" r:id="rId11"/>
    <p:sldId id="310" r:id="rId12"/>
    <p:sldId id="328" r:id="rId13"/>
    <p:sldId id="273" r:id="rId14"/>
    <p:sldId id="264" r:id="rId15"/>
    <p:sldId id="313" r:id="rId16"/>
    <p:sldId id="314" r:id="rId17"/>
    <p:sldId id="270" r:id="rId18"/>
    <p:sldId id="260" r:id="rId19"/>
    <p:sldId id="317" r:id="rId20"/>
    <p:sldId id="318" r:id="rId21"/>
    <p:sldId id="263" r:id="rId22"/>
    <p:sldId id="267" r:id="rId23"/>
    <p:sldId id="268" r:id="rId24"/>
    <p:sldId id="323" r:id="rId25"/>
    <p:sldId id="269" r:id="rId26"/>
    <p:sldId id="329" r:id="rId27"/>
    <p:sldId id="330" r:id="rId28"/>
    <p:sldId id="261" r:id="rId29"/>
    <p:sldId id="319" r:id="rId30"/>
    <p:sldId id="324" r:id="rId31"/>
    <p:sldId id="320" r:id="rId32"/>
    <p:sldId id="258" r:id="rId33"/>
    <p:sldId id="259" r:id="rId34"/>
    <p:sldId id="326" r:id="rId35"/>
    <p:sldId id="276" r:id="rId36"/>
    <p:sldId id="312" r:id="rId37"/>
    <p:sldId id="277" r:id="rId38"/>
    <p:sldId id="278" r:id="rId39"/>
    <p:sldId id="272" r:id="rId40"/>
    <p:sldId id="279" r:id="rId41"/>
    <p:sldId id="280" r:id="rId42"/>
    <p:sldId id="281" r:id="rId43"/>
    <p:sldId id="282" r:id="rId44"/>
    <p:sldId id="283" r:id="rId45"/>
    <p:sldId id="284" r:id="rId46"/>
    <p:sldId id="285" r:id="rId47"/>
    <p:sldId id="286" r:id="rId48"/>
    <p:sldId id="287" r:id="rId49"/>
    <p:sldId id="288" r:id="rId50"/>
    <p:sldId id="289" r:id="rId51"/>
    <p:sldId id="290" r:id="rId52"/>
    <p:sldId id="291" r:id="rId53"/>
    <p:sldId id="292" r:id="rId54"/>
    <p:sldId id="293" r:id="rId55"/>
    <p:sldId id="294" r:id="rId56"/>
    <p:sldId id="297" r:id="rId57"/>
    <p:sldId id="295" r:id="rId58"/>
    <p:sldId id="296" r:id="rId59"/>
    <p:sldId id="304" r:id="rId60"/>
    <p:sldId id="298" r:id="rId61"/>
    <p:sldId id="299" r:id="rId62"/>
    <p:sldId id="275" r:id="rId63"/>
    <p:sldId id="301" r:id="rId64"/>
    <p:sldId id="302" r:id="rId65"/>
    <p:sldId id="303" r:id="rId66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41100"/>
    <a:srgbClr val="CF171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>
    <p:restoredLeft sz="3129"/>
    <p:restoredTop sz="93764"/>
  </p:normalViewPr>
  <p:slideViewPr>
    <p:cSldViewPr snapToGrid="0" snapToObjects="1">
      <p:cViewPr varScale="1">
        <p:scale>
          <a:sx n="144" d="100"/>
          <a:sy n="144" d="100"/>
        </p:scale>
        <p:origin x="2752" y="1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-4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" d="1"/>
        <a:sy n="1" d="1"/>
      </p:scale>
      <p:origin x="0" y="0"/>
    </p:cViewPr>
  </p:sorterViewPr>
  <p:notesViewPr>
    <p:cSldViewPr snapToGrid="0" snapToObjects="1">
      <p:cViewPr varScale="1">
        <p:scale>
          <a:sx n="171" d="100"/>
          <a:sy n="171" d="100"/>
        </p:scale>
        <p:origin x="5920" y="16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presProps" Target="presProps.xml"/><Relationship Id="rId7" Type="http://schemas.openxmlformats.org/officeDocument/2006/relationships/slide" Target="slides/slide6.xml"/><Relationship Id="rId71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notesMaster" Target="notesMasters/notesMaster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oleObject" Target="Book1" TargetMode="Externa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.xml"/><Relationship Id="rId1" Type="http://schemas.openxmlformats.org/officeDocument/2006/relationships/oleObject" Target="Book1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9474771810240199"/>
          <c:y val="6.9441513109830405E-2"/>
          <c:w val="0.727614878364086"/>
          <c:h val="0.64057255729631701"/>
        </c:manualLayout>
      </c:layout>
      <c:scatterChart>
        <c:scatterStyle val="lineMarker"/>
        <c:varyColors val="0"/>
        <c:ser>
          <c:idx val="0"/>
          <c:order val="0"/>
          <c:tx>
            <c:strRef>
              <c:f>Sheet2!$C$6</c:f>
              <c:strCache>
                <c:ptCount val="1"/>
                <c:pt idx="0">
                  <c:v>N=10</c:v>
                </c:pt>
              </c:strCache>
            </c:strRef>
          </c:tx>
          <c:spPr>
            <a:ln w="28575">
              <a:noFill/>
            </a:ln>
          </c:spPr>
          <c:marker>
            <c:symbol val="none"/>
          </c:marker>
          <c:trendline>
            <c:spPr>
              <a:ln w="25400"/>
            </c:spPr>
            <c:trendlineType val="exp"/>
            <c:dispRSqr val="0"/>
            <c:dispEq val="0"/>
          </c:trendline>
          <c:xVal>
            <c:numRef>
              <c:f>Sheet2!$B$7:$B$12</c:f>
              <c:numCache>
                <c:formatCode>General</c:formatCode>
                <c:ptCount val="6"/>
                <c:pt idx="0">
                  <c:v>0</c:v>
                </c:pt>
                <c:pt idx="1">
                  <c:v>10</c:v>
                </c:pt>
                <c:pt idx="2">
                  <c:v>50</c:v>
                </c:pt>
                <c:pt idx="3">
                  <c:v>100</c:v>
                </c:pt>
                <c:pt idx="4">
                  <c:v>500</c:v>
                </c:pt>
                <c:pt idx="5">
                  <c:v>1000</c:v>
                </c:pt>
              </c:numCache>
            </c:numRef>
          </c:xVal>
          <c:yVal>
            <c:numRef>
              <c:f>Sheet2!$C$7:$C$12</c:f>
              <c:numCache>
                <c:formatCode>General</c:formatCode>
                <c:ptCount val="6"/>
                <c:pt idx="0">
                  <c:v>0.5</c:v>
                </c:pt>
                <c:pt idx="1">
                  <c:v>0.29936846961919</c:v>
                </c:pt>
                <c:pt idx="2">
                  <c:v>3.8472487638356603E-2</c:v>
                </c:pt>
                <c:pt idx="3">
                  <c:v>2.96026461016701E-3</c:v>
                </c:pt>
                <c:pt idx="4">
                  <c:v>3.6372457807196002E-12</c:v>
                </c:pt>
                <c:pt idx="5">
                  <c:v>2.6459113738725099E-23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1-DD2D-5748-95EE-003CFF7B4B3D}"/>
            </c:ext>
          </c:extLst>
        </c:ser>
        <c:ser>
          <c:idx val="1"/>
          <c:order val="1"/>
          <c:tx>
            <c:strRef>
              <c:f>Sheet2!$D$6</c:f>
              <c:strCache>
                <c:ptCount val="1"/>
                <c:pt idx="0">
                  <c:v>N-100</c:v>
                </c:pt>
              </c:strCache>
            </c:strRef>
          </c:tx>
          <c:spPr>
            <a:ln w="28575">
              <a:noFill/>
            </a:ln>
          </c:spPr>
          <c:marker>
            <c:symbol val="none"/>
          </c:marker>
          <c:trendline>
            <c:spPr>
              <a:ln w="25400"/>
            </c:spPr>
            <c:trendlineType val="exp"/>
            <c:dispRSqr val="0"/>
            <c:dispEq val="0"/>
          </c:trendline>
          <c:xVal>
            <c:numRef>
              <c:f>Sheet2!$B$7:$B$12</c:f>
              <c:numCache>
                <c:formatCode>General</c:formatCode>
                <c:ptCount val="6"/>
                <c:pt idx="0">
                  <c:v>0</c:v>
                </c:pt>
                <c:pt idx="1">
                  <c:v>10</c:v>
                </c:pt>
                <c:pt idx="2">
                  <c:v>50</c:v>
                </c:pt>
                <c:pt idx="3">
                  <c:v>100</c:v>
                </c:pt>
                <c:pt idx="4">
                  <c:v>500</c:v>
                </c:pt>
                <c:pt idx="5">
                  <c:v>1000</c:v>
                </c:pt>
              </c:numCache>
            </c:numRef>
          </c:xVal>
          <c:yVal>
            <c:numRef>
              <c:f>Sheet2!$D$7:$D$12</c:f>
              <c:numCache>
                <c:formatCode>General</c:formatCode>
                <c:ptCount val="6"/>
                <c:pt idx="0">
                  <c:v>0.5</c:v>
                </c:pt>
                <c:pt idx="1">
                  <c:v>0.47555506523288599</c:v>
                </c:pt>
                <c:pt idx="2">
                  <c:v>0.389156278534321</c:v>
                </c:pt>
                <c:pt idx="3">
                  <c:v>0.30288521824536402</c:v>
                </c:pt>
                <c:pt idx="4">
                  <c:v>4.0785930720139502E-2</c:v>
                </c:pt>
                <c:pt idx="5">
                  <c:v>3.32698428941603E-3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3-DD2D-5748-95EE-003CFF7B4B3D}"/>
            </c:ext>
          </c:extLst>
        </c:ser>
        <c:ser>
          <c:idx val="2"/>
          <c:order val="2"/>
          <c:tx>
            <c:strRef>
              <c:f>Sheet2!$E$6</c:f>
              <c:strCache>
                <c:ptCount val="1"/>
                <c:pt idx="0">
                  <c:v>N=1000</c:v>
                </c:pt>
              </c:strCache>
            </c:strRef>
          </c:tx>
          <c:spPr>
            <a:ln w="28575">
              <a:noFill/>
            </a:ln>
          </c:spPr>
          <c:marker>
            <c:symbol val="none"/>
          </c:marker>
          <c:trendline>
            <c:spPr>
              <a:ln w="25400"/>
            </c:spPr>
            <c:trendlineType val="exp"/>
            <c:dispRSqr val="0"/>
            <c:dispEq val="0"/>
          </c:trendline>
          <c:xVal>
            <c:numRef>
              <c:f>Sheet2!$B$7:$B$12</c:f>
              <c:numCache>
                <c:formatCode>General</c:formatCode>
                <c:ptCount val="6"/>
                <c:pt idx="0">
                  <c:v>0</c:v>
                </c:pt>
                <c:pt idx="1">
                  <c:v>10</c:v>
                </c:pt>
                <c:pt idx="2">
                  <c:v>50</c:v>
                </c:pt>
                <c:pt idx="3">
                  <c:v>100</c:v>
                </c:pt>
                <c:pt idx="4">
                  <c:v>500</c:v>
                </c:pt>
                <c:pt idx="5">
                  <c:v>1000</c:v>
                </c:pt>
              </c:numCache>
            </c:numRef>
          </c:xVal>
          <c:yVal>
            <c:numRef>
              <c:f>Sheet2!$E$7:$E$12</c:f>
              <c:numCache>
                <c:formatCode>General</c:formatCode>
                <c:ptCount val="6"/>
                <c:pt idx="0">
                  <c:v>0.5</c:v>
                </c:pt>
                <c:pt idx="1">
                  <c:v>0.49750561750655897</c:v>
                </c:pt>
                <c:pt idx="2">
                  <c:v>0.487651907163895</c:v>
                </c:pt>
                <c:pt idx="3">
                  <c:v>0.47560876512116801</c:v>
                </c:pt>
                <c:pt idx="4">
                  <c:v>0.38937604665673198</c:v>
                </c:pt>
                <c:pt idx="5">
                  <c:v>0.303227411420052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5-DD2D-5748-95EE-003CFF7B4B3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435297952"/>
        <c:axId val="473276640"/>
      </c:scatterChart>
      <c:valAx>
        <c:axId val="435297952"/>
        <c:scaling>
          <c:orientation val="minMax"/>
          <c:max val="1000"/>
        </c:scaling>
        <c:delete val="0"/>
        <c:axPos val="b"/>
        <c:title>
          <c:tx>
            <c:rich>
              <a:bodyPr/>
              <a:lstStyle/>
              <a:p>
                <a:pPr>
                  <a:defRPr b="0"/>
                </a:pPr>
                <a:r>
                  <a:rPr lang="en-US" b="0"/>
                  <a:t>Number of generations (</a:t>
                </a:r>
                <a:r>
                  <a:rPr lang="en-US" b="0" i="1"/>
                  <a:t>t</a:t>
                </a:r>
                <a:r>
                  <a:rPr lang="en-US" b="0"/>
                  <a:t>)</a:t>
                </a:r>
              </a:p>
            </c:rich>
          </c:tx>
          <c:overlay val="0"/>
        </c:title>
        <c:numFmt formatCode="General" sourceLinked="1"/>
        <c:majorTickMark val="out"/>
        <c:minorTickMark val="none"/>
        <c:tickLblPos val="nextTo"/>
        <c:crossAx val="473276640"/>
        <c:crosses val="autoZero"/>
        <c:crossBetween val="midCat"/>
      </c:valAx>
      <c:valAx>
        <c:axId val="473276640"/>
        <c:scaling>
          <c:orientation val="minMax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 b="0"/>
                </a:pPr>
                <a:r>
                  <a:rPr lang="en-US" b="0"/>
                  <a:t>Heterozygosity (H</a:t>
                </a:r>
                <a:r>
                  <a:rPr lang="en-US" b="0" baseline="-25000"/>
                  <a:t>t</a:t>
                </a:r>
                <a:r>
                  <a:rPr lang="en-US" b="0"/>
                  <a:t>)</a:t>
                </a:r>
              </a:p>
            </c:rich>
          </c:tx>
          <c:layout>
            <c:manualLayout>
              <c:xMode val="edge"/>
              <c:yMode val="edge"/>
              <c:x val="6.0586829631370702E-3"/>
              <c:y val="1.9953789887287299E-2"/>
            </c:manualLayout>
          </c:layout>
          <c:overlay val="0"/>
        </c:title>
        <c:numFmt formatCode="General" sourceLinked="1"/>
        <c:majorTickMark val="out"/>
        <c:minorTickMark val="none"/>
        <c:tickLblPos val="nextTo"/>
        <c:crossAx val="435297952"/>
        <c:crosses val="autoZero"/>
        <c:crossBetween val="midCat"/>
      </c:valAx>
    </c:plotArea>
    <c:plotVisOnly val="1"/>
    <c:dispBlanksAs val="gap"/>
    <c:showDLblsOverMax val="0"/>
  </c:chart>
  <c:txPr>
    <a:bodyPr/>
    <a:lstStyle/>
    <a:p>
      <a:pPr>
        <a:defRPr sz="2000"/>
      </a:pPr>
      <a:endParaRPr lang="en-US"/>
    </a:p>
  </c:txPr>
  <c:externalData r:id="rId1">
    <c:autoUpdate val="0"/>
  </c:externalData>
  <c:userShapes r:id="rId2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scatterChart>
        <c:scatterStyle val="lineMarker"/>
        <c:varyColors val="0"/>
        <c:ser>
          <c:idx val="0"/>
          <c:order val="0"/>
          <c:tx>
            <c:strRef>
              <c:f>Sheet3!$C$7</c:f>
              <c:strCache>
                <c:ptCount val="1"/>
                <c:pt idx="0">
                  <c:v>u=1*10-5</c:v>
                </c:pt>
              </c:strCache>
            </c:strRef>
          </c:tx>
          <c:spPr>
            <a:ln w="25400">
              <a:solidFill>
                <a:sysClr val="windowText" lastClr="000000">
                  <a:shade val="95000"/>
                  <a:satMod val="105000"/>
                </a:sysClr>
              </a:solidFill>
            </a:ln>
          </c:spPr>
          <c:marker>
            <c:symbol val="none"/>
          </c:marker>
          <c:xVal>
            <c:numRef>
              <c:f>Sheet3!$B$8:$B$21</c:f>
              <c:numCache>
                <c:formatCode>General</c:formatCode>
                <c:ptCount val="14"/>
                <c:pt idx="0">
                  <c:v>10</c:v>
                </c:pt>
                <c:pt idx="1">
                  <c:v>100</c:v>
                </c:pt>
                <c:pt idx="2">
                  <c:v>500</c:v>
                </c:pt>
                <c:pt idx="3">
                  <c:v>1000</c:v>
                </c:pt>
                <c:pt idx="4">
                  <c:v>5000</c:v>
                </c:pt>
                <c:pt idx="5">
                  <c:v>10000</c:v>
                </c:pt>
                <c:pt idx="6">
                  <c:v>25000</c:v>
                </c:pt>
                <c:pt idx="7">
                  <c:v>50000</c:v>
                </c:pt>
                <c:pt idx="8">
                  <c:v>75000</c:v>
                </c:pt>
                <c:pt idx="9">
                  <c:v>100000</c:v>
                </c:pt>
                <c:pt idx="10">
                  <c:v>250000</c:v>
                </c:pt>
                <c:pt idx="11">
                  <c:v>500000</c:v>
                </c:pt>
                <c:pt idx="12">
                  <c:v>750000</c:v>
                </c:pt>
                <c:pt idx="13">
                  <c:v>1000000</c:v>
                </c:pt>
              </c:numCache>
            </c:numRef>
          </c:xVal>
          <c:yVal>
            <c:numRef>
              <c:f>Sheet3!$C$8:$C$21</c:f>
              <c:numCache>
                <c:formatCode>General</c:formatCode>
                <c:ptCount val="14"/>
                <c:pt idx="0">
                  <c:v>3.9984006397441002E-4</c:v>
                </c:pt>
                <c:pt idx="1">
                  <c:v>3.9840637450199202E-3</c:v>
                </c:pt>
                <c:pt idx="2">
                  <c:v>1.9607843137254902E-2</c:v>
                </c:pt>
                <c:pt idx="3">
                  <c:v>3.8461538461538498E-2</c:v>
                </c:pt>
                <c:pt idx="4">
                  <c:v>0.16666666666666699</c:v>
                </c:pt>
                <c:pt idx="5">
                  <c:v>0.28571428571428598</c:v>
                </c:pt>
                <c:pt idx="6">
                  <c:v>0.5</c:v>
                </c:pt>
                <c:pt idx="7">
                  <c:v>0.66666666666666696</c:v>
                </c:pt>
                <c:pt idx="8">
                  <c:v>0.75</c:v>
                </c:pt>
                <c:pt idx="9">
                  <c:v>0.8</c:v>
                </c:pt>
                <c:pt idx="10">
                  <c:v>0.90909090909090895</c:v>
                </c:pt>
                <c:pt idx="11">
                  <c:v>0.952380952380952</c:v>
                </c:pt>
                <c:pt idx="12">
                  <c:v>0.967741935483872</c:v>
                </c:pt>
                <c:pt idx="13">
                  <c:v>0.97560975609756095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0-6862-8D4A-860F-DB832CA8EE7E}"/>
            </c:ext>
          </c:extLst>
        </c:ser>
        <c:ser>
          <c:idx val="1"/>
          <c:order val="1"/>
          <c:tx>
            <c:strRef>
              <c:f>Sheet3!$D$7</c:f>
              <c:strCache>
                <c:ptCount val="1"/>
                <c:pt idx="0">
                  <c:v>u=1*10^-6</c:v>
                </c:pt>
              </c:strCache>
            </c:strRef>
          </c:tx>
          <c:spPr>
            <a:ln w="25400">
              <a:solidFill>
                <a:sysClr val="windowText" lastClr="000000">
                  <a:shade val="95000"/>
                  <a:satMod val="105000"/>
                </a:sysClr>
              </a:solidFill>
            </a:ln>
          </c:spPr>
          <c:marker>
            <c:symbol val="none"/>
          </c:marker>
          <c:xVal>
            <c:numRef>
              <c:f>Sheet3!$B$8:$B$21</c:f>
              <c:numCache>
                <c:formatCode>General</c:formatCode>
                <c:ptCount val="14"/>
                <c:pt idx="0">
                  <c:v>10</c:v>
                </c:pt>
                <c:pt idx="1">
                  <c:v>100</c:v>
                </c:pt>
                <c:pt idx="2">
                  <c:v>500</c:v>
                </c:pt>
                <c:pt idx="3">
                  <c:v>1000</c:v>
                </c:pt>
                <c:pt idx="4">
                  <c:v>5000</c:v>
                </c:pt>
                <c:pt idx="5">
                  <c:v>10000</c:v>
                </c:pt>
                <c:pt idx="6">
                  <c:v>25000</c:v>
                </c:pt>
                <c:pt idx="7">
                  <c:v>50000</c:v>
                </c:pt>
                <c:pt idx="8">
                  <c:v>75000</c:v>
                </c:pt>
                <c:pt idx="9">
                  <c:v>100000</c:v>
                </c:pt>
                <c:pt idx="10">
                  <c:v>250000</c:v>
                </c:pt>
                <c:pt idx="11">
                  <c:v>500000</c:v>
                </c:pt>
                <c:pt idx="12">
                  <c:v>750000</c:v>
                </c:pt>
                <c:pt idx="13">
                  <c:v>1000000</c:v>
                </c:pt>
              </c:numCache>
            </c:numRef>
          </c:xVal>
          <c:yVal>
            <c:numRef>
              <c:f>Sheet3!$D$8:$D$21</c:f>
              <c:numCache>
                <c:formatCode>General</c:formatCode>
                <c:ptCount val="14"/>
                <c:pt idx="0">
                  <c:v>3.9998400063997398E-5</c:v>
                </c:pt>
                <c:pt idx="1">
                  <c:v>3.9984006397441002E-4</c:v>
                </c:pt>
                <c:pt idx="2">
                  <c:v>1.9960079840319399E-3</c:v>
                </c:pt>
                <c:pt idx="3">
                  <c:v>3.9840637450199202E-3</c:v>
                </c:pt>
                <c:pt idx="4">
                  <c:v>1.9607843137254902E-2</c:v>
                </c:pt>
                <c:pt idx="5">
                  <c:v>3.8461538461538498E-2</c:v>
                </c:pt>
                <c:pt idx="6">
                  <c:v>9.0909090909090995E-2</c:v>
                </c:pt>
                <c:pt idx="7">
                  <c:v>0.16666666666666699</c:v>
                </c:pt>
                <c:pt idx="8">
                  <c:v>0.230769230769231</c:v>
                </c:pt>
                <c:pt idx="9">
                  <c:v>0.28571428571428598</c:v>
                </c:pt>
                <c:pt idx="10">
                  <c:v>0.5</c:v>
                </c:pt>
                <c:pt idx="11">
                  <c:v>0.66666666666666696</c:v>
                </c:pt>
                <c:pt idx="12">
                  <c:v>0.75</c:v>
                </c:pt>
                <c:pt idx="13">
                  <c:v>0.8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1-6862-8D4A-860F-DB832CA8EE7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562270640"/>
        <c:axId val="562274672"/>
      </c:scatterChart>
      <c:valAx>
        <c:axId val="562270640"/>
        <c:scaling>
          <c:orientation val="minMax"/>
          <c:max val="1000000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 dirty="0"/>
                  <a:t>Population size</a:t>
                </a:r>
              </a:p>
            </c:rich>
          </c:tx>
          <c:overlay val="0"/>
        </c:title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600"/>
            </a:pPr>
            <a:endParaRPr lang="en-US"/>
          </a:p>
        </c:txPr>
        <c:crossAx val="562274672"/>
        <c:crosses val="autoZero"/>
        <c:crossBetween val="midCat"/>
        <c:majorUnit val="200000"/>
      </c:valAx>
      <c:valAx>
        <c:axId val="562274672"/>
        <c:scaling>
          <c:orientation val="minMax"/>
          <c:max val="1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/>
                  <a:t>Heterozygosity</a:t>
                </a:r>
              </a:p>
            </c:rich>
          </c:tx>
          <c:overlay val="0"/>
        </c:title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600"/>
            </a:pPr>
            <a:endParaRPr lang="en-US"/>
          </a:p>
        </c:txPr>
        <c:crossAx val="562270640"/>
        <c:crosses val="autoZero"/>
        <c:crossBetween val="midCat"/>
      </c:valAx>
    </c:plotArea>
    <c:plotVisOnly val="1"/>
    <c:dispBlanksAs val="gap"/>
    <c:showDLblsOverMax val="0"/>
  </c:chart>
  <c:txPr>
    <a:bodyPr/>
    <a:lstStyle/>
    <a:p>
      <a:pPr>
        <a:defRPr sz="2000"/>
      </a:pPr>
      <a:endParaRPr lang="en-US"/>
    </a:p>
  </c:txPr>
  <c:externalData r:id="rId1">
    <c:autoUpdate val="0"/>
  </c:externalData>
  <c:userShapes r:id="rId2"/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0.43627</cdr:x>
      <cdr:y>0.18299</cdr:y>
    </cdr:from>
    <cdr:to>
      <cdr:x>0.60862</cdr:x>
      <cdr:y>0.25773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2314576" y="676275"/>
          <a:ext cx="914400" cy="27622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en-US" sz="1200"/>
            <a:t>N = 1000</a:t>
          </a:r>
        </a:p>
      </cdr:txBody>
    </cdr:sp>
  </cdr:relSizeAnchor>
  <cdr:relSizeAnchor xmlns:cdr="http://schemas.openxmlformats.org/drawingml/2006/chartDrawing">
    <cdr:from>
      <cdr:x>0.36984</cdr:x>
      <cdr:y>0.46907</cdr:y>
    </cdr:from>
    <cdr:to>
      <cdr:x>0.54219</cdr:x>
      <cdr:y>0.54381</cdr:y>
    </cdr:to>
    <cdr:sp macro="" textlink="">
      <cdr:nvSpPr>
        <cdr:cNvPr id="3" name="TextBox 1"/>
        <cdr:cNvSpPr txBox="1"/>
      </cdr:nvSpPr>
      <cdr:spPr>
        <a:xfrm xmlns:a="http://schemas.openxmlformats.org/drawingml/2006/main">
          <a:off x="1962150" y="1733550"/>
          <a:ext cx="914400" cy="27622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200" dirty="0"/>
            <a:t>N = 100</a:t>
          </a:r>
        </a:p>
      </cdr:txBody>
    </cdr:sp>
  </cdr:relSizeAnchor>
  <cdr:relSizeAnchor xmlns:cdr="http://schemas.openxmlformats.org/drawingml/2006/chartDrawing">
    <cdr:from>
      <cdr:x>0.2316</cdr:x>
      <cdr:y>0.59278</cdr:y>
    </cdr:from>
    <cdr:to>
      <cdr:x>0.40395</cdr:x>
      <cdr:y>0.66753</cdr:y>
    </cdr:to>
    <cdr:sp macro="" textlink="">
      <cdr:nvSpPr>
        <cdr:cNvPr id="4" name="TextBox 1"/>
        <cdr:cNvSpPr txBox="1"/>
      </cdr:nvSpPr>
      <cdr:spPr>
        <a:xfrm xmlns:a="http://schemas.openxmlformats.org/drawingml/2006/main">
          <a:off x="1228725" y="2190750"/>
          <a:ext cx="914400" cy="27622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Calibri"/>
            </a:defRPr>
          </a:lvl1pPr>
          <a:lvl2pPr marL="457200" indent="0">
            <a:defRPr sz="1100">
              <a:latin typeface="Calibri"/>
            </a:defRPr>
          </a:lvl2pPr>
          <a:lvl3pPr marL="914400" indent="0">
            <a:defRPr sz="1100">
              <a:latin typeface="Calibri"/>
            </a:defRPr>
          </a:lvl3pPr>
          <a:lvl4pPr marL="1371600" indent="0">
            <a:defRPr sz="1100">
              <a:latin typeface="Calibri"/>
            </a:defRPr>
          </a:lvl4pPr>
          <a:lvl5pPr marL="1828800" indent="0">
            <a:defRPr sz="1100">
              <a:latin typeface="Calibri"/>
            </a:defRPr>
          </a:lvl5pPr>
          <a:lvl6pPr marL="2286000" indent="0">
            <a:defRPr sz="1100">
              <a:latin typeface="Calibri"/>
            </a:defRPr>
          </a:lvl6pPr>
          <a:lvl7pPr marL="2743200" indent="0">
            <a:defRPr sz="1100">
              <a:latin typeface="Calibri"/>
            </a:defRPr>
          </a:lvl7pPr>
          <a:lvl8pPr marL="3200400" indent="0">
            <a:defRPr sz="1100">
              <a:latin typeface="Calibri"/>
            </a:defRPr>
          </a:lvl8pPr>
          <a:lvl9pPr marL="3657600" indent="0">
            <a:defRPr sz="1100">
              <a:latin typeface="Calibri"/>
            </a:defRPr>
          </a:lvl9pPr>
        </a:lstStyle>
        <a:p xmlns:a="http://schemas.openxmlformats.org/drawingml/2006/main">
          <a:r>
            <a:rPr lang="en-US" sz="1200" dirty="0"/>
            <a:t>N = 10</a:t>
          </a: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0.25846</cdr:x>
      <cdr:y>0.03433</cdr:y>
    </cdr:from>
    <cdr:to>
      <cdr:x>0.44583</cdr:x>
      <cdr:y>0.1227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1573135" y="152379"/>
          <a:ext cx="1140369" cy="39225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l-GR" sz="1400" dirty="0"/>
            <a:t>μ</a:t>
          </a:r>
          <a:r>
            <a:rPr lang="en-US" sz="1400" dirty="0"/>
            <a:t> = 10</a:t>
          </a:r>
          <a:r>
            <a:rPr lang="en-US" sz="1400" baseline="30000" dirty="0"/>
            <a:t>-5</a:t>
          </a:r>
        </a:p>
      </cdr:txBody>
    </cdr:sp>
  </cdr:relSizeAnchor>
  <cdr:relSizeAnchor xmlns:cdr="http://schemas.openxmlformats.org/drawingml/2006/chartDrawing">
    <cdr:from>
      <cdr:x>0.24569</cdr:x>
      <cdr:y>0.33476</cdr:y>
    </cdr:from>
    <cdr:to>
      <cdr:x>0.40689</cdr:x>
      <cdr:y>0.41464</cdr:y>
    </cdr:to>
    <cdr:sp macro="" textlink="">
      <cdr:nvSpPr>
        <cdr:cNvPr id="3" name="TextBox 1"/>
        <cdr:cNvSpPr txBox="1"/>
      </cdr:nvSpPr>
      <cdr:spPr>
        <a:xfrm xmlns:a="http://schemas.openxmlformats.org/drawingml/2006/main">
          <a:off x="1495383" y="1485882"/>
          <a:ext cx="981143" cy="354543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l-GR" sz="1400" dirty="0"/>
            <a:t>μ</a:t>
          </a:r>
          <a:r>
            <a:rPr lang="en-US" sz="1400" dirty="0"/>
            <a:t> = 10</a:t>
          </a:r>
          <a:r>
            <a:rPr lang="en-US" sz="1400" baseline="30000" dirty="0"/>
            <a:t>-6</a:t>
          </a: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D87F922-569D-634F-BB3B-51A0E68E7064}" type="datetimeFigureOut">
              <a:rPr lang="en-US" smtClean="0"/>
              <a:t>9/7/26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586E469-A527-8A45-AE36-F77C5323F6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59790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586E469-A527-8A45-AE36-F77C5323F621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035260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600" b="1">
                <a:solidFill>
                  <a:schemeClr val="tx1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1600" b="1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2pPr>
            <a:lvl3pPr marL="1143000" indent="-228600">
              <a:defRPr sz="1600" b="1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3pPr>
            <a:lvl4pPr marL="1600200" indent="-228600">
              <a:defRPr sz="1600" b="1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4pPr>
            <a:lvl5pPr marL="2057400" indent="-228600">
              <a:defRPr sz="1600" b="1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9pPr>
          </a:lstStyle>
          <a:p>
            <a:fld id="{2BA79F08-C7EB-DB47-909F-309EC789F3CF}" type="slidenum">
              <a:rPr lang="en-US" sz="1200"/>
              <a:pPr/>
              <a:t>28</a:t>
            </a:fld>
            <a:endParaRPr lang="en-US" sz="1200"/>
          </a:p>
        </p:txBody>
      </p:sp>
      <p:sp>
        <p:nvSpPr>
          <p:cNvPr id="399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993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FAA26D3D-D897-4be2-8F04-BA451C77F1D7}">
              <ma14:placeholderFlag xmlns:ma14="http://schemas.microsoft.com/office/mac/drawingml/2011/main" xmlns="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D5F534-3BE0-CE4E-A01D-B758576C6A46}" type="datetimeFigureOut">
              <a:rPr lang="en-US" smtClean="0"/>
              <a:t>9/7/26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033BBA-E5B2-B148-B46D-51B9A6A3D0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1889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D5F534-3BE0-CE4E-A01D-B758576C6A46}" type="datetimeFigureOut">
              <a:rPr lang="en-US" smtClean="0"/>
              <a:t>9/7/26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033BBA-E5B2-B148-B46D-51B9A6A3D0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20642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D5F534-3BE0-CE4E-A01D-B758576C6A46}" type="datetimeFigureOut">
              <a:rPr lang="en-US" smtClean="0"/>
              <a:t>9/7/26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033BBA-E5B2-B148-B46D-51B9A6A3D0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85801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D5F534-3BE0-CE4E-A01D-B758576C6A46}" type="datetimeFigureOut">
              <a:rPr lang="en-US" smtClean="0"/>
              <a:t>9/7/26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033BBA-E5B2-B148-B46D-51B9A6A3D0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58241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D5F534-3BE0-CE4E-A01D-B758576C6A46}" type="datetimeFigureOut">
              <a:rPr lang="en-US" smtClean="0"/>
              <a:t>9/7/26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033BBA-E5B2-B148-B46D-51B9A6A3D0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52181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D5F534-3BE0-CE4E-A01D-B758576C6A46}" type="datetimeFigureOut">
              <a:rPr lang="en-US" smtClean="0"/>
              <a:t>9/7/26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033BBA-E5B2-B148-B46D-51B9A6A3D0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2249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D5F534-3BE0-CE4E-A01D-B758576C6A46}" type="datetimeFigureOut">
              <a:rPr lang="en-US" smtClean="0"/>
              <a:t>9/7/26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033BBA-E5B2-B148-B46D-51B9A6A3D0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87439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D5F534-3BE0-CE4E-A01D-B758576C6A46}" type="datetimeFigureOut">
              <a:rPr lang="en-US" smtClean="0"/>
              <a:t>9/7/26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033BBA-E5B2-B148-B46D-51B9A6A3D0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11126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D5F534-3BE0-CE4E-A01D-B758576C6A46}" type="datetimeFigureOut">
              <a:rPr lang="en-US" smtClean="0"/>
              <a:t>9/7/26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033BBA-E5B2-B148-B46D-51B9A6A3D0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52035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D5F534-3BE0-CE4E-A01D-B758576C6A46}" type="datetimeFigureOut">
              <a:rPr lang="en-US" smtClean="0"/>
              <a:t>9/7/26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033BBA-E5B2-B148-B46D-51B9A6A3D0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92881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D5F534-3BE0-CE4E-A01D-B758576C6A46}" type="datetimeFigureOut">
              <a:rPr lang="en-US" smtClean="0"/>
              <a:t>9/7/26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033BBA-E5B2-B148-B46D-51B9A6A3D0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30122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D5F534-3BE0-CE4E-A01D-B758576C6A46}" type="datetimeFigureOut">
              <a:rPr lang="en-US" smtClean="0"/>
              <a:t>9/7/26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033BBA-E5B2-B148-B46D-51B9A6A3D0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80304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4.jpg"/><Relationship Id="rId4" Type="http://schemas.openxmlformats.org/officeDocument/2006/relationships/image" Target="../media/image23.jp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https://doi.org/10.1093/ornithology/ukad005" TargetMode="External"/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https://taming-the-beast.org/tutorials/Visualizing-BEAST2-results/" TargetMode="External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hyperlink" Target="https://blogs.ubc.ca/communicatingscience2017w211/2018/01/29/why-whales-rarely-have-cancer/" TargetMode="External"/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4.jpg"/><Relationship Id="rId5" Type="http://schemas.openxmlformats.org/officeDocument/2006/relationships/hyperlink" Target="https://blogs.ubc.ca/communicatingscience2017w211/2018/01/29/why-whales-rarely-have-cancer/#comments" TargetMode="External"/><Relationship Id="rId4" Type="http://schemas.openxmlformats.org/officeDocument/2006/relationships/hyperlink" Target="https://blogs.ubc.ca/communicatingscience2017w211/author/huanxin-zhang/" TargetMode="Externa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g"/><Relationship Id="rId3" Type="http://schemas.openxmlformats.org/officeDocument/2006/relationships/image" Target="../media/image3.jpg"/><Relationship Id="rId7" Type="http://schemas.openxmlformats.org/officeDocument/2006/relationships/image" Target="../media/image7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g"/><Relationship Id="rId5" Type="http://schemas.openxmlformats.org/officeDocument/2006/relationships/image" Target="../media/image5.jpg"/><Relationship Id="rId4" Type="http://schemas.openxmlformats.org/officeDocument/2006/relationships/image" Target="../media/image4.jp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g"/><Relationship Id="rId2" Type="http://schemas.openxmlformats.org/officeDocument/2006/relationships/hyperlink" Target="https://www.scientificamerican.com/article/how-big-animals-deter-cancer/" TargetMode="External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gif"/><Relationship Id="rId2" Type="http://schemas.openxmlformats.org/officeDocument/2006/relationships/image" Target="../media/image39.jp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13" Type="http://schemas.openxmlformats.org/officeDocument/2006/relationships/image" Target="../media/image52.png"/><Relationship Id="rId3" Type="http://schemas.openxmlformats.org/officeDocument/2006/relationships/image" Target="../media/image44.png"/><Relationship Id="rId7" Type="http://schemas.openxmlformats.org/officeDocument/2006/relationships/image" Target="../media/image46.png"/><Relationship Id="rId12" Type="http://schemas.openxmlformats.org/officeDocument/2006/relationships/image" Target="../media/image51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2.png"/><Relationship Id="rId11" Type="http://schemas.openxmlformats.org/officeDocument/2006/relationships/image" Target="../media/image50.png"/><Relationship Id="rId5" Type="http://schemas.openxmlformats.org/officeDocument/2006/relationships/image" Target="../media/image45.png"/><Relationship Id="rId15" Type="http://schemas.openxmlformats.org/officeDocument/2006/relationships/image" Target="../media/image54.png"/><Relationship Id="rId10" Type="http://schemas.openxmlformats.org/officeDocument/2006/relationships/image" Target="../media/image49.png"/><Relationship Id="rId4" Type="http://schemas.openxmlformats.org/officeDocument/2006/relationships/image" Target="../media/image41.png"/><Relationship Id="rId9" Type="http://schemas.openxmlformats.org/officeDocument/2006/relationships/image" Target="../media/image48.png"/><Relationship Id="rId14" Type="http://schemas.openxmlformats.org/officeDocument/2006/relationships/image" Target="../media/image53.png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png"/><Relationship Id="rId3" Type="http://schemas.openxmlformats.org/officeDocument/2006/relationships/image" Target="../media/image58.png"/><Relationship Id="rId7" Type="http://schemas.openxmlformats.org/officeDocument/2006/relationships/image" Target="../media/image62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1.png"/><Relationship Id="rId5" Type="http://schemas.openxmlformats.org/officeDocument/2006/relationships/image" Target="../media/image60.png"/><Relationship Id="rId10" Type="http://schemas.openxmlformats.org/officeDocument/2006/relationships/image" Target="../media/image65.png"/><Relationship Id="rId4" Type="http://schemas.openxmlformats.org/officeDocument/2006/relationships/image" Target="../media/image59.png"/><Relationship Id="rId9" Type="http://schemas.openxmlformats.org/officeDocument/2006/relationships/image" Target="../media/image64.png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1.jpeg"/><Relationship Id="rId5" Type="http://schemas.openxmlformats.org/officeDocument/2006/relationships/image" Target="../media/image70.png"/><Relationship Id="rId4" Type="http://schemas.openxmlformats.org/officeDocument/2006/relationships/image" Target="../media/image69.jpeg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jpeg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image" Target="../media/image74.e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6.jpeg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emf"/><Relationship Id="rId2" Type="http://schemas.openxmlformats.org/officeDocument/2006/relationships/image" Target="../media/image78.emf"/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png"/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.jpeg"/><Relationship Id="rId1" Type="http://schemas.openxmlformats.org/officeDocument/2006/relationships/slideLayout" Target="../slideLayouts/slideLayout7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jpeg"/><Relationship Id="rId2" Type="http://schemas.openxmlformats.org/officeDocument/2006/relationships/image" Target="../media/image83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036297"/>
            <a:ext cx="7772400" cy="1923651"/>
          </a:xfrm>
        </p:spPr>
        <p:txBody>
          <a:bodyPr>
            <a:normAutofit/>
          </a:bodyPr>
          <a:lstStyle/>
          <a:p>
            <a:r>
              <a:rPr lang="en-US" sz="4000" dirty="0"/>
              <a:t>Mutation &amp; Genetic Drift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792072"/>
            <a:ext cx="6400800" cy="1752600"/>
          </a:xfrm>
        </p:spPr>
        <p:txBody>
          <a:bodyPr>
            <a:normAutofit/>
          </a:bodyPr>
          <a:lstStyle/>
          <a:p>
            <a:r>
              <a:rPr lang="en-US" dirty="0"/>
              <a:t>University of Miami</a:t>
            </a:r>
          </a:p>
          <a:p>
            <a:r>
              <a:rPr lang="en-US" dirty="0"/>
              <a:t>Fall 2026</a:t>
            </a:r>
          </a:p>
        </p:txBody>
      </p:sp>
    </p:spTree>
    <p:extLst>
      <p:ext uri="{BB962C8B-B14F-4D97-AF65-F5344CB8AC3E}">
        <p14:creationId xmlns:p14="http://schemas.microsoft.com/office/powerpoint/2010/main" val="104911794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690C837-82E8-9D47-AC10-99F72AE363B7}"/>
              </a:ext>
            </a:extLst>
          </p:cNvPr>
          <p:cNvSpPr txBox="1"/>
          <p:nvPr/>
        </p:nvSpPr>
        <p:spPr>
          <a:xfrm>
            <a:off x="734096" y="863612"/>
            <a:ext cx="7656490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Courier New" panose="02070309020205020404" pitchFamily="49" charset="0"/>
              <a:buChar char="o"/>
            </a:pPr>
            <a:r>
              <a:rPr lang="en-US" sz="2200" dirty="0"/>
              <a:t>Very large populations have </a:t>
            </a:r>
            <a:r>
              <a:rPr lang="en-US" sz="2200" u="sng" dirty="0"/>
              <a:t>more</a:t>
            </a:r>
            <a:r>
              <a:rPr lang="en-US" sz="2200" dirty="0"/>
              <a:t> genetic variation.</a:t>
            </a:r>
          </a:p>
          <a:p>
            <a:pPr marL="342900" indent="-342900">
              <a:buFont typeface="Courier New" panose="02070309020205020404" pitchFamily="49" charset="0"/>
              <a:buChar char="o"/>
            </a:pPr>
            <a:endParaRPr lang="en-US" sz="2200" dirty="0"/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en-US" sz="2200" dirty="0"/>
              <a:t>This is good, e.g., raw material for natural selection to act upon favorable variants.</a:t>
            </a:r>
          </a:p>
          <a:p>
            <a:pPr marL="342900" indent="-342900">
              <a:buFont typeface="Courier New" panose="02070309020205020404" pitchFamily="49" charset="0"/>
              <a:buChar char="o"/>
            </a:pPr>
            <a:endParaRPr lang="en-US" sz="2200" dirty="0"/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en-US" sz="2200" dirty="0"/>
              <a:t>If favorable mutations are rare, there are more in a large population.</a:t>
            </a:r>
          </a:p>
          <a:p>
            <a:pPr marL="342900" indent="-342900">
              <a:buFont typeface="Courier New" panose="02070309020205020404" pitchFamily="49" charset="0"/>
              <a:buChar char="o"/>
            </a:pPr>
            <a:endParaRPr lang="en-US" sz="2200" dirty="0"/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en-US" sz="2200" dirty="0"/>
              <a:t>Selection is also more efficient in a large population (because </a:t>
            </a:r>
            <a:r>
              <a:rPr lang="en-US" sz="2200" u="sng" dirty="0"/>
              <a:t>genetic drift </a:t>
            </a:r>
            <a:r>
              <a:rPr lang="en-US" sz="2200" dirty="0"/>
              <a:t>is weaker).</a:t>
            </a:r>
          </a:p>
          <a:p>
            <a:pPr marL="342900" indent="-342900">
              <a:buFont typeface="Courier New" panose="02070309020205020404" pitchFamily="49" charset="0"/>
              <a:buChar char="o"/>
            </a:pPr>
            <a:endParaRPr lang="en-US" sz="2200" dirty="0"/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en-US" sz="2200" dirty="0"/>
              <a:t>It can drive a mutation to </a:t>
            </a:r>
            <a:r>
              <a:rPr lang="en-US" sz="2200" u="sng" dirty="0"/>
              <a:t>fixation</a:t>
            </a:r>
            <a:r>
              <a:rPr lang="en-US" sz="2200" dirty="0"/>
              <a:t> easier.</a:t>
            </a:r>
          </a:p>
          <a:p>
            <a:pPr marL="342900" indent="-342900">
              <a:buFont typeface="Courier New" panose="02070309020205020404" pitchFamily="49" charset="0"/>
              <a:buChar char="o"/>
            </a:pPr>
            <a:endParaRPr lang="en-US" sz="2200" dirty="0"/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en-US" sz="2200" dirty="0"/>
              <a:t>But…</a:t>
            </a:r>
          </a:p>
        </p:txBody>
      </p:sp>
    </p:spTree>
    <p:extLst>
      <p:ext uri="{BB962C8B-B14F-4D97-AF65-F5344CB8AC3E}">
        <p14:creationId xmlns:p14="http://schemas.microsoft.com/office/powerpoint/2010/main" val="347224115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43239" y="275203"/>
            <a:ext cx="8274971" cy="29854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600" b="1" dirty="0">
                <a:cs typeface="Calibri"/>
              </a:rPr>
              <a:t>Muller’s Ratchet :</a:t>
            </a:r>
          </a:p>
          <a:p>
            <a:endParaRPr lang="en-US" b="1" dirty="0">
              <a:cs typeface="Calibri"/>
            </a:endParaRPr>
          </a:p>
          <a:p>
            <a:r>
              <a:rPr lang="en-US" dirty="0">
                <a:cs typeface="Calibri"/>
              </a:rPr>
              <a:t>Populations will always accumulate mildly deleterious mutations unless there is a means to get rid of them by selection (strongly deleterious mutations are eliminated anyway).</a:t>
            </a:r>
          </a:p>
          <a:p>
            <a:endParaRPr lang="en-US" dirty="0">
              <a:cs typeface="Calibri"/>
            </a:endParaRPr>
          </a:p>
          <a:p>
            <a:r>
              <a:rPr lang="en-US" dirty="0">
                <a:cs typeface="Calibri"/>
              </a:rPr>
              <a:t>One reason why sexual reproduction may be favored over asexual reproduction.</a:t>
            </a:r>
          </a:p>
          <a:p>
            <a:endParaRPr lang="en-US" dirty="0">
              <a:cs typeface="Calibri"/>
            </a:endParaRPr>
          </a:p>
          <a:p>
            <a:r>
              <a:rPr lang="en-US" dirty="0">
                <a:cs typeface="Calibri"/>
              </a:rPr>
              <a:t>Avoids irreversible accumulation of slightly deleterious mutations.</a:t>
            </a:r>
          </a:p>
          <a:p>
            <a:endParaRPr lang="en-US" dirty="0">
              <a:cs typeface="Calibri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7255" y="3115444"/>
            <a:ext cx="5045875" cy="303309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715464" y="6305689"/>
            <a:ext cx="5727215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/>
              <a:t>https://</a:t>
            </a:r>
            <a:r>
              <a:rPr lang="en-US" sz="1200" dirty="0" err="1"/>
              <a:t>scitechdaily.com</a:t>
            </a:r>
            <a:r>
              <a:rPr lang="en-US" sz="1200" dirty="0"/>
              <a:t>/investigating-the-evolutionary-model-of-</a:t>
            </a:r>
            <a:r>
              <a:rPr lang="en-US" sz="1200" dirty="0" err="1"/>
              <a:t>mullers</a:t>
            </a:r>
            <a:r>
              <a:rPr lang="en-US" sz="1200" dirty="0"/>
              <a:t>-ratchet/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7062" y="3109996"/>
            <a:ext cx="2351148" cy="1273539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D5B45CEE-473F-B0FE-DDDD-E52EB8B4933B}"/>
              </a:ext>
            </a:extLst>
          </p:cNvPr>
          <p:cNvSpPr txBox="1"/>
          <p:nvPr/>
        </p:nvSpPr>
        <p:spPr>
          <a:xfrm>
            <a:off x="6563682" y="4609687"/>
            <a:ext cx="201738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Selection increases </a:t>
            </a:r>
            <a:r>
              <a:rPr lang="en-US" dirty="0" err="1"/>
              <a:t>freq</a:t>
            </a:r>
            <a:r>
              <a:rPr lang="en-US" dirty="0"/>
              <a:t> of favorable mutations,</a:t>
            </a:r>
          </a:p>
          <a:p>
            <a:r>
              <a:rPr lang="en-US" dirty="0"/>
              <a:t>decreases </a:t>
            </a:r>
            <a:r>
              <a:rPr lang="en-US" dirty="0" err="1"/>
              <a:t>freq</a:t>
            </a:r>
            <a:r>
              <a:rPr lang="en-US" dirty="0"/>
              <a:t> of deleterious mutations,</a:t>
            </a:r>
          </a:p>
          <a:p>
            <a:r>
              <a:rPr lang="en-US" dirty="0"/>
              <a:t>but…</a:t>
            </a:r>
          </a:p>
        </p:txBody>
      </p:sp>
    </p:spTree>
    <p:extLst>
      <p:ext uri="{BB962C8B-B14F-4D97-AF65-F5344CB8AC3E}">
        <p14:creationId xmlns:p14="http://schemas.microsoft.com/office/powerpoint/2010/main" val="186637139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80FCE33-3179-B1C5-3843-1EEE1B168DD3}"/>
              </a:ext>
            </a:extLst>
          </p:cNvPr>
          <p:cNvSpPr/>
          <p:nvPr/>
        </p:nvSpPr>
        <p:spPr>
          <a:xfrm>
            <a:off x="443240" y="275203"/>
            <a:ext cx="8257520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600" b="1" dirty="0">
                <a:cs typeface="Calibri"/>
              </a:rPr>
              <a:t>How did Hermann Muller come to study deleterious mutations?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AC4D28D-10E9-ACAC-DB84-F8017C2D657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07776" y="1234068"/>
            <a:ext cx="2992984" cy="2566484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B7A54D3E-2535-D13E-30C9-43C8F9527884}"/>
              </a:ext>
            </a:extLst>
          </p:cNvPr>
          <p:cNvSpPr/>
          <p:nvPr/>
        </p:nvSpPr>
        <p:spPr>
          <a:xfrm>
            <a:off x="443240" y="1085524"/>
            <a:ext cx="5264536" cy="51090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b="1" dirty="0">
              <a:cs typeface="Calibri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200" dirty="0"/>
              <a:t>Groundbreaking experiments inducing mutations with X-rays.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2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200" dirty="0"/>
              <a:t>Studied fruit flies.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200" dirty="0">
              <a:cs typeface="Calibri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200" dirty="0">
                <a:cs typeface="Calibri"/>
              </a:rPr>
              <a:t>Realized most mutations would be harmful.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200" dirty="0">
              <a:cs typeface="Calibri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200" dirty="0">
                <a:cs typeface="Calibri"/>
              </a:rPr>
              <a:t>First to formulate concept of genetic load.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200" dirty="0">
              <a:cs typeface="Calibri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200" dirty="0">
                <a:cs typeface="Calibri"/>
              </a:rPr>
              <a:t>Nobel Prize in 1946 for discovery of X-ray induced mutation.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200" dirty="0">
              <a:cs typeface="Calibri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200" dirty="0">
                <a:cs typeface="Calibri"/>
              </a:rPr>
              <a:t>Warned about dangers of radiation.</a:t>
            </a:r>
          </a:p>
        </p:txBody>
      </p:sp>
    </p:spTree>
    <p:extLst>
      <p:ext uri="{BB962C8B-B14F-4D97-AF65-F5344CB8AC3E}">
        <p14:creationId xmlns:p14="http://schemas.microsoft.com/office/powerpoint/2010/main" val="350067008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79"/>
          <p:cNvGrpSpPr/>
          <p:nvPr/>
        </p:nvGrpSpPr>
        <p:grpSpPr>
          <a:xfrm>
            <a:off x="2034934" y="2855693"/>
            <a:ext cx="4963868" cy="898451"/>
            <a:chOff x="4657476" y="4143573"/>
            <a:chExt cx="2937804" cy="990600"/>
          </a:xfrm>
        </p:grpSpPr>
        <p:sp>
          <p:nvSpPr>
            <p:cNvPr id="3" name="Rounded Rectangle 2"/>
            <p:cNvSpPr/>
            <p:nvPr/>
          </p:nvSpPr>
          <p:spPr>
            <a:xfrm>
              <a:off x="6223680" y="4143573"/>
              <a:ext cx="1371600" cy="990600"/>
            </a:xfrm>
            <a:prstGeom prst="roundRect">
              <a:avLst/>
            </a:prstGeom>
            <a:solidFill>
              <a:schemeClr val="bg1">
                <a:lumMod val="75000"/>
              </a:schemeClr>
            </a:solidFill>
            <a:ln w="12700" cmpd="sng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Genetic variation; Allele or genotype frequencies</a:t>
              </a:r>
            </a:p>
          </p:txBody>
        </p:sp>
        <p:sp>
          <p:nvSpPr>
            <p:cNvPr id="4" name="Rectangle 3"/>
            <p:cNvSpPr/>
            <p:nvPr/>
          </p:nvSpPr>
          <p:spPr>
            <a:xfrm>
              <a:off x="4657476" y="4397606"/>
              <a:ext cx="1066800" cy="484555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12700" cmpd="sng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Mutation</a:t>
              </a:r>
            </a:p>
          </p:txBody>
        </p:sp>
        <p:cxnSp>
          <p:nvCxnSpPr>
            <p:cNvPr id="6" name="Straight Arrow Connector 5"/>
            <p:cNvCxnSpPr/>
            <p:nvPr/>
          </p:nvCxnSpPr>
          <p:spPr>
            <a:xfrm>
              <a:off x="5791200" y="4648200"/>
              <a:ext cx="381000" cy="1588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" name="TextBox 8"/>
          <p:cNvSpPr txBox="1"/>
          <p:nvPr/>
        </p:nvSpPr>
        <p:spPr>
          <a:xfrm>
            <a:off x="3911216" y="2905520"/>
            <a:ext cx="685800" cy="7232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spcAft>
                <a:spcPts val="600"/>
              </a:spcAft>
            </a:pPr>
            <a:r>
              <a:rPr lang="en-US" dirty="0">
                <a:highlight>
                  <a:srgbClr val="FFFF00"/>
                </a:highlight>
                <a:latin typeface="Times New Roman" panose="02020603050405020304" pitchFamily="18" charset="0"/>
                <a:ea typeface="Cambria Math" pitchFamily="18" charset="0"/>
                <a:cs typeface="Times New Roman" panose="02020603050405020304" pitchFamily="18" charset="0"/>
              </a:rPr>
              <a:t>2</a:t>
            </a:r>
            <a:r>
              <a:rPr lang="en-US" i="1" dirty="0">
                <a:highlight>
                  <a:srgbClr val="FFFF00"/>
                </a:highlight>
                <a:latin typeface="Times New Roman" panose="02020603050405020304" pitchFamily="18" charset="0"/>
                <a:ea typeface="Cambria Math" pitchFamily="18" charset="0"/>
                <a:cs typeface="Times New Roman" panose="02020603050405020304" pitchFamily="18" charset="0"/>
              </a:rPr>
              <a:t>N</a:t>
            </a:r>
            <a:r>
              <a:rPr lang="en-US" i="1" baseline="-25000" dirty="0">
                <a:highlight>
                  <a:srgbClr val="FFFF00"/>
                </a:highlight>
                <a:latin typeface="Times New Roman" panose="02020603050405020304" pitchFamily="18" charset="0"/>
                <a:ea typeface="Cambria Math" pitchFamily="18" charset="0"/>
                <a:cs typeface="Times New Roman" panose="02020603050405020304" pitchFamily="18" charset="0"/>
              </a:rPr>
              <a:t>e</a:t>
            </a:r>
            <a:r>
              <a:rPr lang="el-GR" i="1" dirty="0">
                <a:highlight>
                  <a:srgbClr val="FFFF00"/>
                </a:highlight>
                <a:latin typeface="Times New Roman" panose="02020603050405020304" pitchFamily="18" charset="0"/>
                <a:ea typeface="Cambria Math" pitchFamily="18" charset="0"/>
                <a:cs typeface="Times New Roman" panose="02020603050405020304" pitchFamily="18" charset="0"/>
              </a:rPr>
              <a:t>μ</a:t>
            </a:r>
            <a:endParaRPr lang="en-US" i="1" dirty="0">
              <a:highlight>
                <a:srgbClr val="FFFF00"/>
              </a:highlight>
              <a:latin typeface="Times New Roman" panose="02020603050405020304" pitchFamily="18" charset="0"/>
              <a:ea typeface="Cambria Math" pitchFamily="18" charset="0"/>
              <a:cs typeface="Times New Roman" panose="02020603050405020304" pitchFamily="18" charset="0"/>
            </a:endParaRPr>
          </a:p>
          <a:p>
            <a:pPr marL="457200" indent="-457200"/>
            <a:endParaRPr lang="en-US" dirty="0">
              <a:latin typeface="Times New Roman" panose="02020603050405020304" pitchFamily="18" charset="0"/>
              <a:ea typeface="Cambria Math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49629" y="1010721"/>
            <a:ext cx="785811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In a diploid population:</a:t>
            </a:r>
          </a:p>
          <a:p>
            <a:endParaRPr lang="en-US" dirty="0"/>
          </a:p>
          <a:p>
            <a:r>
              <a:rPr lang="en-US" dirty="0"/>
              <a:t>Mutation adds variation at the rate of: 2 x Population Size (N) x Mutation Rate (</a:t>
            </a:r>
            <a:r>
              <a:rPr lang="en-US" dirty="0">
                <a:latin typeface="Symbol" charset="2"/>
                <a:cs typeface="Symbol" charset="2"/>
              </a:rPr>
              <a:t>m</a:t>
            </a:r>
            <a:r>
              <a:rPr lang="en-US" dirty="0"/>
              <a:t>) </a:t>
            </a:r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9E5A37C8-1D2C-3B48-AF63-F625E4875DF7}"/>
              </a:ext>
            </a:extLst>
          </p:cNvPr>
          <p:cNvCxnSpPr>
            <a:cxnSpLocks/>
          </p:cNvCxnSpPr>
          <p:nvPr/>
        </p:nvCxnSpPr>
        <p:spPr>
          <a:xfrm flipH="1" flipV="1">
            <a:off x="4236790" y="3833311"/>
            <a:ext cx="1090" cy="701457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1982A5E7-5636-BE4D-A239-44040557C881}"/>
              </a:ext>
            </a:extLst>
          </p:cNvPr>
          <p:cNvSpPr txBox="1"/>
          <p:nvPr/>
        </p:nvSpPr>
        <p:spPr>
          <a:xfrm>
            <a:off x="2873564" y="4739284"/>
            <a:ext cx="27308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This term will be important</a:t>
            </a:r>
          </a:p>
        </p:txBody>
      </p:sp>
    </p:spTree>
    <p:extLst>
      <p:ext uri="{BB962C8B-B14F-4D97-AF65-F5344CB8AC3E}">
        <p14:creationId xmlns:p14="http://schemas.microsoft.com/office/powerpoint/2010/main" val="340835482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228599" y="304800"/>
            <a:ext cx="8596291" cy="61863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457200" indent="-457200"/>
            <a:r>
              <a:rPr lang="en-US" u="sng" dirty="0"/>
              <a:t>Types of Mutations</a:t>
            </a:r>
            <a:r>
              <a:rPr lang="en-US" dirty="0"/>
              <a:t>:</a:t>
            </a:r>
          </a:p>
          <a:p>
            <a:pPr marL="457200" indent="-457200">
              <a:buFontTx/>
              <a:buChar char="•"/>
            </a:pPr>
            <a:endParaRPr lang="en-US" dirty="0"/>
          </a:p>
          <a:p>
            <a:pPr marL="457200" indent="-457200">
              <a:buFontTx/>
              <a:buChar char="•"/>
            </a:pPr>
            <a:r>
              <a:rPr lang="en-US" dirty="0"/>
              <a:t>Single base point mutations</a:t>
            </a:r>
          </a:p>
          <a:p>
            <a:pPr marL="457200" indent="-457200">
              <a:buFontTx/>
              <a:buChar char="•"/>
            </a:pPr>
            <a:endParaRPr lang="en-US" dirty="0"/>
          </a:p>
          <a:p>
            <a:pPr marL="914400" lvl="1" indent="-457200">
              <a:buFontTx/>
              <a:buChar char="•"/>
            </a:pPr>
            <a:r>
              <a:rPr lang="en-US" dirty="0"/>
              <a:t>Transitions (TS) – exchange of purine for purine etc. (A-G, C-T)</a:t>
            </a:r>
          </a:p>
          <a:p>
            <a:pPr marL="914400" lvl="1" indent="-457200">
              <a:buFontTx/>
              <a:buChar char="•"/>
            </a:pPr>
            <a:r>
              <a:rPr lang="en-US" dirty="0"/>
              <a:t>Transversions (TV) – exchange of purine for pyrimidine etc. (A-C, A-T, G-C, G-T)</a:t>
            </a:r>
          </a:p>
          <a:p>
            <a:pPr marL="914400" lvl="1" indent="-457200">
              <a:buFontTx/>
              <a:buChar char="•"/>
            </a:pPr>
            <a:r>
              <a:rPr lang="en-US" dirty="0"/>
              <a:t>Synonymous &amp; </a:t>
            </a:r>
            <a:r>
              <a:rPr lang="en-US" dirty="0" err="1"/>
              <a:t>Nonsynonymous</a:t>
            </a:r>
            <a:endParaRPr lang="en-US" dirty="0"/>
          </a:p>
          <a:p>
            <a:pPr marL="457200" indent="-457200">
              <a:buFontTx/>
              <a:buChar char="•"/>
            </a:pPr>
            <a:endParaRPr lang="en-US" dirty="0"/>
          </a:p>
          <a:p>
            <a:pPr marL="457200" indent="-457200">
              <a:buFontTx/>
              <a:buChar char="•"/>
            </a:pPr>
            <a:r>
              <a:rPr lang="en-US" dirty="0"/>
              <a:t>Insertions/Deletions  = Indels</a:t>
            </a:r>
          </a:p>
          <a:p>
            <a:pPr marL="457200" indent="-457200">
              <a:buFontTx/>
              <a:buChar char="•"/>
            </a:pPr>
            <a:endParaRPr lang="en-US" dirty="0"/>
          </a:p>
          <a:p>
            <a:pPr marL="457200" indent="-457200">
              <a:buFontTx/>
              <a:buChar char="•"/>
            </a:pPr>
            <a:r>
              <a:rPr lang="en-US" dirty="0"/>
              <a:t>Recombination (homologous) &amp; Gene Conversion (non-homologous)</a:t>
            </a:r>
          </a:p>
          <a:p>
            <a:endParaRPr lang="en-US" dirty="0"/>
          </a:p>
          <a:p>
            <a:pPr marL="457200" indent="-457200">
              <a:buFontTx/>
              <a:buChar char="•"/>
            </a:pPr>
            <a:r>
              <a:rPr lang="en-US" dirty="0"/>
              <a:t>Chromosomal Mutations</a:t>
            </a:r>
          </a:p>
          <a:p>
            <a:pPr marL="457200" indent="-457200">
              <a:buFontTx/>
              <a:buChar char="•"/>
            </a:pPr>
            <a:endParaRPr lang="en-US" dirty="0"/>
          </a:p>
          <a:p>
            <a:pPr marL="914400" lvl="1" indent="-457200">
              <a:buFontTx/>
              <a:buChar char="•"/>
            </a:pPr>
            <a:r>
              <a:rPr lang="en-US" dirty="0"/>
              <a:t>Deletion</a:t>
            </a:r>
          </a:p>
          <a:p>
            <a:pPr marL="914400" lvl="1" indent="-457200">
              <a:buFontTx/>
              <a:buChar char="•"/>
            </a:pPr>
            <a:r>
              <a:rPr lang="en-US" dirty="0"/>
              <a:t>Duplication</a:t>
            </a:r>
          </a:p>
          <a:p>
            <a:pPr marL="914400" lvl="1" indent="-457200">
              <a:buFontTx/>
              <a:buChar char="•"/>
            </a:pPr>
            <a:r>
              <a:rPr lang="en-US" dirty="0"/>
              <a:t>Inversion </a:t>
            </a:r>
            <a:r>
              <a:rPr lang="en-US" dirty="0">
                <a:sym typeface="Wingdings"/>
              </a:rPr>
              <a:t> play big role in speciation by reducing gamete viability</a:t>
            </a:r>
            <a:endParaRPr lang="en-US" dirty="0"/>
          </a:p>
          <a:p>
            <a:pPr marL="914400" lvl="1" indent="-457200">
              <a:buFontTx/>
              <a:buChar char="•"/>
            </a:pPr>
            <a:r>
              <a:rPr lang="en-US" dirty="0"/>
              <a:t>Translocation</a:t>
            </a:r>
          </a:p>
          <a:p>
            <a:pPr marL="457200" indent="-457200">
              <a:buFontTx/>
              <a:buChar char="•"/>
            </a:pPr>
            <a:endParaRPr lang="en-US" dirty="0"/>
          </a:p>
          <a:p>
            <a:pPr marL="457200" indent="-457200">
              <a:buFontTx/>
              <a:buChar char="•"/>
            </a:pPr>
            <a:r>
              <a:rPr lang="en-US" dirty="0"/>
              <a:t>Transposable Elements</a:t>
            </a:r>
          </a:p>
          <a:p>
            <a:pPr marL="457200" indent="-457200">
              <a:buFontTx/>
              <a:buChar char="•"/>
            </a:pPr>
            <a:endParaRPr lang="en-US" dirty="0"/>
          </a:p>
          <a:p>
            <a:pPr marL="457200" indent="-457200">
              <a:buFontTx/>
              <a:buChar char="•"/>
            </a:pPr>
            <a:r>
              <a:rPr lang="en-US" dirty="0"/>
              <a:t>Polyploidy/Aneuploidy</a:t>
            </a:r>
          </a:p>
        </p:txBody>
      </p:sp>
    </p:spTree>
    <p:extLst>
      <p:ext uri="{BB962C8B-B14F-4D97-AF65-F5344CB8AC3E}">
        <p14:creationId xmlns:p14="http://schemas.microsoft.com/office/powerpoint/2010/main" val="105283382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2012" y="1067989"/>
            <a:ext cx="3493294" cy="2328863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0319" y="695325"/>
            <a:ext cx="2877344" cy="3074193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847" y="4196207"/>
            <a:ext cx="3494287" cy="170453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9" name="TextBox 8"/>
          <p:cNvSpPr txBox="1"/>
          <p:nvPr/>
        </p:nvSpPr>
        <p:spPr>
          <a:xfrm>
            <a:off x="1592268" y="5915025"/>
            <a:ext cx="21820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latin typeface="Comic Sans MS" charset="0"/>
                <a:ea typeface="Comic Sans MS" charset="0"/>
                <a:cs typeface="Comic Sans MS" charset="0"/>
              </a:rPr>
              <a:t>insertion/deletion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858568" y="683418"/>
            <a:ext cx="31630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>
                <a:latin typeface="Comic Sans MS" charset="0"/>
                <a:ea typeface="Comic Sans MS" charset="0"/>
                <a:cs typeface="Comic Sans MS" charset="0"/>
              </a:rPr>
              <a:t>synonymous/nonsynonymous</a:t>
            </a:r>
            <a:endParaRPr lang="en-US" dirty="0">
              <a:latin typeface="Comic Sans MS" charset="0"/>
              <a:ea typeface="Comic Sans MS" charset="0"/>
              <a:cs typeface="Comic Sans MS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351127" y="311705"/>
            <a:ext cx="6976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err="1">
                <a:latin typeface="Comic Sans MS" charset="0"/>
                <a:ea typeface="Comic Sans MS" charset="0"/>
                <a:cs typeface="Comic Sans MS" charset="0"/>
              </a:rPr>
              <a:t>ti</a:t>
            </a:r>
            <a:r>
              <a:rPr lang="en-US" dirty="0">
                <a:latin typeface="Comic Sans MS" charset="0"/>
                <a:ea typeface="Comic Sans MS" charset="0"/>
                <a:cs typeface="Comic Sans MS" charset="0"/>
              </a:rPr>
              <a:t>/</a:t>
            </a:r>
            <a:r>
              <a:rPr lang="en-US" dirty="0" err="1">
                <a:latin typeface="Comic Sans MS" charset="0"/>
                <a:ea typeface="Comic Sans MS" charset="0"/>
                <a:cs typeface="Comic Sans MS" charset="0"/>
              </a:rPr>
              <a:t>tv</a:t>
            </a:r>
            <a:endParaRPr lang="en-US" dirty="0">
              <a:latin typeface="Comic Sans MS" charset="0"/>
              <a:ea typeface="Comic Sans MS" charset="0"/>
              <a:cs typeface="Comic Sans M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145654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8647" y="953475"/>
            <a:ext cx="3615303" cy="23285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095" y="953475"/>
            <a:ext cx="4266310" cy="2328499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8646" y="3551757"/>
            <a:ext cx="3619413" cy="2134669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937" y="3551757"/>
            <a:ext cx="4252468" cy="176999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9" name="TextBox 8"/>
          <p:cNvSpPr txBox="1"/>
          <p:nvPr/>
        </p:nvSpPr>
        <p:spPr>
          <a:xfrm>
            <a:off x="871537" y="499026"/>
            <a:ext cx="34179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>
                <a:latin typeface="Comic Sans MS" charset="0"/>
                <a:ea typeface="Comic Sans MS" charset="0"/>
                <a:cs typeface="Comic Sans MS" charset="0"/>
              </a:rPr>
              <a:t>crossing </a:t>
            </a:r>
            <a:r>
              <a:rPr lang="en-US" dirty="0">
                <a:latin typeface="Comic Sans MS" charset="0"/>
                <a:ea typeface="Comic Sans MS" charset="0"/>
                <a:cs typeface="Comic Sans MS" charset="0"/>
              </a:rPr>
              <a:t>over/gene conversion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635852" y="499026"/>
            <a:ext cx="26885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mic Sans MS" charset="0"/>
                <a:ea typeface="Comic Sans MS" charset="0"/>
                <a:cs typeface="Comic Sans MS" charset="0"/>
              </a:rPr>
              <a:t>c</a:t>
            </a:r>
            <a:r>
              <a:rPr lang="en-US">
                <a:latin typeface="Comic Sans MS" charset="0"/>
                <a:ea typeface="Comic Sans MS" charset="0"/>
                <a:cs typeface="Comic Sans MS" charset="0"/>
              </a:rPr>
              <a:t>hromosomal </a:t>
            </a:r>
            <a:r>
              <a:rPr lang="en-US" dirty="0">
                <a:latin typeface="Comic Sans MS" charset="0"/>
                <a:ea typeface="Comic Sans MS" charset="0"/>
                <a:cs typeface="Comic Sans MS" charset="0"/>
              </a:rPr>
              <a:t>mutations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750153" y="5686426"/>
            <a:ext cx="24769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latin typeface="Comic Sans MS" charset="0"/>
                <a:ea typeface="Comic Sans MS" charset="0"/>
                <a:cs typeface="Comic Sans MS" charset="0"/>
              </a:rPr>
              <a:t>transposable element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852873" y="5317094"/>
            <a:ext cx="12987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>
                <a:latin typeface="Comic Sans MS" charset="0"/>
                <a:ea typeface="Comic Sans MS" charset="0"/>
                <a:cs typeface="Comic Sans MS" charset="0"/>
              </a:rPr>
              <a:t>aneuploidy</a:t>
            </a:r>
            <a:endParaRPr lang="en-US" dirty="0">
              <a:latin typeface="Comic Sans MS" charset="0"/>
              <a:ea typeface="Comic Sans MS" charset="0"/>
              <a:cs typeface="Comic Sans M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3734266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Fig-3-Substitution-saturation-plot-made-in-DAMBE-The-number-of-transitions-s-and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760" y="440572"/>
            <a:ext cx="7139319" cy="5639694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248284" y="6368807"/>
            <a:ext cx="38068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Virus Research 85(1):47-59 · May 2002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689682" y="1535647"/>
            <a:ext cx="403213" cy="369332"/>
          </a:xfrm>
          <a:prstGeom prst="rect">
            <a:avLst/>
          </a:prstGeom>
          <a:solidFill>
            <a:srgbClr val="FFFFFF"/>
          </a:solidFill>
        </p:spPr>
        <p:txBody>
          <a:bodyPr wrap="none" rtlCol="0">
            <a:spAutoFit/>
          </a:bodyPr>
          <a:lstStyle/>
          <a:p>
            <a:r>
              <a:rPr lang="en-US" dirty="0"/>
              <a:t>TS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392081" y="1535647"/>
            <a:ext cx="428322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dirty="0"/>
              <a:t>TV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3F398B2-A45B-D747-863B-596953FF99C1}"/>
              </a:ext>
            </a:extLst>
          </p:cNvPr>
          <p:cNvSpPr txBox="1"/>
          <p:nvPr/>
        </p:nvSpPr>
        <p:spPr>
          <a:xfrm>
            <a:off x="2145325" y="2209289"/>
            <a:ext cx="1208023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almost always</a:t>
            </a:r>
          </a:p>
          <a:p>
            <a:r>
              <a:rPr lang="en-US" sz="1400" dirty="0"/>
              <a:t>synonymous:</a:t>
            </a:r>
          </a:p>
          <a:p>
            <a:r>
              <a:rPr lang="en-US" sz="1400" dirty="0"/>
              <a:t>high rate</a:t>
            </a:r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9BC3A83C-6916-BA44-9198-F7D0396AD172}"/>
              </a:ext>
            </a:extLst>
          </p:cNvPr>
          <p:cNvCxnSpPr/>
          <p:nvPr/>
        </p:nvCxnSpPr>
        <p:spPr>
          <a:xfrm>
            <a:off x="2749337" y="1904979"/>
            <a:ext cx="0" cy="30431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EBCCBC91-94AE-C944-95D2-E47C1EEDB245}"/>
              </a:ext>
            </a:extLst>
          </p:cNvPr>
          <p:cNvCxnSpPr>
            <a:cxnSpLocks/>
          </p:cNvCxnSpPr>
          <p:nvPr/>
        </p:nvCxnSpPr>
        <p:spPr>
          <a:xfrm flipV="1">
            <a:off x="3392081" y="1231337"/>
            <a:ext cx="0" cy="30431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BDD9D1AD-CE7C-1344-9AE9-9E06BEE22C5B}"/>
              </a:ext>
            </a:extLst>
          </p:cNvPr>
          <p:cNvSpPr txBox="1"/>
          <p:nvPr/>
        </p:nvSpPr>
        <p:spPr>
          <a:xfrm>
            <a:off x="3123810" y="440572"/>
            <a:ext cx="1430007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usually</a:t>
            </a:r>
          </a:p>
          <a:p>
            <a:r>
              <a:rPr lang="en-US" sz="1400" dirty="0"/>
              <a:t>nonsynonymous:</a:t>
            </a:r>
          </a:p>
          <a:p>
            <a:r>
              <a:rPr lang="en-US" sz="1400" dirty="0"/>
              <a:t>slow rate</a:t>
            </a:r>
          </a:p>
        </p:txBody>
      </p:sp>
    </p:spTree>
    <p:extLst>
      <p:ext uri="{BB962C8B-B14F-4D97-AF65-F5344CB8AC3E}">
        <p14:creationId xmlns:p14="http://schemas.microsoft.com/office/powerpoint/2010/main" val="357722278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228600" y="276924"/>
            <a:ext cx="8534400" cy="6217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457200" indent="-457200"/>
            <a:endParaRPr lang="en-US" u="sng" dirty="0"/>
          </a:p>
          <a:p>
            <a:pPr marL="457200" indent="-457200"/>
            <a:r>
              <a:rPr lang="en-US" u="sng" dirty="0"/>
              <a:t>Mutation</a:t>
            </a:r>
            <a:r>
              <a:rPr lang="en-US" dirty="0"/>
              <a:t>:</a:t>
            </a:r>
          </a:p>
          <a:p>
            <a:pPr marL="571500" lvl="1"/>
            <a:endParaRPr lang="en-US" dirty="0"/>
          </a:p>
          <a:p>
            <a:pPr marL="1028700" lvl="1" indent="-457200">
              <a:buFontTx/>
              <a:buChar char="•"/>
            </a:pPr>
            <a:r>
              <a:rPr lang="en-US" dirty="0"/>
              <a:t>Mutation rate is abbreviated </a:t>
            </a:r>
            <a:r>
              <a:rPr lang="en-US" sz="2000" dirty="0">
                <a:sym typeface="Symbol" charset="0"/>
              </a:rPr>
              <a:t></a:t>
            </a:r>
            <a:r>
              <a:rPr lang="en-US" dirty="0">
                <a:sym typeface="Symbol" charset="0"/>
              </a:rPr>
              <a:t>.</a:t>
            </a:r>
          </a:p>
          <a:p>
            <a:pPr marL="1028700" lvl="1" indent="-457200">
              <a:buFontTx/>
              <a:buChar char="•"/>
            </a:pPr>
            <a:endParaRPr lang="en-US" dirty="0">
              <a:sym typeface="Symbol" charset="0"/>
            </a:endParaRPr>
          </a:p>
          <a:p>
            <a:pPr marL="1028700" lvl="1" indent="-457200">
              <a:buFontTx/>
              <a:buChar char="•"/>
            </a:pPr>
            <a:r>
              <a:rPr lang="en-US" dirty="0">
                <a:sym typeface="Symbol" charset="0"/>
              </a:rPr>
              <a:t>Measured by </a:t>
            </a:r>
            <a:r>
              <a:rPr lang="en-US" b="1" u="sng" dirty="0">
                <a:sym typeface="Symbol" charset="0"/>
              </a:rPr>
              <a:t>Mutation Accumulation Experiments</a:t>
            </a:r>
            <a:r>
              <a:rPr lang="en-US" b="1" dirty="0">
                <a:sym typeface="Symbol" charset="0"/>
              </a:rPr>
              <a:t> </a:t>
            </a:r>
            <a:r>
              <a:rPr lang="en-US" dirty="0">
                <a:sym typeface="Symbol" charset="0"/>
              </a:rPr>
              <a:t>– </a:t>
            </a:r>
          </a:p>
          <a:p>
            <a:pPr marL="1028700" lvl="1" indent="-457200">
              <a:buFontTx/>
              <a:buChar char="•"/>
            </a:pPr>
            <a:endParaRPr lang="en-US" dirty="0">
              <a:sym typeface="Symbol" charset="0"/>
            </a:endParaRPr>
          </a:p>
          <a:p>
            <a:pPr marL="1492250" lvl="1" indent="-460375">
              <a:buFontTx/>
              <a:buChar char="•"/>
            </a:pPr>
            <a:r>
              <a:rPr lang="en-US" dirty="0">
                <a:sym typeface="Symbol" charset="0"/>
              </a:rPr>
              <a:t>Designed to eliminate effects of selection.</a:t>
            </a:r>
          </a:p>
          <a:p>
            <a:pPr marL="1492250" lvl="1" indent="-460375">
              <a:buFontTx/>
              <a:buChar char="•"/>
            </a:pPr>
            <a:endParaRPr lang="en-US" dirty="0">
              <a:sym typeface="Symbol" charset="0"/>
            </a:endParaRPr>
          </a:p>
          <a:p>
            <a:pPr marL="1485900" lvl="2" indent="-457200">
              <a:buFontTx/>
              <a:buChar char="•"/>
            </a:pPr>
            <a:r>
              <a:rPr lang="en-US" dirty="0"/>
              <a:t>Periodically </a:t>
            </a:r>
            <a:r>
              <a:rPr lang="en-US" u="sng" dirty="0"/>
              <a:t>bottleneck</a:t>
            </a:r>
            <a:r>
              <a:rPr lang="en-US" dirty="0"/>
              <a:t> a population so that evolution proceeds purely by genetic drift. Selection is weak under these conditions, because whatever mutations happen to be in the individual are arbitrarily fixed in descendants.</a:t>
            </a:r>
          </a:p>
          <a:p>
            <a:pPr marL="457200" indent="-457200">
              <a:buFontTx/>
              <a:buChar char="•"/>
            </a:pPr>
            <a:endParaRPr lang="en-US" dirty="0"/>
          </a:p>
          <a:p>
            <a:pPr marL="1028700" lvl="1" indent="-457200">
              <a:buFontTx/>
              <a:buChar char="•"/>
            </a:pPr>
            <a:r>
              <a:rPr lang="en-US" dirty="0"/>
              <a:t>Some mutations are selectively neutral (no effect on reproductive fitness).</a:t>
            </a:r>
          </a:p>
          <a:p>
            <a:pPr marL="457200" indent="-457200">
              <a:buFontTx/>
              <a:buChar char="•"/>
            </a:pPr>
            <a:endParaRPr lang="en-US" dirty="0"/>
          </a:p>
          <a:p>
            <a:pPr marL="1028700" lvl="1" indent="-457200">
              <a:buFontTx/>
              <a:buChar char="•"/>
            </a:pPr>
            <a:r>
              <a:rPr lang="en-US" dirty="0"/>
              <a:t>Others are detrimental or lethal, or beneficial (depends on environment).</a:t>
            </a:r>
          </a:p>
          <a:p>
            <a:pPr marL="1028700" lvl="1" indent="-457200">
              <a:buFontTx/>
              <a:buChar char="•"/>
            </a:pPr>
            <a:endParaRPr lang="en-US" dirty="0"/>
          </a:p>
          <a:p>
            <a:pPr marL="1028700" lvl="1" indent="-457200">
              <a:buFontTx/>
              <a:buChar char="•"/>
            </a:pPr>
            <a:r>
              <a:rPr lang="en-US" dirty="0"/>
              <a:t>If population size is large and mutations are neutral or nearly neutral, changes in allele frequencies occur slowly in the population </a:t>
            </a:r>
            <a:r>
              <a:rPr lang="en-US" u="sng" dirty="0"/>
              <a:t>because new mutations are by definition initially rare</a:t>
            </a:r>
            <a:r>
              <a:rPr lang="en-US" dirty="0"/>
              <a:t>. Only selection can quickly increase the frequency of a new mutation.</a:t>
            </a:r>
          </a:p>
        </p:txBody>
      </p:sp>
    </p:spTree>
    <p:extLst>
      <p:ext uri="{BB962C8B-B14F-4D97-AF65-F5344CB8AC3E}">
        <p14:creationId xmlns:p14="http://schemas.microsoft.com/office/powerpoint/2010/main" val="23977139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2"/>
          <p:cNvSpPr/>
          <p:nvPr/>
        </p:nvSpPr>
        <p:spPr>
          <a:xfrm>
            <a:off x="3714751" y="2228850"/>
            <a:ext cx="114300" cy="1143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8" name="Oval 7"/>
          <p:cNvSpPr/>
          <p:nvPr/>
        </p:nvSpPr>
        <p:spPr>
          <a:xfrm>
            <a:off x="3829051" y="2457450"/>
            <a:ext cx="114300" cy="1143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9" name="Oval 8"/>
          <p:cNvSpPr/>
          <p:nvPr/>
        </p:nvSpPr>
        <p:spPr>
          <a:xfrm>
            <a:off x="4057651" y="2743200"/>
            <a:ext cx="114300" cy="1143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11" name="Oval 10"/>
          <p:cNvSpPr/>
          <p:nvPr/>
        </p:nvSpPr>
        <p:spPr>
          <a:xfrm>
            <a:off x="3829051" y="2857500"/>
            <a:ext cx="114300" cy="1143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12" name="Oval 11"/>
          <p:cNvSpPr/>
          <p:nvPr/>
        </p:nvSpPr>
        <p:spPr>
          <a:xfrm>
            <a:off x="4000501" y="3257550"/>
            <a:ext cx="114300" cy="1143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13" name="Oval 12"/>
          <p:cNvSpPr/>
          <p:nvPr/>
        </p:nvSpPr>
        <p:spPr>
          <a:xfrm>
            <a:off x="4171951" y="2228850"/>
            <a:ext cx="114300" cy="1143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14" name="Oval 13"/>
          <p:cNvSpPr/>
          <p:nvPr/>
        </p:nvSpPr>
        <p:spPr>
          <a:xfrm>
            <a:off x="4514851" y="2400300"/>
            <a:ext cx="114300" cy="1143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15" name="Oval 14"/>
          <p:cNvSpPr/>
          <p:nvPr/>
        </p:nvSpPr>
        <p:spPr>
          <a:xfrm>
            <a:off x="4171951" y="2457450"/>
            <a:ext cx="114300" cy="1143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16" name="Oval 15"/>
          <p:cNvSpPr/>
          <p:nvPr/>
        </p:nvSpPr>
        <p:spPr>
          <a:xfrm>
            <a:off x="4857752" y="2343150"/>
            <a:ext cx="114300" cy="1143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17" name="Oval 16"/>
          <p:cNvSpPr/>
          <p:nvPr/>
        </p:nvSpPr>
        <p:spPr>
          <a:xfrm>
            <a:off x="4657726" y="2157413"/>
            <a:ext cx="114300" cy="1143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18" name="Oval 17"/>
          <p:cNvSpPr/>
          <p:nvPr/>
        </p:nvSpPr>
        <p:spPr>
          <a:xfrm>
            <a:off x="4264820" y="2900363"/>
            <a:ext cx="114300" cy="1143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19" name="Oval 18"/>
          <p:cNvSpPr/>
          <p:nvPr/>
        </p:nvSpPr>
        <p:spPr>
          <a:xfrm>
            <a:off x="4057651" y="3028950"/>
            <a:ext cx="114300" cy="1143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20" name="Oval 19"/>
          <p:cNvSpPr/>
          <p:nvPr/>
        </p:nvSpPr>
        <p:spPr>
          <a:xfrm>
            <a:off x="3943351" y="2286000"/>
            <a:ext cx="114300" cy="1143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21" name="Oval 20"/>
          <p:cNvSpPr/>
          <p:nvPr/>
        </p:nvSpPr>
        <p:spPr>
          <a:xfrm>
            <a:off x="4686301" y="2628900"/>
            <a:ext cx="114300" cy="1143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22" name="Oval 21"/>
          <p:cNvSpPr/>
          <p:nvPr/>
        </p:nvSpPr>
        <p:spPr>
          <a:xfrm>
            <a:off x="4514851" y="2857500"/>
            <a:ext cx="114300" cy="1143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23" name="Oval 22"/>
          <p:cNvSpPr/>
          <p:nvPr/>
        </p:nvSpPr>
        <p:spPr>
          <a:xfrm>
            <a:off x="4572001" y="3086100"/>
            <a:ext cx="114300" cy="1143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24" name="Oval 23"/>
          <p:cNvSpPr/>
          <p:nvPr/>
        </p:nvSpPr>
        <p:spPr>
          <a:xfrm>
            <a:off x="4114801" y="3600450"/>
            <a:ext cx="114300" cy="1143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25" name="Oval 24"/>
          <p:cNvSpPr/>
          <p:nvPr/>
        </p:nvSpPr>
        <p:spPr>
          <a:xfrm>
            <a:off x="4457701" y="3257550"/>
            <a:ext cx="114300" cy="1143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26" name="Oval 25"/>
          <p:cNvSpPr/>
          <p:nvPr/>
        </p:nvSpPr>
        <p:spPr>
          <a:xfrm>
            <a:off x="4686301" y="3371850"/>
            <a:ext cx="114300" cy="1143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27" name="Oval 26"/>
          <p:cNvSpPr/>
          <p:nvPr/>
        </p:nvSpPr>
        <p:spPr>
          <a:xfrm>
            <a:off x="4400551" y="3543300"/>
            <a:ext cx="114300" cy="1143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28" name="Oval 27"/>
          <p:cNvSpPr/>
          <p:nvPr/>
        </p:nvSpPr>
        <p:spPr>
          <a:xfrm>
            <a:off x="4400551" y="2571750"/>
            <a:ext cx="114300" cy="1143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29" name="Oval 28"/>
          <p:cNvSpPr/>
          <p:nvPr/>
        </p:nvSpPr>
        <p:spPr>
          <a:xfrm>
            <a:off x="4457701" y="2171700"/>
            <a:ext cx="114300" cy="1143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30" name="Oval 29"/>
          <p:cNvSpPr/>
          <p:nvPr/>
        </p:nvSpPr>
        <p:spPr>
          <a:xfrm>
            <a:off x="4800601" y="3899364"/>
            <a:ext cx="114300" cy="1143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31" name="Oval 30"/>
          <p:cNvSpPr/>
          <p:nvPr/>
        </p:nvSpPr>
        <p:spPr>
          <a:xfrm>
            <a:off x="4250532" y="3328988"/>
            <a:ext cx="114300" cy="1143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33" name="Oval 32"/>
          <p:cNvSpPr/>
          <p:nvPr/>
        </p:nvSpPr>
        <p:spPr>
          <a:xfrm>
            <a:off x="4286251" y="3771900"/>
            <a:ext cx="114300" cy="1143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cxnSp>
        <p:nvCxnSpPr>
          <p:cNvPr id="35" name="Straight Connector 34"/>
          <p:cNvCxnSpPr/>
          <p:nvPr/>
        </p:nvCxnSpPr>
        <p:spPr>
          <a:xfrm flipH="1">
            <a:off x="3543301" y="2028825"/>
            <a:ext cx="1" cy="152876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/>
          <p:cNvCxnSpPr/>
          <p:nvPr/>
        </p:nvCxnSpPr>
        <p:spPr>
          <a:xfrm>
            <a:off x="3543301" y="2028825"/>
            <a:ext cx="154305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 flipH="1">
            <a:off x="5086351" y="2028825"/>
            <a:ext cx="2" cy="152876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Oval 50"/>
          <p:cNvSpPr/>
          <p:nvPr/>
        </p:nvSpPr>
        <p:spPr>
          <a:xfrm>
            <a:off x="3543300" y="4686300"/>
            <a:ext cx="114300" cy="114300"/>
          </a:xfrm>
          <a:prstGeom prst="ellipse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52" name="Oval 51"/>
          <p:cNvSpPr/>
          <p:nvPr/>
        </p:nvSpPr>
        <p:spPr>
          <a:xfrm>
            <a:off x="3714750" y="4686300"/>
            <a:ext cx="114300" cy="114300"/>
          </a:xfrm>
          <a:prstGeom prst="ellipse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53" name="Oval 52"/>
          <p:cNvSpPr/>
          <p:nvPr/>
        </p:nvSpPr>
        <p:spPr>
          <a:xfrm>
            <a:off x="3886200" y="4686300"/>
            <a:ext cx="114300" cy="114300"/>
          </a:xfrm>
          <a:prstGeom prst="ellipse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54" name="Oval 53"/>
          <p:cNvSpPr/>
          <p:nvPr/>
        </p:nvSpPr>
        <p:spPr>
          <a:xfrm>
            <a:off x="4057650" y="4686300"/>
            <a:ext cx="114300" cy="114300"/>
          </a:xfrm>
          <a:prstGeom prst="ellipse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55" name="Oval 54"/>
          <p:cNvSpPr/>
          <p:nvPr/>
        </p:nvSpPr>
        <p:spPr>
          <a:xfrm>
            <a:off x="4229100" y="4686300"/>
            <a:ext cx="114300" cy="114300"/>
          </a:xfrm>
          <a:prstGeom prst="ellipse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56" name="Oval 55"/>
          <p:cNvSpPr/>
          <p:nvPr/>
        </p:nvSpPr>
        <p:spPr>
          <a:xfrm>
            <a:off x="4400550" y="4686300"/>
            <a:ext cx="114300" cy="114300"/>
          </a:xfrm>
          <a:prstGeom prst="ellipse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57" name="Oval 56"/>
          <p:cNvSpPr/>
          <p:nvPr/>
        </p:nvSpPr>
        <p:spPr>
          <a:xfrm>
            <a:off x="4572000" y="4686300"/>
            <a:ext cx="114300" cy="114300"/>
          </a:xfrm>
          <a:prstGeom prst="ellipse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58" name="Oval 57"/>
          <p:cNvSpPr/>
          <p:nvPr/>
        </p:nvSpPr>
        <p:spPr>
          <a:xfrm>
            <a:off x="4743450" y="4686300"/>
            <a:ext cx="114300" cy="114300"/>
          </a:xfrm>
          <a:prstGeom prst="ellipse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59" name="Oval 58"/>
          <p:cNvSpPr/>
          <p:nvPr/>
        </p:nvSpPr>
        <p:spPr>
          <a:xfrm>
            <a:off x="3543300" y="4857750"/>
            <a:ext cx="114300" cy="114300"/>
          </a:xfrm>
          <a:prstGeom prst="ellipse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60" name="Oval 59"/>
          <p:cNvSpPr/>
          <p:nvPr/>
        </p:nvSpPr>
        <p:spPr>
          <a:xfrm>
            <a:off x="3714750" y="4857750"/>
            <a:ext cx="114300" cy="114300"/>
          </a:xfrm>
          <a:prstGeom prst="ellipse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61" name="Oval 60"/>
          <p:cNvSpPr/>
          <p:nvPr/>
        </p:nvSpPr>
        <p:spPr>
          <a:xfrm>
            <a:off x="3886200" y="4857750"/>
            <a:ext cx="114300" cy="114300"/>
          </a:xfrm>
          <a:prstGeom prst="ellipse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62" name="Oval 61"/>
          <p:cNvSpPr/>
          <p:nvPr/>
        </p:nvSpPr>
        <p:spPr>
          <a:xfrm>
            <a:off x="4057650" y="4857750"/>
            <a:ext cx="114300" cy="114300"/>
          </a:xfrm>
          <a:prstGeom prst="ellipse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63" name="Oval 62"/>
          <p:cNvSpPr/>
          <p:nvPr/>
        </p:nvSpPr>
        <p:spPr>
          <a:xfrm>
            <a:off x="4229100" y="4857750"/>
            <a:ext cx="114300" cy="114300"/>
          </a:xfrm>
          <a:prstGeom prst="ellipse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64" name="Oval 63"/>
          <p:cNvSpPr/>
          <p:nvPr/>
        </p:nvSpPr>
        <p:spPr>
          <a:xfrm>
            <a:off x="4400550" y="4857750"/>
            <a:ext cx="114300" cy="114300"/>
          </a:xfrm>
          <a:prstGeom prst="ellipse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65" name="Oval 64"/>
          <p:cNvSpPr/>
          <p:nvPr/>
        </p:nvSpPr>
        <p:spPr>
          <a:xfrm>
            <a:off x="4572000" y="4857750"/>
            <a:ext cx="114300" cy="114300"/>
          </a:xfrm>
          <a:prstGeom prst="ellipse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66" name="Oval 65"/>
          <p:cNvSpPr/>
          <p:nvPr/>
        </p:nvSpPr>
        <p:spPr>
          <a:xfrm>
            <a:off x="4743450" y="4857750"/>
            <a:ext cx="114300" cy="114300"/>
          </a:xfrm>
          <a:prstGeom prst="ellipse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cxnSp>
        <p:nvCxnSpPr>
          <p:cNvPr id="72" name="Straight Connector 71"/>
          <p:cNvCxnSpPr/>
          <p:nvPr/>
        </p:nvCxnSpPr>
        <p:spPr>
          <a:xfrm>
            <a:off x="5086351" y="3557587"/>
            <a:ext cx="0" cy="61436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Straight Connector 88"/>
          <p:cNvCxnSpPr/>
          <p:nvPr/>
        </p:nvCxnSpPr>
        <p:spPr>
          <a:xfrm>
            <a:off x="3543300" y="3557587"/>
            <a:ext cx="0" cy="61436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1" name="Oval 90"/>
          <p:cNvSpPr/>
          <p:nvPr/>
        </p:nvSpPr>
        <p:spPr>
          <a:xfrm>
            <a:off x="4400551" y="3943350"/>
            <a:ext cx="114300" cy="1143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92" name="Oval 91"/>
          <p:cNvSpPr/>
          <p:nvPr/>
        </p:nvSpPr>
        <p:spPr>
          <a:xfrm>
            <a:off x="3829051" y="3543300"/>
            <a:ext cx="114300" cy="1143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93" name="Oval 92"/>
          <p:cNvSpPr/>
          <p:nvPr/>
        </p:nvSpPr>
        <p:spPr>
          <a:xfrm>
            <a:off x="3714751" y="3257550"/>
            <a:ext cx="114300" cy="1143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94" name="Oval 93"/>
          <p:cNvSpPr/>
          <p:nvPr/>
        </p:nvSpPr>
        <p:spPr>
          <a:xfrm>
            <a:off x="4800601" y="3086100"/>
            <a:ext cx="114300" cy="1143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95" name="Oval 94"/>
          <p:cNvSpPr/>
          <p:nvPr/>
        </p:nvSpPr>
        <p:spPr>
          <a:xfrm>
            <a:off x="4057651" y="3829050"/>
            <a:ext cx="114300" cy="1143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96" name="Oval 95"/>
          <p:cNvSpPr/>
          <p:nvPr/>
        </p:nvSpPr>
        <p:spPr>
          <a:xfrm>
            <a:off x="4629151" y="3657600"/>
            <a:ext cx="114300" cy="1143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97" name="Oval 96"/>
          <p:cNvSpPr/>
          <p:nvPr/>
        </p:nvSpPr>
        <p:spPr>
          <a:xfrm>
            <a:off x="3657601" y="3028950"/>
            <a:ext cx="114300" cy="1143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98" name="Oval 97"/>
          <p:cNvSpPr/>
          <p:nvPr/>
        </p:nvSpPr>
        <p:spPr>
          <a:xfrm>
            <a:off x="3657601" y="2686050"/>
            <a:ext cx="114300" cy="1143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99" name="Oval 98"/>
          <p:cNvSpPr/>
          <p:nvPr/>
        </p:nvSpPr>
        <p:spPr>
          <a:xfrm>
            <a:off x="4857751" y="2800350"/>
            <a:ext cx="114300" cy="1143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101" name="Oval 100"/>
          <p:cNvSpPr/>
          <p:nvPr/>
        </p:nvSpPr>
        <p:spPr>
          <a:xfrm>
            <a:off x="4857751" y="3429000"/>
            <a:ext cx="114300" cy="1143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102" name="Oval 101"/>
          <p:cNvSpPr/>
          <p:nvPr/>
        </p:nvSpPr>
        <p:spPr>
          <a:xfrm>
            <a:off x="3543300" y="5029200"/>
            <a:ext cx="114300" cy="114300"/>
          </a:xfrm>
          <a:prstGeom prst="ellipse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103" name="Oval 102"/>
          <p:cNvSpPr/>
          <p:nvPr/>
        </p:nvSpPr>
        <p:spPr>
          <a:xfrm>
            <a:off x="3714750" y="5029200"/>
            <a:ext cx="114300" cy="114300"/>
          </a:xfrm>
          <a:prstGeom prst="ellipse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104" name="Oval 103"/>
          <p:cNvSpPr/>
          <p:nvPr/>
        </p:nvSpPr>
        <p:spPr>
          <a:xfrm>
            <a:off x="3886200" y="5029200"/>
            <a:ext cx="114300" cy="114300"/>
          </a:xfrm>
          <a:prstGeom prst="ellipse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105" name="Oval 104"/>
          <p:cNvSpPr/>
          <p:nvPr/>
        </p:nvSpPr>
        <p:spPr>
          <a:xfrm>
            <a:off x="4057650" y="5029200"/>
            <a:ext cx="114300" cy="114300"/>
          </a:xfrm>
          <a:prstGeom prst="ellipse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106" name="Oval 105"/>
          <p:cNvSpPr/>
          <p:nvPr/>
        </p:nvSpPr>
        <p:spPr>
          <a:xfrm>
            <a:off x="4229100" y="5029200"/>
            <a:ext cx="114300" cy="114300"/>
          </a:xfrm>
          <a:prstGeom prst="ellipse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107" name="Oval 106"/>
          <p:cNvSpPr/>
          <p:nvPr/>
        </p:nvSpPr>
        <p:spPr>
          <a:xfrm>
            <a:off x="4400550" y="5029200"/>
            <a:ext cx="114300" cy="114300"/>
          </a:xfrm>
          <a:prstGeom prst="ellipse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108" name="Oval 107"/>
          <p:cNvSpPr/>
          <p:nvPr/>
        </p:nvSpPr>
        <p:spPr>
          <a:xfrm>
            <a:off x="4572000" y="5029200"/>
            <a:ext cx="114300" cy="114300"/>
          </a:xfrm>
          <a:prstGeom prst="ellipse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109" name="Oval 108"/>
          <p:cNvSpPr/>
          <p:nvPr/>
        </p:nvSpPr>
        <p:spPr>
          <a:xfrm>
            <a:off x="4743450" y="5029200"/>
            <a:ext cx="114300" cy="114300"/>
          </a:xfrm>
          <a:prstGeom prst="ellipse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110" name="Oval 109"/>
          <p:cNvSpPr/>
          <p:nvPr/>
        </p:nvSpPr>
        <p:spPr>
          <a:xfrm>
            <a:off x="3543300" y="5200650"/>
            <a:ext cx="114300" cy="114300"/>
          </a:xfrm>
          <a:prstGeom prst="ellipse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111" name="Oval 110"/>
          <p:cNvSpPr/>
          <p:nvPr/>
        </p:nvSpPr>
        <p:spPr>
          <a:xfrm>
            <a:off x="3714750" y="5200650"/>
            <a:ext cx="114300" cy="114300"/>
          </a:xfrm>
          <a:prstGeom prst="ellipse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112" name="Oval 111"/>
          <p:cNvSpPr/>
          <p:nvPr/>
        </p:nvSpPr>
        <p:spPr>
          <a:xfrm>
            <a:off x="3886200" y="5200650"/>
            <a:ext cx="114300" cy="114300"/>
          </a:xfrm>
          <a:prstGeom prst="ellipse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113" name="Oval 112"/>
          <p:cNvSpPr/>
          <p:nvPr/>
        </p:nvSpPr>
        <p:spPr>
          <a:xfrm>
            <a:off x="4057650" y="5200650"/>
            <a:ext cx="114300" cy="114300"/>
          </a:xfrm>
          <a:prstGeom prst="ellipse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114" name="Oval 113"/>
          <p:cNvSpPr/>
          <p:nvPr/>
        </p:nvSpPr>
        <p:spPr>
          <a:xfrm>
            <a:off x="4229100" y="5200650"/>
            <a:ext cx="114300" cy="114300"/>
          </a:xfrm>
          <a:prstGeom prst="ellipse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115" name="Oval 114"/>
          <p:cNvSpPr/>
          <p:nvPr/>
        </p:nvSpPr>
        <p:spPr>
          <a:xfrm>
            <a:off x="4400550" y="5200650"/>
            <a:ext cx="114300" cy="114300"/>
          </a:xfrm>
          <a:prstGeom prst="ellipse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116" name="Oval 115"/>
          <p:cNvSpPr/>
          <p:nvPr/>
        </p:nvSpPr>
        <p:spPr>
          <a:xfrm>
            <a:off x="4572000" y="5200650"/>
            <a:ext cx="114300" cy="114300"/>
          </a:xfrm>
          <a:prstGeom prst="ellipse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117" name="Oval 116"/>
          <p:cNvSpPr/>
          <p:nvPr/>
        </p:nvSpPr>
        <p:spPr>
          <a:xfrm>
            <a:off x="4743450" y="5200650"/>
            <a:ext cx="114300" cy="114300"/>
          </a:xfrm>
          <a:prstGeom prst="ellipse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121" name="Oval 120"/>
          <p:cNvSpPr/>
          <p:nvPr/>
        </p:nvSpPr>
        <p:spPr>
          <a:xfrm>
            <a:off x="4914900" y="4686300"/>
            <a:ext cx="114300" cy="114300"/>
          </a:xfrm>
          <a:prstGeom prst="ellipse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122" name="Oval 121"/>
          <p:cNvSpPr/>
          <p:nvPr/>
        </p:nvSpPr>
        <p:spPr>
          <a:xfrm>
            <a:off x="4914900" y="4857750"/>
            <a:ext cx="114300" cy="114300"/>
          </a:xfrm>
          <a:prstGeom prst="ellipse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123" name="Oval 122"/>
          <p:cNvSpPr/>
          <p:nvPr/>
        </p:nvSpPr>
        <p:spPr>
          <a:xfrm>
            <a:off x="4914900" y="5029200"/>
            <a:ext cx="114300" cy="114300"/>
          </a:xfrm>
          <a:prstGeom prst="ellipse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124" name="Oval 123"/>
          <p:cNvSpPr/>
          <p:nvPr/>
        </p:nvSpPr>
        <p:spPr>
          <a:xfrm>
            <a:off x="4914900" y="5200650"/>
            <a:ext cx="114300" cy="114300"/>
          </a:xfrm>
          <a:prstGeom prst="ellipse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129" name="Oval 128"/>
          <p:cNvSpPr/>
          <p:nvPr/>
        </p:nvSpPr>
        <p:spPr>
          <a:xfrm>
            <a:off x="5715002" y="2514600"/>
            <a:ext cx="114300" cy="1143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130" name="Oval 129"/>
          <p:cNvSpPr/>
          <p:nvPr/>
        </p:nvSpPr>
        <p:spPr>
          <a:xfrm>
            <a:off x="4229101" y="4000500"/>
            <a:ext cx="114300" cy="1143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cxnSp>
        <p:nvCxnSpPr>
          <p:cNvPr id="194560" name="Straight Arrow Connector 194559"/>
          <p:cNvCxnSpPr/>
          <p:nvPr/>
        </p:nvCxnSpPr>
        <p:spPr>
          <a:xfrm>
            <a:off x="4286251" y="4400550"/>
            <a:ext cx="0" cy="17145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7" name="Oval 86"/>
          <p:cNvSpPr/>
          <p:nvPr/>
        </p:nvSpPr>
        <p:spPr>
          <a:xfrm>
            <a:off x="5715004" y="2228850"/>
            <a:ext cx="114300" cy="1143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4" name="TextBox 3"/>
          <p:cNvSpPr txBox="1"/>
          <p:nvPr/>
        </p:nvSpPr>
        <p:spPr>
          <a:xfrm>
            <a:off x="5829303" y="2409051"/>
            <a:ext cx="2069797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500" dirty="0">
                <a:latin typeface="Arial" panose="020B0604020202020204" pitchFamily="34" charset="0"/>
                <a:cs typeface="Arial" panose="020B0604020202020204" pitchFamily="34" charset="0"/>
              </a:rPr>
              <a:t>- Deleterious mutation</a:t>
            </a:r>
          </a:p>
        </p:txBody>
      </p:sp>
      <p:sp>
        <p:nvSpPr>
          <p:cNvPr id="90" name="TextBox 89"/>
          <p:cNvSpPr txBox="1"/>
          <p:nvPr/>
        </p:nvSpPr>
        <p:spPr>
          <a:xfrm>
            <a:off x="5829302" y="2114550"/>
            <a:ext cx="1340432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500" dirty="0">
                <a:latin typeface="Arial" panose="020B0604020202020204" pitchFamily="34" charset="0"/>
                <a:cs typeface="Arial" panose="020B0604020202020204" pitchFamily="34" charset="0"/>
              </a:rPr>
              <a:t>- No mutation</a:t>
            </a:r>
          </a:p>
        </p:txBody>
      </p:sp>
      <p:sp>
        <p:nvSpPr>
          <p:cNvPr id="119" name="Oval 118"/>
          <p:cNvSpPr/>
          <p:nvPr/>
        </p:nvSpPr>
        <p:spPr>
          <a:xfrm>
            <a:off x="3714750" y="3886200"/>
            <a:ext cx="114300" cy="1143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120" name="Oval 119"/>
          <p:cNvSpPr/>
          <p:nvPr/>
        </p:nvSpPr>
        <p:spPr>
          <a:xfrm>
            <a:off x="3886200" y="4000500"/>
            <a:ext cx="114300" cy="1143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125" name="Oval 124"/>
          <p:cNvSpPr/>
          <p:nvPr/>
        </p:nvSpPr>
        <p:spPr>
          <a:xfrm>
            <a:off x="4629150" y="4000500"/>
            <a:ext cx="114300" cy="1143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126" name="Content Placeholder 2"/>
          <p:cNvSpPr>
            <a:spLocks noGrp="1"/>
          </p:cNvSpPr>
          <p:nvPr>
            <p:ph idx="1"/>
          </p:nvPr>
        </p:nvSpPr>
        <p:spPr>
          <a:xfrm>
            <a:off x="5429250" y="3829199"/>
            <a:ext cx="2514600" cy="685800"/>
          </a:xfrm>
        </p:spPr>
        <p:txBody>
          <a:bodyPr rtlCol="0">
            <a:noAutofit/>
          </a:bodyPr>
          <a:lstStyle/>
          <a:p>
            <a:pPr marL="0" indent="0">
              <a:buNone/>
              <a:defRPr/>
            </a:pPr>
            <a:r>
              <a:rPr lang="en-US" sz="1500" dirty="0">
                <a:latin typeface="Arial" pitchFamily="34" charset="0"/>
                <a:ea typeface="Tahoma" pitchFamily="34" charset="0"/>
                <a:cs typeface="Arial" pitchFamily="34" charset="0"/>
              </a:rPr>
              <a:t>No bottleneck</a:t>
            </a:r>
          </a:p>
          <a:p>
            <a:pPr marL="0" indent="0">
              <a:buNone/>
              <a:defRPr/>
            </a:pPr>
            <a:r>
              <a:rPr lang="en-US" sz="1500" dirty="0">
                <a:latin typeface="Arial" pitchFamily="34" charset="0"/>
                <a:ea typeface="Tahoma" pitchFamily="34" charset="0"/>
                <a:cs typeface="Arial" pitchFamily="34" charset="0"/>
              </a:rPr>
              <a:t>Effective pop size : </a:t>
            </a:r>
            <a:r>
              <a:rPr lang="en-US" sz="1500" i="1" dirty="0">
                <a:latin typeface="Arial" pitchFamily="34" charset="0"/>
                <a:ea typeface="Tahoma" pitchFamily="34" charset="0"/>
                <a:cs typeface="Arial" pitchFamily="34" charset="0"/>
              </a:rPr>
              <a:t>N</a:t>
            </a:r>
            <a:r>
              <a:rPr lang="en-US" sz="1500" i="1" baseline="-25000" dirty="0">
                <a:latin typeface="Arial" pitchFamily="34" charset="0"/>
                <a:ea typeface="Tahoma" pitchFamily="34" charset="0"/>
                <a:cs typeface="Arial" pitchFamily="34" charset="0"/>
              </a:rPr>
              <a:t>e</a:t>
            </a:r>
            <a:r>
              <a:rPr lang="en-US" sz="1500" dirty="0">
                <a:latin typeface="Arial" pitchFamily="34" charset="0"/>
                <a:ea typeface="Tahoma" pitchFamily="34" charset="0"/>
                <a:cs typeface="Arial" pitchFamily="34" charset="0"/>
              </a:rPr>
              <a:t> &gt;&gt; 1</a:t>
            </a:r>
          </a:p>
          <a:p>
            <a:pPr marL="0" indent="0">
              <a:buNone/>
              <a:defRPr/>
            </a:pPr>
            <a:endParaRPr lang="en-US" sz="1500" dirty="0">
              <a:latin typeface="Arial" pitchFamily="34" charset="0"/>
              <a:ea typeface="Tahoma" pitchFamily="34" charset="0"/>
              <a:cs typeface="Arial" pitchFamily="34" charset="0"/>
            </a:endParaRPr>
          </a:p>
          <a:p>
            <a:pPr marL="0" indent="0">
              <a:buNone/>
              <a:defRPr/>
            </a:pPr>
            <a:r>
              <a:rPr lang="en-US" sz="1500" dirty="0">
                <a:latin typeface="Arial" pitchFamily="34" charset="0"/>
                <a:ea typeface="Tahoma" pitchFamily="34" charset="0"/>
                <a:cs typeface="Arial" pitchFamily="34" charset="0"/>
              </a:rPr>
              <a:t>Organisms with deleterious mutation has to compete, </a:t>
            </a:r>
            <a:r>
              <a:rPr lang="en-US" sz="1500" u="sng" dirty="0">
                <a:latin typeface="Arial" pitchFamily="34" charset="0"/>
                <a:ea typeface="Tahoma" pitchFamily="34" charset="0"/>
                <a:cs typeface="Arial" pitchFamily="34" charset="0"/>
              </a:rPr>
              <a:t>selection</a:t>
            </a:r>
            <a:r>
              <a:rPr lang="en-US" sz="1500" dirty="0">
                <a:latin typeface="Arial" pitchFamily="34" charset="0"/>
                <a:ea typeface="Tahoma" pitchFamily="34" charset="0"/>
                <a:cs typeface="Arial" pitchFamily="34" charset="0"/>
              </a:rPr>
              <a:t> determines fate.</a:t>
            </a:r>
          </a:p>
        </p:txBody>
      </p:sp>
      <p:sp>
        <p:nvSpPr>
          <p:cNvPr id="127" name="Text Box 4"/>
          <p:cNvSpPr txBox="1">
            <a:spLocks noChangeArrowheads="1"/>
          </p:cNvSpPr>
          <p:nvPr/>
        </p:nvSpPr>
        <p:spPr bwMode="auto">
          <a:xfrm>
            <a:off x="2914650" y="1085850"/>
            <a:ext cx="3134879" cy="553998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/>
            <a:r>
              <a:rPr lang="en-US" sz="1500" dirty="0">
                <a:latin typeface="Arial" charset="0"/>
              </a:rPr>
              <a:t>If </a:t>
            </a:r>
            <a:r>
              <a:rPr lang="en-US" sz="1500" i="1" dirty="0">
                <a:latin typeface="Arial" charset="0"/>
              </a:rPr>
              <a:t>N</a:t>
            </a:r>
            <a:r>
              <a:rPr lang="en-US" sz="1500" i="1" baseline="-25000" dirty="0">
                <a:latin typeface="Arial" charset="0"/>
              </a:rPr>
              <a:t>e</a:t>
            </a:r>
            <a:r>
              <a:rPr lang="en-US" sz="1500" dirty="0">
                <a:latin typeface="Arial" charset="0"/>
              </a:rPr>
              <a:t> is Large, Selection Determines Fate of Mutations</a:t>
            </a:r>
            <a:endParaRPr lang="en-US" sz="1500" i="1" baseline="-25000" dirty="0">
              <a:latin typeface="Arial" charset="0"/>
            </a:endParaRPr>
          </a:p>
        </p:txBody>
      </p:sp>
      <p:cxnSp>
        <p:nvCxnSpPr>
          <p:cNvPr id="100" name="Straight Arrow Connector 99"/>
          <p:cNvCxnSpPr/>
          <p:nvPr/>
        </p:nvCxnSpPr>
        <p:spPr>
          <a:xfrm>
            <a:off x="4743450" y="4400550"/>
            <a:ext cx="0" cy="17145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8" name="Straight Arrow Connector 127"/>
          <p:cNvCxnSpPr/>
          <p:nvPr/>
        </p:nvCxnSpPr>
        <p:spPr>
          <a:xfrm>
            <a:off x="3829050" y="4400550"/>
            <a:ext cx="0" cy="17145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/>
          <p:cNvSpPr txBox="1"/>
          <p:nvPr/>
        </p:nvSpPr>
        <p:spPr>
          <a:xfrm>
            <a:off x="245803" y="5374057"/>
            <a:ext cx="2740430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50" dirty="0"/>
              <a:t>Credit: Way Sung, Indiana University</a:t>
            </a:r>
          </a:p>
        </p:txBody>
      </p:sp>
    </p:spTree>
    <p:extLst>
      <p:ext uri="{BB962C8B-B14F-4D97-AF65-F5344CB8AC3E}">
        <p14:creationId xmlns:p14="http://schemas.microsoft.com/office/powerpoint/2010/main" val="6114963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3124"/>
    </mc:Choice>
    <mc:Fallback xmlns="">
      <p:transition spd="slow" advTm="63124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/>
              <a:t>Switching gears</a:t>
            </a:r>
            <a:r>
              <a:rPr lang="mr-IN" dirty="0"/>
              <a:t>…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0" indent="0" defTabSz="914400">
              <a:spcBef>
                <a:spcPts val="0"/>
              </a:spcBef>
              <a:buNone/>
            </a:pPr>
            <a:r>
              <a:rPr lang="mr-IN" dirty="0"/>
              <a:t>…</a:t>
            </a:r>
            <a:r>
              <a:rPr lang="en-US" dirty="0"/>
              <a:t> to talk about the evolution of populations, and to understand how DNA evolves.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52800" y="3468420"/>
            <a:ext cx="3710400" cy="172533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050497" y="5382960"/>
            <a:ext cx="191270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>
                <a:latin typeface="Comic Sans MS" charset="0"/>
                <a:ea typeface="Comic Sans MS" charset="0"/>
                <a:cs typeface="Comic Sans MS" charset="0"/>
              </a:rPr>
              <a:t>dreamstime</a:t>
            </a:r>
            <a:r>
              <a:rPr lang="en-US" sz="1200" dirty="0">
                <a:latin typeface="Comic Sans MS" charset="0"/>
                <a:ea typeface="Comic Sans MS" charset="0"/>
                <a:cs typeface="Comic Sans MS" charset="0"/>
              </a:rPr>
              <a:t> stock photo</a:t>
            </a:r>
          </a:p>
        </p:txBody>
      </p:sp>
    </p:spTree>
    <p:extLst>
      <p:ext uri="{BB962C8B-B14F-4D97-AF65-F5344CB8AC3E}">
        <p14:creationId xmlns:p14="http://schemas.microsoft.com/office/powerpoint/2010/main" val="57023193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2"/>
          <p:cNvSpPr/>
          <p:nvPr/>
        </p:nvSpPr>
        <p:spPr>
          <a:xfrm>
            <a:off x="3714751" y="2228850"/>
            <a:ext cx="114300" cy="1143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8" name="Oval 7"/>
          <p:cNvSpPr/>
          <p:nvPr/>
        </p:nvSpPr>
        <p:spPr>
          <a:xfrm>
            <a:off x="3829051" y="2457450"/>
            <a:ext cx="114300" cy="1143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9" name="Oval 8"/>
          <p:cNvSpPr/>
          <p:nvPr/>
        </p:nvSpPr>
        <p:spPr>
          <a:xfrm>
            <a:off x="4057651" y="2743200"/>
            <a:ext cx="114300" cy="1143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11" name="Oval 10"/>
          <p:cNvSpPr/>
          <p:nvPr/>
        </p:nvSpPr>
        <p:spPr>
          <a:xfrm>
            <a:off x="3829051" y="2857500"/>
            <a:ext cx="114300" cy="1143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12" name="Oval 11"/>
          <p:cNvSpPr/>
          <p:nvPr/>
        </p:nvSpPr>
        <p:spPr>
          <a:xfrm>
            <a:off x="4000501" y="3257550"/>
            <a:ext cx="114300" cy="1143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13" name="Oval 12"/>
          <p:cNvSpPr/>
          <p:nvPr/>
        </p:nvSpPr>
        <p:spPr>
          <a:xfrm>
            <a:off x="4171951" y="2228850"/>
            <a:ext cx="114300" cy="1143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14" name="Oval 13"/>
          <p:cNvSpPr/>
          <p:nvPr/>
        </p:nvSpPr>
        <p:spPr>
          <a:xfrm>
            <a:off x="4514851" y="2400300"/>
            <a:ext cx="114300" cy="1143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15" name="Oval 14"/>
          <p:cNvSpPr/>
          <p:nvPr/>
        </p:nvSpPr>
        <p:spPr>
          <a:xfrm>
            <a:off x="4171951" y="2457450"/>
            <a:ext cx="114300" cy="1143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16" name="Oval 15"/>
          <p:cNvSpPr/>
          <p:nvPr/>
        </p:nvSpPr>
        <p:spPr>
          <a:xfrm>
            <a:off x="4857752" y="2343150"/>
            <a:ext cx="114300" cy="1143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17" name="Oval 16"/>
          <p:cNvSpPr/>
          <p:nvPr/>
        </p:nvSpPr>
        <p:spPr>
          <a:xfrm>
            <a:off x="4657726" y="2157413"/>
            <a:ext cx="114300" cy="1143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18" name="Oval 17"/>
          <p:cNvSpPr/>
          <p:nvPr/>
        </p:nvSpPr>
        <p:spPr>
          <a:xfrm>
            <a:off x="4264820" y="2900363"/>
            <a:ext cx="114300" cy="1143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19" name="Oval 18"/>
          <p:cNvSpPr/>
          <p:nvPr/>
        </p:nvSpPr>
        <p:spPr>
          <a:xfrm>
            <a:off x="4057651" y="3028950"/>
            <a:ext cx="114300" cy="1143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20" name="Oval 19"/>
          <p:cNvSpPr/>
          <p:nvPr/>
        </p:nvSpPr>
        <p:spPr>
          <a:xfrm>
            <a:off x="3943351" y="2286000"/>
            <a:ext cx="114300" cy="1143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21" name="Oval 20"/>
          <p:cNvSpPr/>
          <p:nvPr/>
        </p:nvSpPr>
        <p:spPr>
          <a:xfrm>
            <a:off x="4686301" y="2628900"/>
            <a:ext cx="114300" cy="1143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22" name="Oval 21"/>
          <p:cNvSpPr/>
          <p:nvPr/>
        </p:nvSpPr>
        <p:spPr>
          <a:xfrm>
            <a:off x="4514851" y="2857500"/>
            <a:ext cx="114300" cy="1143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23" name="Oval 22"/>
          <p:cNvSpPr/>
          <p:nvPr/>
        </p:nvSpPr>
        <p:spPr>
          <a:xfrm>
            <a:off x="4572001" y="3086100"/>
            <a:ext cx="114300" cy="1143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24" name="Oval 23"/>
          <p:cNvSpPr/>
          <p:nvPr/>
        </p:nvSpPr>
        <p:spPr>
          <a:xfrm>
            <a:off x="4114801" y="3600450"/>
            <a:ext cx="114300" cy="1143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25" name="Oval 24"/>
          <p:cNvSpPr/>
          <p:nvPr/>
        </p:nvSpPr>
        <p:spPr>
          <a:xfrm>
            <a:off x="4457701" y="3257550"/>
            <a:ext cx="114300" cy="1143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26" name="Oval 25"/>
          <p:cNvSpPr/>
          <p:nvPr/>
        </p:nvSpPr>
        <p:spPr>
          <a:xfrm>
            <a:off x="4686301" y="3371850"/>
            <a:ext cx="114300" cy="1143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27" name="Oval 26"/>
          <p:cNvSpPr/>
          <p:nvPr/>
        </p:nvSpPr>
        <p:spPr>
          <a:xfrm>
            <a:off x="4400551" y="3543300"/>
            <a:ext cx="114300" cy="1143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28" name="Oval 27"/>
          <p:cNvSpPr/>
          <p:nvPr/>
        </p:nvSpPr>
        <p:spPr>
          <a:xfrm>
            <a:off x="4400551" y="2571750"/>
            <a:ext cx="114300" cy="1143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29" name="Oval 28"/>
          <p:cNvSpPr/>
          <p:nvPr/>
        </p:nvSpPr>
        <p:spPr>
          <a:xfrm>
            <a:off x="4457701" y="2171700"/>
            <a:ext cx="114300" cy="1143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30" name="Oval 29"/>
          <p:cNvSpPr/>
          <p:nvPr/>
        </p:nvSpPr>
        <p:spPr>
          <a:xfrm>
            <a:off x="4229101" y="4229100"/>
            <a:ext cx="114300" cy="1143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31" name="Oval 30"/>
          <p:cNvSpPr/>
          <p:nvPr/>
        </p:nvSpPr>
        <p:spPr>
          <a:xfrm>
            <a:off x="4250532" y="3328988"/>
            <a:ext cx="114300" cy="1143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33" name="Oval 32"/>
          <p:cNvSpPr/>
          <p:nvPr/>
        </p:nvSpPr>
        <p:spPr>
          <a:xfrm>
            <a:off x="4286251" y="3771900"/>
            <a:ext cx="114300" cy="1143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cxnSp>
        <p:nvCxnSpPr>
          <p:cNvPr id="35" name="Straight Connector 34"/>
          <p:cNvCxnSpPr/>
          <p:nvPr/>
        </p:nvCxnSpPr>
        <p:spPr>
          <a:xfrm flipH="1">
            <a:off x="3543301" y="2028825"/>
            <a:ext cx="1" cy="152876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/>
          <p:cNvCxnSpPr/>
          <p:nvPr/>
        </p:nvCxnSpPr>
        <p:spPr>
          <a:xfrm>
            <a:off x="3543301" y="2028825"/>
            <a:ext cx="154305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 flipH="1">
            <a:off x="5086351" y="2028825"/>
            <a:ext cx="2" cy="152876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Oval 50"/>
          <p:cNvSpPr/>
          <p:nvPr/>
        </p:nvSpPr>
        <p:spPr>
          <a:xfrm>
            <a:off x="3543301" y="4686300"/>
            <a:ext cx="114300" cy="1143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52" name="Oval 51"/>
          <p:cNvSpPr/>
          <p:nvPr/>
        </p:nvSpPr>
        <p:spPr>
          <a:xfrm>
            <a:off x="3714751" y="4686300"/>
            <a:ext cx="114300" cy="1143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53" name="Oval 52"/>
          <p:cNvSpPr/>
          <p:nvPr/>
        </p:nvSpPr>
        <p:spPr>
          <a:xfrm>
            <a:off x="3886201" y="4686300"/>
            <a:ext cx="114300" cy="1143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54" name="Oval 53"/>
          <p:cNvSpPr/>
          <p:nvPr/>
        </p:nvSpPr>
        <p:spPr>
          <a:xfrm>
            <a:off x="4057651" y="4686300"/>
            <a:ext cx="114300" cy="1143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55" name="Oval 54"/>
          <p:cNvSpPr/>
          <p:nvPr/>
        </p:nvSpPr>
        <p:spPr>
          <a:xfrm>
            <a:off x="4229101" y="4686300"/>
            <a:ext cx="114300" cy="1143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56" name="Oval 55"/>
          <p:cNvSpPr/>
          <p:nvPr/>
        </p:nvSpPr>
        <p:spPr>
          <a:xfrm>
            <a:off x="4400551" y="4686300"/>
            <a:ext cx="114300" cy="1143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57" name="Oval 56"/>
          <p:cNvSpPr/>
          <p:nvPr/>
        </p:nvSpPr>
        <p:spPr>
          <a:xfrm>
            <a:off x="4572001" y="4686300"/>
            <a:ext cx="114300" cy="1143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58" name="Oval 57"/>
          <p:cNvSpPr/>
          <p:nvPr/>
        </p:nvSpPr>
        <p:spPr>
          <a:xfrm>
            <a:off x="4743451" y="4686300"/>
            <a:ext cx="114300" cy="1143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59" name="Oval 58"/>
          <p:cNvSpPr/>
          <p:nvPr/>
        </p:nvSpPr>
        <p:spPr>
          <a:xfrm>
            <a:off x="3543301" y="4857750"/>
            <a:ext cx="114300" cy="1143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60" name="Oval 59"/>
          <p:cNvSpPr/>
          <p:nvPr/>
        </p:nvSpPr>
        <p:spPr>
          <a:xfrm>
            <a:off x="3714751" y="4857750"/>
            <a:ext cx="114300" cy="1143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61" name="Oval 60"/>
          <p:cNvSpPr/>
          <p:nvPr/>
        </p:nvSpPr>
        <p:spPr>
          <a:xfrm>
            <a:off x="3886201" y="4857750"/>
            <a:ext cx="114300" cy="1143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62" name="Oval 61"/>
          <p:cNvSpPr/>
          <p:nvPr/>
        </p:nvSpPr>
        <p:spPr>
          <a:xfrm>
            <a:off x="4057651" y="4857750"/>
            <a:ext cx="114300" cy="1143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63" name="Oval 62"/>
          <p:cNvSpPr/>
          <p:nvPr/>
        </p:nvSpPr>
        <p:spPr>
          <a:xfrm>
            <a:off x="4229101" y="4857750"/>
            <a:ext cx="114300" cy="1143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64" name="Oval 63"/>
          <p:cNvSpPr/>
          <p:nvPr/>
        </p:nvSpPr>
        <p:spPr>
          <a:xfrm>
            <a:off x="4400551" y="4857750"/>
            <a:ext cx="114300" cy="1143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65" name="Oval 64"/>
          <p:cNvSpPr/>
          <p:nvPr/>
        </p:nvSpPr>
        <p:spPr>
          <a:xfrm>
            <a:off x="4572001" y="4857750"/>
            <a:ext cx="114300" cy="1143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66" name="Oval 65"/>
          <p:cNvSpPr/>
          <p:nvPr/>
        </p:nvSpPr>
        <p:spPr>
          <a:xfrm>
            <a:off x="4743451" y="4857750"/>
            <a:ext cx="114300" cy="1143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cxnSp>
        <p:nvCxnSpPr>
          <p:cNvPr id="72" name="Straight Connector 71"/>
          <p:cNvCxnSpPr/>
          <p:nvPr/>
        </p:nvCxnSpPr>
        <p:spPr>
          <a:xfrm flipH="1">
            <a:off x="4400551" y="3557587"/>
            <a:ext cx="685800" cy="67151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Straight Connector 76"/>
          <p:cNvCxnSpPr/>
          <p:nvPr/>
        </p:nvCxnSpPr>
        <p:spPr>
          <a:xfrm>
            <a:off x="4171951" y="4229100"/>
            <a:ext cx="0" cy="17145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Straight Connector 80"/>
          <p:cNvCxnSpPr/>
          <p:nvPr/>
        </p:nvCxnSpPr>
        <p:spPr>
          <a:xfrm>
            <a:off x="4400551" y="4229100"/>
            <a:ext cx="0" cy="17145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Straight Connector 88"/>
          <p:cNvCxnSpPr/>
          <p:nvPr/>
        </p:nvCxnSpPr>
        <p:spPr>
          <a:xfrm>
            <a:off x="3543301" y="3557587"/>
            <a:ext cx="628651" cy="67151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1" name="Oval 90"/>
          <p:cNvSpPr/>
          <p:nvPr/>
        </p:nvSpPr>
        <p:spPr>
          <a:xfrm>
            <a:off x="4400551" y="3943350"/>
            <a:ext cx="114300" cy="1143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92" name="Oval 91"/>
          <p:cNvSpPr/>
          <p:nvPr/>
        </p:nvSpPr>
        <p:spPr>
          <a:xfrm>
            <a:off x="3829051" y="3543300"/>
            <a:ext cx="114300" cy="1143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93" name="Oval 92"/>
          <p:cNvSpPr/>
          <p:nvPr/>
        </p:nvSpPr>
        <p:spPr>
          <a:xfrm>
            <a:off x="3714751" y="3257550"/>
            <a:ext cx="114300" cy="1143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94" name="Oval 93"/>
          <p:cNvSpPr/>
          <p:nvPr/>
        </p:nvSpPr>
        <p:spPr>
          <a:xfrm>
            <a:off x="4800601" y="3086100"/>
            <a:ext cx="114300" cy="1143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95" name="Oval 94"/>
          <p:cNvSpPr/>
          <p:nvPr/>
        </p:nvSpPr>
        <p:spPr>
          <a:xfrm>
            <a:off x="4057651" y="3829050"/>
            <a:ext cx="114300" cy="1143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96" name="Oval 95"/>
          <p:cNvSpPr/>
          <p:nvPr/>
        </p:nvSpPr>
        <p:spPr>
          <a:xfrm>
            <a:off x="4629151" y="3657600"/>
            <a:ext cx="114300" cy="1143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97" name="Oval 96"/>
          <p:cNvSpPr/>
          <p:nvPr/>
        </p:nvSpPr>
        <p:spPr>
          <a:xfrm>
            <a:off x="3657601" y="3028950"/>
            <a:ext cx="114300" cy="1143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98" name="Oval 97"/>
          <p:cNvSpPr/>
          <p:nvPr/>
        </p:nvSpPr>
        <p:spPr>
          <a:xfrm>
            <a:off x="3657601" y="2686050"/>
            <a:ext cx="114300" cy="1143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99" name="Oval 98"/>
          <p:cNvSpPr/>
          <p:nvPr/>
        </p:nvSpPr>
        <p:spPr>
          <a:xfrm>
            <a:off x="4857751" y="2800350"/>
            <a:ext cx="114300" cy="1143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101" name="Oval 100"/>
          <p:cNvSpPr/>
          <p:nvPr/>
        </p:nvSpPr>
        <p:spPr>
          <a:xfrm>
            <a:off x="4857751" y="3429000"/>
            <a:ext cx="114300" cy="1143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102" name="Oval 101"/>
          <p:cNvSpPr/>
          <p:nvPr/>
        </p:nvSpPr>
        <p:spPr>
          <a:xfrm>
            <a:off x="3543301" y="5029200"/>
            <a:ext cx="114300" cy="1143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103" name="Oval 102"/>
          <p:cNvSpPr/>
          <p:nvPr/>
        </p:nvSpPr>
        <p:spPr>
          <a:xfrm>
            <a:off x="3714751" y="5029200"/>
            <a:ext cx="114300" cy="1143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104" name="Oval 103"/>
          <p:cNvSpPr/>
          <p:nvPr/>
        </p:nvSpPr>
        <p:spPr>
          <a:xfrm>
            <a:off x="3886201" y="5029200"/>
            <a:ext cx="114300" cy="1143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105" name="Oval 104"/>
          <p:cNvSpPr/>
          <p:nvPr/>
        </p:nvSpPr>
        <p:spPr>
          <a:xfrm>
            <a:off x="4057651" y="5029200"/>
            <a:ext cx="114300" cy="1143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106" name="Oval 105"/>
          <p:cNvSpPr/>
          <p:nvPr/>
        </p:nvSpPr>
        <p:spPr>
          <a:xfrm>
            <a:off x="4229101" y="5029200"/>
            <a:ext cx="114300" cy="1143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107" name="Oval 106"/>
          <p:cNvSpPr/>
          <p:nvPr/>
        </p:nvSpPr>
        <p:spPr>
          <a:xfrm>
            <a:off x="4400551" y="5029200"/>
            <a:ext cx="114300" cy="1143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108" name="Oval 107"/>
          <p:cNvSpPr/>
          <p:nvPr/>
        </p:nvSpPr>
        <p:spPr>
          <a:xfrm>
            <a:off x="4572001" y="5029200"/>
            <a:ext cx="114300" cy="1143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109" name="Oval 108"/>
          <p:cNvSpPr/>
          <p:nvPr/>
        </p:nvSpPr>
        <p:spPr>
          <a:xfrm>
            <a:off x="4743451" y="5029200"/>
            <a:ext cx="114300" cy="1143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110" name="Oval 109"/>
          <p:cNvSpPr/>
          <p:nvPr/>
        </p:nvSpPr>
        <p:spPr>
          <a:xfrm>
            <a:off x="3543301" y="5200650"/>
            <a:ext cx="114300" cy="1143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111" name="Oval 110"/>
          <p:cNvSpPr/>
          <p:nvPr/>
        </p:nvSpPr>
        <p:spPr>
          <a:xfrm>
            <a:off x="3714751" y="5200650"/>
            <a:ext cx="114300" cy="1143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112" name="Oval 111"/>
          <p:cNvSpPr/>
          <p:nvPr/>
        </p:nvSpPr>
        <p:spPr>
          <a:xfrm>
            <a:off x="3886201" y="5200650"/>
            <a:ext cx="114300" cy="1143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113" name="Oval 112"/>
          <p:cNvSpPr/>
          <p:nvPr/>
        </p:nvSpPr>
        <p:spPr>
          <a:xfrm>
            <a:off x="4057651" y="5200650"/>
            <a:ext cx="114300" cy="1143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114" name="Oval 113"/>
          <p:cNvSpPr/>
          <p:nvPr/>
        </p:nvSpPr>
        <p:spPr>
          <a:xfrm>
            <a:off x="4229101" y="5200650"/>
            <a:ext cx="114300" cy="1143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115" name="Oval 114"/>
          <p:cNvSpPr/>
          <p:nvPr/>
        </p:nvSpPr>
        <p:spPr>
          <a:xfrm>
            <a:off x="4400551" y="5200650"/>
            <a:ext cx="114300" cy="1143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116" name="Oval 115"/>
          <p:cNvSpPr/>
          <p:nvPr/>
        </p:nvSpPr>
        <p:spPr>
          <a:xfrm>
            <a:off x="4572001" y="5200650"/>
            <a:ext cx="114300" cy="1143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117" name="Oval 116"/>
          <p:cNvSpPr/>
          <p:nvPr/>
        </p:nvSpPr>
        <p:spPr>
          <a:xfrm>
            <a:off x="4743451" y="5200650"/>
            <a:ext cx="114300" cy="1143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121" name="Oval 120"/>
          <p:cNvSpPr/>
          <p:nvPr/>
        </p:nvSpPr>
        <p:spPr>
          <a:xfrm>
            <a:off x="4914901" y="4686300"/>
            <a:ext cx="114300" cy="1143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122" name="Oval 121"/>
          <p:cNvSpPr/>
          <p:nvPr/>
        </p:nvSpPr>
        <p:spPr>
          <a:xfrm>
            <a:off x="4914901" y="4857750"/>
            <a:ext cx="114300" cy="1143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123" name="Oval 122"/>
          <p:cNvSpPr/>
          <p:nvPr/>
        </p:nvSpPr>
        <p:spPr>
          <a:xfrm>
            <a:off x="4914901" y="5029200"/>
            <a:ext cx="114300" cy="1143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124" name="Oval 123"/>
          <p:cNvSpPr/>
          <p:nvPr/>
        </p:nvSpPr>
        <p:spPr>
          <a:xfrm>
            <a:off x="4914901" y="5200650"/>
            <a:ext cx="114300" cy="1143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129" name="Oval 128"/>
          <p:cNvSpPr/>
          <p:nvPr/>
        </p:nvSpPr>
        <p:spPr>
          <a:xfrm>
            <a:off x="5715002" y="2514600"/>
            <a:ext cx="114300" cy="1143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130" name="Oval 129"/>
          <p:cNvSpPr/>
          <p:nvPr/>
        </p:nvSpPr>
        <p:spPr>
          <a:xfrm>
            <a:off x="4229101" y="4000500"/>
            <a:ext cx="114300" cy="1143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cxnSp>
        <p:nvCxnSpPr>
          <p:cNvPr id="194560" name="Straight Arrow Connector 194559"/>
          <p:cNvCxnSpPr/>
          <p:nvPr/>
        </p:nvCxnSpPr>
        <p:spPr>
          <a:xfrm>
            <a:off x="4286251" y="4400550"/>
            <a:ext cx="0" cy="17145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7" name="Oval 86"/>
          <p:cNvSpPr/>
          <p:nvPr/>
        </p:nvSpPr>
        <p:spPr>
          <a:xfrm>
            <a:off x="5715004" y="2228850"/>
            <a:ext cx="114300" cy="1143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4" name="TextBox 3"/>
          <p:cNvSpPr txBox="1"/>
          <p:nvPr/>
        </p:nvSpPr>
        <p:spPr>
          <a:xfrm>
            <a:off x="5829303" y="2409051"/>
            <a:ext cx="2058577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50" dirty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1500" dirty="0">
                <a:latin typeface="Arial" panose="020B0604020202020204" pitchFamily="34" charset="0"/>
                <a:cs typeface="Arial" panose="020B0604020202020204" pitchFamily="34" charset="0"/>
              </a:rPr>
              <a:t>Deleterious mutation</a:t>
            </a:r>
          </a:p>
        </p:txBody>
      </p:sp>
      <p:sp>
        <p:nvSpPr>
          <p:cNvPr id="90" name="TextBox 89"/>
          <p:cNvSpPr txBox="1"/>
          <p:nvPr/>
        </p:nvSpPr>
        <p:spPr>
          <a:xfrm>
            <a:off x="5829303" y="2114550"/>
            <a:ext cx="1329210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50" dirty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1500" dirty="0">
                <a:latin typeface="Arial" panose="020B0604020202020204" pitchFamily="34" charset="0"/>
                <a:cs typeface="Arial" panose="020B0604020202020204" pitchFamily="34" charset="0"/>
              </a:rPr>
              <a:t>No mutation</a:t>
            </a:r>
          </a:p>
        </p:txBody>
      </p:sp>
      <p:sp>
        <p:nvSpPr>
          <p:cNvPr id="118" name="Content Placeholder 2"/>
          <p:cNvSpPr txBox="1">
            <a:spLocks/>
          </p:cNvSpPr>
          <p:nvPr/>
        </p:nvSpPr>
        <p:spPr>
          <a:xfrm>
            <a:off x="5429250" y="3829199"/>
            <a:ext cx="2514600" cy="685800"/>
          </a:xfrm>
          <a:prstGeom prst="rect">
            <a:avLst/>
          </a:prstGeom>
        </p:spPr>
        <p:txBody>
          <a:bodyPr vert="horz" lIns="68580" tIns="34290" rIns="68580" bIns="3429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  <a:defRPr/>
            </a:pPr>
            <a:r>
              <a:rPr lang="en-US" sz="1500" dirty="0">
                <a:latin typeface="Arial" pitchFamily="34" charset="0"/>
                <a:ea typeface="Tahoma" pitchFamily="34" charset="0"/>
                <a:cs typeface="Arial" pitchFamily="34" charset="0"/>
              </a:rPr>
              <a:t>Bottleneck</a:t>
            </a:r>
          </a:p>
          <a:p>
            <a:pPr marL="0" indent="0">
              <a:buNone/>
              <a:defRPr/>
            </a:pPr>
            <a:r>
              <a:rPr lang="en-US" sz="1500" dirty="0">
                <a:latin typeface="Arial" pitchFamily="34" charset="0"/>
                <a:ea typeface="Tahoma" pitchFamily="34" charset="0"/>
                <a:cs typeface="Arial" pitchFamily="34" charset="0"/>
              </a:rPr>
              <a:t>Effective pop size : </a:t>
            </a:r>
            <a:r>
              <a:rPr lang="en-US" sz="1500" i="1" dirty="0">
                <a:latin typeface="Arial" pitchFamily="34" charset="0"/>
                <a:ea typeface="Tahoma" pitchFamily="34" charset="0"/>
                <a:cs typeface="Arial" pitchFamily="34" charset="0"/>
              </a:rPr>
              <a:t>N</a:t>
            </a:r>
            <a:r>
              <a:rPr lang="en-US" sz="1500" i="1" baseline="-25000" dirty="0">
                <a:latin typeface="Arial" pitchFamily="34" charset="0"/>
                <a:ea typeface="Tahoma" pitchFamily="34" charset="0"/>
                <a:cs typeface="Arial" pitchFamily="34" charset="0"/>
              </a:rPr>
              <a:t>e</a:t>
            </a:r>
            <a:r>
              <a:rPr lang="en-US" sz="1500" dirty="0">
                <a:latin typeface="Arial" pitchFamily="34" charset="0"/>
                <a:ea typeface="Tahoma" pitchFamily="34" charset="0"/>
                <a:cs typeface="Arial" pitchFamily="34" charset="0"/>
              </a:rPr>
              <a:t> = 1</a:t>
            </a:r>
          </a:p>
          <a:p>
            <a:pPr marL="0" indent="0">
              <a:buNone/>
              <a:defRPr/>
            </a:pPr>
            <a:endParaRPr lang="en-US" sz="1500" dirty="0">
              <a:latin typeface="Arial" pitchFamily="34" charset="0"/>
              <a:ea typeface="Tahoma" pitchFamily="34" charset="0"/>
              <a:cs typeface="Arial" pitchFamily="34" charset="0"/>
            </a:endParaRPr>
          </a:p>
          <a:p>
            <a:pPr marL="0" indent="0">
              <a:buNone/>
              <a:defRPr/>
            </a:pPr>
            <a:r>
              <a:rPr lang="en-US" sz="1500" dirty="0">
                <a:latin typeface="Arial" pitchFamily="34" charset="0"/>
                <a:ea typeface="Tahoma" pitchFamily="34" charset="0"/>
                <a:cs typeface="Arial" pitchFamily="34" charset="0"/>
              </a:rPr>
              <a:t>Organisms with deleterious mutation does not have to compete, </a:t>
            </a:r>
            <a:r>
              <a:rPr lang="en-US" sz="1500" u="sng" dirty="0">
                <a:latin typeface="Arial" pitchFamily="34" charset="0"/>
                <a:ea typeface="Tahoma" pitchFamily="34" charset="0"/>
                <a:cs typeface="Arial" pitchFamily="34" charset="0"/>
              </a:rPr>
              <a:t>drift</a:t>
            </a:r>
            <a:r>
              <a:rPr lang="en-US" sz="1500" dirty="0">
                <a:latin typeface="Arial" pitchFamily="34" charset="0"/>
                <a:ea typeface="Tahoma" pitchFamily="34" charset="0"/>
                <a:cs typeface="Arial" pitchFamily="34" charset="0"/>
              </a:rPr>
              <a:t> determines fate.</a:t>
            </a:r>
          </a:p>
        </p:txBody>
      </p:sp>
      <p:sp>
        <p:nvSpPr>
          <p:cNvPr id="119" name="Text Box 4"/>
          <p:cNvSpPr txBox="1">
            <a:spLocks noChangeArrowheads="1"/>
          </p:cNvSpPr>
          <p:nvPr/>
        </p:nvSpPr>
        <p:spPr bwMode="auto">
          <a:xfrm>
            <a:off x="2914650" y="1085850"/>
            <a:ext cx="3134879" cy="553998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/>
            <a:r>
              <a:rPr lang="en-US" sz="1500" dirty="0">
                <a:latin typeface="Arial" charset="0"/>
              </a:rPr>
              <a:t>If </a:t>
            </a:r>
            <a:r>
              <a:rPr lang="en-US" sz="1500" i="1" dirty="0">
                <a:latin typeface="Arial" charset="0"/>
              </a:rPr>
              <a:t>N</a:t>
            </a:r>
            <a:r>
              <a:rPr lang="en-US" sz="1500" i="1" baseline="-25000" dirty="0">
                <a:latin typeface="Arial" charset="0"/>
              </a:rPr>
              <a:t>e</a:t>
            </a:r>
            <a:r>
              <a:rPr lang="en-US" sz="1500" dirty="0">
                <a:latin typeface="Arial" charset="0"/>
              </a:rPr>
              <a:t> is Small, Drift Determines Fate of Mutations</a:t>
            </a:r>
            <a:endParaRPr lang="en-US" sz="1500" i="1" baseline="-25000" dirty="0">
              <a:latin typeface="Arial" charset="0"/>
            </a:endParaRPr>
          </a:p>
        </p:txBody>
      </p:sp>
      <p:sp>
        <p:nvSpPr>
          <p:cNvPr id="88" name="TextBox 87"/>
          <p:cNvSpPr txBox="1"/>
          <p:nvPr/>
        </p:nvSpPr>
        <p:spPr>
          <a:xfrm>
            <a:off x="245803" y="5374057"/>
            <a:ext cx="2740430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50" dirty="0"/>
              <a:t>Credit: Way Sung, Indiana University</a:t>
            </a:r>
          </a:p>
        </p:txBody>
      </p:sp>
    </p:spTree>
    <p:extLst>
      <p:ext uri="{BB962C8B-B14F-4D97-AF65-F5344CB8AC3E}">
        <p14:creationId xmlns:p14="http://schemas.microsoft.com/office/powerpoint/2010/main" val="17106094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7464"/>
    </mc:Choice>
    <mc:Fallback xmlns="">
      <p:transition spd="slow" advTm="47464"/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228600" y="381000"/>
            <a:ext cx="8534400" cy="39703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457200" indent="-457200"/>
            <a:endParaRPr lang="en-US" u="sng" dirty="0"/>
          </a:p>
          <a:p>
            <a:pPr marL="457200" indent="-457200"/>
            <a:r>
              <a:rPr lang="en-US" u="sng" dirty="0"/>
              <a:t>Difference between the terms mutation and substitution</a:t>
            </a:r>
            <a:r>
              <a:rPr lang="en-US" dirty="0"/>
              <a:t>:</a:t>
            </a:r>
          </a:p>
          <a:p>
            <a:pPr marL="457200" indent="-457200"/>
            <a:endParaRPr lang="en-US" dirty="0"/>
          </a:p>
          <a:p>
            <a:pPr marL="457200" indent="-457200"/>
            <a:r>
              <a:rPr lang="en-US" dirty="0"/>
              <a:t>Mutation ≠ substitution</a:t>
            </a:r>
          </a:p>
          <a:p>
            <a:pPr marL="457200" indent="-457200"/>
            <a:endParaRPr lang="en-US" dirty="0"/>
          </a:p>
          <a:p>
            <a:pPr marL="457200" indent="-457200"/>
            <a:r>
              <a:rPr lang="en-US" dirty="0"/>
              <a:t>Substitution in phylogenetic terms implies that a mutation became fixed in a population.</a:t>
            </a:r>
          </a:p>
          <a:p>
            <a:pPr marL="457200" indent="-457200"/>
            <a:endParaRPr lang="en-US" dirty="0"/>
          </a:p>
          <a:p>
            <a:pPr marL="457200" indent="-457200"/>
            <a:r>
              <a:rPr lang="en-US" dirty="0"/>
              <a:t>Therefore passed through the filter of selection.</a:t>
            </a:r>
          </a:p>
          <a:p>
            <a:pPr marL="457200" indent="-457200"/>
            <a:endParaRPr lang="en-US" dirty="0"/>
          </a:p>
          <a:p>
            <a:pPr marL="457200" indent="-457200"/>
            <a:r>
              <a:rPr lang="en-US" dirty="0"/>
              <a:t>Synonymous substitutions better approximate the mutation rate than </a:t>
            </a:r>
            <a:r>
              <a:rPr lang="en-US" dirty="0" err="1"/>
              <a:t>nonsynonymous</a:t>
            </a:r>
            <a:r>
              <a:rPr lang="en-US" dirty="0"/>
              <a:t>.</a:t>
            </a:r>
          </a:p>
          <a:p>
            <a:pPr marL="457200" indent="-457200"/>
            <a:endParaRPr lang="en-US" dirty="0"/>
          </a:p>
          <a:p>
            <a:pPr marL="457200" indent="-457200"/>
            <a:endParaRPr lang="en-US" dirty="0"/>
          </a:p>
          <a:p>
            <a:pPr marL="457200" indent="-457200"/>
            <a:endParaRPr lang="en-US" dirty="0"/>
          </a:p>
          <a:p>
            <a:pPr marL="571500" lvl="1"/>
            <a:endParaRPr lang="en-US" dirty="0"/>
          </a:p>
        </p:txBody>
      </p:sp>
      <p:pic>
        <p:nvPicPr>
          <p:cNvPr id="3" name="Picture 2" descr="substitutionjpg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135" y="3591277"/>
            <a:ext cx="4262923" cy="19629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835644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228600" y="134798"/>
            <a:ext cx="8534400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457200" indent="-457200"/>
            <a:endParaRPr lang="en-US" u="sng" dirty="0"/>
          </a:p>
          <a:p>
            <a:pPr marL="457200" indent="-457200"/>
            <a:r>
              <a:rPr lang="en-US" sz="2400" u="sng" dirty="0"/>
              <a:t>Can estimate substitution rates using a phylogeny</a:t>
            </a:r>
            <a:r>
              <a:rPr lang="en-US" sz="2400" dirty="0"/>
              <a:t>:</a:t>
            </a:r>
          </a:p>
          <a:p>
            <a:pPr marL="571500" lvl="1"/>
            <a:endParaRPr lang="en-US" dirty="0"/>
          </a:p>
        </p:txBody>
      </p:sp>
      <p:grpSp>
        <p:nvGrpSpPr>
          <p:cNvPr id="9" name="Group 8"/>
          <p:cNvGrpSpPr/>
          <p:nvPr/>
        </p:nvGrpSpPr>
        <p:grpSpPr>
          <a:xfrm>
            <a:off x="5007199" y="1319212"/>
            <a:ext cx="3848067" cy="2930525"/>
            <a:chOff x="4916488" y="1454150"/>
            <a:chExt cx="3848067" cy="2930525"/>
          </a:xfrm>
        </p:grpSpPr>
        <p:sp>
          <p:nvSpPr>
            <p:cNvPr id="3" name="Line 4"/>
            <p:cNvSpPr>
              <a:spLocks noChangeShapeType="1"/>
            </p:cNvSpPr>
            <p:nvPr/>
          </p:nvSpPr>
          <p:spPr bwMode="auto">
            <a:xfrm flipV="1">
              <a:off x="5770563" y="2098675"/>
              <a:ext cx="2286000" cy="228600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" name="Line 5"/>
            <p:cNvSpPr>
              <a:spLocks noChangeShapeType="1"/>
            </p:cNvSpPr>
            <p:nvPr/>
          </p:nvSpPr>
          <p:spPr bwMode="auto">
            <a:xfrm flipH="1" flipV="1">
              <a:off x="6532563" y="1793875"/>
              <a:ext cx="914400" cy="91440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" name="Line 6"/>
            <p:cNvSpPr>
              <a:spLocks noChangeShapeType="1"/>
            </p:cNvSpPr>
            <p:nvPr/>
          </p:nvSpPr>
          <p:spPr bwMode="auto">
            <a:xfrm flipH="1" flipV="1">
              <a:off x="5846763" y="2784475"/>
              <a:ext cx="762000" cy="76200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" name="Text Box 7"/>
            <p:cNvSpPr txBox="1">
              <a:spLocks noChangeArrowheads="1"/>
            </p:cNvSpPr>
            <p:nvPr/>
          </p:nvSpPr>
          <p:spPr bwMode="auto">
            <a:xfrm>
              <a:off x="4916488" y="2368550"/>
              <a:ext cx="1154483" cy="3385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1600" b="1">
                  <a:solidFill>
                    <a:schemeClr val="tx1"/>
                  </a:solidFill>
                  <a:latin typeface="Verdana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1600" b="1">
                  <a:solidFill>
                    <a:schemeClr val="tx1"/>
                  </a:solidFill>
                  <a:latin typeface="Verdana" charset="0"/>
                  <a:ea typeface="ＭＳ Ｐゴシック" charset="0"/>
                </a:defRPr>
              </a:lvl2pPr>
              <a:lvl3pPr marL="1143000" indent="-228600">
                <a:defRPr sz="1600" b="1">
                  <a:solidFill>
                    <a:schemeClr val="tx1"/>
                  </a:solidFill>
                  <a:latin typeface="Verdana" charset="0"/>
                  <a:ea typeface="ＭＳ Ｐゴシック" charset="0"/>
                </a:defRPr>
              </a:lvl3pPr>
              <a:lvl4pPr marL="1600200" indent="-228600">
                <a:defRPr sz="1600" b="1">
                  <a:solidFill>
                    <a:schemeClr val="tx1"/>
                  </a:solidFill>
                  <a:latin typeface="Verdana" charset="0"/>
                  <a:ea typeface="ＭＳ Ｐゴシック" charset="0"/>
                </a:defRPr>
              </a:lvl4pPr>
              <a:lvl5pPr marL="2057400" indent="-228600">
                <a:defRPr sz="1600" b="1">
                  <a:solidFill>
                    <a:schemeClr val="tx1"/>
                  </a:solidFill>
                  <a:latin typeface="Verdana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 b="1">
                  <a:solidFill>
                    <a:schemeClr val="tx1"/>
                  </a:solidFill>
                  <a:latin typeface="Verdana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 b="1">
                  <a:solidFill>
                    <a:schemeClr val="tx1"/>
                  </a:solidFill>
                  <a:latin typeface="Verdana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 b="1">
                  <a:solidFill>
                    <a:schemeClr val="tx1"/>
                  </a:solidFill>
                  <a:latin typeface="Verdana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 b="1">
                  <a:solidFill>
                    <a:schemeClr val="tx1"/>
                  </a:solidFill>
                  <a:latin typeface="Verdana" charset="0"/>
                  <a:ea typeface="ＭＳ Ｐゴシック" charset="0"/>
                </a:defRPr>
              </a:lvl9pPr>
            </a:lstStyle>
            <a:p>
              <a:r>
                <a:rPr lang="en-US" b="0" dirty="0"/>
                <a:t>Outgroup</a:t>
              </a:r>
            </a:p>
          </p:txBody>
        </p:sp>
        <p:sp>
          <p:nvSpPr>
            <p:cNvPr id="7" name="Text Box 8"/>
            <p:cNvSpPr txBox="1">
              <a:spLocks noChangeArrowheads="1"/>
            </p:cNvSpPr>
            <p:nvPr/>
          </p:nvSpPr>
          <p:spPr bwMode="auto">
            <a:xfrm>
              <a:off x="5541963" y="1454150"/>
              <a:ext cx="921346" cy="3385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1600" b="1">
                  <a:solidFill>
                    <a:schemeClr val="tx1"/>
                  </a:solidFill>
                  <a:latin typeface="Verdana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1600" b="1">
                  <a:solidFill>
                    <a:schemeClr val="tx1"/>
                  </a:solidFill>
                  <a:latin typeface="Verdana" charset="0"/>
                  <a:ea typeface="ＭＳ Ｐゴシック" charset="0"/>
                </a:defRPr>
              </a:lvl2pPr>
              <a:lvl3pPr marL="1143000" indent="-228600">
                <a:defRPr sz="1600" b="1">
                  <a:solidFill>
                    <a:schemeClr val="tx1"/>
                  </a:solidFill>
                  <a:latin typeface="Verdana" charset="0"/>
                  <a:ea typeface="ＭＳ Ｐゴシック" charset="0"/>
                </a:defRPr>
              </a:lvl3pPr>
              <a:lvl4pPr marL="1600200" indent="-228600">
                <a:defRPr sz="1600" b="1">
                  <a:solidFill>
                    <a:schemeClr val="tx1"/>
                  </a:solidFill>
                  <a:latin typeface="Verdana" charset="0"/>
                  <a:ea typeface="ＭＳ Ｐゴシック" charset="0"/>
                </a:defRPr>
              </a:lvl4pPr>
              <a:lvl5pPr marL="2057400" indent="-228600">
                <a:defRPr sz="1600" b="1">
                  <a:solidFill>
                    <a:schemeClr val="tx1"/>
                  </a:solidFill>
                  <a:latin typeface="Verdana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 b="1">
                  <a:solidFill>
                    <a:schemeClr val="tx1"/>
                  </a:solidFill>
                  <a:latin typeface="Verdana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 b="1">
                  <a:solidFill>
                    <a:schemeClr val="tx1"/>
                  </a:solidFill>
                  <a:latin typeface="Verdana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 b="1">
                  <a:solidFill>
                    <a:schemeClr val="tx1"/>
                  </a:solidFill>
                  <a:latin typeface="Verdana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 b="1">
                  <a:solidFill>
                    <a:schemeClr val="tx1"/>
                  </a:solidFill>
                  <a:latin typeface="Verdana" charset="0"/>
                  <a:ea typeface="ＭＳ Ｐゴシック" charset="0"/>
                </a:defRPr>
              </a:lvl9pPr>
            </a:lstStyle>
            <a:p>
              <a:r>
                <a:rPr lang="en-US" b="0" dirty="0"/>
                <a:t>Human</a:t>
              </a:r>
            </a:p>
          </p:txBody>
        </p:sp>
        <p:sp>
          <p:nvSpPr>
            <p:cNvPr id="8" name="Text Box 9"/>
            <p:cNvSpPr txBox="1">
              <a:spLocks noChangeArrowheads="1"/>
            </p:cNvSpPr>
            <p:nvPr/>
          </p:nvSpPr>
          <p:spPr bwMode="auto">
            <a:xfrm>
              <a:off x="7318927" y="1654433"/>
              <a:ext cx="1445628" cy="3385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1600" b="1">
                  <a:solidFill>
                    <a:schemeClr val="tx1"/>
                  </a:solidFill>
                  <a:latin typeface="Verdana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1600" b="1">
                  <a:solidFill>
                    <a:schemeClr val="tx1"/>
                  </a:solidFill>
                  <a:latin typeface="Verdana" charset="0"/>
                  <a:ea typeface="ＭＳ Ｐゴシック" charset="0"/>
                </a:defRPr>
              </a:lvl2pPr>
              <a:lvl3pPr marL="1143000" indent="-228600">
                <a:defRPr sz="1600" b="1">
                  <a:solidFill>
                    <a:schemeClr val="tx1"/>
                  </a:solidFill>
                  <a:latin typeface="Verdana" charset="0"/>
                  <a:ea typeface="ＭＳ Ｐゴシック" charset="0"/>
                </a:defRPr>
              </a:lvl3pPr>
              <a:lvl4pPr marL="1600200" indent="-228600">
                <a:defRPr sz="1600" b="1">
                  <a:solidFill>
                    <a:schemeClr val="tx1"/>
                  </a:solidFill>
                  <a:latin typeface="Verdana" charset="0"/>
                  <a:ea typeface="ＭＳ Ｐゴシック" charset="0"/>
                </a:defRPr>
              </a:lvl4pPr>
              <a:lvl5pPr marL="2057400" indent="-228600">
                <a:defRPr sz="1600" b="1">
                  <a:solidFill>
                    <a:schemeClr val="tx1"/>
                  </a:solidFill>
                  <a:latin typeface="Verdana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 b="1">
                  <a:solidFill>
                    <a:schemeClr val="tx1"/>
                  </a:solidFill>
                  <a:latin typeface="Verdana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 b="1">
                  <a:solidFill>
                    <a:schemeClr val="tx1"/>
                  </a:solidFill>
                  <a:latin typeface="Verdana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 b="1">
                  <a:solidFill>
                    <a:schemeClr val="tx1"/>
                  </a:solidFill>
                  <a:latin typeface="Verdana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 b="1">
                  <a:solidFill>
                    <a:schemeClr val="tx1"/>
                  </a:solidFill>
                  <a:latin typeface="Verdana" charset="0"/>
                  <a:ea typeface="ＭＳ Ｐゴシック" charset="0"/>
                </a:defRPr>
              </a:lvl9pPr>
            </a:lstStyle>
            <a:p>
              <a:r>
                <a:rPr lang="en-US" b="0" dirty="0"/>
                <a:t>Chimpanzee</a:t>
              </a:r>
            </a:p>
          </p:txBody>
        </p:sp>
      </p:grpSp>
      <p:sp>
        <p:nvSpPr>
          <p:cNvPr id="11" name="Rectangle 10"/>
          <p:cNvSpPr/>
          <p:nvPr/>
        </p:nvSpPr>
        <p:spPr>
          <a:xfrm>
            <a:off x="435199" y="1098421"/>
            <a:ext cx="4372488" cy="5355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i="1" dirty="0">
                <a:latin typeface="Calibri"/>
                <a:cs typeface="Calibri"/>
              </a:rPr>
              <a:t>d</a:t>
            </a:r>
            <a:r>
              <a:rPr lang="en-US" dirty="0">
                <a:latin typeface="Calibri"/>
                <a:cs typeface="Calibri"/>
              </a:rPr>
              <a:t> = 2</a:t>
            </a:r>
            <a:r>
              <a:rPr lang="en-US" i="1" dirty="0">
                <a:latin typeface="Calibri"/>
                <a:cs typeface="Calibri"/>
              </a:rPr>
              <a:t>tµ</a:t>
            </a:r>
            <a:r>
              <a:rPr lang="en-US" dirty="0">
                <a:latin typeface="Calibri"/>
                <a:cs typeface="Calibri"/>
              </a:rPr>
              <a:t>, where </a:t>
            </a:r>
            <a:r>
              <a:rPr lang="en-US" i="1" dirty="0">
                <a:latin typeface="Calibri"/>
                <a:cs typeface="Calibri"/>
              </a:rPr>
              <a:t>d</a:t>
            </a:r>
            <a:r>
              <a:rPr lang="en-US" dirty="0">
                <a:latin typeface="Calibri"/>
                <a:cs typeface="Calibri"/>
              </a:rPr>
              <a:t> is the proportion of nucleotides that differ between two lineages (% divergence) &amp; </a:t>
            </a:r>
            <a:r>
              <a:rPr lang="en-US" i="1" dirty="0">
                <a:latin typeface="Calibri"/>
                <a:cs typeface="Calibri"/>
              </a:rPr>
              <a:t>t</a:t>
            </a:r>
            <a:r>
              <a:rPr lang="en-US" dirty="0">
                <a:latin typeface="Calibri"/>
                <a:cs typeface="Calibri"/>
              </a:rPr>
              <a:t> is the number of years since divergence.</a:t>
            </a:r>
          </a:p>
          <a:p>
            <a:pPr>
              <a:buNone/>
            </a:pPr>
            <a:endParaRPr lang="en-US" i="1" dirty="0">
              <a:latin typeface="Calibri"/>
              <a:cs typeface="Calibri"/>
            </a:endParaRPr>
          </a:p>
          <a:p>
            <a:pPr>
              <a:buNone/>
            </a:pPr>
            <a:r>
              <a:rPr lang="en-US" dirty="0">
                <a:latin typeface="Calibri"/>
                <a:cs typeface="Calibri"/>
              </a:rPr>
              <a:t>Human:  TGGTATCCAAGTACCTAGGG</a:t>
            </a:r>
          </a:p>
          <a:p>
            <a:pPr>
              <a:buNone/>
            </a:pPr>
            <a:r>
              <a:rPr lang="en-US" dirty="0">
                <a:latin typeface="Calibri"/>
                <a:cs typeface="Calibri"/>
              </a:rPr>
              <a:t>Chimp:   TGG</a:t>
            </a:r>
            <a:r>
              <a:rPr lang="en-US" u="sng" dirty="0">
                <a:latin typeface="Calibri"/>
                <a:cs typeface="Calibri"/>
              </a:rPr>
              <a:t>C</a:t>
            </a:r>
            <a:r>
              <a:rPr lang="en-US" dirty="0">
                <a:latin typeface="Calibri"/>
                <a:cs typeface="Calibri"/>
              </a:rPr>
              <a:t>ATC</a:t>
            </a:r>
            <a:r>
              <a:rPr lang="en-US" u="sng" dirty="0">
                <a:latin typeface="Calibri"/>
                <a:cs typeface="Calibri"/>
              </a:rPr>
              <a:t>T</a:t>
            </a:r>
            <a:r>
              <a:rPr lang="en-US" dirty="0">
                <a:latin typeface="Calibri"/>
                <a:cs typeface="Calibri"/>
              </a:rPr>
              <a:t>AAGT</a:t>
            </a:r>
            <a:r>
              <a:rPr lang="en-US" u="sng" dirty="0">
                <a:latin typeface="Calibri"/>
                <a:cs typeface="Calibri"/>
              </a:rPr>
              <a:t>G</a:t>
            </a:r>
            <a:r>
              <a:rPr lang="en-US" dirty="0">
                <a:latin typeface="Calibri"/>
                <a:cs typeface="Calibri"/>
              </a:rPr>
              <a:t>CCTAGGG</a:t>
            </a:r>
          </a:p>
          <a:p>
            <a:pPr>
              <a:buNone/>
            </a:pPr>
            <a:endParaRPr lang="en-US" dirty="0">
              <a:latin typeface="Calibri"/>
              <a:cs typeface="Calibri"/>
            </a:endParaRPr>
          </a:p>
          <a:p>
            <a:pPr marL="285750" indent="-285750">
              <a:buFont typeface="Arial"/>
              <a:buChar char="•"/>
            </a:pPr>
            <a:r>
              <a:rPr lang="en-US" i="1" dirty="0">
                <a:latin typeface="Calibri"/>
                <a:cs typeface="Calibri"/>
              </a:rPr>
              <a:t>d</a:t>
            </a:r>
            <a:r>
              <a:rPr lang="en-US" dirty="0">
                <a:latin typeface="Calibri"/>
                <a:cs typeface="Calibri"/>
              </a:rPr>
              <a:t> = 3/20 = 0.15 substitutions/site (15% of nucleotides differ between humans &amp; chimps)</a:t>
            </a:r>
          </a:p>
          <a:p>
            <a:pPr marL="285750" indent="-285750">
              <a:buFont typeface="Arial"/>
              <a:buChar char="•"/>
            </a:pPr>
            <a:r>
              <a:rPr lang="en-US" i="1" dirty="0">
                <a:latin typeface="Calibri"/>
                <a:cs typeface="Calibri"/>
              </a:rPr>
              <a:t>t </a:t>
            </a:r>
            <a:r>
              <a:rPr lang="en-US" dirty="0">
                <a:latin typeface="Calibri"/>
                <a:cs typeface="Calibri"/>
              </a:rPr>
              <a:t>= ~5,000,000 years ago</a:t>
            </a:r>
          </a:p>
          <a:p>
            <a:pPr marL="285750" indent="-285750">
              <a:buFont typeface="Arial"/>
              <a:buChar char="•"/>
            </a:pPr>
            <a:r>
              <a:rPr lang="en-US" i="1" dirty="0">
                <a:latin typeface="Calibri"/>
                <a:cs typeface="Calibri"/>
              </a:rPr>
              <a:t>d</a:t>
            </a:r>
            <a:r>
              <a:rPr lang="en-US" dirty="0">
                <a:latin typeface="Calibri"/>
                <a:cs typeface="Calibri"/>
              </a:rPr>
              <a:t> = 2</a:t>
            </a:r>
            <a:r>
              <a:rPr lang="en-US" i="1" dirty="0">
                <a:latin typeface="Calibri"/>
                <a:cs typeface="Calibri"/>
              </a:rPr>
              <a:t>tµ</a:t>
            </a:r>
          </a:p>
          <a:p>
            <a:pPr marL="285750" indent="-285750">
              <a:buFont typeface="Arial"/>
              <a:buChar char="•"/>
            </a:pPr>
            <a:r>
              <a:rPr lang="en-US" dirty="0">
                <a:latin typeface="Calibri"/>
                <a:cs typeface="Calibri"/>
              </a:rPr>
              <a:t>0.15 substitutions/site = 2*5,000,000 years*</a:t>
            </a:r>
            <a:r>
              <a:rPr lang="en-US" i="1" dirty="0">
                <a:latin typeface="Calibri"/>
                <a:cs typeface="Calibri"/>
              </a:rPr>
              <a:t>µ</a:t>
            </a:r>
            <a:endParaRPr lang="en-US" dirty="0">
              <a:latin typeface="Calibri"/>
              <a:cs typeface="Calibri"/>
            </a:endParaRPr>
          </a:p>
          <a:p>
            <a:pPr marL="285750" indent="-285750">
              <a:buFont typeface="Arial"/>
              <a:buChar char="•"/>
            </a:pPr>
            <a:r>
              <a:rPr lang="en-US" i="1" dirty="0">
                <a:latin typeface="Calibri"/>
                <a:cs typeface="Calibri"/>
              </a:rPr>
              <a:t>µ </a:t>
            </a:r>
            <a:r>
              <a:rPr lang="en-US" dirty="0">
                <a:latin typeface="Calibri"/>
                <a:cs typeface="Calibri"/>
              </a:rPr>
              <a:t>= (0.15 substitutions/site)/10,000,000 years</a:t>
            </a:r>
          </a:p>
          <a:p>
            <a:pPr marL="285750" indent="-285750">
              <a:buFont typeface="Arial"/>
              <a:buChar char="•"/>
            </a:pPr>
            <a:r>
              <a:rPr lang="en-US" i="1" dirty="0">
                <a:latin typeface="Calibri"/>
                <a:cs typeface="Calibri"/>
              </a:rPr>
              <a:t>µ </a:t>
            </a:r>
            <a:r>
              <a:rPr lang="en-US" dirty="0">
                <a:latin typeface="Calibri"/>
                <a:cs typeface="Calibri"/>
              </a:rPr>
              <a:t>= 1.5 × 10</a:t>
            </a:r>
            <a:r>
              <a:rPr lang="en-US" baseline="30000" dirty="0">
                <a:latin typeface="Calibri"/>
                <a:cs typeface="Calibri"/>
              </a:rPr>
              <a:t>-8 </a:t>
            </a:r>
            <a:r>
              <a:rPr lang="en-US" dirty="0">
                <a:latin typeface="Calibri"/>
                <a:cs typeface="Calibri"/>
              </a:rPr>
              <a:t>substitutions/site/year</a:t>
            </a:r>
            <a:endParaRPr lang="en-US" baseline="30000" dirty="0">
              <a:latin typeface="Calibri"/>
              <a:cs typeface="Calibri"/>
            </a:endParaRPr>
          </a:p>
          <a:p>
            <a:pPr>
              <a:buNone/>
            </a:pPr>
            <a:endParaRPr lang="en-US" dirty="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05303792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228600" y="304800"/>
            <a:ext cx="8534400" cy="25853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endParaRPr lang="en-US" b="1" dirty="0"/>
          </a:p>
          <a:p>
            <a:r>
              <a:rPr lang="en-US" b="1" dirty="0"/>
              <a:t>Molecular Clocks </a:t>
            </a:r>
            <a:r>
              <a:rPr lang="en-US" dirty="0"/>
              <a:t>- </a:t>
            </a:r>
            <a:r>
              <a:rPr lang="en-US" dirty="0" err="1"/>
              <a:t>Zuckerkandl</a:t>
            </a:r>
            <a:r>
              <a:rPr lang="en-US" dirty="0"/>
              <a:t> and Pauling (1969) recognized that genes with similar functions generally show uniform rates over long periods of time.</a:t>
            </a:r>
          </a:p>
          <a:p>
            <a:pPr marL="457200" indent="-457200">
              <a:buFontTx/>
              <a:buChar char="•"/>
            </a:pPr>
            <a:endParaRPr lang="en-US" dirty="0"/>
          </a:p>
          <a:p>
            <a:pPr marL="457200" indent="-457200">
              <a:buFontTx/>
              <a:buChar char="•"/>
            </a:pPr>
            <a:endParaRPr lang="en-US" dirty="0"/>
          </a:p>
          <a:p>
            <a:pPr marL="457200" indent="-457200">
              <a:buFontTx/>
              <a:buChar char="•"/>
            </a:pPr>
            <a:endParaRPr lang="en-US" dirty="0"/>
          </a:p>
          <a:p>
            <a:pPr marL="457200" indent="-457200">
              <a:buFontTx/>
              <a:buChar char="•"/>
            </a:pPr>
            <a:endParaRPr lang="en-US" dirty="0"/>
          </a:p>
          <a:p>
            <a:pPr marL="1028700" lvl="1" indent="-457200"/>
            <a:r>
              <a:rPr lang="en-US" dirty="0"/>
              <a:t>	</a:t>
            </a:r>
          </a:p>
          <a:p>
            <a:pPr marL="457200" indent="-457200"/>
            <a:endParaRPr lang="en-US" dirty="0"/>
          </a:p>
        </p:txBody>
      </p:sp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2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116"/>
          <a:stretch>
            <a:fillRect/>
          </a:stretch>
        </p:blipFill>
        <p:spPr bwMode="auto">
          <a:xfrm>
            <a:off x="1295400" y="1497013"/>
            <a:ext cx="7310438" cy="5160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5063656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4D236026-7823-C245-8AFD-D0FA84810D5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7008" y="434141"/>
            <a:ext cx="4067810" cy="551589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2ABF616C-B39C-8F4F-811A-798FC923EC6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35926" y="1629178"/>
            <a:ext cx="3803775" cy="23285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900058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" descr="figure-425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60638" y="1171575"/>
            <a:ext cx="3986212" cy="4135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2239963" y="6040438"/>
            <a:ext cx="4572000" cy="277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sz="1200" b="0"/>
              <a:t>http://news.ucsc.edu/2014/12/crocodile-genomes.html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8172E32-19E2-FD4B-BCDB-642DEF7B50FF}"/>
              </a:ext>
            </a:extLst>
          </p:cNvPr>
          <p:cNvSpPr txBox="1"/>
          <p:nvPr/>
        </p:nvSpPr>
        <p:spPr>
          <a:xfrm>
            <a:off x="6161462" y="3510314"/>
            <a:ext cx="18288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Crocodilians have unusually slow rate of evolution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4CA39B3-9ED6-754C-BA2D-A80EA8E848F0}"/>
              </a:ext>
            </a:extLst>
          </p:cNvPr>
          <p:cNvSpPr txBox="1"/>
          <p:nvPr/>
        </p:nvSpPr>
        <p:spPr>
          <a:xfrm>
            <a:off x="6571611" y="2298390"/>
            <a:ext cx="203847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Rodents have a high rate</a:t>
            </a:r>
          </a:p>
        </p:txBody>
      </p:sp>
    </p:spTree>
    <p:extLst>
      <p:ext uri="{BB962C8B-B14F-4D97-AF65-F5344CB8AC3E}">
        <p14:creationId xmlns:p14="http://schemas.microsoft.com/office/powerpoint/2010/main" val="127003868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57B5A2F-5DE2-96AD-B458-56049DB9079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5846" y="208001"/>
            <a:ext cx="6121400" cy="55499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8810987F-4501-1BC8-A285-7D55E7082185}"/>
              </a:ext>
            </a:extLst>
          </p:cNvPr>
          <p:cNvSpPr txBox="1"/>
          <p:nvPr/>
        </p:nvSpPr>
        <p:spPr>
          <a:xfrm>
            <a:off x="7136781" y="483220"/>
            <a:ext cx="18725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Tiger Herons Slow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2E683DA-BA42-AFEA-9954-07E472CA00AC}"/>
              </a:ext>
            </a:extLst>
          </p:cNvPr>
          <p:cNvSpPr txBox="1"/>
          <p:nvPr/>
        </p:nvSpPr>
        <p:spPr>
          <a:xfrm>
            <a:off x="7136781" y="1587190"/>
            <a:ext cx="13451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Bitterns Fast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2AD5735-5212-6E29-577C-D47A8E534161}"/>
              </a:ext>
            </a:extLst>
          </p:cNvPr>
          <p:cNvSpPr txBox="1"/>
          <p:nvPr/>
        </p:nvSpPr>
        <p:spPr>
          <a:xfrm>
            <a:off x="784302" y="6003668"/>
            <a:ext cx="742299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dirty="0"/>
              <a:t>Hruska, J. P., J. Holmes, C. Oliveros, S. Shakya, P. Lavretsky, K. G. McCracken, F. H. Sheldon, and R. G. Moyle (2023). </a:t>
            </a:r>
            <a:r>
              <a:rPr lang="en-US" sz="1200" dirty="0" err="1"/>
              <a:t>Ultraconserved</a:t>
            </a:r>
            <a:r>
              <a:rPr lang="en-US" sz="1200" dirty="0"/>
              <a:t> elements resolve the phylogeny and corroborate patterns of molecular rate variation in herons (Aves: Ardeidae). </a:t>
            </a:r>
            <a:r>
              <a:rPr lang="en-US" sz="1200" dirty="0">
                <a:hlinkClick r:id="rId3"/>
              </a:rPr>
              <a:t>Ornithology 140, ukad005</a:t>
            </a:r>
            <a:r>
              <a:rPr lang="en-US" sz="12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28153172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021F89F-5293-DB65-57B7-718DF9731D9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5770" y="830765"/>
            <a:ext cx="8612460" cy="430623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F4430C01-D3C9-33E7-E52F-D9C5FACC4677}"/>
              </a:ext>
            </a:extLst>
          </p:cNvPr>
          <p:cNvSpPr txBox="1"/>
          <p:nvPr/>
        </p:nvSpPr>
        <p:spPr>
          <a:xfrm>
            <a:off x="420029" y="4938275"/>
            <a:ext cx="6255834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lt-LT" sz="1400" dirty="0">
                <a:hlinkClick r:id="rId3"/>
              </a:rPr>
              <a:t>Visualizing BEAST2 results in R</a:t>
            </a:r>
            <a:endParaRPr lang="lt-LT" sz="1400" dirty="0"/>
          </a:p>
          <a:p>
            <a:r>
              <a:rPr lang="lt-LT" sz="1400" dirty="0" err="1"/>
              <a:t>Tutorial</a:t>
            </a:r>
            <a:r>
              <a:rPr lang="lt-LT" sz="1400" dirty="0"/>
              <a:t> </a:t>
            </a:r>
            <a:r>
              <a:rPr lang="lt-LT" sz="1400" dirty="0" err="1"/>
              <a:t>on</a:t>
            </a:r>
            <a:r>
              <a:rPr lang="lt-LT" sz="1400" dirty="0"/>
              <a:t> </a:t>
            </a:r>
            <a:r>
              <a:rPr lang="lt-LT" sz="1400" dirty="0" err="1"/>
              <a:t>visualising</a:t>
            </a:r>
            <a:r>
              <a:rPr lang="lt-LT" sz="1400" dirty="0"/>
              <a:t> </a:t>
            </a:r>
            <a:r>
              <a:rPr lang="lt-LT" sz="1400" dirty="0" err="1"/>
              <a:t>results</a:t>
            </a:r>
            <a:r>
              <a:rPr lang="lt-LT" sz="1400" dirty="0"/>
              <a:t> </a:t>
            </a:r>
            <a:r>
              <a:rPr lang="lt-LT" sz="1400" dirty="0" err="1"/>
              <a:t>from</a:t>
            </a:r>
            <a:r>
              <a:rPr lang="lt-LT" sz="1400" dirty="0"/>
              <a:t> BEAST2 </a:t>
            </a:r>
            <a:r>
              <a:rPr lang="lt-LT" sz="1400" dirty="0" err="1"/>
              <a:t>analyses</a:t>
            </a:r>
            <a:r>
              <a:rPr lang="lt-LT" sz="1400" dirty="0"/>
              <a:t>. </a:t>
            </a:r>
          </a:p>
          <a:p>
            <a:r>
              <a:rPr lang="lt-LT" sz="1400" dirty="0" err="1"/>
              <a:t>Cecilia</a:t>
            </a:r>
            <a:r>
              <a:rPr lang="lt-LT" sz="1400" dirty="0"/>
              <a:t> </a:t>
            </a:r>
            <a:r>
              <a:rPr lang="lt-LT" sz="1400" dirty="0" err="1"/>
              <a:t>Valenzuela</a:t>
            </a:r>
            <a:r>
              <a:rPr lang="lt-LT" sz="1400" dirty="0"/>
              <a:t> </a:t>
            </a:r>
            <a:r>
              <a:rPr lang="lt-LT" sz="1400" dirty="0" err="1"/>
              <a:t>Agüí</a:t>
            </a:r>
            <a:r>
              <a:rPr lang="lt-LT" sz="1400" dirty="0"/>
              <a:t> </a:t>
            </a:r>
            <a:r>
              <a:rPr lang="lt-LT" sz="1400" dirty="0" err="1"/>
              <a:t>and</a:t>
            </a:r>
            <a:r>
              <a:rPr lang="lt-LT" sz="1400" dirty="0"/>
              <a:t> Ugnė </a:t>
            </a:r>
            <a:r>
              <a:rPr lang="lt-LT" sz="1400" dirty="0" err="1"/>
              <a:t>Stolz</a:t>
            </a:r>
            <a:r>
              <a:rPr lang="lt-LT" sz="1400" dirty="0"/>
              <a:t> </a:t>
            </a:r>
          </a:p>
          <a:p>
            <a:r>
              <a:rPr lang="lt-LT" sz="1400" dirty="0"/>
              <a:t>https://</a:t>
            </a:r>
            <a:r>
              <a:rPr lang="lt-LT" sz="1400" dirty="0" err="1"/>
              <a:t>taming-the-beast.org</a:t>
            </a:r>
            <a:r>
              <a:rPr lang="lt-LT" sz="1400" dirty="0"/>
              <a:t>/</a:t>
            </a:r>
            <a:r>
              <a:rPr lang="lt-LT" sz="1400" dirty="0" err="1"/>
              <a:t>tutorials</a:t>
            </a:r>
            <a:r>
              <a:rPr lang="lt-LT" sz="1400" dirty="0"/>
              <a:t>/Visualizing-BEAST2-results/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4A33CA6-7152-A9FF-5CFD-21F1283E0852}"/>
              </a:ext>
            </a:extLst>
          </p:cNvPr>
          <p:cNvSpPr txBox="1"/>
          <p:nvPr/>
        </p:nvSpPr>
        <p:spPr>
          <a:xfrm>
            <a:off x="323561" y="267630"/>
            <a:ext cx="8496878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200" dirty="0"/>
              <a:t>Rate variation can be seen as changes in the rate of coalescence in a tree</a:t>
            </a:r>
          </a:p>
        </p:txBody>
      </p:sp>
    </p:spTree>
    <p:extLst>
      <p:ext uri="{BB962C8B-B14F-4D97-AF65-F5344CB8AC3E}">
        <p14:creationId xmlns:p14="http://schemas.microsoft.com/office/powerpoint/2010/main" val="329667689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Rectangle 2"/>
          <p:cNvSpPr>
            <a:spLocks noChangeArrowheads="1"/>
          </p:cNvSpPr>
          <p:nvPr/>
        </p:nvSpPr>
        <p:spPr bwMode="auto">
          <a:xfrm>
            <a:off x="228600" y="304800"/>
            <a:ext cx="8382000" cy="61863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457200" indent="-457200"/>
            <a:r>
              <a:rPr lang="en-US" u="sng" dirty="0"/>
              <a:t>Biological causes of faster/slower substitution rates</a:t>
            </a:r>
            <a:r>
              <a:rPr lang="en-US" dirty="0"/>
              <a:t>:</a:t>
            </a:r>
          </a:p>
          <a:p>
            <a:pPr marL="457200" indent="-457200">
              <a:buFontTx/>
              <a:buChar char="•"/>
            </a:pPr>
            <a:endParaRPr lang="en-US" dirty="0"/>
          </a:p>
          <a:p>
            <a:pPr marL="457200" indent="-457200">
              <a:buFontTx/>
              <a:buChar char="•"/>
            </a:pPr>
            <a:r>
              <a:rPr lang="en-US" b="1" u="sng" dirty="0"/>
              <a:t>Generation Time</a:t>
            </a:r>
            <a:r>
              <a:rPr lang="en-US" b="1" dirty="0"/>
              <a:t> </a:t>
            </a:r>
            <a:r>
              <a:rPr lang="en-US" dirty="0"/>
              <a:t>- substitution rates are expected to be related to germ line replication rates.</a:t>
            </a:r>
          </a:p>
          <a:p>
            <a:pPr marL="457200" indent="-457200">
              <a:buFontTx/>
              <a:buChar char="•"/>
            </a:pPr>
            <a:endParaRPr lang="en-US" dirty="0"/>
          </a:p>
          <a:p>
            <a:pPr marL="457200" indent="-457200">
              <a:buFontTx/>
              <a:buChar char="•"/>
            </a:pPr>
            <a:r>
              <a:rPr lang="en-US" b="1" u="sng" dirty="0"/>
              <a:t>Metabolic Rate</a:t>
            </a:r>
            <a:r>
              <a:rPr lang="en-US" b="1" dirty="0"/>
              <a:t> </a:t>
            </a:r>
            <a:r>
              <a:rPr lang="en-US" dirty="0"/>
              <a:t>- is thought to be an important factor (can be highly correlated with body size and generation time).</a:t>
            </a:r>
          </a:p>
          <a:p>
            <a:pPr marL="457200" indent="-457200">
              <a:buFontTx/>
              <a:buChar char="•"/>
            </a:pPr>
            <a:endParaRPr lang="en-US" dirty="0"/>
          </a:p>
          <a:p>
            <a:pPr marL="457200" indent="-457200"/>
            <a:r>
              <a:rPr lang="en-US" dirty="0"/>
              <a:t>	e.g., rodents are small, have a high metabolic rate, and have short generation time/rodent substitution rates are ~2X humans and apes.</a:t>
            </a:r>
          </a:p>
          <a:p>
            <a:pPr marL="457200" indent="-457200"/>
            <a:endParaRPr lang="en-US" dirty="0"/>
          </a:p>
          <a:p>
            <a:pPr marL="457200" indent="-457200">
              <a:buFontTx/>
              <a:buChar char="•"/>
            </a:pPr>
            <a:r>
              <a:rPr lang="en-US" dirty="0"/>
              <a:t>In addition to variation within and among genes, rates vary widely among taxonomic groups.</a:t>
            </a:r>
          </a:p>
          <a:p>
            <a:pPr marL="457200" indent="-457200">
              <a:buFontTx/>
              <a:buChar char="•"/>
            </a:pPr>
            <a:endParaRPr lang="en-US" dirty="0"/>
          </a:p>
          <a:p>
            <a:pPr marL="457200" indent="-457200">
              <a:buFontTx/>
              <a:buChar char="•"/>
            </a:pPr>
            <a:r>
              <a:rPr lang="en-US" u="sng" dirty="0"/>
              <a:t>Other sources of variation</a:t>
            </a:r>
            <a:r>
              <a:rPr lang="en-US" dirty="0"/>
              <a:t>:</a:t>
            </a:r>
          </a:p>
          <a:p>
            <a:pPr marL="457200" indent="-457200">
              <a:buFontTx/>
              <a:buChar char="•"/>
            </a:pPr>
            <a:endParaRPr lang="en-US" dirty="0"/>
          </a:p>
          <a:p>
            <a:pPr marL="1028700" lvl="1" indent="-457200">
              <a:buFontTx/>
              <a:buChar char="•"/>
            </a:pPr>
            <a:r>
              <a:rPr lang="en-US" dirty="0"/>
              <a:t>DNA repair mechanisms/efficiency</a:t>
            </a:r>
          </a:p>
          <a:p>
            <a:pPr marL="1028700" lvl="1" indent="-457200">
              <a:buFontTx/>
              <a:buChar char="•"/>
            </a:pPr>
            <a:endParaRPr lang="en-US" dirty="0"/>
          </a:p>
          <a:p>
            <a:pPr marL="1028700" lvl="1" indent="-457200">
              <a:buFontTx/>
              <a:buChar char="•"/>
            </a:pPr>
            <a:r>
              <a:rPr lang="en-US" dirty="0"/>
              <a:t>Exposure to mutagens that alter DNA base pairing</a:t>
            </a:r>
          </a:p>
          <a:p>
            <a:pPr marL="1028700" lvl="1" indent="-457200">
              <a:buFontTx/>
              <a:buChar char="•"/>
            </a:pPr>
            <a:endParaRPr lang="en-US" dirty="0"/>
          </a:p>
          <a:p>
            <a:pPr marL="1028700" lvl="1" indent="-457200">
              <a:buFontTx/>
              <a:buChar char="•"/>
            </a:pPr>
            <a:r>
              <a:rPr lang="en-US" dirty="0"/>
              <a:t>Adaptation to new environments, may lead to bursts of rapid evolution and possibly influence substitution rates.</a:t>
            </a:r>
          </a:p>
        </p:txBody>
      </p:sp>
    </p:spTree>
    <p:extLst>
      <p:ext uri="{BB962C8B-B14F-4D97-AF65-F5344CB8AC3E}">
        <p14:creationId xmlns:p14="http://schemas.microsoft.com/office/powerpoint/2010/main" val="17191447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771" y="529389"/>
            <a:ext cx="8330593" cy="4711992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1460976" y="5456154"/>
            <a:ext cx="644548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b="1" dirty="0"/>
              <a:t>Whales are 1000 times less likely to develop cancer than human</a:t>
            </a:r>
          </a:p>
          <a:p>
            <a:r>
              <a:rPr lang="en-US" sz="1200" dirty="0"/>
              <a:t>Posted on </a:t>
            </a:r>
            <a:r>
              <a:rPr lang="en-US" sz="1200" dirty="0">
                <a:hlinkClick r:id="rId3" tooltip="4:25 pm"/>
              </a:rPr>
              <a:t>January 29, 2018</a:t>
            </a:r>
            <a:r>
              <a:rPr lang="en-US" sz="1200" dirty="0"/>
              <a:t> by </a:t>
            </a:r>
            <a:r>
              <a:rPr lang="en-US" sz="1200" dirty="0">
                <a:hlinkClick r:id="rId4" tooltip="View all posts by huanxin zhang"/>
              </a:rPr>
              <a:t>huanxin zhang</a:t>
            </a:r>
            <a:r>
              <a:rPr lang="en-US" sz="1200" dirty="0"/>
              <a:t> | </a:t>
            </a:r>
            <a:r>
              <a:rPr lang="en-US" sz="1200" dirty="0">
                <a:hlinkClick r:id="rId5"/>
              </a:rPr>
              <a:t>2 Comments</a:t>
            </a:r>
            <a:r>
              <a:rPr lang="en-US" sz="1200" dirty="0"/>
              <a:t> </a:t>
            </a:r>
          </a:p>
          <a:p>
            <a:r>
              <a:rPr lang="en-US" sz="1200" dirty="0"/>
              <a:t>https://</a:t>
            </a:r>
            <a:r>
              <a:rPr lang="en-US" sz="1200" dirty="0" err="1"/>
              <a:t>blogs.ubc.ca</a:t>
            </a:r>
            <a:r>
              <a:rPr lang="en-US" sz="1200" dirty="0"/>
              <a:t>/communicatingscience2017w211/2018/01/29/why-whales-rarely-have-cancer/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92067" y="1058526"/>
            <a:ext cx="1512541" cy="10088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21966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080" y="2413395"/>
            <a:ext cx="5926727" cy="2494811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30574" y="224192"/>
            <a:ext cx="6117380" cy="169277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600" dirty="0">
                <a:latin typeface="Comic Sans MS" charset="0"/>
                <a:ea typeface="Comic Sans MS" charset="0"/>
                <a:cs typeface="Comic Sans MS" charset="0"/>
              </a:rPr>
              <a:t>Central Dogma</a:t>
            </a:r>
          </a:p>
          <a:p>
            <a:pPr algn="ctr"/>
            <a:r>
              <a:rPr lang="en-US" sz="2600" dirty="0">
                <a:latin typeface="Comic Sans MS" charset="0"/>
                <a:ea typeface="Comic Sans MS" charset="0"/>
                <a:cs typeface="Comic Sans MS" charset="0"/>
              </a:rPr>
              <a:t>Describes flow of information in a cell</a:t>
            </a:r>
          </a:p>
          <a:p>
            <a:pPr algn="ctr"/>
            <a:r>
              <a:rPr lang="en-US" sz="2600" dirty="0">
                <a:latin typeface="Comic Sans MS" charset="0"/>
                <a:ea typeface="Comic Sans MS" charset="0"/>
                <a:cs typeface="Comic Sans MS" charset="0"/>
              </a:rPr>
              <a:t>to create a trait</a:t>
            </a:r>
          </a:p>
          <a:p>
            <a:pPr algn="ctr"/>
            <a:endParaRPr lang="en-US" sz="2600" dirty="0">
              <a:latin typeface="Comic Sans MS" charset="0"/>
              <a:ea typeface="Comic Sans MS" charset="0"/>
              <a:cs typeface="Comic Sans MS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413535" y="5114691"/>
            <a:ext cx="1549246" cy="814908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224072">
            <a:off x="422148" y="2356211"/>
            <a:ext cx="1490544" cy="559438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0699" y="2087929"/>
            <a:ext cx="705478" cy="940638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42947" y="2087929"/>
            <a:ext cx="955994" cy="95231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4384" y="2846171"/>
            <a:ext cx="1802802" cy="1352102"/>
          </a:xfrm>
          <a:prstGeom prst="rect">
            <a:avLst/>
          </a:prstGeom>
        </p:spPr>
      </p:pic>
      <p:sp>
        <p:nvSpPr>
          <p:cNvPr id="11" name="Right Arrow 10"/>
          <p:cNvSpPr/>
          <p:nvPr/>
        </p:nvSpPr>
        <p:spPr>
          <a:xfrm>
            <a:off x="6003401" y="3411284"/>
            <a:ext cx="578224" cy="221876"/>
          </a:xfrm>
          <a:prstGeom prst="rightArrow">
            <a:avLst/>
          </a:prstGeom>
          <a:solidFill>
            <a:srgbClr val="CF1713"/>
          </a:solidFill>
          <a:ln>
            <a:solidFill>
              <a:srgbClr val="9411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09306" y="2079867"/>
            <a:ext cx="1160460" cy="934269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 flipH="1">
            <a:off x="7130460" y="4318124"/>
            <a:ext cx="12255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>
                <a:latin typeface="Comic Sans MS" charset="0"/>
                <a:ea typeface="Comic Sans MS" charset="0"/>
                <a:cs typeface="Comic Sans MS" charset="0"/>
              </a:rPr>
              <a:t>Diversity</a:t>
            </a:r>
          </a:p>
        </p:txBody>
      </p:sp>
      <p:sp>
        <p:nvSpPr>
          <p:cNvPr id="15" name="Left Brace 14"/>
          <p:cNvSpPr/>
          <p:nvPr/>
        </p:nvSpPr>
        <p:spPr>
          <a:xfrm rot="5400000">
            <a:off x="3244523" y="-859128"/>
            <a:ext cx="283464" cy="5107260"/>
          </a:xfrm>
          <a:prstGeom prst="leftBrace">
            <a:avLst>
              <a:gd name="adj1" fmla="val 23604"/>
              <a:gd name="adj2" fmla="val 50000"/>
            </a:avLst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/>
          <p:cNvSpPr/>
          <p:nvPr/>
        </p:nvSpPr>
        <p:spPr>
          <a:xfrm rot="1931777">
            <a:off x="4737802" y="1692063"/>
            <a:ext cx="4424407" cy="2872205"/>
          </a:xfrm>
          <a:prstGeom prst="ellipse">
            <a:avLst/>
          </a:prstGeom>
          <a:noFill/>
          <a:ln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Oval 16"/>
          <p:cNvSpPr/>
          <p:nvPr/>
        </p:nvSpPr>
        <p:spPr>
          <a:xfrm rot="1931777">
            <a:off x="219017" y="1887272"/>
            <a:ext cx="2064272" cy="2237615"/>
          </a:xfrm>
          <a:prstGeom prst="ellipse">
            <a:avLst/>
          </a:prstGeom>
          <a:noFill/>
          <a:ln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Box 17"/>
          <p:cNvSpPr txBox="1"/>
          <p:nvPr/>
        </p:nvSpPr>
        <p:spPr>
          <a:xfrm>
            <a:off x="2787294" y="5725688"/>
            <a:ext cx="221164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accent1">
                    <a:lumMod val="60000"/>
                    <a:lumOff val="40000"/>
                  </a:schemeClr>
                </a:solidFill>
                <a:latin typeface="Comic Sans MS" charset="0"/>
                <a:ea typeface="Comic Sans MS" charset="0"/>
                <a:cs typeface="Comic Sans MS" charset="0"/>
              </a:rPr>
              <a:t>Unifying Factor = </a:t>
            </a:r>
          </a:p>
          <a:p>
            <a:pPr algn="ctr"/>
            <a:r>
              <a:rPr lang="en-US" dirty="0">
                <a:solidFill>
                  <a:schemeClr val="accent1">
                    <a:lumMod val="60000"/>
                    <a:lumOff val="40000"/>
                  </a:schemeClr>
                </a:solidFill>
                <a:latin typeface="Comic Sans MS" charset="0"/>
                <a:ea typeface="Comic Sans MS" charset="0"/>
                <a:cs typeface="Comic Sans MS" charset="0"/>
              </a:rPr>
              <a:t>Population Thinking</a:t>
            </a:r>
          </a:p>
        </p:txBody>
      </p:sp>
      <p:sp>
        <p:nvSpPr>
          <p:cNvPr id="19" name="Right Arrow 18"/>
          <p:cNvSpPr/>
          <p:nvPr/>
        </p:nvSpPr>
        <p:spPr>
          <a:xfrm rot="18578989">
            <a:off x="5031280" y="4952342"/>
            <a:ext cx="730235" cy="427235"/>
          </a:xfrm>
          <a:prstGeom prst="rightArrow">
            <a:avLst/>
          </a:prstGeom>
          <a:gradFill>
            <a:gsLst>
              <a:gs pos="0">
                <a:schemeClr val="accent1">
                  <a:tint val="100000"/>
                  <a:shade val="100000"/>
                  <a:satMod val="130000"/>
                </a:schemeClr>
              </a:gs>
              <a:gs pos="20000">
                <a:schemeClr val="accent1">
                  <a:tint val="50000"/>
                  <a:shade val="100000"/>
                  <a:satMod val="350000"/>
                  <a:alpha val="20000"/>
                </a:schemeClr>
              </a:gs>
            </a:gsLst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1" name="Right Arrow 20"/>
          <p:cNvSpPr/>
          <p:nvPr/>
        </p:nvSpPr>
        <p:spPr>
          <a:xfrm rot="13357354">
            <a:off x="2251886" y="4715834"/>
            <a:ext cx="730235" cy="427235"/>
          </a:xfrm>
          <a:prstGeom prst="rightArrow">
            <a:avLst/>
          </a:prstGeom>
          <a:gradFill>
            <a:gsLst>
              <a:gs pos="0">
                <a:schemeClr val="accent1">
                  <a:tint val="100000"/>
                  <a:shade val="100000"/>
                  <a:satMod val="130000"/>
                </a:schemeClr>
              </a:gs>
              <a:gs pos="20000">
                <a:schemeClr val="accent1">
                  <a:tint val="50000"/>
                  <a:shade val="100000"/>
                  <a:satMod val="350000"/>
                  <a:alpha val="20000"/>
                </a:schemeClr>
              </a:gs>
            </a:gsLst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ight Arrow 19">
            <a:extLst>
              <a:ext uri="{FF2B5EF4-FFF2-40B4-BE49-F238E27FC236}">
                <a16:creationId xmlns:a16="http://schemas.microsoft.com/office/drawing/2014/main" id="{38017A9C-0719-6843-9A8B-0252094C7EE6}"/>
              </a:ext>
            </a:extLst>
          </p:cNvPr>
          <p:cNvSpPr/>
          <p:nvPr/>
        </p:nvSpPr>
        <p:spPr>
          <a:xfrm rot="15100082">
            <a:off x="3670119" y="3825792"/>
            <a:ext cx="382617" cy="602093"/>
          </a:xfrm>
          <a:prstGeom prst="rightArrow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3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D25F2336-A130-9443-A00B-A49E14830C68}"/>
              </a:ext>
            </a:extLst>
          </p:cNvPr>
          <p:cNvSpPr txBox="1"/>
          <p:nvPr/>
        </p:nvSpPr>
        <p:spPr>
          <a:xfrm>
            <a:off x="2787294" y="4363646"/>
            <a:ext cx="221164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accent3">
                    <a:lumMod val="60000"/>
                    <a:lumOff val="40000"/>
                  </a:schemeClr>
                </a:solidFill>
                <a:latin typeface="Comic Sans MS" charset="0"/>
                <a:ea typeface="Comic Sans MS" charset="0"/>
                <a:cs typeface="Comic Sans MS" charset="0"/>
              </a:rPr>
              <a:t>Reductionist</a:t>
            </a:r>
          </a:p>
          <a:p>
            <a:pPr algn="ctr"/>
            <a:r>
              <a:rPr lang="en-US" dirty="0">
                <a:solidFill>
                  <a:schemeClr val="accent3">
                    <a:lumMod val="60000"/>
                    <a:lumOff val="40000"/>
                  </a:schemeClr>
                </a:solidFill>
                <a:latin typeface="Comic Sans MS" charset="0"/>
                <a:ea typeface="Comic Sans MS" charset="0"/>
                <a:cs typeface="Comic Sans MS" charset="0"/>
              </a:rPr>
              <a:t>Approaches</a:t>
            </a:r>
          </a:p>
        </p:txBody>
      </p:sp>
    </p:spTree>
    <p:extLst>
      <p:ext uri="{BB962C8B-B14F-4D97-AF65-F5344CB8AC3E}">
        <p14:creationId xmlns:p14="http://schemas.microsoft.com/office/powerpoint/2010/main" val="38735688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52FB7F5-01FE-A743-9EC4-8FAE2A5EEC58}"/>
              </a:ext>
            </a:extLst>
          </p:cNvPr>
          <p:cNvSpPr/>
          <p:nvPr/>
        </p:nvSpPr>
        <p:spPr>
          <a:xfrm>
            <a:off x="512431" y="416192"/>
            <a:ext cx="7373501" cy="24006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About 40 years ago Richard </a:t>
            </a:r>
            <a:r>
              <a:rPr lang="en-US" dirty="0" err="1"/>
              <a:t>Peto</a:t>
            </a:r>
            <a:r>
              <a:rPr lang="en-US" dirty="0"/>
              <a:t> surmised that if every living cell has a theoretically equal probability of getting </a:t>
            </a:r>
            <a:r>
              <a:rPr lang="en-US" b="1" dirty="0"/>
              <a:t>cancer</a:t>
            </a:r>
            <a:r>
              <a:rPr lang="en-US" dirty="0"/>
              <a:t>, then </a:t>
            </a:r>
            <a:r>
              <a:rPr lang="en-US" b="1" dirty="0"/>
              <a:t>large animals</a:t>
            </a:r>
            <a:r>
              <a:rPr lang="en-US" dirty="0"/>
              <a:t> should have higher rates of </a:t>
            </a:r>
            <a:r>
              <a:rPr lang="en-US" b="1" dirty="0"/>
              <a:t>cancer</a:t>
            </a:r>
            <a:r>
              <a:rPr lang="en-US" dirty="0"/>
              <a:t> than small </a:t>
            </a:r>
            <a:r>
              <a:rPr lang="en-US" b="1" dirty="0"/>
              <a:t>animals</a:t>
            </a:r>
            <a:r>
              <a:rPr lang="en-US" dirty="0"/>
              <a:t> because they have many </a:t>
            </a:r>
            <a:r>
              <a:rPr lang="en-US" b="1" dirty="0"/>
              <a:t>more</a:t>
            </a:r>
            <a:r>
              <a:rPr lang="en-US" dirty="0"/>
              <a:t> cells and typically live </a:t>
            </a:r>
            <a:r>
              <a:rPr lang="en-US" b="1" dirty="0"/>
              <a:t>longer</a:t>
            </a:r>
            <a:r>
              <a:rPr lang="en-US" dirty="0"/>
              <a:t>.</a:t>
            </a:r>
          </a:p>
          <a:p>
            <a:endParaRPr lang="en-US" dirty="0"/>
          </a:p>
          <a:p>
            <a:r>
              <a:rPr lang="en-US" sz="1400" dirty="0">
                <a:hlinkClick r:id="rId2"/>
              </a:rPr>
              <a:t>https://www.scientificamerican.com/article/how-big-animals-deter-cancer/</a:t>
            </a:r>
            <a:endParaRPr lang="en-US" sz="1400" dirty="0"/>
          </a:p>
          <a:p>
            <a:endParaRPr lang="en-US" sz="1400" dirty="0"/>
          </a:p>
          <a:p>
            <a:r>
              <a:rPr lang="en-US" dirty="0"/>
              <a:t>So larger animals need to make themselves more cancer proof.</a:t>
            </a:r>
          </a:p>
          <a:p>
            <a:endParaRPr lang="en-US" sz="14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7B7F753-D458-4D4B-A65F-498B8B6C35A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3581" y="2816849"/>
            <a:ext cx="2419989" cy="3629984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B8AC5BFB-3577-BD49-9735-287258663540}"/>
              </a:ext>
            </a:extLst>
          </p:cNvPr>
          <p:cNvSpPr/>
          <p:nvPr/>
        </p:nvSpPr>
        <p:spPr>
          <a:xfrm>
            <a:off x="3169585" y="6134031"/>
            <a:ext cx="303878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dirty="0"/>
              <a:t>https://</a:t>
            </a:r>
            <a:r>
              <a:rPr lang="en-US" sz="1400" dirty="0" err="1"/>
              <a:t>en.wikipedia.org</a:t>
            </a:r>
            <a:r>
              <a:rPr lang="en-US" sz="1400" dirty="0"/>
              <a:t>/wiki/Elephant</a:t>
            </a:r>
          </a:p>
        </p:txBody>
      </p:sp>
    </p:spTree>
    <p:extLst>
      <p:ext uri="{BB962C8B-B14F-4D97-AF65-F5344CB8AC3E}">
        <p14:creationId xmlns:p14="http://schemas.microsoft.com/office/powerpoint/2010/main" val="12579497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Untitled copy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0575" y="0"/>
            <a:ext cx="502602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7267074" y="3877606"/>
            <a:ext cx="1670672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With 20 copies of the </a:t>
            </a:r>
            <a:r>
              <a:rPr lang="en-US" sz="3200" i="1" dirty="0"/>
              <a:t>p53</a:t>
            </a:r>
            <a:r>
              <a:rPr lang="en-US" sz="3200" dirty="0"/>
              <a:t> gene </a:t>
            </a:r>
          </a:p>
        </p:txBody>
      </p:sp>
    </p:spTree>
    <p:extLst>
      <p:ext uri="{BB962C8B-B14F-4D97-AF65-F5344CB8AC3E}">
        <p14:creationId xmlns:p14="http://schemas.microsoft.com/office/powerpoint/2010/main" val="63584493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5200" y="1752600"/>
            <a:ext cx="7112000" cy="4287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85" name="Rectangle 2"/>
          <p:cNvSpPr>
            <a:spLocks noChangeArrowheads="1"/>
          </p:cNvSpPr>
          <p:nvPr/>
        </p:nvSpPr>
        <p:spPr bwMode="auto">
          <a:xfrm>
            <a:off x="228600" y="381000"/>
            <a:ext cx="8534400" cy="20621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457200" indent="-457200"/>
            <a:endParaRPr lang="en-US" dirty="0"/>
          </a:p>
          <a:p>
            <a:pPr marL="457200" indent="-457200"/>
            <a:r>
              <a:rPr lang="en-US" u="sng" dirty="0"/>
              <a:t>Irreversible mutation</a:t>
            </a:r>
            <a:r>
              <a:rPr lang="en-US" dirty="0"/>
              <a:t> </a:t>
            </a:r>
            <a:r>
              <a:rPr lang="en-US" dirty="0">
                <a:sym typeface="Wingdings"/>
              </a:rPr>
              <a:t> the new mutation eventually becomes fixed in the population</a:t>
            </a:r>
            <a:r>
              <a:rPr lang="en-US" dirty="0"/>
              <a:t>  </a:t>
            </a:r>
          </a:p>
          <a:p>
            <a:pPr marL="457200" indent="-457200"/>
            <a:endParaRPr lang="en-US" dirty="0"/>
          </a:p>
          <a:p>
            <a:pPr marL="457200" indent="-457200"/>
            <a:r>
              <a:rPr lang="en-US" dirty="0"/>
              <a:t>Allele A is fixed (p =1.0) and mutates A </a:t>
            </a:r>
            <a:r>
              <a:rPr lang="en-US" dirty="0">
                <a:sym typeface="Symbol" charset="0"/>
              </a:rPr>
              <a:t></a:t>
            </a:r>
            <a:r>
              <a:rPr lang="en-US" dirty="0"/>
              <a:t> a at rate of </a:t>
            </a:r>
            <a:r>
              <a:rPr lang="en-US" sz="2000" dirty="0">
                <a:sym typeface="Symbol" charset="0"/>
              </a:rPr>
              <a:t></a:t>
            </a:r>
            <a:r>
              <a:rPr lang="en-US" dirty="0">
                <a:sym typeface="Symbol" charset="0"/>
              </a:rPr>
              <a:t> = </a:t>
            </a:r>
            <a:r>
              <a:rPr lang="en-US" dirty="0"/>
              <a:t>10</a:t>
            </a:r>
            <a:r>
              <a:rPr lang="en-US" baseline="30000" dirty="0"/>
              <a:t>-4</a:t>
            </a:r>
            <a:r>
              <a:rPr lang="en-US" dirty="0"/>
              <a:t>:</a:t>
            </a:r>
          </a:p>
          <a:p>
            <a:pPr marL="457200" indent="-457200">
              <a:buFontTx/>
              <a:buChar char="•"/>
            </a:pPr>
            <a:endParaRPr lang="en-US" dirty="0"/>
          </a:p>
          <a:p>
            <a:pPr marL="457200" indent="-457200">
              <a:buFontTx/>
              <a:buChar char="•"/>
            </a:pPr>
            <a:endParaRPr lang="en-US" dirty="0"/>
          </a:p>
          <a:p>
            <a:pPr marL="457200" indent="-457200">
              <a:buFontTx/>
              <a:buChar char="•"/>
            </a:pPr>
            <a:endParaRPr lang="en-US" dirty="0"/>
          </a:p>
        </p:txBody>
      </p:sp>
      <p:sp>
        <p:nvSpPr>
          <p:cNvPr id="16387" name="Text Box 6"/>
          <p:cNvSpPr txBox="1">
            <a:spLocks noChangeArrowheads="1"/>
          </p:cNvSpPr>
          <p:nvPr/>
        </p:nvSpPr>
        <p:spPr bwMode="auto">
          <a:xfrm>
            <a:off x="1752600" y="6046788"/>
            <a:ext cx="4289425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1600" b="1">
                <a:solidFill>
                  <a:schemeClr val="tx1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1600" b="1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2pPr>
            <a:lvl3pPr marL="1143000" indent="-228600">
              <a:defRPr sz="1600" b="1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3pPr>
            <a:lvl4pPr marL="1600200" indent="-228600">
              <a:defRPr sz="1600" b="1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4pPr>
            <a:lvl5pPr marL="2057400" indent="-228600">
              <a:defRPr sz="1600" b="1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9pPr>
          </a:lstStyle>
          <a:p>
            <a:r>
              <a:rPr lang="en-US" sz="1200" b="0"/>
              <a:t>Hartl &amp; Clark (1997) Principles of Population Genetics</a:t>
            </a:r>
          </a:p>
        </p:txBody>
      </p:sp>
    </p:spTree>
    <p:extLst>
      <p:ext uri="{BB962C8B-B14F-4D97-AF65-F5344CB8AC3E}">
        <p14:creationId xmlns:p14="http://schemas.microsoft.com/office/powerpoint/2010/main" val="13752155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2057400"/>
            <a:ext cx="7459663" cy="3913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09" name="Rectangle 3"/>
          <p:cNvSpPr>
            <a:spLocks noChangeArrowheads="1"/>
          </p:cNvSpPr>
          <p:nvPr/>
        </p:nvSpPr>
        <p:spPr bwMode="auto">
          <a:xfrm>
            <a:off x="228600" y="381000"/>
            <a:ext cx="8534400" cy="18158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457200" indent="-457200"/>
            <a:endParaRPr lang="en-US" dirty="0"/>
          </a:p>
          <a:p>
            <a:pPr marL="457200" indent="-457200"/>
            <a:r>
              <a:rPr lang="en-US" u="sng" dirty="0"/>
              <a:t>Reversible mutation</a:t>
            </a:r>
            <a:r>
              <a:rPr lang="en-US" dirty="0"/>
              <a:t> </a:t>
            </a:r>
            <a:r>
              <a:rPr lang="en-US" dirty="0">
                <a:sym typeface="Wingdings"/>
              </a:rPr>
              <a:t> fixation does not occur, but equilibrium is achieved</a:t>
            </a:r>
            <a:r>
              <a:rPr lang="en-US" dirty="0"/>
              <a:t>  </a:t>
            </a:r>
          </a:p>
          <a:p>
            <a:pPr marL="457200" indent="-457200"/>
            <a:endParaRPr lang="en-US" u="sng" dirty="0"/>
          </a:p>
          <a:p>
            <a:pPr marL="457200" indent="-457200"/>
            <a:r>
              <a:rPr lang="en-US" dirty="0"/>
              <a:t>Allele A is fixed (p =1.0) and mutates A </a:t>
            </a:r>
            <a:r>
              <a:rPr lang="en-US" dirty="0">
                <a:sym typeface="Symbol" charset="0"/>
              </a:rPr>
              <a:t> </a:t>
            </a:r>
            <a:r>
              <a:rPr lang="en-US" dirty="0"/>
              <a:t>a at rate of </a:t>
            </a:r>
            <a:r>
              <a:rPr lang="en-US" sz="2000" dirty="0">
                <a:sym typeface="Symbol" charset="0"/>
              </a:rPr>
              <a:t></a:t>
            </a:r>
            <a:r>
              <a:rPr lang="en-US" dirty="0">
                <a:sym typeface="Symbol" charset="0"/>
              </a:rPr>
              <a:t> = </a:t>
            </a:r>
            <a:r>
              <a:rPr lang="en-US" dirty="0"/>
              <a:t>10</a:t>
            </a:r>
            <a:r>
              <a:rPr lang="en-US" baseline="30000" dirty="0"/>
              <a:t>-4</a:t>
            </a:r>
            <a:r>
              <a:rPr lang="en-US" dirty="0"/>
              <a:t>; but allele a mutates a </a:t>
            </a:r>
            <a:r>
              <a:rPr lang="en-US" dirty="0">
                <a:sym typeface="Symbol" charset="0"/>
              </a:rPr>
              <a:t> A at a rate of </a:t>
            </a:r>
            <a:r>
              <a:rPr lang="en-US" sz="2000" dirty="0">
                <a:sym typeface="Symbol" charset="0"/>
              </a:rPr>
              <a:t></a:t>
            </a:r>
            <a:r>
              <a:rPr lang="en-US" dirty="0"/>
              <a:t> = 10</a:t>
            </a:r>
            <a:r>
              <a:rPr lang="en-US" baseline="30000" dirty="0"/>
              <a:t>-5</a:t>
            </a:r>
            <a:r>
              <a:rPr lang="en-US" dirty="0"/>
              <a:t>.</a:t>
            </a:r>
          </a:p>
          <a:p>
            <a:pPr marL="457200" indent="-457200">
              <a:buFontTx/>
              <a:buChar char="•"/>
            </a:pPr>
            <a:endParaRPr lang="en-US" dirty="0"/>
          </a:p>
        </p:txBody>
      </p:sp>
      <p:sp>
        <p:nvSpPr>
          <p:cNvPr id="17411" name="Text Box 6"/>
          <p:cNvSpPr txBox="1">
            <a:spLocks noChangeArrowheads="1"/>
          </p:cNvSpPr>
          <p:nvPr/>
        </p:nvSpPr>
        <p:spPr bwMode="auto">
          <a:xfrm>
            <a:off x="1752600" y="6046788"/>
            <a:ext cx="4289425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1600" b="1">
                <a:solidFill>
                  <a:schemeClr val="tx1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1600" b="1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2pPr>
            <a:lvl3pPr marL="1143000" indent="-228600">
              <a:defRPr sz="1600" b="1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3pPr>
            <a:lvl4pPr marL="1600200" indent="-228600">
              <a:defRPr sz="1600" b="1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4pPr>
            <a:lvl5pPr marL="2057400" indent="-228600">
              <a:defRPr sz="1600" b="1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9pPr>
          </a:lstStyle>
          <a:p>
            <a:r>
              <a:rPr lang="en-US" sz="1200" b="0"/>
              <a:t>Hartl &amp; Clark (1997) Principles of Population Genetics</a:t>
            </a:r>
          </a:p>
        </p:txBody>
      </p:sp>
    </p:spTree>
    <p:extLst>
      <p:ext uri="{BB962C8B-B14F-4D97-AF65-F5344CB8AC3E}">
        <p14:creationId xmlns:p14="http://schemas.microsoft.com/office/powerpoint/2010/main" val="146583772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516672" y="1662795"/>
            <a:ext cx="8441473" cy="1143000"/>
          </a:xfrm>
        </p:spPr>
        <p:txBody>
          <a:bodyPr>
            <a:noAutofit/>
          </a:bodyPr>
          <a:lstStyle/>
          <a:p>
            <a:pPr algn="l"/>
            <a:r>
              <a:rPr lang="en-US" dirty="0">
                <a:latin typeface="Comic Sans MS" charset="0"/>
                <a:ea typeface="Comic Sans MS" charset="0"/>
                <a:cs typeface="Comic Sans MS" charset="0"/>
              </a:rPr>
              <a:t>The 2</a:t>
            </a:r>
            <a:r>
              <a:rPr lang="en-US" baseline="30000" dirty="0">
                <a:latin typeface="Comic Sans MS" charset="0"/>
                <a:ea typeface="Comic Sans MS" charset="0"/>
                <a:cs typeface="Comic Sans MS" charset="0"/>
              </a:rPr>
              <a:t>nd</a:t>
            </a:r>
            <a:r>
              <a:rPr lang="en-US" dirty="0">
                <a:latin typeface="Comic Sans MS" charset="0"/>
                <a:ea typeface="Comic Sans MS" charset="0"/>
                <a:cs typeface="Comic Sans MS" charset="0"/>
              </a:rPr>
              <a:t> evolutionary force is,</a:t>
            </a:r>
            <a:br>
              <a:rPr lang="en-US" dirty="0">
                <a:latin typeface="Comic Sans MS" charset="0"/>
                <a:ea typeface="Comic Sans MS" charset="0"/>
                <a:cs typeface="Comic Sans MS" charset="0"/>
              </a:rPr>
            </a:br>
            <a:r>
              <a:rPr lang="en-US" u="sng" dirty="0">
                <a:latin typeface="Comic Sans MS" charset="0"/>
                <a:ea typeface="Comic Sans MS" charset="0"/>
                <a:cs typeface="Comic Sans MS" charset="0"/>
              </a:rPr>
              <a:t>genetic drift</a:t>
            </a:r>
          </a:p>
        </p:txBody>
      </p:sp>
    </p:spTree>
    <p:extLst>
      <p:ext uri="{BB962C8B-B14F-4D97-AF65-F5344CB8AC3E}">
        <p14:creationId xmlns:p14="http://schemas.microsoft.com/office/powerpoint/2010/main" val="14441640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18349" y="505360"/>
            <a:ext cx="7987390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/>
              <a:t>Genetic Drift – What does the term mean?</a:t>
            </a:r>
          </a:p>
          <a:p>
            <a:endParaRPr lang="en-US" sz="2800" b="1" dirty="0"/>
          </a:p>
          <a:p>
            <a:r>
              <a:rPr lang="en-US" sz="2200" dirty="0">
                <a:latin typeface="Calibri"/>
                <a:cs typeface="Calibri"/>
              </a:rPr>
              <a:t>Genetic drift = random fluctuations in allele frequencies resulting from the random sampling of gametes.</a:t>
            </a:r>
          </a:p>
          <a:p>
            <a:endParaRPr lang="en-US" sz="2200" dirty="0">
              <a:latin typeface="Calibri"/>
              <a:cs typeface="Calibri"/>
            </a:endParaRPr>
          </a:p>
          <a:p>
            <a:pPr marL="923925" indent="-457200">
              <a:buFont typeface="+mj-lt"/>
              <a:buAutoNum type="arabicPeriod"/>
            </a:pPr>
            <a:r>
              <a:rPr lang="en-US" sz="2000" dirty="0">
                <a:latin typeface="Calibri"/>
                <a:cs typeface="Calibri"/>
              </a:rPr>
              <a:t>The direction of genetic drift is always unpredictable.</a:t>
            </a:r>
          </a:p>
          <a:p>
            <a:pPr marL="923925" indent="-457200">
              <a:buFont typeface="+mj-lt"/>
              <a:buAutoNum type="arabicPeriod"/>
            </a:pPr>
            <a:r>
              <a:rPr lang="en-US" sz="2000" dirty="0">
                <a:latin typeface="Calibri"/>
                <a:cs typeface="Calibri"/>
              </a:rPr>
              <a:t>The magnitude of genetic drift depends on population size (N).</a:t>
            </a:r>
          </a:p>
          <a:p>
            <a:pPr marL="923925" indent="-457200">
              <a:buFont typeface="+mj-lt"/>
              <a:buAutoNum type="arabicPeriod"/>
            </a:pPr>
            <a:r>
              <a:rPr lang="en-US" sz="2000" dirty="0">
                <a:latin typeface="Calibri"/>
                <a:cs typeface="Calibri"/>
              </a:rPr>
              <a:t>Genetic drift reduces genetic variation over the long-term.</a:t>
            </a:r>
          </a:p>
          <a:p>
            <a:pPr marL="923925" indent="-457200">
              <a:buFont typeface="+mj-lt"/>
              <a:buAutoNum type="arabicPeriod"/>
            </a:pPr>
            <a:r>
              <a:rPr lang="en-US" sz="2000" dirty="0">
                <a:latin typeface="Calibri"/>
                <a:cs typeface="Calibri"/>
              </a:rPr>
              <a:t>Genetic drift causes populations to diverge.</a:t>
            </a:r>
          </a:p>
          <a:p>
            <a:pPr>
              <a:defRPr/>
            </a:pPr>
            <a:endParaRPr lang="en-US" sz="2000" dirty="0"/>
          </a:p>
          <a:p>
            <a:pPr>
              <a:defRPr/>
            </a:pPr>
            <a:r>
              <a:rPr lang="en-US" sz="2000" dirty="0"/>
              <a:t>This type of “random sampling of gametes” occurs naturally:</a:t>
            </a:r>
          </a:p>
          <a:p>
            <a:pPr marL="457200" indent="-457200">
              <a:buFontTx/>
              <a:buChar char="•"/>
              <a:defRPr/>
            </a:pPr>
            <a:endParaRPr lang="en-US" sz="2000" dirty="0"/>
          </a:p>
          <a:p>
            <a:pPr marL="1028700" lvl="1" indent="-457200">
              <a:buFontTx/>
              <a:buChar char="•"/>
              <a:defRPr/>
            </a:pPr>
            <a:r>
              <a:rPr lang="en-US" sz="2000" dirty="0"/>
              <a:t>Which gametes fertilizes the egg?</a:t>
            </a:r>
          </a:p>
          <a:p>
            <a:pPr marL="1028700" lvl="1" indent="-457200">
              <a:buFontTx/>
              <a:buChar char="•"/>
              <a:defRPr/>
            </a:pPr>
            <a:r>
              <a:rPr lang="en-US" sz="2000" dirty="0"/>
              <a:t>What proportion of offspring survive?</a:t>
            </a:r>
          </a:p>
          <a:p>
            <a:pPr marL="1028700" lvl="1" indent="-457200">
              <a:buFontTx/>
              <a:buChar char="•"/>
              <a:defRPr/>
            </a:pPr>
            <a:r>
              <a:rPr lang="en-US" sz="2000" dirty="0"/>
              <a:t>What proportion of offspring contribute gametes to the next generation?</a:t>
            </a:r>
            <a:endParaRPr lang="en-US" sz="2200" dirty="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1353764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020" y="246743"/>
            <a:ext cx="5177009" cy="23624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020" y="3850245"/>
            <a:ext cx="5961743" cy="163434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183921" y="1262744"/>
            <a:ext cx="1597105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200" dirty="0"/>
              <a:t>Sample Size </a:t>
            </a:r>
          </a:p>
          <a:p>
            <a:pPr algn="ctr"/>
            <a:r>
              <a:rPr lang="en-US" sz="2200" dirty="0"/>
              <a:t>Effect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96505" y="3410856"/>
            <a:ext cx="1841338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200" dirty="0"/>
              <a:t>Bottleneck</a:t>
            </a:r>
          </a:p>
          <a:p>
            <a:pPr algn="ctr"/>
            <a:r>
              <a:rPr lang="en-US" sz="2200" dirty="0"/>
              <a:t>or</a:t>
            </a:r>
          </a:p>
          <a:p>
            <a:pPr algn="ctr"/>
            <a:r>
              <a:rPr lang="en-US" sz="2200" dirty="0"/>
              <a:t>Founder Event</a:t>
            </a:r>
          </a:p>
        </p:txBody>
      </p:sp>
      <p:sp>
        <p:nvSpPr>
          <p:cNvPr id="6" name="Rectangle 5"/>
          <p:cNvSpPr/>
          <p:nvPr/>
        </p:nvSpPr>
        <p:spPr>
          <a:xfrm>
            <a:off x="587829" y="5725663"/>
            <a:ext cx="4572000" cy="27699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200" dirty="0"/>
              <a:t>https://</a:t>
            </a:r>
            <a:r>
              <a:rPr lang="en-US" sz="1200" dirty="0" err="1"/>
              <a:t>evolution.berkeley.edu</a:t>
            </a:r>
            <a:r>
              <a:rPr lang="en-US" sz="1200" dirty="0"/>
              <a:t>/evo101/IIID3Bottlenecks.shtml</a:t>
            </a:r>
          </a:p>
        </p:txBody>
      </p:sp>
      <p:sp>
        <p:nvSpPr>
          <p:cNvPr id="7" name="Down Arrow 6"/>
          <p:cNvSpPr/>
          <p:nvPr/>
        </p:nvSpPr>
        <p:spPr>
          <a:xfrm rot="20208709">
            <a:off x="7112965" y="2351405"/>
            <a:ext cx="377371" cy="740229"/>
          </a:xfrm>
          <a:prstGeom prst="down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790491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43756" y="444787"/>
            <a:ext cx="7968669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>
                <a:solidFill>
                  <a:schemeClr val="tx1"/>
                </a:solidFill>
                <a:latin typeface="Calibri"/>
                <a:cs typeface="Calibri"/>
              </a:rPr>
              <a:t>Wright-Fisher Model, characterizes changes in allele frequency mathematically.</a:t>
            </a:r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-184666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-184666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5" name="Group 4"/>
          <p:cNvGrpSpPr/>
          <p:nvPr/>
        </p:nvGrpSpPr>
        <p:grpSpPr>
          <a:xfrm>
            <a:off x="403960" y="1907541"/>
            <a:ext cx="7239000" cy="4524316"/>
            <a:chOff x="838200" y="4191000"/>
            <a:chExt cx="7239000" cy="4524316"/>
          </a:xfrm>
        </p:grpSpPr>
        <p:sp>
          <p:nvSpPr>
            <p:cNvPr id="6" name="TextBox 5"/>
            <p:cNvSpPr txBox="1"/>
            <p:nvPr/>
          </p:nvSpPr>
          <p:spPr>
            <a:xfrm>
              <a:off x="838200" y="4191000"/>
              <a:ext cx="7239000" cy="45243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The expected (E) allele frequency (</a:t>
              </a:r>
              <a:r>
                <a:rPr lang="en-US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p</a:t>
              </a:r>
              <a:r>
                <a:rPr lang="en-US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) in the next generation (</a:t>
              </a:r>
              <a:r>
                <a:rPr lang="en-US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 </a:t>
              </a:r>
              <a:r>
                <a:rPr lang="en-US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+ 1) is equal to the frequency in the current generation (</a:t>
              </a:r>
              <a:r>
                <a:rPr lang="en-US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</a:t>
              </a:r>
              <a:r>
                <a:rPr lang="en-US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):</a:t>
              </a:r>
            </a:p>
            <a:p>
              <a:endParaRPr lang="en-US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endParaRPr lang="en-US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endParaRPr lang="en-US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endParaRPr lang="en-US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endParaRPr lang="en-US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endParaRPr lang="en-US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endParaRPr lang="en-US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endParaRPr lang="en-US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endParaRPr lang="en-US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endParaRPr lang="en-US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r>
                <a:rPr lang="en-US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The direction of drift is unpredictable, but the variance is a function of 1/2N.</a:t>
              </a:r>
            </a:p>
            <a:p>
              <a:endParaRPr lang="en-US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marL="454025" indent="-285750">
                <a:buFont typeface="Arial"/>
                <a:buChar char="•"/>
              </a:pPr>
              <a:r>
                <a:rPr lang="en-US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	Variance is large when N is small.</a:t>
              </a:r>
            </a:p>
            <a:p>
              <a:pPr marL="454025" indent="-285750">
                <a:buFont typeface="Arial"/>
                <a:buChar char="•"/>
              </a:pPr>
              <a:r>
                <a:rPr lang="en-US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	Variance is small when N is large.  </a:t>
              </a:r>
            </a:p>
          </p:txBody>
        </p:sp>
        <p:pic>
          <p:nvPicPr>
            <p:cNvPr id="7" name="Picture 3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3886199" y="4876800"/>
              <a:ext cx="1360170" cy="320040"/>
            </a:xfrm>
            <a:prstGeom prst="rect">
              <a:avLst/>
            </a:prstGeom>
            <a:noFill/>
          </p:spPr>
        </p:pic>
      </p:grpSp>
      <p:sp>
        <p:nvSpPr>
          <p:cNvPr id="9" name="Rectangle 6"/>
          <p:cNvSpPr>
            <a:spLocks noChangeArrowheads="1"/>
          </p:cNvSpPr>
          <p:nvPr/>
        </p:nvSpPr>
        <p:spPr bwMode="auto">
          <a:xfrm>
            <a:off x="0" y="-184666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0" name="Group 9"/>
          <p:cNvGrpSpPr/>
          <p:nvPr/>
        </p:nvGrpSpPr>
        <p:grpSpPr>
          <a:xfrm>
            <a:off x="480160" y="2974341"/>
            <a:ext cx="7239000" cy="1036320"/>
            <a:chOff x="914400" y="5013960"/>
            <a:chExt cx="7239000" cy="1036320"/>
          </a:xfrm>
        </p:grpSpPr>
        <p:sp>
          <p:nvSpPr>
            <p:cNvPr id="11" name="TextBox 10"/>
            <p:cNvSpPr txBox="1"/>
            <p:nvPr/>
          </p:nvSpPr>
          <p:spPr>
            <a:xfrm>
              <a:off x="914400" y="5013960"/>
              <a:ext cx="72390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The variance (V) of (</a:t>
              </a:r>
              <a:r>
                <a:rPr lang="en-US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p</a:t>
              </a:r>
              <a:r>
                <a:rPr lang="en-US" i="1" baseline="-25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</a:t>
              </a:r>
              <a:r>
                <a:rPr lang="en-US" baseline="-25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+1</a:t>
              </a:r>
              <a:r>
                <a:rPr lang="en-US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) is:</a:t>
              </a:r>
            </a:p>
          </p:txBody>
        </p:sp>
        <p:pic>
          <p:nvPicPr>
            <p:cNvPr id="12" name="Picture 5"/>
            <p:cNvPicPr>
              <a:picLocks noChangeAspect="1" noChangeArrowheads="1"/>
            </p:cNvPicPr>
            <p:nvPr/>
          </p:nvPicPr>
          <p:blipFill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3296920" y="5410200"/>
              <a:ext cx="2418080" cy="640080"/>
            </a:xfrm>
            <a:prstGeom prst="rect">
              <a:avLst/>
            </a:prstGeom>
            <a:noFill/>
          </p:spPr>
        </p:pic>
      </p:grpSp>
      <p:sp>
        <p:nvSpPr>
          <p:cNvPr id="13" name="Rectangle 8"/>
          <p:cNvSpPr>
            <a:spLocks noChangeArrowheads="1"/>
          </p:cNvSpPr>
          <p:nvPr/>
        </p:nvSpPr>
        <p:spPr bwMode="auto">
          <a:xfrm>
            <a:off x="0" y="-184666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Rectangle 10"/>
          <p:cNvSpPr>
            <a:spLocks noChangeArrowheads="1"/>
          </p:cNvSpPr>
          <p:nvPr/>
        </p:nvSpPr>
        <p:spPr bwMode="auto">
          <a:xfrm>
            <a:off x="0" y="-184666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5" name="Group 14"/>
          <p:cNvGrpSpPr/>
          <p:nvPr/>
        </p:nvGrpSpPr>
        <p:grpSpPr>
          <a:xfrm>
            <a:off x="480160" y="3934461"/>
            <a:ext cx="7239000" cy="846126"/>
            <a:chOff x="914400" y="5593080"/>
            <a:chExt cx="7239000" cy="846126"/>
          </a:xfrm>
        </p:grpSpPr>
        <p:sp>
          <p:nvSpPr>
            <p:cNvPr id="16" name="TextBox 15"/>
            <p:cNvSpPr txBox="1"/>
            <p:nvPr/>
          </p:nvSpPr>
          <p:spPr>
            <a:xfrm>
              <a:off x="914400" y="5593080"/>
              <a:ext cx="72390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95% confidence interval (CI) is between:</a:t>
              </a:r>
            </a:p>
          </p:txBody>
        </p:sp>
        <p:pic>
          <p:nvPicPr>
            <p:cNvPr id="17" name="Picture 7"/>
            <p:cNvPicPr>
              <a:picLocks noChangeAspect="1" noChangeArrowheads="1"/>
            </p:cNvPicPr>
            <p:nvPr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724400" y="6096000"/>
              <a:ext cx="1360170" cy="320040"/>
            </a:xfrm>
            <a:prstGeom prst="rect">
              <a:avLst/>
            </a:prstGeom>
            <a:noFill/>
          </p:spPr>
        </p:pic>
        <p:pic>
          <p:nvPicPr>
            <p:cNvPr id="18" name="Picture 9"/>
            <p:cNvPicPr>
              <a:picLocks noChangeAspect="1" noChangeArrowheads="1"/>
            </p:cNvPicPr>
            <p:nvPr/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2133600" y="6096000"/>
              <a:ext cx="1360170" cy="320040"/>
            </a:xfrm>
            <a:prstGeom prst="rect">
              <a:avLst/>
            </a:prstGeom>
            <a:noFill/>
          </p:spPr>
        </p:pic>
        <p:sp>
          <p:nvSpPr>
            <p:cNvPr id="19" name="TextBox 18"/>
            <p:cNvSpPr txBox="1"/>
            <p:nvPr/>
          </p:nvSpPr>
          <p:spPr>
            <a:xfrm>
              <a:off x="3810000" y="6069874"/>
              <a:ext cx="51809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and</a:t>
              </a:r>
            </a:p>
          </p:txBody>
        </p:sp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CD6A34B7-FA74-EE4E-9819-E669FAAD9EB8}"/>
              </a:ext>
            </a:extLst>
          </p:cNvPr>
          <p:cNvSpPr txBox="1"/>
          <p:nvPr/>
        </p:nvSpPr>
        <p:spPr>
          <a:xfrm>
            <a:off x="4157327" y="5683933"/>
            <a:ext cx="593432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400" dirty="0">
                <a:solidFill>
                  <a:srgbClr val="FFC000"/>
                </a:solidFill>
                <a:latin typeface="+mj-lt"/>
              </a:rPr>
              <a:t>*</a:t>
            </a:r>
          </a:p>
        </p:txBody>
      </p:sp>
    </p:spTree>
    <p:extLst>
      <p:ext uri="{BB962C8B-B14F-4D97-AF65-F5344CB8AC3E}">
        <p14:creationId xmlns:p14="http://schemas.microsoft.com/office/powerpoint/2010/main" val="6012465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Rectangle 47"/>
          <p:cNvSpPr/>
          <p:nvPr/>
        </p:nvSpPr>
        <p:spPr>
          <a:xfrm>
            <a:off x="285093" y="4936983"/>
            <a:ext cx="8630510" cy="172142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4" name="Group 23"/>
          <p:cNvGrpSpPr/>
          <p:nvPr/>
        </p:nvGrpSpPr>
        <p:grpSpPr>
          <a:xfrm>
            <a:off x="1642607" y="5019338"/>
            <a:ext cx="3569970" cy="369332"/>
            <a:chOff x="1642607" y="4876800"/>
            <a:chExt cx="3569970" cy="369332"/>
          </a:xfrm>
        </p:grpSpPr>
        <p:pic>
          <p:nvPicPr>
            <p:cNvPr id="25" name="Picture 7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3852407" y="4902926"/>
              <a:ext cx="1360170" cy="320040"/>
            </a:xfrm>
            <a:prstGeom prst="rect">
              <a:avLst/>
            </a:prstGeom>
            <a:noFill/>
          </p:spPr>
        </p:pic>
        <p:pic>
          <p:nvPicPr>
            <p:cNvPr id="26" name="Picture 9"/>
            <p:cNvPicPr>
              <a:picLocks noChangeAspect="1" noChangeArrowheads="1"/>
            </p:cNvPicPr>
            <p:nvPr/>
          </p:nvPicPr>
          <p:blipFill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1642607" y="4902926"/>
              <a:ext cx="1360170" cy="320040"/>
            </a:xfrm>
            <a:prstGeom prst="rect">
              <a:avLst/>
            </a:prstGeom>
            <a:noFill/>
          </p:spPr>
        </p:pic>
        <p:sp>
          <p:nvSpPr>
            <p:cNvPr id="27" name="TextBox 26"/>
            <p:cNvSpPr txBox="1"/>
            <p:nvPr/>
          </p:nvSpPr>
          <p:spPr>
            <a:xfrm>
              <a:off x="3166607" y="4876800"/>
              <a:ext cx="51809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and</a:t>
              </a:r>
            </a:p>
          </p:txBody>
        </p:sp>
      </p:grpSp>
      <p:sp>
        <p:nvSpPr>
          <p:cNvPr id="3" name="Rectangle 2"/>
          <p:cNvSpPr/>
          <p:nvPr/>
        </p:nvSpPr>
        <p:spPr>
          <a:xfrm>
            <a:off x="457200" y="381000"/>
            <a:ext cx="83058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>
                <a:latin typeface="Calibri"/>
                <a:cs typeface="Calibri"/>
              </a:rPr>
              <a:t>We can’t predict the allele frequency, but we can predict it with confidence intervals?</a:t>
            </a:r>
            <a:endParaRPr lang="en-US" sz="3200" dirty="0">
              <a:solidFill>
                <a:schemeClr val="tx1"/>
              </a:solidFill>
              <a:latin typeface="Calibri"/>
              <a:cs typeface="Calibri"/>
            </a:endParaRPr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-184666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0" y="-184666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0" y="-184666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74083" y="1515686"/>
            <a:ext cx="808064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If 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0.5 in a population of 10 individuals (small number), what is the expected allele frequency in generation 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+1?  What is the variance and 95% CI?</a:t>
            </a:r>
          </a:p>
        </p:txBody>
      </p:sp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295400" y="2428538"/>
            <a:ext cx="1360170" cy="320040"/>
          </a:xfrm>
          <a:prstGeom prst="rect">
            <a:avLst/>
          </a:prstGeom>
          <a:noFill/>
        </p:spPr>
      </p:pic>
      <p:sp>
        <p:nvSpPr>
          <p:cNvPr id="10" name="Rectangle 2"/>
          <p:cNvSpPr>
            <a:spLocks noChangeArrowheads="1"/>
          </p:cNvSpPr>
          <p:nvPr/>
        </p:nvSpPr>
        <p:spPr bwMode="auto">
          <a:xfrm>
            <a:off x="0" y="-184666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Picture 1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295400" y="2885738"/>
            <a:ext cx="1456182" cy="320040"/>
          </a:xfrm>
          <a:prstGeom prst="rect">
            <a:avLst/>
          </a:prstGeom>
          <a:noFill/>
        </p:spPr>
      </p:pic>
      <p:pic>
        <p:nvPicPr>
          <p:cNvPr id="12" name="Picture 5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267200" y="2352338"/>
            <a:ext cx="2072640" cy="548640"/>
          </a:xfrm>
          <a:prstGeom prst="rect">
            <a:avLst/>
          </a:prstGeom>
          <a:noFill/>
        </p:spPr>
      </p:pic>
      <p:sp>
        <p:nvSpPr>
          <p:cNvPr id="13" name="Rectangle 4"/>
          <p:cNvSpPr>
            <a:spLocks noChangeArrowheads="1"/>
          </p:cNvSpPr>
          <p:nvPr/>
        </p:nvSpPr>
        <p:spPr bwMode="auto">
          <a:xfrm>
            <a:off x="0" y="-184666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Rectangle 6"/>
          <p:cNvSpPr>
            <a:spLocks noChangeArrowheads="1"/>
          </p:cNvSpPr>
          <p:nvPr/>
        </p:nvSpPr>
        <p:spPr bwMode="auto">
          <a:xfrm>
            <a:off x="0" y="-184666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Rectangle 8"/>
          <p:cNvSpPr>
            <a:spLocks noChangeArrowheads="1"/>
          </p:cNvSpPr>
          <p:nvPr/>
        </p:nvSpPr>
        <p:spPr bwMode="auto">
          <a:xfrm>
            <a:off x="0" y="-184666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Rectangle 10"/>
          <p:cNvSpPr>
            <a:spLocks noChangeArrowheads="1"/>
          </p:cNvSpPr>
          <p:nvPr/>
        </p:nvSpPr>
        <p:spPr bwMode="auto">
          <a:xfrm>
            <a:off x="0" y="-184666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Rectangle 12"/>
          <p:cNvSpPr>
            <a:spLocks noChangeArrowheads="1"/>
          </p:cNvSpPr>
          <p:nvPr/>
        </p:nvSpPr>
        <p:spPr bwMode="auto">
          <a:xfrm>
            <a:off x="0" y="-184666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8" name="Picture 11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267200" y="3038138"/>
            <a:ext cx="2255520" cy="548640"/>
          </a:xfrm>
          <a:prstGeom prst="rect">
            <a:avLst/>
          </a:prstGeom>
          <a:noFill/>
        </p:spPr>
      </p:pic>
      <p:sp>
        <p:nvSpPr>
          <p:cNvPr id="19" name="Rectangle 14"/>
          <p:cNvSpPr>
            <a:spLocks noChangeArrowheads="1"/>
          </p:cNvSpPr>
          <p:nvPr/>
        </p:nvSpPr>
        <p:spPr bwMode="auto">
          <a:xfrm>
            <a:off x="0" y="-184666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" name="Picture 13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267200" y="3723938"/>
            <a:ext cx="1508760" cy="548640"/>
          </a:xfrm>
          <a:prstGeom prst="rect">
            <a:avLst/>
          </a:prstGeom>
          <a:noFill/>
        </p:spPr>
      </p:pic>
      <p:sp>
        <p:nvSpPr>
          <p:cNvPr id="21" name="Rectangle 16"/>
          <p:cNvSpPr>
            <a:spLocks noChangeArrowheads="1"/>
          </p:cNvSpPr>
          <p:nvPr/>
        </p:nvSpPr>
        <p:spPr bwMode="auto">
          <a:xfrm>
            <a:off x="0" y="-184666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Rectangle 18"/>
          <p:cNvSpPr>
            <a:spLocks noChangeArrowheads="1"/>
          </p:cNvSpPr>
          <p:nvPr/>
        </p:nvSpPr>
        <p:spPr bwMode="auto">
          <a:xfrm>
            <a:off x="0" y="-184666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3" name="Picture 17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267200" y="4485938"/>
            <a:ext cx="1787652" cy="310896"/>
          </a:xfrm>
          <a:prstGeom prst="rect">
            <a:avLst/>
          </a:prstGeom>
          <a:noFill/>
        </p:spPr>
      </p:pic>
      <p:sp>
        <p:nvSpPr>
          <p:cNvPr id="29" name="Rectangle 20"/>
          <p:cNvSpPr>
            <a:spLocks noChangeArrowheads="1"/>
          </p:cNvSpPr>
          <p:nvPr/>
        </p:nvSpPr>
        <p:spPr bwMode="auto">
          <a:xfrm>
            <a:off x="0" y="-184666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" name="Rectangle 22"/>
          <p:cNvSpPr>
            <a:spLocks noChangeArrowheads="1"/>
          </p:cNvSpPr>
          <p:nvPr/>
        </p:nvSpPr>
        <p:spPr bwMode="auto">
          <a:xfrm>
            <a:off x="0" y="-184666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31" name="Group 30"/>
          <p:cNvGrpSpPr/>
          <p:nvPr/>
        </p:nvGrpSpPr>
        <p:grpSpPr>
          <a:xfrm>
            <a:off x="1671951" y="5475143"/>
            <a:ext cx="3585849" cy="369332"/>
            <a:chOff x="1671951" y="5332605"/>
            <a:chExt cx="3585849" cy="369332"/>
          </a:xfrm>
        </p:grpSpPr>
        <p:pic>
          <p:nvPicPr>
            <p:cNvPr id="32" name="Picture 19"/>
            <p:cNvPicPr>
              <a:picLocks noChangeAspect="1" noChangeArrowheads="1"/>
            </p:cNvPicPr>
            <p:nvPr/>
          </p:nvPicPr>
          <p:blipFill>
            <a:blip r:embed="rId10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3852407" y="5360126"/>
              <a:ext cx="1405393" cy="320040"/>
            </a:xfrm>
            <a:prstGeom prst="rect">
              <a:avLst/>
            </a:prstGeom>
            <a:noFill/>
          </p:spPr>
        </p:pic>
        <p:sp>
          <p:nvSpPr>
            <p:cNvPr id="33" name="TextBox 32"/>
            <p:cNvSpPr txBox="1"/>
            <p:nvPr/>
          </p:nvSpPr>
          <p:spPr>
            <a:xfrm>
              <a:off x="3198088" y="5332605"/>
              <a:ext cx="51809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and</a:t>
              </a:r>
            </a:p>
          </p:txBody>
        </p:sp>
        <p:pic>
          <p:nvPicPr>
            <p:cNvPr id="34" name="Picture 21"/>
            <p:cNvPicPr>
              <a:picLocks noChangeAspect="1" noChangeArrowheads="1"/>
            </p:cNvPicPr>
            <p:nvPr/>
          </p:nvPicPr>
          <p:blipFill>
            <a:blip r:embed="rId11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1671951" y="5360126"/>
              <a:ext cx="1405393" cy="320040"/>
            </a:xfrm>
            <a:prstGeom prst="rect">
              <a:avLst/>
            </a:prstGeom>
            <a:noFill/>
          </p:spPr>
        </p:pic>
      </p:grpSp>
      <p:sp>
        <p:nvSpPr>
          <p:cNvPr id="35" name="Rectangle 24"/>
          <p:cNvSpPr>
            <a:spLocks noChangeArrowheads="1"/>
          </p:cNvSpPr>
          <p:nvPr/>
        </p:nvSpPr>
        <p:spPr bwMode="auto">
          <a:xfrm>
            <a:off x="0" y="-184666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6" name="Rectangle 26"/>
          <p:cNvSpPr>
            <a:spLocks noChangeArrowheads="1"/>
          </p:cNvSpPr>
          <p:nvPr/>
        </p:nvSpPr>
        <p:spPr bwMode="auto">
          <a:xfrm>
            <a:off x="0" y="-184666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37" name="Group 36"/>
          <p:cNvGrpSpPr/>
          <p:nvPr/>
        </p:nvGrpSpPr>
        <p:grpSpPr>
          <a:xfrm>
            <a:off x="1674720" y="5895332"/>
            <a:ext cx="3232513" cy="369332"/>
            <a:chOff x="1674720" y="5752794"/>
            <a:chExt cx="3232513" cy="369332"/>
          </a:xfrm>
        </p:grpSpPr>
        <p:pic>
          <p:nvPicPr>
            <p:cNvPr id="38" name="Picture 23"/>
            <p:cNvPicPr>
              <a:picLocks noChangeAspect="1" noChangeArrowheads="1"/>
            </p:cNvPicPr>
            <p:nvPr/>
          </p:nvPicPr>
          <p:blipFill>
            <a:blip r:embed="rId1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1674720" y="5821680"/>
              <a:ext cx="1028700" cy="274320"/>
            </a:xfrm>
            <a:prstGeom prst="rect">
              <a:avLst/>
            </a:prstGeom>
            <a:noFill/>
          </p:spPr>
        </p:pic>
        <p:sp>
          <p:nvSpPr>
            <p:cNvPr id="39" name="TextBox 38"/>
            <p:cNvSpPr txBox="1"/>
            <p:nvPr/>
          </p:nvSpPr>
          <p:spPr>
            <a:xfrm>
              <a:off x="3192733" y="5752794"/>
              <a:ext cx="51809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and</a:t>
              </a:r>
            </a:p>
          </p:txBody>
        </p:sp>
        <p:pic>
          <p:nvPicPr>
            <p:cNvPr id="40" name="Picture 25"/>
            <p:cNvPicPr>
              <a:picLocks noChangeAspect="1" noChangeArrowheads="1"/>
            </p:cNvPicPr>
            <p:nvPr/>
          </p:nvPicPr>
          <p:blipFill>
            <a:blip r:embed="rId1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3878533" y="5817326"/>
              <a:ext cx="1028700" cy="274320"/>
            </a:xfrm>
            <a:prstGeom prst="rect">
              <a:avLst/>
            </a:prstGeom>
            <a:noFill/>
          </p:spPr>
        </p:pic>
      </p:grpSp>
      <p:sp>
        <p:nvSpPr>
          <p:cNvPr id="41" name="Rectangle 28"/>
          <p:cNvSpPr>
            <a:spLocks noChangeArrowheads="1"/>
          </p:cNvSpPr>
          <p:nvPr/>
        </p:nvSpPr>
        <p:spPr bwMode="auto">
          <a:xfrm>
            <a:off x="0" y="-184666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2" name="Rectangle 30"/>
          <p:cNvSpPr>
            <a:spLocks noChangeArrowheads="1"/>
          </p:cNvSpPr>
          <p:nvPr/>
        </p:nvSpPr>
        <p:spPr bwMode="auto">
          <a:xfrm>
            <a:off x="0" y="-184666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43" name="Group 42"/>
          <p:cNvGrpSpPr/>
          <p:nvPr/>
        </p:nvGrpSpPr>
        <p:grpSpPr>
          <a:xfrm>
            <a:off x="1703566" y="6250206"/>
            <a:ext cx="2668090" cy="369332"/>
            <a:chOff x="1703566" y="6107668"/>
            <a:chExt cx="2668090" cy="369332"/>
          </a:xfrm>
        </p:grpSpPr>
        <p:pic>
          <p:nvPicPr>
            <p:cNvPr id="44" name="Picture 27"/>
            <p:cNvPicPr>
              <a:picLocks noChangeAspect="1" noChangeArrowheads="1"/>
            </p:cNvPicPr>
            <p:nvPr/>
          </p:nvPicPr>
          <p:blipFill>
            <a:blip r:embed="rId1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3891596" y="6176554"/>
              <a:ext cx="480060" cy="274320"/>
            </a:xfrm>
            <a:prstGeom prst="rect">
              <a:avLst/>
            </a:prstGeom>
            <a:noFill/>
          </p:spPr>
        </p:pic>
        <p:sp>
          <p:nvSpPr>
            <p:cNvPr id="45" name="TextBox 44"/>
            <p:cNvSpPr txBox="1"/>
            <p:nvPr/>
          </p:nvSpPr>
          <p:spPr>
            <a:xfrm>
              <a:off x="3201440" y="6107668"/>
              <a:ext cx="51809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and</a:t>
              </a:r>
            </a:p>
          </p:txBody>
        </p:sp>
        <p:pic>
          <p:nvPicPr>
            <p:cNvPr id="46" name="Picture 29"/>
            <p:cNvPicPr>
              <a:picLocks noChangeAspect="1" noChangeArrowheads="1"/>
            </p:cNvPicPr>
            <p:nvPr/>
          </p:nvPicPr>
          <p:blipFill>
            <a:blip r:embed="rId1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1703566" y="6200504"/>
              <a:ext cx="480060" cy="274320"/>
            </a:xfrm>
            <a:prstGeom prst="rect">
              <a:avLst/>
            </a:prstGeom>
            <a:noFill/>
          </p:spPr>
        </p:pic>
      </p:grpSp>
      <p:sp>
        <p:nvSpPr>
          <p:cNvPr id="47" name="TextBox 46"/>
          <p:cNvSpPr txBox="1"/>
          <p:nvPr/>
        </p:nvSpPr>
        <p:spPr>
          <a:xfrm>
            <a:off x="5638800" y="5143699"/>
            <a:ext cx="3124200" cy="132343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We are 95% confident that the allele frequency will be between 0.276 and 0.724 in the next generation. 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376173" y="5020689"/>
            <a:ext cx="113219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95% CI:</a:t>
            </a:r>
          </a:p>
        </p:txBody>
      </p:sp>
    </p:spTree>
    <p:extLst>
      <p:ext uri="{BB962C8B-B14F-4D97-AF65-F5344CB8AC3E}">
        <p14:creationId xmlns:p14="http://schemas.microsoft.com/office/powerpoint/2010/main" val="30565816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Random_genetic_drift_chart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6913" y="401697"/>
            <a:ext cx="3704413" cy="63388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>
            <a:spLocks noChangeArrowheads="1"/>
          </p:cNvSpPr>
          <p:nvPr/>
        </p:nvSpPr>
        <p:spPr bwMode="auto">
          <a:xfrm>
            <a:off x="838200" y="6553200"/>
            <a:ext cx="7391400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600" b="1">
                <a:solidFill>
                  <a:schemeClr val="tx1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1600" b="1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2pPr>
            <a:lvl3pPr marL="1143000" indent="-228600">
              <a:defRPr sz="1600" b="1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3pPr>
            <a:lvl4pPr marL="1600200" indent="-228600">
              <a:defRPr sz="1600" b="1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4pPr>
            <a:lvl5pPr marL="2057400" indent="-228600">
              <a:defRPr sz="1600" b="1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9pPr>
          </a:lstStyle>
          <a:p>
            <a:r>
              <a:rPr lang="en-US" sz="1000" b="0"/>
              <a:t>https://www.boundless.com/biology/textbooks/boundless-biology-textbook/the-evolution-of-populations-19/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01063" y="84197"/>
            <a:ext cx="67640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Wright-Fisher Model for populations of N = 20, 200, &amp; 2000 individuals</a:t>
            </a: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155507" y="972386"/>
            <a:ext cx="2590283" cy="1152719"/>
          </a:xfrm>
          <a:prstGeom prst="rect">
            <a:avLst/>
          </a:prstGeom>
          <a:ln>
            <a:solidFill>
              <a:srgbClr val="000000"/>
            </a:solidFill>
          </a:ln>
        </p:spPr>
        <p:txBody>
          <a:bodyPr vert="horz" lIns="91440" tIns="45720" rIns="91440" bIns="45720" rtlCol="0" anchor="t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/>
                <a:ea typeface="+mj-ea"/>
                <a:cs typeface="Calibri"/>
              </a:rPr>
              <a:t>Small</a:t>
            </a:r>
            <a:r>
              <a:rPr kumimoji="0" lang="en-US" sz="2000" i="0" u="none" strike="noStrike" kern="1200" cap="none" spc="0" normalizeH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/>
                <a:ea typeface="+mj-ea"/>
                <a:cs typeface="Calibri"/>
              </a:rPr>
              <a:t> N = large effect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2000" baseline="0" dirty="0">
              <a:latin typeface="Calibri"/>
              <a:ea typeface="+mj-ea"/>
              <a:cs typeface="Calibri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i="0" u="none" strike="noStrike" kern="1200" cap="none" spc="0" normalizeH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/>
                <a:ea typeface="+mj-ea"/>
                <a:cs typeface="Calibri"/>
              </a:rPr>
              <a:t>Large N = </a:t>
            </a:r>
            <a:r>
              <a:rPr kumimoji="0" lang="en-US" sz="2000" i="0" u="none" strike="noStrike" kern="1200" cap="none" spc="0" normalizeH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/>
                <a:ea typeface="+mj-ea"/>
                <a:cs typeface="Calibri"/>
              </a:rPr>
              <a:t>sma</a:t>
            </a:r>
            <a:r>
              <a:rPr lang="en-US" sz="2000" dirty="0" err="1">
                <a:latin typeface="Calibri"/>
                <a:ea typeface="+mj-ea"/>
                <a:cs typeface="Calibri"/>
              </a:rPr>
              <a:t>ll</a:t>
            </a:r>
            <a:r>
              <a:rPr lang="en-US" sz="2000" dirty="0">
                <a:latin typeface="Calibri"/>
                <a:ea typeface="+mj-ea"/>
                <a:cs typeface="Calibri"/>
              </a:rPr>
              <a:t> effect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/>
              <a:ea typeface="+mj-ea"/>
              <a:cs typeface="Calibri"/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6398367" y="4597519"/>
            <a:ext cx="2413565" cy="1700050"/>
          </a:xfrm>
          <a:prstGeom prst="rect">
            <a:avLst/>
          </a:prstGeom>
          <a:ln>
            <a:solidFill>
              <a:srgbClr val="000000"/>
            </a:solidFill>
          </a:ln>
        </p:spPr>
        <p:txBody>
          <a:bodyPr vert="horz" lIns="91440" tIns="45720" rIns="91440" bIns="45720" rtlCol="0" anchor="t">
            <a:no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dirty="0">
                <a:latin typeface="Calibri"/>
                <a:ea typeface="+mj-ea"/>
                <a:cs typeface="Calibri"/>
              </a:rPr>
              <a:t>for N = 7 x 10</a:t>
            </a:r>
            <a:r>
              <a:rPr lang="en-US" sz="2000" baseline="30000" dirty="0">
                <a:latin typeface="Calibri"/>
                <a:ea typeface="+mj-ea"/>
                <a:cs typeface="Calibri"/>
              </a:rPr>
              <a:t>9 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dirty="0">
                <a:latin typeface="Calibri"/>
                <a:ea typeface="+mj-ea"/>
                <a:cs typeface="Calibri"/>
              </a:rPr>
              <a:t>(human population)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dirty="0">
                <a:latin typeface="Calibri"/>
                <a:ea typeface="+mj-ea"/>
                <a:cs typeface="Calibri"/>
              </a:rPr>
              <a:t>p = q</a:t>
            </a:r>
            <a:r>
              <a:rPr kumimoji="0" lang="en-US" sz="20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/>
                <a:ea typeface="+mj-ea"/>
                <a:cs typeface="Calibri"/>
              </a:rPr>
              <a:t> = 0.5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dirty="0">
                <a:latin typeface="Calibri"/>
                <a:ea typeface="+mj-ea"/>
                <a:cs typeface="Calibri"/>
              </a:rPr>
              <a:t>95% CI = 0.499991-0.500009</a:t>
            </a:r>
            <a:endParaRPr kumimoji="0" lang="en-US" sz="200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/>
              <a:ea typeface="+mj-ea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1265236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908D0B-088F-684E-9A4C-95DA4BB061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J. Hey 2011 – Q. Rev. Biol.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5AF612C-2CEA-3244-A423-5925E8D68A4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33363" indent="-233363">
              <a:buNone/>
            </a:pPr>
            <a:r>
              <a:rPr lang="en-US" dirty="0"/>
              <a:t>“Population thinking rejects a focus on a central representative type, and emphasizes the variation among individuals.”</a:t>
            </a:r>
          </a:p>
          <a:p>
            <a:pPr marL="233363" indent="-233363"/>
            <a:endParaRPr lang="en-US" dirty="0"/>
          </a:p>
          <a:p>
            <a:pPr marL="233363" indent="-233363">
              <a:buNone/>
            </a:pPr>
            <a:r>
              <a:rPr lang="en-US" dirty="0"/>
              <a:t>“… emphasizes variation at the expense of dwelling on entities…” 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3FAE09BD-9359-4D45-0A03-0B0500D78672}"/>
              </a:ext>
            </a:extLst>
          </p:cNvPr>
          <p:cNvGrpSpPr/>
          <p:nvPr/>
        </p:nvGrpSpPr>
        <p:grpSpPr>
          <a:xfrm>
            <a:off x="5382321" y="4073913"/>
            <a:ext cx="3568390" cy="2732049"/>
            <a:chOff x="5382321" y="4073913"/>
            <a:chExt cx="3568390" cy="2732049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74005846-B7D1-2CE9-9589-079D7FB8C61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802351" y="4518954"/>
              <a:ext cx="2743200" cy="1828800"/>
            </a:xfrm>
            <a:prstGeom prst="rect">
              <a:avLst/>
            </a:prstGeom>
          </p:spPr>
        </p:pic>
        <p:sp>
          <p:nvSpPr>
            <p:cNvPr id="6" name="Multiply 5">
              <a:extLst>
                <a:ext uri="{FF2B5EF4-FFF2-40B4-BE49-F238E27FC236}">
                  <a16:creationId xmlns:a16="http://schemas.microsoft.com/office/drawing/2014/main" id="{BF967762-0368-1014-7C1C-23D5F29A87B0}"/>
                </a:ext>
              </a:extLst>
            </p:cNvPr>
            <p:cNvSpPr/>
            <p:nvPr/>
          </p:nvSpPr>
          <p:spPr>
            <a:xfrm>
              <a:off x="5382321" y="4073913"/>
              <a:ext cx="3568390" cy="2732049"/>
            </a:xfrm>
            <a:prstGeom prst="mathMultiply">
              <a:avLst>
                <a:gd name="adj1" fmla="val 5298"/>
              </a:avLst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n>
                  <a:solidFill>
                    <a:schemeClr val="tx1"/>
                  </a:solidFill>
                </a:ln>
                <a:solidFill>
                  <a:sysClr val="windowText" lastClr="0000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32013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18349" y="505360"/>
            <a:ext cx="7987390" cy="60324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/>
              <a:t>Genetic variation is always lost.</a:t>
            </a:r>
          </a:p>
          <a:p>
            <a:endParaRPr lang="en-US" sz="2800" b="1" dirty="0"/>
          </a:p>
          <a:p>
            <a:r>
              <a:rPr lang="en-US" sz="2200" dirty="0">
                <a:latin typeface="Calibri"/>
                <a:cs typeface="Calibri"/>
              </a:rPr>
              <a:t>All loci eventually go to fixation; fixation of p implies loss of q.</a:t>
            </a:r>
          </a:p>
          <a:p>
            <a:endParaRPr lang="en-US" sz="2200" dirty="0">
              <a:latin typeface="Calibri"/>
              <a:cs typeface="Calibri"/>
            </a:endParaRPr>
          </a:p>
          <a:p>
            <a:r>
              <a:rPr lang="en-US" sz="2200" dirty="0" err="1">
                <a:latin typeface="Calibri"/>
                <a:cs typeface="Calibri"/>
              </a:rPr>
              <a:t>Heterozygosity</a:t>
            </a:r>
            <a:r>
              <a:rPr lang="en-US" sz="2200" dirty="0">
                <a:latin typeface="Calibri"/>
                <a:cs typeface="Calibri"/>
              </a:rPr>
              <a:t> is always reduced.</a:t>
            </a:r>
          </a:p>
          <a:p>
            <a:endParaRPr lang="en-US" sz="2200" dirty="0">
              <a:latin typeface="Calibri"/>
              <a:cs typeface="Calibri"/>
            </a:endParaRPr>
          </a:p>
          <a:p>
            <a:r>
              <a:rPr lang="en-US" sz="2200" dirty="0">
                <a:latin typeface="Calibri"/>
                <a:cs typeface="Calibri"/>
              </a:rPr>
              <a:t>Consider the </a:t>
            </a:r>
            <a:r>
              <a:rPr lang="en-US" sz="2200" u="sng" dirty="0">
                <a:latin typeface="Calibri"/>
                <a:cs typeface="Calibri"/>
              </a:rPr>
              <a:t>Inbreeding Coefficient</a:t>
            </a:r>
            <a:r>
              <a:rPr lang="en-US" sz="2200" dirty="0">
                <a:latin typeface="Calibri"/>
                <a:cs typeface="Calibri"/>
              </a:rPr>
              <a:t> = probability that two copies of a gene are </a:t>
            </a:r>
            <a:r>
              <a:rPr lang="en-US" sz="2200" u="sng" dirty="0">
                <a:latin typeface="Calibri"/>
                <a:cs typeface="Calibri"/>
              </a:rPr>
              <a:t>identical by descent (IBD)</a:t>
            </a:r>
            <a:r>
              <a:rPr lang="en-US" sz="2200" dirty="0">
                <a:latin typeface="Calibri"/>
                <a:cs typeface="Calibri"/>
              </a:rPr>
              <a:t>.</a:t>
            </a:r>
          </a:p>
          <a:p>
            <a:endParaRPr lang="en-US" sz="2200" dirty="0">
              <a:latin typeface="Calibri"/>
              <a:cs typeface="Calibri"/>
            </a:endParaRPr>
          </a:p>
          <a:p>
            <a:endParaRPr lang="en-US" sz="2200" dirty="0">
              <a:latin typeface="Calibri"/>
              <a:cs typeface="Calibri"/>
            </a:endParaRPr>
          </a:p>
          <a:p>
            <a:endParaRPr lang="en-US" sz="2200" dirty="0">
              <a:latin typeface="Calibri"/>
              <a:cs typeface="Calibri"/>
            </a:endParaRPr>
          </a:p>
          <a:p>
            <a:endParaRPr lang="en-US" sz="2200" dirty="0">
              <a:latin typeface="Calibri"/>
              <a:cs typeface="Calibri"/>
            </a:endParaRPr>
          </a:p>
          <a:p>
            <a:endParaRPr lang="en-US" sz="2200" dirty="0">
              <a:latin typeface="Calibri"/>
              <a:cs typeface="Calibri"/>
            </a:endParaRPr>
          </a:p>
          <a:p>
            <a:endParaRPr lang="en-US" sz="2200" dirty="0">
              <a:latin typeface="Calibri"/>
              <a:cs typeface="Calibri"/>
            </a:endParaRPr>
          </a:p>
          <a:p>
            <a:endParaRPr lang="en-US" sz="2200" dirty="0">
              <a:latin typeface="Calibri"/>
              <a:cs typeface="Calibri"/>
            </a:endParaRPr>
          </a:p>
          <a:p>
            <a:endParaRPr lang="en-US" sz="2200" dirty="0">
              <a:latin typeface="Calibri"/>
              <a:cs typeface="Calibri"/>
            </a:endParaRPr>
          </a:p>
          <a:p>
            <a:r>
              <a:rPr lang="en-US" dirty="0">
                <a:cs typeface="Calibri"/>
              </a:rPr>
              <a:t>Understand the difference: identical by descent (IBD) vs. identical by state</a:t>
            </a:r>
            <a:endParaRPr lang="en-US" dirty="0">
              <a:latin typeface="Calibri"/>
              <a:cs typeface="Calibri"/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1859309" y="4730992"/>
            <a:ext cx="2703775" cy="808700"/>
            <a:chOff x="2664216" y="3352800"/>
            <a:chExt cx="2703775" cy="808700"/>
          </a:xfrm>
        </p:grpSpPr>
        <p:sp>
          <p:nvSpPr>
            <p:cNvPr id="4" name="Oval 3"/>
            <p:cNvSpPr/>
            <p:nvPr/>
          </p:nvSpPr>
          <p:spPr>
            <a:xfrm>
              <a:off x="2665840" y="3886200"/>
              <a:ext cx="152400" cy="152400"/>
            </a:xfrm>
            <a:prstGeom prst="ellipse">
              <a:avLst/>
            </a:prstGeom>
            <a:solidFill>
              <a:srgbClr val="FF0000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" name="Oval 4"/>
            <p:cNvSpPr/>
            <p:nvPr/>
          </p:nvSpPr>
          <p:spPr>
            <a:xfrm>
              <a:off x="2970640" y="3886200"/>
              <a:ext cx="152400" cy="152400"/>
            </a:xfrm>
            <a:prstGeom prst="ellipse">
              <a:avLst/>
            </a:prstGeom>
            <a:solidFill>
              <a:srgbClr val="FF0000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6" name="Oval 5"/>
            <p:cNvSpPr/>
            <p:nvPr/>
          </p:nvSpPr>
          <p:spPr>
            <a:xfrm>
              <a:off x="3275440" y="3886200"/>
              <a:ext cx="152400" cy="152400"/>
            </a:xfrm>
            <a:prstGeom prst="ellipse">
              <a:avLst/>
            </a:prstGeom>
            <a:solidFill>
              <a:srgbClr val="FF0000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7" name="Oval 6"/>
            <p:cNvSpPr/>
            <p:nvPr/>
          </p:nvSpPr>
          <p:spPr>
            <a:xfrm>
              <a:off x="3580240" y="3886200"/>
              <a:ext cx="152400" cy="152400"/>
            </a:xfrm>
            <a:prstGeom prst="ellipse">
              <a:avLst/>
            </a:prstGeom>
            <a:solidFill>
              <a:srgbClr val="FFFF00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3826672" y="3792168"/>
              <a:ext cx="137044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Generation t</a:t>
              </a:r>
            </a:p>
          </p:txBody>
        </p:sp>
        <p:sp>
          <p:nvSpPr>
            <p:cNvPr id="9" name="Oval 8"/>
            <p:cNvSpPr/>
            <p:nvPr/>
          </p:nvSpPr>
          <p:spPr>
            <a:xfrm>
              <a:off x="2664216" y="3429000"/>
              <a:ext cx="152400" cy="152400"/>
            </a:xfrm>
            <a:prstGeom prst="ellipse">
              <a:avLst/>
            </a:prstGeom>
            <a:solidFill>
              <a:srgbClr val="FF0000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0" name="Oval 9"/>
            <p:cNvSpPr/>
            <p:nvPr/>
          </p:nvSpPr>
          <p:spPr>
            <a:xfrm>
              <a:off x="2969016" y="3429000"/>
              <a:ext cx="152400" cy="152400"/>
            </a:xfrm>
            <a:prstGeom prst="ellipse">
              <a:avLst/>
            </a:prstGeom>
            <a:solidFill>
              <a:srgbClr val="FF0000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1" name="Oval 10"/>
            <p:cNvSpPr/>
            <p:nvPr/>
          </p:nvSpPr>
          <p:spPr>
            <a:xfrm>
              <a:off x="3273816" y="3429000"/>
              <a:ext cx="152400" cy="152400"/>
            </a:xfrm>
            <a:prstGeom prst="ellipse">
              <a:avLst/>
            </a:prstGeom>
            <a:solidFill>
              <a:srgbClr val="FF0000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2" name="Oval 11"/>
            <p:cNvSpPr/>
            <p:nvPr/>
          </p:nvSpPr>
          <p:spPr>
            <a:xfrm>
              <a:off x="3578616" y="3429000"/>
              <a:ext cx="152400" cy="152400"/>
            </a:xfrm>
            <a:prstGeom prst="ellipse">
              <a:avLst/>
            </a:prstGeom>
            <a:solidFill>
              <a:srgbClr val="FFFF00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3810000" y="3352800"/>
              <a:ext cx="155799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Generation t-1</a:t>
              </a:r>
            </a:p>
          </p:txBody>
        </p:sp>
        <p:cxnSp>
          <p:nvCxnSpPr>
            <p:cNvPr id="14" name="Straight Arrow Connector 13"/>
            <p:cNvCxnSpPr>
              <a:stCxn id="9" idx="4"/>
              <a:endCxn id="4" idx="0"/>
            </p:cNvCxnSpPr>
            <p:nvPr/>
          </p:nvCxnSpPr>
          <p:spPr>
            <a:xfrm rot="16200000" flipH="1">
              <a:off x="2588828" y="3732988"/>
              <a:ext cx="304800" cy="1624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5" name="Straight Arrow Connector 14"/>
            <p:cNvCxnSpPr>
              <a:stCxn id="9" idx="4"/>
              <a:endCxn id="5" idx="0"/>
            </p:cNvCxnSpPr>
            <p:nvPr/>
          </p:nvCxnSpPr>
          <p:spPr>
            <a:xfrm rot="16200000" flipH="1">
              <a:off x="2741228" y="3580588"/>
              <a:ext cx="304800" cy="306424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6" name="Straight Arrow Connector 15"/>
            <p:cNvCxnSpPr>
              <a:stCxn id="12" idx="4"/>
              <a:endCxn id="7" idx="0"/>
            </p:cNvCxnSpPr>
            <p:nvPr/>
          </p:nvCxnSpPr>
          <p:spPr>
            <a:xfrm rot="16200000" flipH="1">
              <a:off x="3503228" y="3732988"/>
              <a:ext cx="304800" cy="1624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7" name="Straight Arrow Connector 16"/>
            <p:cNvCxnSpPr/>
            <p:nvPr/>
          </p:nvCxnSpPr>
          <p:spPr>
            <a:xfrm rot="16200000" flipH="1">
              <a:off x="3021274" y="3618688"/>
              <a:ext cx="327118" cy="252542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18" name="Group 17"/>
          <p:cNvGrpSpPr/>
          <p:nvPr/>
        </p:nvGrpSpPr>
        <p:grpSpPr>
          <a:xfrm>
            <a:off x="106709" y="5330864"/>
            <a:ext cx="2225041" cy="307777"/>
            <a:chOff x="990600" y="3952672"/>
            <a:chExt cx="2225041" cy="307777"/>
          </a:xfrm>
        </p:grpSpPr>
        <p:cxnSp>
          <p:nvCxnSpPr>
            <p:cNvPr id="19" name="Straight Connector 18"/>
            <p:cNvCxnSpPr/>
            <p:nvPr/>
          </p:nvCxnSpPr>
          <p:spPr>
            <a:xfrm>
              <a:off x="2682241" y="4114800"/>
              <a:ext cx="533400" cy="0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20" name="TextBox 19"/>
            <p:cNvSpPr txBox="1"/>
            <p:nvPr/>
          </p:nvSpPr>
          <p:spPr>
            <a:xfrm>
              <a:off x="990600" y="3952672"/>
              <a:ext cx="165694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Identical by descent</a:t>
              </a:r>
            </a:p>
          </p:txBody>
        </p:sp>
      </p:grpSp>
      <p:grpSp>
        <p:nvGrpSpPr>
          <p:cNvPr id="21" name="Group 20"/>
          <p:cNvGrpSpPr/>
          <p:nvPr/>
        </p:nvGrpSpPr>
        <p:grpSpPr>
          <a:xfrm>
            <a:off x="1859309" y="5492992"/>
            <a:ext cx="2235926" cy="307777"/>
            <a:chOff x="2743200" y="4114800"/>
            <a:chExt cx="2235926" cy="307777"/>
          </a:xfrm>
        </p:grpSpPr>
        <p:cxnSp>
          <p:nvCxnSpPr>
            <p:cNvPr id="22" name="Straight Connector 21"/>
            <p:cNvCxnSpPr/>
            <p:nvPr/>
          </p:nvCxnSpPr>
          <p:spPr>
            <a:xfrm>
              <a:off x="2743200" y="4267200"/>
              <a:ext cx="838200" cy="0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23" name="TextBox 22"/>
            <p:cNvSpPr txBox="1"/>
            <p:nvPr/>
          </p:nvSpPr>
          <p:spPr>
            <a:xfrm>
              <a:off x="3531326" y="4114800"/>
              <a:ext cx="144780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Identical by state</a:t>
              </a:r>
            </a:p>
          </p:txBody>
        </p:sp>
      </p:grpSp>
      <p:grpSp>
        <p:nvGrpSpPr>
          <p:cNvPr id="24" name="Group 23"/>
          <p:cNvGrpSpPr/>
          <p:nvPr/>
        </p:nvGrpSpPr>
        <p:grpSpPr>
          <a:xfrm>
            <a:off x="4566267" y="4718800"/>
            <a:ext cx="4456376" cy="1069777"/>
            <a:chOff x="4566267" y="3112008"/>
            <a:chExt cx="4456376" cy="1069777"/>
          </a:xfrm>
        </p:grpSpPr>
        <p:grpSp>
          <p:nvGrpSpPr>
            <p:cNvPr id="25" name="Group 24"/>
            <p:cNvGrpSpPr/>
            <p:nvPr/>
          </p:nvGrpSpPr>
          <p:grpSpPr>
            <a:xfrm>
              <a:off x="6318867" y="3112008"/>
              <a:ext cx="2703776" cy="808700"/>
              <a:chOff x="2664216" y="3352800"/>
              <a:chExt cx="2703775" cy="808700"/>
            </a:xfrm>
          </p:grpSpPr>
          <p:sp>
            <p:nvSpPr>
              <p:cNvPr id="32" name="Oval 31"/>
              <p:cNvSpPr/>
              <p:nvPr/>
            </p:nvSpPr>
            <p:spPr>
              <a:xfrm>
                <a:off x="2665840" y="3886200"/>
                <a:ext cx="152400" cy="152400"/>
              </a:xfrm>
              <a:prstGeom prst="ellipse">
                <a:avLst/>
              </a:prstGeom>
              <a:solidFill>
                <a:srgbClr val="00B050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3" name="Oval 32"/>
              <p:cNvSpPr/>
              <p:nvPr/>
            </p:nvSpPr>
            <p:spPr>
              <a:xfrm>
                <a:off x="2970640" y="3886200"/>
                <a:ext cx="152400" cy="152400"/>
              </a:xfrm>
              <a:prstGeom prst="ellipse">
                <a:avLst/>
              </a:prstGeom>
              <a:solidFill>
                <a:srgbClr val="FF0000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4" name="Oval 33"/>
              <p:cNvSpPr/>
              <p:nvPr/>
            </p:nvSpPr>
            <p:spPr>
              <a:xfrm>
                <a:off x="3275440" y="3886200"/>
                <a:ext cx="152400" cy="152400"/>
              </a:xfrm>
              <a:prstGeom prst="ellipse">
                <a:avLst/>
              </a:prstGeom>
              <a:solidFill>
                <a:srgbClr val="FF0000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5" name="Oval 34"/>
              <p:cNvSpPr/>
              <p:nvPr/>
            </p:nvSpPr>
            <p:spPr>
              <a:xfrm>
                <a:off x="3580240" y="3886200"/>
                <a:ext cx="152400" cy="152400"/>
              </a:xfrm>
              <a:prstGeom prst="ellipse">
                <a:avLst/>
              </a:prstGeom>
              <a:solidFill>
                <a:srgbClr val="FFFF00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6" name="TextBox 35"/>
              <p:cNvSpPr txBox="1"/>
              <p:nvPr/>
            </p:nvSpPr>
            <p:spPr>
              <a:xfrm>
                <a:off x="3826672" y="3792168"/>
                <a:ext cx="1370440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Generation t</a:t>
                </a:r>
              </a:p>
            </p:txBody>
          </p:sp>
          <p:sp>
            <p:nvSpPr>
              <p:cNvPr id="37" name="Oval 36"/>
              <p:cNvSpPr/>
              <p:nvPr/>
            </p:nvSpPr>
            <p:spPr>
              <a:xfrm>
                <a:off x="2664216" y="3429000"/>
                <a:ext cx="152400" cy="152400"/>
              </a:xfrm>
              <a:prstGeom prst="ellipse">
                <a:avLst/>
              </a:prstGeom>
              <a:solidFill>
                <a:srgbClr val="FF0000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8" name="Oval 37"/>
              <p:cNvSpPr/>
              <p:nvPr/>
            </p:nvSpPr>
            <p:spPr>
              <a:xfrm>
                <a:off x="2969016" y="3429000"/>
                <a:ext cx="152400" cy="152400"/>
              </a:xfrm>
              <a:prstGeom prst="ellipse">
                <a:avLst/>
              </a:prstGeom>
              <a:solidFill>
                <a:srgbClr val="FF0000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9" name="Oval 38"/>
              <p:cNvSpPr/>
              <p:nvPr/>
            </p:nvSpPr>
            <p:spPr>
              <a:xfrm>
                <a:off x="3273816" y="3429000"/>
                <a:ext cx="152400" cy="152400"/>
              </a:xfrm>
              <a:prstGeom prst="ellipse">
                <a:avLst/>
              </a:prstGeom>
              <a:solidFill>
                <a:srgbClr val="FF0000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40" name="Oval 39"/>
              <p:cNvSpPr/>
              <p:nvPr/>
            </p:nvSpPr>
            <p:spPr>
              <a:xfrm>
                <a:off x="3578616" y="3429000"/>
                <a:ext cx="152400" cy="152400"/>
              </a:xfrm>
              <a:prstGeom prst="ellipse">
                <a:avLst/>
              </a:prstGeom>
              <a:solidFill>
                <a:srgbClr val="FFFF00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41" name="TextBox 40"/>
              <p:cNvSpPr txBox="1"/>
              <p:nvPr/>
            </p:nvSpPr>
            <p:spPr>
              <a:xfrm>
                <a:off x="3810000" y="3352800"/>
                <a:ext cx="1557991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Generation t-1</a:t>
                </a:r>
              </a:p>
            </p:txBody>
          </p:sp>
          <p:cxnSp>
            <p:nvCxnSpPr>
              <p:cNvPr id="42" name="Straight Arrow Connector 41"/>
              <p:cNvCxnSpPr>
                <a:stCxn id="37" idx="4"/>
                <a:endCxn id="32" idx="0"/>
              </p:cNvCxnSpPr>
              <p:nvPr/>
            </p:nvCxnSpPr>
            <p:spPr>
              <a:xfrm rot="16200000" flipH="1">
                <a:off x="2588828" y="3732988"/>
                <a:ext cx="304800" cy="1624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43" name="Straight Arrow Connector 42"/>
              <p:cNvCxnSpPr>
                <a:stCxn id="37" idx="4"/>
                <a:endCxn id="33" idx="0"/>
              </p:cNvCxnSpPr>
              <p:nvPr/>
            </p:nvCxnSpPr>
            <p:spPr>
              <a:xfrm rot="16200000" flipH="1">
                <a:off x="2741228" y="3580588"/>
                <a:ext cx="304800" cy="306424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44" name="Straight Arrow Connector 43"/>
              <p:cNvCxnSpPr>
                <a:stCxn id="40" idx="4"/>
                <a:endCxn id="35" idx="0"/>
              </p:cNvCxnSpPr>
              <p:nvPr/>
            </p:nvCxnSpPr>
            <p:spPr>
              <a:xfrm rot="16200000" flipH="1">
                <a:off x="3503228" y="3732988"/>
                <a:ext cx="304800" cy="1624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45" name="Straight Arrow Connector 44"/>
              <p:cNvCxnSpPr/>
              <p:nvPr/>
            </p:nvCxnSpPr>
            <p:spPr>
              <a:xfrm rot="16200000" flipH="1">
                <a:off x="3021274" y="3618688"/>
                <a:ext cx="327118" cy="252542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grpSp>
          <p:nvGrpSpPr>
            <p:cNvPr id="26" name="Group 25"/>
            <p:cNvGrpSpPr/>
            <p:nvPr/>
          </p:nvGrpSpPr>
          <p:grpSpPr>
            <a:xfrm>
              <a:off x="4566267" y="3711880"/>
              <a:ext cx="2225042" cy="307777"/>
              <a:chOff x="990600" y="3952672"/>
              <a:chExt cx="2225041" cy="307777"/>
            </a:xfrm>
          </p:grpSpPr>
          <p:cxnSp>
            <p:nvCxnSpPr>
              <p:cNvPr id="30" name="Straight Connector 29"/>
              <p:cNvCxnSpPr/>
              <p:nvPr/>
            </p:nvCxnSpPr>
            <p:spPr>
              <a:xfrm>
                <a:off x="2682241" y="4114800"/>
                <a:ext cx="533400" cy="0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31" name="TextBox 30"/>
              <p:cNvSpPr txBox="1"/>
              <p:nvPr/>
            </p:nvSpPr>
            <p:spPr>
              <a:xfrm>
                <a:off x="990600" y="3952672"/>
                <a:ext cx="1656944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Identical by descent</a:t>
                </a:r>
              </a:p>
            </p:txBody>
          </p:sp>
        </p:grpSp>
        <p:grpSp>
          <p:nvGrpSpPr>
            <p:cNvPr id="27" name="Group 26"/>
            <p:cNvGrpSpPr/>
            <p:nvPr/>
          </p:nvGrpSpPr>
          <p:grpSpPr>
            <a:xfrm>
              <a:off x="6701491" y="3874008"/>
              <a:ext cx="1853303" cy="307777"/>
              <a:chOff x="3125823" y="4114800"/>
              <a:chExt cx="1853303" cy="307777"/>
            </a:xfrm>
          </p:grpSpPr>
          <p:cxnSp>
            <p:nvCxnSpPr>
              <p:cNvPr id="28" name="Straight Connector 27"/>
              <p:cNvCxnSpPr/>
              <p:nvPr/>
            </p:nvCxnSpPr>
            <p:spPr>
              <a:xfrm>
                <a:off x="3125823" y="4267200"/>
                <a:ext cx="455577" cy="0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29" name="TextBox 28"/>
              <p:cNvSpPr txBox="1"/>
              <p:nvPr/>
            </p:nvSpPr>
            <p:spPr>
              <a:xfrm>
                <a:off x="3531326" y="4114800"/>
                <a:ext cx="1447800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Identical by state</a:t>
                </a:r>
              </a:p>
            </p:txBody>
          </p:sp>
        </p:grpSp>
      </p:grpSp>
      <p:pic>
        <p:nvPicPr>
          <p:cNvPr id="46" name="Picture 3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11339" y="3715781"/>
            <a:ext cx="866775" cy="61912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0019261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6553200" y="5345626"/>
            <a:ext cx="2133600" cy="365125"/>
          </a:xfrm>
        </p:spPr>
        <p:txBody>
          <a:bodyPr/>
          <a:lstStyle/>
          <a:p>
            <a:fld id="{7AF37CEE-AC58-4D02-BBE9-3C9970498F68}" type="slidenum">
              <a:rPr lang="en-US" smtClean="0"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41</a:t>
            </a:fld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-184666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0" y="-184666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0" y="-184666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Picture 5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619375" y="1757301"/>
            <a:ext cx="2638425" cy="619125"/>
          </a:xfrm>
          <a:prstGeom prst="rect">
            <a:avLst/>
          </a:prstGeom>
          <a:noFill/>
        </p:spPr>
      </p:pic>
      <p:sp>
        <p:nvSpPr>
          <p:cNvPr id="9" name="TextBox 8"/>
          <p:cNvSpPr txBox="1"/>
          <p:nvPr/>
        </p:nvSpPr>
        <p:spPr>
          <a:xfrm>
            <a:off x="465497" y="1235311"/>
            <a:ext cx="7676140" cy="507831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US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inbreeding coefficient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will increase between generations due to genetic drift.</a:t>
            </a:r>
          </a:p>
          <a:p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 inbreeding occurs naturally without the tendency to inbreed.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371600" y="2443101"/>
            <a:ext cx="74675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i.e., the probability that two copies are identical by descent will increase the more generations you go back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57200" y="3180276"/>
            <a:ext cx="336611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 a population of 100 individuals,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lang="en-US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1/(2*100) = 0.005</a:t>
            </a:r>
          </a:p>
        </p:txBody>
      </p:sp>
      <p:sp>
        <p:nvSpPr>
          <p:cNvPr id="13" name="Rectangle 2"/>
          <p:cNvSpPr>
            <a:spLocks noChangeArrowheads="1"/>
          </p:cNvSpPr>
          <p:nvPr/>
        </p:nvSpPr>
        <p:spPr bwMode="auto">
          <a:xfrm>
            <a:off x="0" y="-184666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4" name="Picture 5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33400" y="3989901"/>
            <a:ext cx="3409950" cy="561975"/>
          </a:xfrm>
          <a:prstGeom prst="rect">
            <a:avLst/>
          </a:prstGeom>
          <a:noFill/>
        </p:spPr>
      </p:pic>
      <p:pic>
        <p:nvPicPr>
          <p:cNvPr id="15" name="Picture 4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33400" y="4625627"/>
            <a:ext cx="3009900" cy="304800"/>
          </a:xfrm>
          <a:prstGeom prst="rect">
            <a:avLst/>
          </a:prstGeom>
          <a:noFill/>
        </p:spPr>
      </p:pic>
      <p:pic>
        <p:nvPicPr>
          <p:cNvPr id="16" name="Picture 3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33400" y="5009076"/>
            <a:ext cx="1295400" cy="304800"/>
          </a:xfrm>
          <a:prstGeom prst="rect">
            <a:avLst/>
          </a:prstGeom>
          <a:noFill/>
        </p:spPr>
      </p:pic>
      <p:sp>
        <p:nvSpPr>
          <p:cNvPr id="21" name="Rectangle 11"/>
          <p:cNvSpPr>
            <a:spLocks noChangeArrowheads="1"/>
          </p:cNvSpPr>
          <p:nvPr/>
        </p:nvSpPr>
        <p:spPr bwMode="auto">
          <a:xfrm>
            <a:off x="0" y="-184666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2" name="Picture 10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724400" y="3408876"/>
            <a:ext cx="3667125" cy="561975"/>
          </a:xfrm>
          <a:prstGeom prst="rect">
            <a:avLst/>
          </a:prstGeom>
          <a:noFill/>
        </p:spPr>
      </p:pic>
      <p:sp>
        <p:nvSpPr>
          <p:cNvPr id="23" name="Rectangle 13"/>
          <p:cNvSpPr>
            <a:spLocks noChangeArrowheads="1"/>
          </p:cNvSpPr>
          <p:nvPr/>
        </p:nvSpPr>
        <p:spPr bwMode="auto">
          <a:xfrm>
            <a:off x="0" y="-184666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4" name="Picture 12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713515" y="4018476"/>
            <a:ext cx="1171575" cy="304800"/>
          </a:xfrm>
          <a:prstGeom prst="rect">
            <a:avLst/>
          </a:prstGeom>
          <a:noFill/>
        </p:spPr>
      </p:pic>
      <p:pic>
        <p:nvPicPr>
          <p:cNvPr id="25" name="Picture 16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648200" y="4551876"/>
            <a:ext cx="1171575" cy="304800"/>
          </a:xfrm>
          <a:prstGeom prst="rect">
            <a:avLst/>
          </a:prstGeom>
          <a:noFill/>
        </p:spPr>
      </p:pic>
      <p:pic>
        <p:nvPicPr>
          <p:cNvPr id="26" name="Picture 15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648200" y="4856676"/>
            <a:ext cx="1162050" cy="304800"/>
          </a:xfrm>
          <a:prstGeom prst="rect">
            <a:avLst/>
          </a:prstGeom>
          <a:noFill/>
        </p:spPr>
      </p:pic>
      <p:pic>
        <p:nvPicPr>
          <p:cNvPr id="27" name="Picture 14"/>
          <p:cNvPicPr>
            <a:picLocks noChangeAspect="1" noChangeArrowheads="1"/>
          </p:cNvPicPr>
          <p:nvPr/>
        </p:nvPicPr>
        <p:blipFill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648200" y="5137528"/>
            <a:ext cx="1171575" cy="304800"/>
          </a:xfrm>
          <a:prstGeom prst="rect">
            <a:avLst/>
          </a:prstGeom>
          <a:noFill/>
        </p:spPr>
      </p:pic>
      <p:sp>
        <p:nvSpPr>
          <p:cNvPr id="32" name="TextBox 31"/>
          <p:cNvSpPr txBox="1"/>
          <p:nvPr/>
        </p:nvSpPr>
        <p:spPr>
          <a:xfrm>
            <a:off x="6172200" y="4247076"/>
            <a:ext cx="2743200" cy="120032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There is a 3.5% probability that two random copies are identical by descent from 5 generations ago. </a:t>
            </a:r>
          </a:p>
        </p:txBody>
      </p:sp>
    </p:spTree>
    <p:extLst>
      <p:ext uri="{BB962C8B-B14F-4D97-AF65-F5344CB8AC3E}">
        <p14:creationId xmlns:p14="http://schemas.microsoft.com/office/powerpoint/2010/main" val="33813824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32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14" name="Text Box 10"/>
          <p:cNvSpPr txBox="1">
            <a:spLocks noChangeArrowheads="1"/>
          </p:cNvSpPr>
          <p:nvPr/>
        </p:nvSpPr>
        <p:spPr bwMode="auto">
          <a:xfrm>
            <a:off x="6019800" y="4876800"/>
            <a:ext cx="2435282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Population Size 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4</a:t>
            </a:r>
          </a:p>
          <a:p>
            <a:pPr lvl="1" algn="ctr"/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8</a:t>
            </a:r>
          </a:p>
        </p:txBody>
      </p:sp>
      <p:sp>
        <p:nvSpPr>
          <p:cNvPr id="21515" name="Text Box 11"/>
          <p:cNvSpPr txBox="1">
            <a:spLocks noChangeArrowheads="1"/>
          </p:cNvSpPr>
          <p:nvPr/>
        </p:nvSpPr>
        <p:spPr bwMode="auto">
          <a:xfrm>
            <a:off x="6324600" y="838200"/>
            <a:ext cx="1210588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Generation</a:t>
            </a:r>
          </a:p>
        </p:txBody>
      </p:sp>
      <p:sp>
        <p:nvSpPr>
          <p:cNvPr id="21516" name="Text Box 12"/>
          <p:cNvSpPr txBox="1">
            <a:spLocks noChangeArrowheads="1"/>
          </p:cNvSpPr>
          <p:nvPr/>
        </p:nvSpPr>
        <p:spPr bwMode="auto">
          <a:xfrm>
            <a:off x="1358900" y="507274"/>
            <a:ext cx="558390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b="1" dirty="0">
                <a:solidFill>
                  <a:srgbClr val="12017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Wright - Fisher Population Model of Genetic Drift</a:t>
            </a:r>
          </a:p>
        </p:txBody>
      </p:sp>
      <p:sp>
        <p:nvSpPr>
          <p:cNvPr id="16" name="Text Box 36"/>
          <p:cNvSpPr txBox="1">
            <a:spLocks noChangeArrowheads="1"/>
          </p:cNvSpPr>
          <p:nvPr/>
        </p:nvSpPr>
        <p:spPr bwMode="auto">
          <a:xfrm>
            <a:off x="5676900" y="5075872"/>
            <a:ext cx="311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800"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</a:p>
        </p:txBody>
      </p:sp>
      <p:sp>
        <p:nvSpPr>
          <p:cNvPr id="17" name="Oval 51"/>
          <p:cNvSpPr>
            <a:spLocks noChangeArrowheads="1"/>
          </p:cNvSpPr>
          <p:nvPr/>
        </p:nvSpPr>
        <p:spPr bwMode="auto">
          <a:xfrm>
            <a:off x="4570413" y="5152072"/>
            <a:ext cx="228600" cy="2286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Oval 52"/>
          <p:cNvSpPr>
            <a:spLocks noChangeArrowheads="1"/>
          </p:cNvSpPr>
          <p:nvPr/>
        </p:nvSpPr>
        <p:spPr bwMode="auto">
          <a:xfrm>
            <a:off x="5202238" y="5152072"/>
            <a:ext cx="228600" cy="2286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Oval 59"/>
          <p:cNvSpPr>
            <a:spLocks noChangeArrowheads="1"/>
          </p:cNvSpPr>
          <p:nvPr/>
        </p:nvSpPr>
        <p:spPr bwMode="auto">
          <a:xfrm>
            <a:off x="3940175" y="5152072"/>
            <a:ext cx="228600" cy="2286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Oval 60"/>
          <p:cNvSpPr>
            <a:spLocks noChangeArrowheads="1"/>
          </p:cNvSpPr>
          <p:nvPr/>
        </p:nvSpPr>
        <p:spPr bwMode="auto">
          <a:xfrm>
            <a:off x="3309938" y="5152072"/>
            <a:ext cx="228600" cy="2286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Oval 63"/>
          <p:cNvSpPr>
            <a:spLocks noChangeArrowheads="1"/>
          </p:cNvSpPr>
          <p:nvPr/>
        </p:nvSpPr>
        <p:spPr bwMode="auto">
          <a:xfrm>
            <a:off x="2678113" y="5152072"/>
            <a:ext cx="228600" cy="2286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Oval 65"/>
          <p:cNvSpPr>
            <a:spLocks noChangeArrowheads="1"/>
          </p:cNvSpPr>
          <p:nvPr/>
        </p:nvSpPr>
        <p:spPr bwMode="auto">
          <a:xfrm>
            <a:off x="2047875" y="5152072"/>
            <a:ext cx="228600" cy="2286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Oval 66"/>
          <p:cNvSpPr>
            <a:spLocks noChangeArrowheads="1"/>
          </p:cNvSpPr>
          <p:nvPr/>
        </p:nvSpPr>
        <p:spPr bwMode="auto">
          <a:xfrm>
            <a:off x="1417638" y="5152072"/>
            <a:ext cx="228600" cy="2286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Oval 65"/>
          <p:cNvSpPr>
            <a:spLocks noChangeArrowheads="1"/>
          </p:cNvSpPr>
          <p:nvPr/>
        </p:nvSpPr>
        <p:spPr bwMode="auto">
          <a:xfrm>
            <a:off x="1417638" y="5152072"/>
            <a:ext cx="228600" cy="2286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Oval 2"/>
          <p:cNvSpPr>
            <a:spLocks noChangeArrowheads="1"/>
          </p:cNvSpPr>
          <p:nvPr/>
        </p:nvSpPr>
        <p:spPr bwMode="auto">
          <a:xfrm>
            <a:off x="838200" y="5152072"/>
            <a:ext cx="228600" cy="228600"/>
          </a:xfrm>
          <a:prstGeom prst="ellipse">
            <a:avLst/>
          </a:prstGeom>
          <a:solidFill>
            <a:srgbClr val="000000"/>
          </a:solidFill>
          <a:ln w="9525">
            <a:solidFill>
              <a:schemeClr val="bg2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71805527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46" name="Text Box 18"/>
          <p:cNvSpPr txBox="1">
            <a:spLocks noChangeArrowheads="1"/>
          </p:cNvSpPr>
          <p:nvPr/>
        </p:nvSpPr>
        <p:spPr bwMode="auto">
          <a:xfrm>
            <a:off x="6400800" y="4495800"/>
            <a:ext cx="2026517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 constant over</a:t>
            </a:r>
          </a:p>
          <a:p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evolutionary time</a:t>
            </a:r>
          </a:p>
        </p:txBody>
      </p:sp>
      <p:sp>
        <p:nvSpPr>
          <p:cNvPr id="22547" name="Text Box 19"/>
          <p:cNvSpPr txBox="1">
            <a:spLocks noChangeArrowheads="1"/>
          </p:cNvSpPr>
          <p:nvPr/>
        </p:nvSpPr>
        <p:spPr bwMode="auto">
          <a:xfrm>
            <a:off x="6334351" y="838200"/>
            <a:ext cx="1742849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Generations Ago</a:t>
            </a:r>
          </a:p>
        </p:txBody>
      </p:sp>
      <p:sp>
        <p:nvSpPr>
          <p:cNvPr id="24" name="Text Box 12"/>
          <p:cNvSpPr txBox="1">
            <a:spLocks noChangeArrowheads="1"/>
          </p:cNvSpPr>
          <p:nvPr/>
        </p:nvSpPr>
        <p:spPr bwMode="auto">
          <a:xfrm>
            <a:off x="1358900" y="507274"/>
            <a:ext cx="558390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b="1" dirty="0">
                <a:solidFill>
                  <a:srgbClr val="12017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Wright - Fisher Population Model of Genetic Drift</a:t>
            </a:r>
          </a:p>
        </p:txBody>
      </p:sp>
      <p:sp>
        <p:nvSpPr>
          <p:cNvPr id="26" name="Oval 7"/>
          <p:cNvSpPr>
            <a:spLocks noChangeArrowheads="1"/>
          </p:cNvSpPr>
          <p:nvPr/>
        </p:nvSpPr>
        <p:spPr bwMode="auto">
          <a:xfrm>
            <a:off x="1417638" y="4466272"/>
            <a:ext cx="228600" cy="2286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Oval 13"/>
          <p:cNvSpPr>
            <a:spLocks noChangeArrowheads="1"/>
          </p:cNvSpPr>
          <p:nvPr/>
        </p:nvSpPr>
        <p:spPr bwMode="auto">
          <a:xfrm>
            <a:off x="3309938" y="4466272"/>
            <a:ext cx="228600" cy="2286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" name="Line 30"/>
          <p:cNvSpPr>
            <a:spLocks noChangeShapeType="1"/>
          </p:cNvSpPr>
          <p:nvPr/>
        </p:nvSpPr>
        <p:spPr bwMode="auto">
          <a:xfrm flipH="1">
            <a:off x="2209800" y="4618672"/>
            <a:ext cx="533400" cy="6096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9" name="Line 31"/>
          <p:cNvSpPr>
            <a:spLocks noChangeShapeType="1"/>
          </p:cNvSpPr>
          <p:nvPr/>
        </p:nvSpPr>
        <p:spPr bwMode="auto">
          <a:xfrm flipH="1">
            <a:off x="2792413" y="4694872"/>
            <a:ext cx="0" cy="6096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" name="Text Box 36"/>
          <p:cNvSpPr txBox="1">
            <a:spLocks noChangeArrowheads="1"/>
          </p:cNvSpPr>
          <p:nvPr/>
        </p:nvSpPr>
        <p:spPr bwMode="auto">
          <a:xfrm>
            <a:off x="5676900" y="5075872"/>
            <a:ext cx="311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800"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</a:p>
        </p:txBody>
      </p:sp>
      <p:sp>
        <p:nvSpPr>
          <p:cNvPr id="31" name="Text Box 37"/>
          <p:cNvSpPr txBox="1">
            <a:spLocks noChangeArrowheads="1"/>
          </p:cNvSpPr>
          <p:nvPr/>
        </p:nvSpPr>
        <p:spPr bwMode="auto">
          <a:xfrm>
            <a:off x="5676900" y="4390072"/>
            <a:ext cx="311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80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32" name="Oval 51"/>
          <p:cNvSpPr>
            <a:spLocks noChangeArrowheads="1"/>
          </p:cNvSpPr>
          <p:nvPr/>
        </p:nvSpPr>
        <p:spPr bwMode="auto">
          <a:xfrm>
            <a:off x="4570413" y="5152072"/>
            <a:ext cx="228600" cy="2286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3" name="Oval 52"/>
          <p:cNvSpPr>
            <a:spLocks noChangeArrowheads="1"/>
          </p:cNvSpPr>
          <p:nvPr/>
        </p:nvSpPr>
        <p:spPr bwMode="auto">
          <a:xfrm>
            <a:off x="5202238" y="5152072"/>
            <a:ext cx="228600" cy="2286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4" name="Oval 53"/>
          <p:cNvSpPr>
            <a:spLocks noChangeArrowheads="1"/>
          </p:cNvSpPr>
          <p:nvPr/>
        </p:nvSpPr>
        <p:spPr bwMode="auto">
          <a:xfrm>
            <a:off x="5202238" y="4466272"/>
            <a:ext cx="228600" cy="2286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5" name="Oval 58"/>
          <p:cNvSpPr>
            <a:spLocks noChangeArrowheads="1"/>
          </p:cNvSpPr>
          <p:nvPr/>
        </p:nvSpPr>
        <p:spPr bwMode="auto">
          <a:xfrm>
            <a:off x="3940175" y="4466272"/>
            <a:ext cx="228600" cy="2286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6" name="Oval 59"/>
          <p:cNvSpPr>
            <a:spLocks noChangeArrowheads="1"/>
          </p:cNvSpPr>
          <p:nvPr/>
        </p:nvSpPr>
        <p:spPr bwMode="auto">
          <a:xfrm>
            <a:off x="3940175" y="5152072"/>
            <a:ext cx="228600" cy="2286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7" name="Oval 60"/>
          <p:cNvSpPr>
            <a:spLocks noChangeArrowheads="1"/>
          </p:cNvSpPr>
          <p:nvPr/>
        </p:nvSpPr>
        <p:spPr bwMode="auto">
          <a:xfrm>
            <a:off x="3309938" y="5152072"/>
            <a:ext cx="228600" cy="2286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8" name="Oval 62"/>
          <p:cNvSpPr>
            <a:spLocks noChangeArrowheads="1"/>
          </p:cNvSpPr>
          <p:nvPr/>
        </p:nvSpPr>
        <p:spPr bwMode="auto">
          <a:xfrm>
            <a:off x="2678113" y="4466272"/>
            <a:ext cx="228600" cy="2286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9" name="Oval 63"/>
          <p:cNvSpPr>
            <a:spLocks noChangeArrowheads="1"/>
          </p:cNvSpPr>
          <p:nvPr/>
        </p:nvSpPr>
        <p:spPr bwMode="auto">
          <a:xfrm>
            <a:off x="2678113" y="5152072"/>
            <a:ext cx="228600" cy="2286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0" name="Oval 64"/>
          <p:cNvSpPr>
            <a:spLocks noChangeArrowheads="1"/>
          </p:cNvSpPr>
          <p:nvPr/>
        </p:nvSpPr>
        <p:spPr bwMode="auto">
          <a:xfrm>
            <a:off x="2047875" y="4466272"/>
            <a:ext cx="228600" cy="2286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1" name="Oval 65"/>
          <p:cNvSpPr>
            <a:spLocks noChangeArrowheads="1"/>
          </p:cNvSpPr>
          <p:nvPr/>
        </p:nvSpPr>
        <p:spPr bwMode="auto">
          <a:xfrm>
            <a:off x="2047875" y="5152072"/>
            <a:ext cx="228600" cy="2286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2" name="Oval 66"/>
          <p:cNvSpPr>
            <a:spLocks noChangeArrowheads="1"/>
          </p:cNvSpPr>
          <p:nvPr/>
        </p:nvSpPr>
        <p:spPr bwMode="auto">
          <a:xfrm>
            <a:off x="1417638" y="5152072"/>
            <a:ext cx="228600" cy="2286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3" name="Oval 68"/>
          <p:cNvSpPr>
            <a:spLocks noChangeArrowheads="1"/>
          </p:cNvSpPr>
          <p:nvPr/>
        </p:nvSpPr>
        <p:spPr bwMode="auto">
          <a:xfrm>
            <a:off x="4570413" y="4466272"/>
            <a:ext cx="228600" cy="2286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4" name="Oval 7"/>
          <p:cNvSpPr>
            <a:spLocks noChangeArrowheads="1"/>
          </p:cNvSpPr>
          <p:nvPr/>
        </p:nvSpPr>
        <p:spPr bwMode="auto">
          <a:xfrm>
            <a:off x="1417638" y="4466272"/>
            <a:ext cx="228600" cy="2286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5" name="Oval 65"/>
          <p:cNvSpPr>
            <a:spLocks noChangeArrowheads="1"/>
          </p:cNvSpPr>
          <p:nvPr/>
        </p:nvSpPr>
        <p:spPr bwMode="auto">
          <a:xfrm>
            <a:off x="1417638" y="5152072"/>
            <a:ext cx="228600" cy="2286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6" name="Oval 2"/>
          <p:cNvSpPr>
            <a:spLocks noChangeArrowheads="1"/>
          </p:cNvSpPr>
          <p:nvPr/>
        </p:nvSpPr>
        <p:spPr bwMode="auto">
          <a:xfrm>
            <a:off x="838200" y="5152072"/>
            <a:ext cx="228600" cy="228600"/>
          </a:xfrm>
          <a:prstGeom prst="ellipse">
            <a:avLst/>
          </a:prstGeom>
          <a:solidFill>
            <a:srgbClr val="000000"/>
          </a:solidFill>
          <a:ln w="9525">
            <a:solidFill>
              <a:schemeClr val="bg2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7" name="Oval 2"/>
          <p:cNvSpPr>
            <a:spLocks noChangeArrowheads="1"/>
          </p:cNvSpPr>
          <p:nvPr/>
        </p:nvSpPr>
        <p:spPr bwMode="auto">
          <a:xfrm>
            <a:off x="838200" y="4466272"/>
            <a:ext cx="228600" cy="228600"/>
          </a:xfrm>
          <a:prstGeom prst="ellipse">
            <a:avLst/>
          </a:prstGeom>
          <a:solidFill>
            <a:srgbClr val="000000"/>
          </a:solidFill>
          <a:ln w="9525">
            <a:solidFill>
              <a:schemeClr val="bg2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48040654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77" name="Text Box 31"/>
          <p:cNvSpPr txBox="1">
            <a:spLocks noChangeArrowheads="1"/>
          </p:cNvSpPr>
          <p:nvPr/>
        </p:nvSpPr>
        <p:spPr bwMode="auto">
          <a:xfrm>
            <a:off x="381000" y="5562600"/>
            <a:ext cx="640080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There is a probability of 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1/2N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that two random copies will share the same parent in the preceding generation</a:t>
            </a:r>
          </a:p>
        </p:txBody>
      </p:sp>
      <p:sp>
        <p:nvSpPr>
          <p:cNvPr id="27" name="Text Box 12"/>
          <p:cNvSpPr txBox="1">
            <a:spLocks noChangeArrowheads="1"/>
          </p:cNvSpPr>
          <p:nvPr/>
        </p:nvSpPr>
        <p:spPr bwMode="auto">
          <a:xfrm>
            <a:off x="1358900" y="507274"/>
            <a:ext cx="558390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b="1" dirty="0">
                <a:solidFill>
                  <a:srgbClr val="12017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Wright - Fisher Population Model of Genetic Drift</a:t>
            </a:r>
          </a:p>
        </p:txBody>
      </p:sp>
      <p:sp>
        <p:nvSpPr>
          <p:cNvPr id="31" name="Oval 7"/>
          <p:cNvSpPr>
            <a:spLocks noChangeArrowheads="1"/>
          </p:cNvSpPr>
          <p:nvPr/>
        </p:nvSpPr>
        <p:spPr bwMode="auto">
          <a:xfrm>
            <a:off x="1417638" y="4466272"/>
            <a:ext cx="228600" cy="2286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" name="Oval 13"/>
          <p:cNvSpPr>
            <a:spLocks noChangeArrowheads="1"/>
          </p:cNvSpPr>
          <p:nvPr/>
        </p:nvSpPr>
        <p:spPr bwMode="auto">
          <a:xfrm>
            <a:off x="3309938" y="4466272"/>
            <a:ext cx="228600" cy="2286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4" name="Line 30"/>
          <p:cNvSpPr>
            <a:spLocks noChangeShapeType="1"/>
          </p:cNvSpPr>
          <p:nvPr/>
        </p:nvSpPr>
        <p:spPr bwMode="auto">
          <a:xfrm flipH="1">
            <a:off x="2209800" y="4618672"/>
            <a:ext cx="533400" cy="6096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5" name="Line 31"/>
          <p:cNvSpPr>
            <a:spLocks noChangeShapeType="1"/>
          </p:cNvSpPr>
          <p:nvPr/>
        </p:nvSpPr>
        <p:spPr bwMode="auto">
          <a:xfrm flipH="1">
            <a:off x="2792413" y="4694872"/>
            <a:ext cx="0" cy="6096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0" name="Text Box 36"/>
          <p:cNvSpPr txBox="1">
            <a:spLocks noChangeArrowheads="1"/>
          </p:cNvSpPr>
          <p:nvPr/>
        </p:nvSpPr>
        <p:spPr bwMode="auto">
          <a:xfrm>
            <a:off x="5676900" y="5075872"/>
            <a:ext cx="311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800"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</a:p>
        </p:txBody>
      </p:sp>
      <p:sp>
        <p:nvSpPr>
          <p:cNvPr id="41" name="Text Box 37"/>
          <p:cNvSpPr txBox="1">
            <a:spLocks noChangeArrowheads="1"/>
          </p:cNvSpPr>
          <p:nvPr/>
        </p:nvSpPr>
        <p:spPr bwMode="auto">
          <a:xfrm>
            <a:off x="5676900" y="4390072"/>
            <a:ext cx="311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80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42" name="Oval 51"/>
          <p:cNvSpPr>
            <a:spLocks noChangeArrowheads="1"/>
          </p:cNvSpPr>
          <p:nvPr/>
        </p:nvSpPr>
        <p:spPr bwMode="auto">
          <a:xfrm>
            <a:off x="4570413" y="5152072"/>
            <a:ext cx="228600" cy="2286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3" name="Oval 52"/>
          <p:cNvSpPr>
            <a:spLocks noChangeArrowheads="1"/>
          </p:cNvSpPr>
          <p:nvPr/>
        </p:nvSpPr>
        <p:spPr bwMode="auto">
          <a:xfrm>
            <a:off x="5202238" y="5152072"/>
            <a:ext cx="228600" cy="2286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4" name="Oval 53"/>
          <p:cNvSpPr>
            <a:spLocks noChangeArrowheads="1"/>
          </p:cNvSpPr>
          <p:nvPr/>
        </p:nvSpPr>
        <p:spPr bwMode="auto">
          <a:xfrm>
            <a:off x="5202238" y="4466272"/>
            <a:ext cx="228600" cy="2286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5" name="Oval 58"/>
          <p:cNvSpPr>
            <a:spLocks noChangeArrowheads="1"/>
          </p:cNvSpPr>
          <p:nvPr/>
        </p:nvSpPr>
        <p:spPr bwMode="auto">
          <a:xfrm>
            <a:off x="3940175" y="4466272"/>
            <a:ext cx="228600" cy="2286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6" name="Oval 59"/>
          <p:cNvSpPr>
            <a:spLocks noChangeArrowheads="1"/>
          </p:cNvSpPr>
          <p:nvPr/>
        </p:nvSpPr>
        <p:spPr bwMode="auto">
          <a:xfrm>
            <a:off x="3940175" y="5152072"/>
            <a:ext cx="228600" cy="2286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7" name="Oval 60"/>
          <p:cNvSpPr>
            <a:spLocks noChangeArrowheads="1"/>
          </p:cNvSpPr>
          <p:nvPr/>
        </p:nvSpPr>
        <p:spPr bwMode="auto">
          <a:xfrm>
            <a:off x="3309938" y="5152072"/>
            <a:ext cx="228600" cy="2286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8" name="Oval 62"/>
          <p:cNvSpPr>
            <a:spLocks noChangeArrowheads="1"/>
          </p:cNvSpPr>
          <p:nvPr/>
        </p:nvSpPr>
        <p:spPr bwMode="auto">
          <a:xfrm>
            <a:off x="2678113" y="4466272"/>
            <a:ext cx="228600" cy="2286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9" name="Oval 63"/>
          <p:cNvSpPr>
            <a:spLocks noChangeArrowheads="1"/>
          </p:cNvSpPr>
          <p:nvPr/>
        </p:nvSpPr>
        <p:spPr bwMode="auto">
          <a:xfrm>
            <a:off x="2678113" y="5152072"/>
            <a:ext cx="228600" cy="2286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0" name="Oval 64"/>
          <p:cNvSpPr>
            <a:spLocks noChangeArrowheads="1"/>
          </p:cNvSpPr>
          <p:nvPr/>
        </p:nvSpPr>
        <p:spPr bwMode="auto">
          <a:xfrm>
            <a:off x="2047875" y="4466272"/>
            <a:ext cx="228600" cy="2286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1" name="Oval 65"/>
          <p:cNvSpPr>
            <a:spLocks noChangeArrowheads="1"/>
          </p:cNvSpPr>
          <p:nvPr/>
        </p:nvSpPr>
        <p:spPr bwMode="auto">
          <a:xfrm>
            <a:off x="2047875" y="5152072"/>
            <a:ext cx="228600" cy="2286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2" name="Oval 66"/>
          <p:cNvSpPr>
            <a:spLocks noChangeArrowheads="1"/>
          </p:cNvSpPr>
          <p:nvPr/>
        </p:nvSpPr>
        <p:spPr bwMode="auto">
          <a:xfrm>
            <a:off x="1417638" y="5152072"/>
            <a:ext cx="228600" cy="2286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3" name="Oval 68"/>
          <p:cNvSpPr>
            <a:spLocks noChangeArrowheads="1"/>
          </p:cNvSpPr>
          <p:nvPr/>
        </p:nvSpPr>
        <p:spPr bwMode="auto">
          <a:xfrm>
            <a:off x="4570413" y="4466272"/>
            <a:ext cx="228600" cy="2286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4" name="Oval 7"/>
          <p:cNvSpPr>
            <a:spLocks noChangeArrowheads="1"/>
          </p:cNvSpPr>
          <p:nvPr/>
        </p:nvSpPr>
        <p:spPr bwMode="auto">
          <a:xfrm>
            <a:off x="1417638" y="4466272"/>
            <a:ext cx="228600" cy="2286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5" name="Oval 65"/>
          <p:cNvSpPr>
            <a:spLocks noChangeArrowheads="1"/>
          </p:cNvSpPr>
          <p:nvPr/>
        </p:nvSpPr>
        <p:spPr bwMode="auto">
          <a:xfrm>
            <a:off x="1417638" y="5152072"/>
            <a:ext cx="228600" cy="2286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6" name="Oval 2"/>
          <p:cNvSpPr>
            <a:spLocks noChangeArrowheads="1"/>
          </p:cNvSpPr>
          <p:nvPr/>
        </p:nvSpPr>
        <p:spPr bwMode="auto">
          <a:xfrm>
            <a:off x="838200" y="5152072"/>
            <a:ext cx="228600" cy="228600"/>
          </a:xfrm>
          <a:prstGeom prst="ellipse">
            <a:avLst/>
          </a:prstGeom>
          <a:solidFill>
            <a:srgbClr val="000000"/>
          </a:solidFill>
          <a:ln w="9525">
            <a:solidFill>
              <a:schemeClr val="bg2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7" name="Oval 2"/>
          <p:cNvSpPr>
            <a:spLocks noChangeArrowheads="1"/>
          </p:cNvSpPr>
          <p:nvPr/>
        </p:nvSpPr>
        <p:spPr bwMode="auto">
          <a:xfrm>
            <a:off x="838200" y="4466272"/>
            <a:ext cx="228600" cy="228600"/>
          </a:xfrm>
          <a:prstGeom prst="ellipse">
            <a:avLst/>
          </a:prstGeom>
          <a:solidFill>
            <a:srgbClr val="000000"/>
          </a:solidFill>
          <a:ln w="9525">
            <a:solidFill>
              <a:schemeClr val="bg2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9" name="Text Box 2"/>
          <p:cNvSpPr txBox="1">
            <a:spLocks noChangeArrowheads="1"/>
          </p:cNvSpPr>
          <p:nvPr/>
        </p:nvSpPr>
        <p:spPr bwMode="auto">
          <a:xfrm>
            <a:off x="6629400" y="5075872"/>
            <a:ext cx="864339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Present</a:t>
            </a:r>
          </a:p>
        </p:txBody>
      </p:sp>
      <p:sp>
        <p:nvSpPr>
          <p:cNvPr id="30" name="Text Box 3"/>
          <p:cNvSpPr txBox="1">
            <a:spLocks noChangeArrowheads="1"/>
          </p:cNvSpPr>
          <p:nvPr/>
        </p:nvSpPr>
        <p:spPr bwMode="auto">
          <a:xfrm>
            <a:off x="6181951" y="1066800"/>
            <a:ext cx="1742849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Generations Ago</a:t>
            </a:r>
          </a:p>
        </p:txBody>
      </p:sp>
      <p:sp>
        <p:nvSpPr>
          <p:cNvPr id="33" name="Line 49"/>
          <p:cNvSpPr>
            <a:spLocks noChangeShapeType="1"/>
          </p:cNvSpPr>
          <p:nvPr/>
        </p:nvSpPr>
        <p:spPr bwMode="auto">
          <a:xfrm flipV="1">
            <a:off x="7010400" y="1447800"/>
            <a:ext cx="0" cy="3628072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3186490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ext Box 2"/>
          <p:cNvSpPr txBox="1">
            <a:spLocks noChangeArrowheads="1"/>
          </p:cNvSpPr>
          <p:nvPr/>
        </p:nvSpPr>
        <p:spPr bwMode="auto">
          <a:xfrm>
            <a:off x="6629400" y="5075872"/>
            <a:ext cx="864339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Present</a:t>
            </a:r>
          </a:p>
        </p:txBody>
      </p:sp>
      <p:sp>
        <p:nvSpPr>
          <p:cNvPr id="28675" name="Text Box 3"/>
          <p:cNvSpPr txBox="1">
            <a:spLocks noChangeArrowheads="1"/>
          </p:cNvSpPr>
          <p:nvPr/>
        </p:nvSpPr>
        <p:spPr bwMode="auto">
          <a:xfrm>
            <a:off x="6181951" y="1066800"/>
            <a:ext cx="1742849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Generations Ago</a:t>
            </a:r>
          </a:p>
        </p:txBody>
      </p:sp>
      <p:sp>
        <p:nvSpPr>
          <p:cNvPr id="28676" name="Text Box 4"/>
          <p:cNvSpPr txBox="1">
            <a:spLocks noChangeArrowheads="1"/>
          </p:cNvSpPr>
          <p:nvPr/>
        </p:nvSpPr>
        <p:spPr bwMode="auto">
          <a:xfrm>
            <a:off x="6324600" y="2485072"/>
            <a:ext cx="184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en-US" sz="18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679" name="Oval 7"/>
          <p:cNvSpPr>
            <a:spLocks noChangeArrowheads="1"/>
          </p:cNvSpPr>
          <p:nvPr/>
        </p:nvSpPr>
        <p:spPr bwMode="auto">
          <a:xfrm>
            <a:off x="1417638" y="4466272"/>
            <a:ext cx="228600" cy="2286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685" name="Oval 13"/>
          <p:cNvSpPr>
            <a:spLocks noChangeArrowheads="1"/>
          </p:cNvSpPr>
          <p:nvPr/>
        </p:nvSpPr>
        <p:spPr bwMode="auto">
          <a:xfrm>
            <a:off x="3309938" y="4466272"/>
            <a:ext cx="228600" cy="2286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701" name="Line 29"/>
          <p:cNvSpPr>
            <a:spLocks noChangeShapeType="1"/>
          </p:cNvSpPr>
          <p:nvPr/>
        </p:nvSpPr>
        <p:spPr bwMode="auto">
          <a:xfrm flipH="1">
            <a:off x="1524000" y="4694872"/>
            <a:ext cx="609600" cy="5334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702" name="Line 30"/>
          <p:cNvSpPr>
            <a:spLocks noChangeShapeType="1"/>
          </p:cNvSpPr>
          <p:nvPr/>
        </p:nvSpPr>
        <p:spPr bwMode="auto">
          <a:xfrm flipH="1">
            <a:off x="2209800" y="4618672"/>
            <a:ext cx="533400" cy="6096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703" name="Line 31"/>
          <p:cNvSpPr>
            <a:spLocks noChangeShapeType="1"/>
          </p:cNvSpPr>
          <p:nvPr/>
        </p:nvSpPr>
        <p:spPr bwMode="auto">
          <a:xfrm flipH="1">
            <a:off x="2792413" y="4694872"/>
            <a:ext cx="0" cy="6096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704" name="Line 32"/>
          <p:cNvSpPr>
            <a:spLocks noChangeShapeType="1"/>
          </p:cNvSpPr>
          <p:nvPr/>
        </p:nvSpPr>
        <p:spPr bwMode="auto">
          <a:xfrm flipH="1">
            <a:off x="3429000" y="4618672"/>
            <a:ext cx="609600" cy="6096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705" name="Line 33"/>
          <p:cNvSpPr>
            <a:spLocks noChangeShapeType="1"/>
          </p:cNvSpPr>
          <p:nvPr/>
        </p:nvSpPr>
        <p:spPr bwMode="auto">
          <a:xfrm flipH="1">
            <a:off x="4054475" y="4618672"/>
            <a:ext cx="0" cy="6858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706" name="Line 34"/>
          <p:cNvSpPr>
            <a:spLocks noChangeShapeType="1"/>
          </p:cNvSpPr>
          <p:nvPr/>
        </p:nvSpPr>
        <p:spPr bwMode="auto">
          <a:xfrm flipH="1">
            <a:off x="4684713" y="4618672"/>
            <a:ext cx="0" cy="6096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707" name="Line 35"/>
          <p:cNvSpPr>
            <a:spLocks noChangeShapeType="1"/>
          </p:cNvSpPr>
          <p:nvPr/>
        </p:nvSpPr>
        <p:spPr bwMode="auto">
          <a:xfrm>
            <a:off x="5316538" y="4618672"/>
            <a:ext cx="0" cy="6858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708" name="Text Box 36"/>
          <p:cNvSpPr txBox="1">
            <a:spLocks noChangeArrowheads="1"/>
          </p:cNvSpPr>
          <p:nvPr/>
        </p:nvSpPr>
        <p:spPr bwMode="auto">
          <a:xfrm>
            <a:off x="5676900" y="5075872"/>
            <a:ext cx="311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800"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</a:p>
        </p:txBody>
      </p:sp>
      <p:sp>
        <p:nvSpPr>
          <p:cNvPr id="28709" name="Text Box 37"/>
          <p:cNvSpPr txBox="1">
            <a:spLocks noChangeArrowheads="1"/>
          </p:cNvSpPr>
          <p:nvPr/>
        </p:nvSpPr>
        <p:spPr bwMode="auto">
          <a:xfrm>
            <a:off x="5676900" y="4390072"/>
            <a:ext cx="311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80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28721" name="Line 49"/>
          <p:cNvSpPr>
            <a:spLocks noChangeShapeType="1"/>
          </p:cNvSpPr>
          <p:nvPr/>
        </p:nvSpPr>
        <p:spPr bwMode="auto">
          <a:xfrm flipV="1">
            <a:off x="7010400" y="1447800"/>
            <a:ext cx="0" cy="3628072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723" name="Oval 51"/>
          <p:cNvSpPr>
            <a:spLocks noChangeArrowheads="1"/>
          </p:cNvSpPr>
          <p:nvPr/>
        </p:nvSpPr>
        <p:spPr bwMode="auto">
          <a:xfrm>
            <a:off x="4570413" y="5152072"/>
            <a:ext cx="228600" cy="2286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724" name="Oval 52"/>
          <p:cNvSpPr>
            <a:spLocks noChangeArrowheads="1"/>
          </p:cNvSpPr>
          <p:nvPr/>
        </p:nvSpPr>
        <p:spPr bwMode="auto">
          <a:xfrm>
            <a:off x="5202238" y="5152072"/>
            <a:ext cx="228600" cy="2286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725" name="Oval 53"/>
          <p:cNvSpPr>
            <a:spLocks noChangeArrowheads="1"/>
          </p:cNvSpPr>
          <p:nvPr/>
        </p:nvSpPr>
        <p:spPr bwMode="auto">
          <a:xfrm>
            <a:off x="5202238" y="4466272"/>
            <a:ext cx="228600" cy="2286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730" name="Oval 58"/>
          <p:cNvSpPr>
            <a:spLocks noChangeArrowheads="1"/>
          </p:cNvSpPr>
          <p:nvPr/>
        </p:nvSpPr>
        <p:spPr bwMode="auto">
          <a:xfrm>
            <a:off x="3940175" y="4466272"/>
            <a:ext cx="228600" cy="2286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731" name="Oval 59"/>
          <p:cNvSpPr>
            <a:spLocks noChangeArrowheads="1"/>
          </p:cNvSpPr>
          <p:nvPr/>
        </p:nvSpPr>
        <p:spPr bwMode="auto">
          <a:xfrm>
            <a:off x="3940175" y="5152072"/>
            <a:ext cx="228600" cy="2286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732" name="Oval 60"/>
          <p:cNvSpPr>
            <a:spLocks noChangeArrowheads="1"/>
          </p:cNvSpPr>
          <p:nvPr/>
        </p:nvSpPr>
        <p:spPr bwMode="auto">
          <a:xfrm>
            <a:off x="3309938" y="5152072"/>
            <a:ext cx="228600" cy="2286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734" name="Oval 62"/>
          <p:cNvSpPr>
            <a:spLocks noChangeArrowheads="1"/>
          </p:cNvSpPr>
          <p:nvPr/>
        </p:nvSpPr>
        <p:spPr bwMode="auto">
          <a:xfrm>
            <a:off x="2678113" y="4466272"/>
            <a:ext cx="228600" cy="2286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735" name="Oval 63"/>
          <p:cNvSpPr>
            <a:spLocks noChangeArrowheads="1"/>
          </p:cNvSpPr>
          <p:nvPr/>
        </p:nvSpPr>
        <p:spPr bwMode="auto">
          <a:xfrm>
            <a:off x="2678113" y="5152072"/>
            <a:ext cx="228600" cy="2286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736" name="Oval 64"/>
          <p:cNvSpPr>
            <a:spLocks noChangeArrowheads="1"/>
          </p:cNvSpPr>
          <p:nvPr/>
        </p:nvSpPr>
        <p:spPr bwMode="auto">
          <a:xfrm>
            <a:off x="2047875" y="4466272"/>
            <a:ext cx="228600" cy="2286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737" name="Oval 65"/>
          <p:cNvSpPr>
            <a:spLocks noChangeArrowheads="1"/>
          </p:cNvSpPr>
          <p:nvPr/>
        </p:nvSpPr>
        <p:spPr bwMode="auto">
          <a:xfrm>
            <a:off x="2047875" y="5152072"/>
            <a:ext cx="228600" cy="2286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738" name="Oval 66"/>
          <p:cNvSpPr>
            <a:spLocks noChangeArrowheads="1"/>
          </p:cNvSpPr>
          <p:nvPr/>
        </p:nvSpPr>
        <p:spPr bwMode="auto">
          <a:xfrm>
            <a:off x="1417638" y="5152072"/>
            <a:ext cx="228600" cy="2286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740" name="Oval 68"/>
          <p:cNvSpPr>
            <a:spLocks noChangeArrowheads="1"/>
          </p:cNvSpPr>
          <p:nvPr/>
        </p:nvSpPr>
        <p:spPr bwMode="auto">
          <a:xfrm>
            <a:off x="4570413" y="4466272"/>
            <a:ext cx="228600" cy="2286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4" name="Text Box 12"/>
          <p:cNvSpPr txBox="1">
            <a:spLocks noChangeArrowheads="1"/>
          </p:cNvSpPr>
          <p:nvPr/>
        </p:nvSpPr>
        <p:spPr bwMode="auto">
          <a:xfrm>
            <a:off x="1358900" y="507274"/>
            <a:ext cx="558390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b="1" dirty="0">
                <a:solidFill>
                  <a:srgbClr val="12017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Wright - Fisher Population Model of Genetic Drift</a:t>
            </a:r>
          </a:p>
        </p:txBody>
      </p:sp>
      <p:sp>
        <p:nvSpPr>
          <p:cNvPr id="88" name="Oval 7"/>
          <p:cNvSpPr>
            <a:spLocks noChangeArrowheads="1"/>
          </p:cNvSpPr>
          <p:nvPr/>
        </p:nvSpPr>
        <p:spPr bwMode="auto">
          <a:xfrm>
            <a:off x="1417638" y="4466272"/>
            <a:ext cx="228600" cy="2286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0" name="Oval 65"/>
          <p:cNvSpPr>
            <a:spLocks noChangeArrowheads="1"/>
          </p:cNvSpPr>
          <p:nvPr/>
        </p:nvSpPr>
        <p:spPr bwMode="auto">
          <a:xfrm>
            <a:off x="1417638" y="5152072"/>
            <a:ext cx="228600" cy="2286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1" name="Oval 2"/>
          <p:cNvSpPr>
            <a:spLocks noChangeArrowheads="1"/>
          </p:cNvSpPr>
          <p:nvPr/>
        </p:nvSpPr>
        <p:spPr bwMode="auto">
          <a:xfrm>
            <a:off x="838200" y="5152072"/>
            <a:ext cx="228600" cy="228600"/>
          </a:xfrm>
          <a:prstGeom prst="ellipse">
            <a:avLst/>
          </a:prstGeom>
          <a:solidFill>
            <a:srgbClr val="000000"/>
          </a:solidFill>
          <a:ln w="9525">
            <a:solidFill>
              <a:schemeClr val="bg2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2" name="Oval 2"/>
          <p:cNvSpPr>
            <a:spLocks noChangeArrowheads="1"/>
          </p:cNvSpPr>
          <p:nvPr/>
        </p:nvSpPr>
        <p:spPr bwMode="auto">
          <a:xfrm>
            <a:off x="838200" y="4466272"/>
            <a:ext cx="228600" cy="228600"/>
          </a:xfrm>
          <a:prstGeom prst="ellipse">
            <a:avLst/>
          </a:prstGeom>
          <a:solidFill>
            <a:srgbClr val="000000"/>
          </a:solidFill>
          <a:ln w="9525">
            <a:solidFill>
              <a:schemeClr val="bg2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93" name="Straight Connector 92"/>
          <p:cNvCxnSpPr>
            <a:stCxn id="91" idx="0"/>
            <a:endCxn id="92" idx="4"/>
          </p:cNvCxnSpPr>
          <p:nvPr/>
        </p:nvCxnSpPr>
        <p:spPr>
          <a:xfrm flipV="1">
            <a:off x="952500" y="4694872"/>
            <a:ext cx="0" cy="4572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34734342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ext Box 2"/>
          <p:cNvSpPr txBox="1">
            <a:spLocks noChangeArrowheads="1"/>
          </p:cNvSpPr>
          <p:nvPr/>
        </p:nvSpPr>
        <p:spPr bwMode="auto">
          <a:xfrm>
            <a:off x="6629400" y="5075872"/>
            <a:ext cx="864339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800">
                <a:latin typeface="Times New Roman" panose="02020603050405020304" pitchFamily="18" charset="0"/>
                <a:cs typeface="Times New Roman" panose="02020603050405020304" pitchFamily="18" charset="0"/>
              </a:rPr>
              <a:t>Present</a:t>
            </a:r>
          </a:p>
        </p:txBody>
      </p:sp>
      <p:sp>
        <p:nvSpPr>
          <p:cNvPr id="28675" name="Text Box 3"/>
          <p:cNvSpPr txBox="1">
            <a:spLocks noChangeArrowheads="1"/>
          </p:cNvSpPr>
          <p:nvPr/>
        </p:nvSpPr>
        <p:spPr bwMode="auto">
          <a:xfrm>
            <a:off x="6096000" y="1066800"/>
            <a:ext cx="1742849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Generations Ago</a:t>
            </a:r>
          </a:p>
        </p:txBody>
      </p:sp>
      <p:sp>
        <p:nvSpPr>
          <p:cNvPr id="28676" name="Text Box 4"/>
          <p:cNvSpPr txBox="1">
            <a:spLocks noChangeArrowheads="1"/>
          </p:cNvSpPr>
          <p:nvPr/>
        </p:nvSpPr>
        <p:spPr bwMode="auto">
          <a:xfrm>
            <a:off x="6324600" y="2485072"/>
            <a:ext cx="184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en-US" sz="18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679" name="Oval 7"/>
          <p:cNvSpPr>
            <a:spLocks noChangeArrowheads="1"/>
          </p:cNvSpPr>
          <p:nvPr/>
        </p:nvSpPr>
        <p:spPr bwMode="auto">
          <a:xfrm>
            <a:off x="1417638" y="4466272"/>
            <a:ext cx="228600" cy="2286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685" name="Oval 13"/>
          <p:cNvSpPr>
            <a:spLocks noChangeArrowheads="1"/>
          </p:cNvSpPr>
          <p:nvPr/>
        </p:nvSpPr>
        <p:spPr bwMode="auto">
          <a:xfrm>
            <a:off x="3309938" y="4466272"/>
            <a:ext cx="228600" cy="2286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701" name="Line 29"/>
          <p:cNvSpPr>
            <a:spLocks noChangeShapeType="1"/>
          </p:cNvSpPr>
          <p:nvPr/>
        </p:nvSpPr>
        <p:spPr bwMode="auto">
          <a:xfrm flipH="1">
            <a:off x="1524000" y="4694872"/>
            <a:ext cx="609600" cy="5334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702" name="Line 30"/>
          <p:cNvSpPr>
            <a:spLocks noChangeShapeType="1"/>
          </p:cNvSpPr>
          <p:nvPr/>
        </p:nvSpPr>
        <p:spPr bwMode="auto">
          <a:xfrm flipH="1">
            <a:off x="2209800" y="4618672"/>
            <a:ext cx="533400" cy="6096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703" name="Line 31"/>
          <p:cNvSpPr>
            <a:spLocks noChangeShapeType="1"/>
          </p:cNvSpPr>
          <p:nvPr/>
        </p:nvSpPr>
        <p:spPr bwMode="auto">
          <a:xfrm flipH="1">
            <a:off x="2792413" y="4694872"/>
            <a:ext cx="0" cy="6096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704" name="Line 32"/>
          <p:cNvSpPr>
            <a:spLocks noChangeShapeType="1"/>
          </p:cNvSpPr>
          <p:nvPr/>
        </p:nvSpPr>
        <p:spPr bwMode="auto">
          <a:xfrm flipH="1">
            <a:off x="3429000" y="4618672"/>
            <a:ext cx="609600" cy="6096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705" name="Line 33"/>
          <p:cNvSpPr>
            <a:spLocks noChangeShapeType="1"/>
          </p:cNvSpPr>
          <p:nvPr/>
        </p:nvSpPr>
        <p:spPr bwMode="auto">
          <a:xfrm flipH="1">
            <a:off x="4054475" y="4618672"/>
            <a:ext cx="0" cy="6858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706" name="Line 34"/>
          <p:cNvSpPr>
            <a:spLocks noChangeShapeType="1"/>
          </p:cNvSpPr>
          <p:nvPr/>
        </p:nvSpPr>
        <p:spPr bwMode="auto">
          <a:xfrm flipH="1">
            <a:off x="4684713" y="4618672"/>
            <a:ext cx="0" cy="6096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707" name="Line 35"/>
          <p:cNvSpPr>
            <a:spLocks noChangeShapeType="1"/>
          </p:cNvSpPr>
          <p:nvPr/>
        </p:nvSpPr>
        <p:spPr bwMode="auto">
          <a:xfrm>
            <a:off x="5316538" y="4618672"/>
            <a:ext cx="0" cy="6858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708" name="Text Box 36"/>
          <p:cNvSpPr txBox="1">
            <a:spLocks noChangeArrowheads="1"/>
          </p:cNvSpPr>
          <p:nvPr/>
        </p:nvSpPr>
        <p:spPr bwMode="auto">
          <a:xfrm>
            <a:off x="5676900" y="5075872"/>
            <a:ext cx="311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800"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</a:p>
        </p:txBody>
      </p:sp>
      <p:sp>
        <p:nvSpPr>
          <p:cNvPr id="28709" name="Text Box 37"/>
          <p:cNvSpPr txBox="1">
            <a:spLocks noChangeArrowheads="1"/>
          </p:cNvSpPr>
          <p:nvPr/>
        </p:nvSpPr>
        <p:spPr bwMode="auto">
          <a:xfrm>
            <a:off x="5676900" y="4390072"/>
            <a:ext cx="311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80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28721" name="Line 49"/>
          <p:cNvSpPr>
            <a:spLocks noChangeShapeType="1"/>
          </p:cNvSpPr>
          <p:nvPr/>
        </p:nvSpPr>
        <p:spPr bwMode="auto">
          <a:xfrm flipV="1">
            <a:off x="7010400" y="1447800"/>
            <a:ext cx="0" cy="3628072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722" name="Text Box 50"/>
          <p:cNvSpPr txBox="1">
            <a:spLocks noChangeArrowheads="1"/>
          </p:cNvSpPr>
          <p:nvPr/>
        </p:nvSpPr>
        <p:spPr bwMode="auto">
          <a:xfrm>
            <a:off x="6172200" y="5609272"/>
            <a:ext cx="2667000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# of ancestral copies stays the same or decreases with time</a:t>
            </a:r>
          </a:p>
        </p:txBody>
      </p:sp>
      <p:sp>
        <p:nvSpPr>
          <p:cNvPr id="28723" name="Oval 51"/>
          <p:cNvSpPr>
            <a:spLocks noChangeArrowheads="1"/>
          </p:cNvSpPr>
          <p:nvPr/>
        </p:nvSpPr>
        <p:spPr bwMode="auto">
          <a:xfrm>
            <a:off x="4570413" y="5152072"/>
            <a:ext cx="228600" cy="2286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724" name="Oval 52"/>
          <p:cNvSpPr>
            <a:spLocks noChangeArrowheads="1"/>
          </p:cNvSpPr>
          <p:nvPr/>
        </p:nvSpPr>
        <p:spPr bwMode="auto">
          <a:xfrm>
            <a:off x="5202238" y="5152072"/>
            <a:ext cx="228600" cy="2286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725" name="Oval 53"/>
          <p:cNvSpPr>
            <a:spLocks noChangeArrowheads="1"/>
          </p:cNvSpPr>
          <p:nvPr/>
        </p:nvSpPr>
        <p:spPr bwMode="auto">
          <a:xfrm>
            <a:off x="5202238" y="4466272"/>
            <a:ext cx="228600" cy="2286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730" name="Oval 58"/>
          <p:cNvSpPr>
            <a:spLocks noChangeArrowheads="1"/>
          </p:cNvSpPr>
          <p:nvPr/>
        </p:nvSpPr>
        <p:spPr bwMode="auto">
          <a:xfrm>
            <a:off x="3940175" y="4466272"/>
            <a:ext cx="228600" cy="2286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731" name="Oval 59"/>
          <p:cNvSpPr>
            <a:spLocks noChangeArrowheads="1"/>
          </p:cNvSpPr>
          <p:nvPr/>
        </p:nvSpPr>
        <p:spPr bwMode="auto">
          <a:xfrm>
            <a:off x="3940175" y="5152072"/>
            <a:ext cx="228600" cy="2286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732" name="Oval 60"/>
          <p:cNvSpPr>
            <a:spLocks noChangeArrowheads="1"/>
          </p:cNvSpPr>
          <p:nvPr/>
        </p:nvSpPr>
        <p:spPr bwMode="auto">
          <a:xfrm>
            <a:off x="3309938" y="5152072"/>
            <a:ext cx="228600" cy="2286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734" name="Oval 62"/>
          <p:cNvSpPr>
            <a:spLocks noChangeArrowheads="1"/>
          </p:cNvSpPr>
          <p:nvPr/>
        </p:nvSpPr>
        <p:spPr bwMode="auto">
          <a:xfrm>
            <a:off x="2678113" y="4466272"/>
            <a:ext cx="228600" cy="2286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735" name="Oval 63"/>
          <p:cNvSpPr>
            <a:spLocks noChangeArrowheads="1"/>
          </p:cNvSpPr>
          <p:nvPr/>
        </p:nvSpPr>
        <p:spPr bwMode="auto">
          <a:xfrm>
            <a:off x="2678113" y="5152072"/>
            <a:ext cx="228600" cy="2286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736" name="Oval 64"/>
          <p:cNvSpPr>
            <a:spLocks noChangeArrowheads="1"/>
          </p:cNvSpPr>
          <p:nvPr/>
        </p:nvSpPr>
        <p:spPr bwMode="auto">
          <a:xfrm>
            <a:off x="2047875" y="4466272"/>
            <a:ext cx="228600" cy="2286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737" name="Oval 65"/>
          <p:cNvSpPr>
            <a:spLocks noChangeArrowheads="1"/>
          </p:cNvSpPr>
          <p:nvPr/>
        </p:nvSpPr>
        <p:spPr bwMode="auto">
          <a:xfrm>
            <a:off x="2047875" y="5152072"/>
            <a:ext cx="228600" cy="2286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738" name="Oval 66"/>
          <p:cNvSpPr>
            <a:spLocks noChangeArrowheads="1"/>
          </p:cNvSpPr>
          <p:nvPr/>
        </p:nvSpPr>
        <p:spPr bwMode="auto">
          <a:xfrm>
            <a:off x="1417638" y="5152072"/>
            <a:ext cx="228600" cy="2286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740" name="Oval 68"/>
          <p:cNvSpPr>
            <a:spLocks noChangeArrowheads="1"/>
          </p:cNvSpPr>
          <p:nvPr/>
        </p:nvSpPr>
        <p:spPr bwMode="auto">
          <a:xfrm>
            <a:off x="4570413" y="4466272"/>
            <a:ext cx="228600" cy="2286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4" name="Text Box 12"/>
          <p:cNvSpPr txBox="1">
            <a:spLocks noChangeArrowheads="1"/>
          </p:cNvSpPr>
          <p:nvPr/>
        </p:nvSpPr>
        <p:spPr bwMode="auto">
          <a:xfrm>
            <a:off x="1358900" y="507274"/>
            <a:ext cx="558390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b="1" dirty="0">
                <a:solidFill>
                  <a:srgbClr val="12017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Wright - Fisher Population Model of Genetic Drift</a:t>
            </a:r>
          </a:p>
        </p:txBody>
      </p:sp>
      <p:sp>
        <p:nvSpPr>
          <p:cNvPr id="88" name="Oval 7"/>
          <p:cNvSpPr>
            <a:spLocks noChangeArrowheads="1"/>
          </p:cNvSpPr>
          <p:nvPr/>
        </p:nvSpPr>
        <p:spPr bwMode="auto">
          <a:xfrm>
            <a:off x="1417638" y="4466272"/>
            <a:ext cx="228600" cy="2286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0" name="Oval 65"/>
          <p:cNvSpPr>
            <a:spLocks noChangeArrowheads="1"/>
          </p:cNvSpPr>
          <p:nvPr/>
        </p:nvSpPr>
        <p:spPr bwMode="auto">
          <a:xfrm>
            <a:off x="1417638" y="5152072"/>
            <a:ext cx="228600" cy="2286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1" name="Oval 2"/>
          <p:cNvSpPr>
            <a:spLocks noChangeArrowheads="1"/>
          </p:cNvSpPr>
          <p:nvPr/>
        </p:nvSpPr>
        <p:spPr bwMode="auto">
          <a:xfrm>
            <a:off x="838200" y="5152072"/>
            <a:ext cx="228600" cy="228600"/>
          </a:xfrm>
          <a:prstGeom prst="ellipse">
            <a:avLst/>
          </a:prstGeom>
          <a:solidFill>
            <a:srgbClr val="000000"/>
          </a:solidFill>
          <a:ln w="9525">
            <a:solidFill>
              <a:schemeClr val="bg2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2" name="Oval 2"/>
          <p:cNvSpPr>
            <a:spLocks noChangeArrowheads="1"/>
          </p:cNvSpPr>
          <p:nvPr/>
        </p:nvSpPr>
        <p:spPr bwMode="auto">
          <a:xfrm>
            <a:off x="838200" y="4466272"/>
            <a:ext cx="228600" cy="228600"/>
          </a:xfrm>
          <a:prstGeom prst="ellipse">
            <a:avLst/>
          </a:prstGeom>
          <a:solidFill>
            <a:srgbClr val="000000"/>
          </a:solidFill>
          <a:ln w="9525">
            <a:solidFill>
              <a:schemeClr val="bg2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93" name="Straight Connector 92"/>
          <p:cNvCxnSpPr>
            <a:stCxn id="91" idx="0"/>
            <a:endCxn id="92" idx="4"/>
          </p:cNvCxnSpPr>
          <p:nvPr/>
        </p:nvCxnSpPr>
        <p:spPr>
          <a:xfrm flipV="1">
            <a:off x="952500" y="4694872"/>
            <a:ext cx="0" cy="4572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5" name="Text Box 26"/>
          <p:cNvSpPr txBox="1">
            <a:spLocks noChangeArrowheads="1"/>
          </p:cNvSpPr>
          <p:nvPr/>
        </p:nvSpPr>
        <p:spPr bwMode="auto">
          <a:xfrm>
            <a:off x="685800" y="3276600"/>
            <a:ext cx="4751622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These gene copies did not leave descendents</a:t>
            </a:r>
          </a:p>
        </p:txBody>
      </p:sp>
      <p:sp>
        <p:nvSpPr>
          <p:cNvPr id="136" name="Line 27"/>
          <p:cNvSpPr>
            <a:spLocks noChangeShapeType="1"/>
          </p:cNvSpPr>
          <p:nvPr/>
        </p:nvSpPr>
        <p:spPr bwMode="auto">
          <a:xfrm flipH="1">
            <a:off x="1600200" y="3752910"/>
            <a:ext cx="685800" cy="609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7" name="Line 28"/>
          <p:cNvSpPr>
            <a:spLocks noChangeShapeType="1"/>
          </p:cNvSpPr>
          <p:nvPr/>
        </p:nvSpPr>
        <p:spPr bwMode="auto">
          <a:xfrm>
            <a:off x="3352800" y="3676710"/>
            <a:ext cx="0" cy="609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70740185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ext Box 2"/>
          <p:cNvSpPr txBox="1">
            <a:spLocks noChangeArrowheads="1"/>
          </p:cNvSpPr>
          <p:nvPr/>
        </p:nvSpPr>
        <p:spPr bwMode="auto">
          <a:xfrm>
            <a:off x="6629400" y="5075872"/>
            <a:ext cx="864339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800">
                <a:latin typeface="Times New Roman" panose="02020603050405020304" pitchFamily="18" charset="0"/>
                <a:cs typeface="Times New Roman" panose="02020603050405020304" pitchFamily="18" charset="0"/>
              </a:rPr>
              <a:t>Present</a:t>
            </a:r>
          </a:p>
        </p:txBody>
      </p:sp>
      <p:sp>
        <p:nvSpPr>
          <p:cNvPr id="28675" name="Text Box 3"/>
          <p:cNvSpPr txBox="1">
            <a:spLocks noChangeArrowheads="1"/>
          </p:cNvSpPr>
          <p:nvPr/>
        </p:nvSpPr>
        <p:spPr bwMode="auto">
          <a:xfrm>
            <a:off x="6181951" y="1066800"/>
            <a:ext cx="1742849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800">
                <a:latin typeface="Times New Roman" panose="02020603050405020304" pitchFamily="18" charset="0"/>
                <a:cs typeface="Times New Roman" panose="02020603050405020304" pitchFamily="18" charset="0"/>
              </a:rPr>
              <a:t>Generations Ago</a:t>
            </a:r>
          </a:p>
        </p:txBody>
      </p:sp>
      <p:sp>
        <p:nvSpPr>
          <p:cNvPr id="28676" name="Text Box 4"/>
          <p:cNvSpPr txBox="1">
            <a:spLocks noChangeArrowheads="1"/>
          </p:cNvSpPr>
          <p:nvPr/>
        </p:nvSpPr>
        <p:spPr bwMode="auto">
          <a:xfrm>
            <a:off x="6324600" y="2485072"/>
            <a:ext cx="184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en-US" sz="18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678" name="Oval 6"/>
          <p:cNvSpPr>
            <a:spLocks noChangeArrowheads="1"/>
          </p:cNvSpPr>
          <p:nvPr/>
        </p:nvSpPr>
        <p:spPr bwMode="auto">
          <a:xfrm>
            <a:off x="1417638" y="3780472"/>
            <a:ext cx="228600" cy="2286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679" name="Oval 7"/>
          <p:cNvSpPr>
            <a:spLocks noChangeArrowheads="1"/>
          </p:cNvSpPr>
          <p:nvPr/>
        </p:nvSpPr>
        <p:spPr bwMode="auto">
          <a:xfrm>
            <a:off x="1417638" y="4466272"/>
            <a:ext cx="228600" cy="2286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681" name="Oval 9"/>
          <p:cNvSpPr>
            <a:spLocks noChangeArrowheads="1"/>
          </p:cNvSpPr>
          <p:nvPr/>
        </p:nvSpPr>
        <p:spPr bwMode="auto">
          <a:xfrm>
            <a:off x="2047875" y="3780472"/>
            <a:ext cx="228600" cy="2286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683" name="Oval 11"/>
          <p:cNvSpPr>
            <a:spLocks noChangeArrowheads="1"/>
          </p:cNvSpPr>
          <p:nvPr/>
        </p:nvSpPr>
        <p:spPr bwMode="auto">
          <a:xfrm>
            <a:off x="2678113" y="3780472"/>
            <a:ext cx="228600" cy="2286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685" name="Oval 13"/>
          <p:cNvSpPr>
            <a:spLocks noChangeArrowheads="1"/>
          </p:cNvSpPr>
          <p:nvPr/>
        </p:nvSpPr>
        <p:spPr bwMode="auto">
          <a:xfrm>
            <a:off x="3309938" y="4466272"/>
            <a:ext cx="228600" cy="2286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694" name="Line 22"/>
          <p:cNvSpPr>
            <a:spLocks noChangeShapeType="1"/>
          </p:cNvSpPr>
          <p:nvPr/>
        </p:nvSpPr>
        <p:spPr bwMode="auto">
          <a:xfrm flipH="1">
            <a:off x="1524000" y="3932872"/>
            <a:ext cx="1295400" cy="6096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695" name="Line 23"/>
          <p:cNvSpPr>
            <a:spLocks noChangeShapeType="1"/>
          </p:cNvSpPr>
          <p:nvPr/>
        </p:nvSpPr>
        <p:spPr bwMode="auto">
          <a:xfrm flipH="1">
            <a:off x="2133600" y="3932872"/>
            <a:ext cx="1295400" cy="6096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696" name="Line 24"/>
          <p:cNvSpPr>
            <a:spLocks noChangeShapeType="1"/>
          </p:cNvSpPr>
          <p:nvPr/>
        </p:nvSpPr>
        <p:spPr bwMode="auto">
          <a:xfrm flipH="1">
            <a:off x="3429000" y="3932872"/>
            <a:ext cx="609600" cy="6096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697" name="Line 25"/>
          <p:cNvSpPr>
            <a:spLocks noChangeShapeType="1"/>
          </p:cNvSpPr>
          <p:nvPr/>
        </p:nvSpPr>
        <p:spPr bwMode="auto">
          <a:xfrm flipH="1">
            <a:off x="4054475" y="3932872"/>
            <a:ext cx="0" cy="6096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698" name="Line 26"/>
          <p:cNvSpPr>
            <a:spLocks noChangeShapeType="1"/>
          </p:cNvSpPr>
          <p:nvPr/>
        </p:nvSpPr>
        <p:spPr bwMode="auto">
          <a:xfrm flipH="1">
            <a:off x="4684713" y="3932872"/>
            <a:ext cx="0" cy="6096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699" name="Line 27"/>
          <p:cNvSpPr>
            <a:spLocks noChangeShapeType="1"/>
          </p:cNvSpPr>
          <p:nvPr/>
        </p:nvSpPr>
        <p:spPr bwMode="auto">
          <a:xfrm flipH="1">
            <a:off x="5318125" y="4009072"/>
            <a:ext cx="0" cy="6096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700" name="Line 28"/>
          <p:cNvSpPr>
            <a:spLocks noChangeShapeType="1"/>
          </p:cNvSpPr>
          <p:nvPr/>
        </p:nvSpPr>
        <p:spPr bwMode="auto">
          <a:xfrm flipH="1">
            <a:off x="2819400" y="3932872"/>
            <a:ext cx="609600" cy="6096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701" name="Line 29"/>
          <p:cNvSpPr>
            <a:spLocks noChangeShapeType="1"/>
          </p:cNvSpPr>
          <p:nvPr/>
        </p:nvSpPr>
        <p:spPr bwMode="auto">
          <a:xfrm flipH="1">
            <a:off x="1524000" y="4694872"/>
            <a:ext cx="609600" cy="5334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702" name="Line 30"/>
          <p:cNvSpPr>
            <a:spLocks noChangeShapeType="1"/>
          </p:cNvSpPr>
          <p:nvPr/>
        </p:nvSpPr>
        <p:spPr bwMode="auto">
          <a:xfrm flipH="1">
            <a:off x="2209800" y="4618672"/>
            <a:ext cx="533400" cy="6096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703" name="Line 31"/>
          <p:cNvSpPr>
            <a:spLocks noChangeShapeType="1"/>
          </p:cNvSpPr>
          <p:nvPr/>
        </p:nvSpPr>
        <p:spPr bwMode="auto">
          <a:xfrm flipH="1">
            <a:off x="2792413" y="4694872"/>
            <a:ext cx="0" cy="6096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704" name="Line 32"/>
          <p:cNvSpPr>
            <a:spLocks noChangeShapeType="1"/>
          </p:cNvSpPr>
          <p:nvPr/>
        </p:nvSpPr>
        <p:spPr bwMode="auto">
          <a:xfrm flipH="1">
            <a:off x="3429000" y="4618672"/>
            <a:ext cx="609600" cy="6096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705" name="Line 33"/>
          <p:cNvSpPr>
            <a:spLocks noChangeShapeType="1"/>
          </p:cNvSpPr>
          <p:nvPr/>
        </p:nvSpPr>
        <p:spPr bwMode="auto">
          <a:xfrm flipH="1">
            <a:off x="4054475" y="4618672"/>
            <a:ext cx="0" cy="6858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706" name="Line 34"/>
          <p:cNvSpPr>
            <a:spLocks noChangeShapeType="1"/>
          </p:cNvSpPr>
          <p:nvPr/>
        </p:nvSpPr>
        <p:spPr bwMode="auto">
          <a:xfrm flipH="1">
            <a:off x="4684713" y="4618672"/>
            <a:ext cx="0" cy="6096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707" name="Line 35"/>
          <p:cNvSpPr>
            <a:spLocks noChangeShapeType="1"/>
          </p:cNvSpPr>
          <p:nvPr/>
        </p:nvSpPr>
        <p:spPr bwMode="auto">
          <a:xfrm>
            <a:off x="5316538" y="4618672"/>
            <a:ext cx="0" cy="6858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708" name="Text Box 36"/>
          <p:cNvSpPr txBox="1">
            <a:spLocks noChangeArrowheads="1"/>
          </p:cNvSpPr>
          <p:nvPr/>
        </p:nvSpPr>
        <p:spPr bwMode="auto">
          <a:xfrm>
            <a:off x="5676900" y="5075872"/>
            <a:ext cx="311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800"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</a:p>
        </p:txBody>
      </p:sp>
      <p:sp>
        <p:nvSpPr>
          <p:cNvPr id="28709" name="Text Box 37"/>
          <p:cNvSpPr txBox="1">
            <a:spLocks noChangeArrowheads="1"/>
          </p:cNvSpPr>
          <p:nvPr/>
        </p:nvSpPr>
        <p:spPr bwMode="auto">
          <a:xfrm>
            <a:off x="5676900" y="4390072"/>
            <a:ext cx="311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80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28710" name="Text Box 38"/>
          <p:cNvSpPr txBox="1">
            <a:spLocks noChangeArrowheads="1"/>
          </p:cNvSpPr>
          <p:nvPr/>
        </p:nvSpPr>
        <p:spPr bwMode="auto">
          <a:xfrm>
            <a:off x="5676900" y="3704272"/>
            <a:ext cx="311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80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28721" name="Line 49"/>
          <p:cNvSpPr>
            <a:spLocks noChangeShapeType="1"/>
          </p:cNvSpPr>
          <p:nvPr/>
        </p:nvSpPr>
        <p:spPr bwMode="auto">
          <a:xfrm flipV="1">
            <a:off x="7010400" y="1447800"/>
            <a:ext cx="0" cy="3628072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722" name="Text Box 50"/>
          <p:cNvSpPr txBox="1">
            <a:spLocks noChangeArrowheads="1"/>
          </p:cNvSpPr>
          <p:nvPr/>
        </p:nvSpPr>
        <p:spPr bwMode="auto">
          <a:xfrm>
            <a:off x="6172200" y="5609272"/>
            <a:ext cx="2667000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# of ancestral copies stays the same or decreases with time</a:t>
            </a:r>
          </a:p>
        </p:txBody>
      </p:sp>
      <p:sp>
        <p:nvSpPr>
          <p:cNvPr id="28723" name="Oval 51"/>
          <p:cNvSpPr>
            <a:spLocks noChangeArrowheads="1"/>
          </p:cNvSpPr>
          <p:nvPr/>
        </p:nvSpPr>
        <p:spPr bwMode="auto">
          <a:xfrm>
            <a:off x="4570413" y="5152072"/>
            <a:ext cx="228600" cy="2286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724" name="Oval 52"/>
          <p:cNvSpPr>
            <a:spLocks noChangeArrowheads="1"/>
          </p:cNvSpPr>
          <p:nvPr/>
        </p:nvSpPr>
        <p:spPr bwMode="auto">
          <a:xfrm>
            <a:off x="5202238" y="5152072"/>
            <a:ext cx="228600" cy="2286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725" name="Oval 53"/>
          <p:cNvSpPr>
            <a:spLocks noChangeArrowheads="1"/>
          </p:cNvSpPr>
          <p:nvPr/>
        </p:nvSpPr>
        <p:spPr bwMode="auto">
          <a:xfrm>
            <a:off x="5202238" y="4466272"/>
            <a:ext cx="228600" cy="2286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726" name="Oval 54"/>
          <p:cNvSpPr>
            <a:spLocks noChangeArrowheads="1"/>
          </p:cNvSpPr>
          <p:nvPr/>
        </p:nvSpPr>
        <p:spPr bwMode="auto">
          <a:xfrm>
            <a:off x="5199063" y="3780472"/>
            <a:ext cx="228600" cy="2286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729" name="Oval 57"/>
          <p:cNvSpPr>
            <a:spLocks noChangeArrowheads="1"/>
          </p:cNvSpPr>
          <p:nvPr/>
        </p:nvSpPr>
        <p:spPr bwMode="auto">
          <a:xfrm>
            <a:off x="3940175" y="3780472"/>
            <a:ext cx="228600" cy="2286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730" name="Oval 58"/>
          <p:cNvSpPr>
            <a:spLocks noChangeArrowheads="1"/>
          </p:cNvSpPr>
          <p:nvPr/>
        </p:nvSpPr>
        <p:spPr bwMode="auto">
          <a:xfrm>
            <a:off x="3940175" y="4466272"/>
            <a:ext cx="228600" cy="2286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731" name="Oval 59"/>
          <p:cNvSpPr>
            <a:spLocks noChangeArrowheads="1"/>
          </p:cNvSpPr>
          <p:nvPr/>
        </p:nvSpPr>
        <p:spPr bwMode="auto">
          <a:xfrm>
            <a:off x="3940175" y="5152072"/>
            <a:ext cx="228600" cy="2286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732" name="Oval 60"/>
          <p:cNvSpPr>
            <a:spLocks noChangeArrowheads="1"/>
          </p:cNvSpPr>
          <p:nvPr/>
        </p:nvSpPr>
        <p:spPr bwMode="auto">
          <a:xfrm>
            <a:off x="3309938" y="5152072"/>
            <a:ext cx="228600" cy="2286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733" name="Oval 61"/>
          <p:cNvSpPr>
            <a:spLocks noChangeArrowheads="1"/>
          </p:cNvSpPr>
          <p:nvPr/>
        </p:nvSpPr>
        <p:spPr bwMode="auto">
          <a:xfrm>
            <a:off x="3309938" y="3780472"/>
            <a:ext cx="228600" cy="2286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734" name="Oval 62"/>
          <p:cNvSpPr>
            <a:spLocks noChangeArrowheads="1"/>
          </p:cNvSpPr>
          <p:nvPr/>
        </p:nvSpPr>
        <p:spPr bwMode="auto">
          <a:xfrm>
            <a:off x="2678113" y="4466272"/>
            <a:ext cx="228600" cy="2286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735" name="Oval 63"/>
          <p:cNvSpPr>
            <a:spLocks noChangeArrowheads="1"/>
          </p:cNvSpPr>
          <p:nvPr/>
        </p:nvSpPr>
        <p:spPr bwMode="auto">
          <a:xfrm>
            <a:off x="2678113" y="5152072"/>
            <a:ext cx="228600" cy="2286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736" name="Oval 64"/>
          <p:cNvSpPr>
            <a:spLocks noChangeArrowheads="1"/>
          </p:cNvSpPr>
          <p:nvPr/>
        </p:nvSpPr>
        <p:spPr bwMode="auto">
          <a:xfrm>
            <a:off x="2047875" y="4466272"/>
            <a:ext cx="228600" cy="2286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737" name="Oval 65"/>
          <p:cNvSpPr>
            <a:spLocks noChangeArrowheads="1"/>
          </p:cNvSpPr>
          <p:nvPr/>
        </p:nvSpPr>
        <p:spPr bwMode="auto">
          <a:xfrm>
            <a:off x="2047875" y="5152072"/>
            <a:ext cx="228600" cy="2286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738" name="Oval 66"/>
          <p:cNvSpPr>
            <a:spLocks noChangeArrowheads="1"/>
          </p:cNvSpPr>
          <p:nvPr/>
        </p:nvSpPr>
        <p:spPr bwMode="auto">
          <a:xfrm>
            <a:off x="1417638" y="5152072"/>
            <a:ext cx="228600" cy="2286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739" name="Oval 67"/>
          <p:cNvSpPr>
            <a:spLocks noChangeArrowheads="1"/>
          </p:cNvSpPr>
          <p:nvPr/>
        </p:nvSpPr>
        <p:spPr bwMode="auto">
          <a:xfrm>
            <a:off x="4570413" y="3780472"/>
            <a:ext cx="228600" cy="2286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740" name="Oval 68"/>
          <p:cNvSpPr>
            <a:spLocks noChangeArrowheads="1"/>
          </p:cNvSpPr>
          <p:nvPr/>
        </p:nvSpPr>
        <p:spPr bwMode="auto">
          <a:xfrm>
            <a:off x="4570413" y="4466272"/>
            <a:ext cx="228600" cy="2286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4" name="Text Box 12"/>
          <p:cNvSpPr txBox="1">
            <a:spLocks noChangeArrowheads="1"/>
          </p:cNvSpPr>
          <p:nvPr/>
        </p:nvSpPr>
        <p:spPr bwMode="auto">
          <a:xfrm>
            <a:off x="1358900" y="507274"/>
            <a:ext cx="558390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b="1" dirty="0">
                <a:solidFill>
                  <a:srgbClr val="12017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Wright - Fisher Population Model of Genetic Drift</a:t>
            </a:r>
          </a:p>
        </p:txBody>
      </p:sp>
      <p:sp>
        <p:nvSpPr>
          <p:cNvPr id="87" name="Oval 6"/>
          <p:cNvSpPr>
            <a:spLocks noChangeArrowheads="1"/>
          </p:cNvSpPr>
          <p:nvPr/>
        </p:nvSpPr>
        <p:spPr bwMode="auto">
          <a:xfrm>
            <a:off x="1417638" y="3780472"/>
            <a:ext cx="228600" cy="2286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8" name="Oval 7"/>
          <p:cNvSpPr>
            <a:spLocks noChangeArrowheads="1"/>
          </p:cNvSpPr>
          <p:nvPr/>
        </p:nvSpPr>
        <p:spPr bwMode="auto">
          <a:xfrm>
            <a:off x="1417638" y="4466272"/>
            <a:ext cx="228600" cy="2286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0" name="Oval 65"/>
          <p:cNvSpPr>
            <a:spLocks noChangeArrowheads="1"/>
          </p:cNvSpPr>
          <p:nvPr/>
        </p:nvSpPr>
        <p:spPr bwMode="auto">
          <a:xfrm>
            <a:off x="1417638" y="5152072"/>
            <a:ext cx="228600" cy="2286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1" name="Oval 2"/>
          <p:cNvSpPr>
            <a:spLocks noChangeArrowheads="1"/>
          </p:cNvSpPr>
          <p:nvPr/>
        </p:nvSpPr>
        <p:spPr bwMode="auto">
          <a:xfrm>
            <a:off x="838200" y="5152072"/>
            <a:ext cx="228600" cy="228600"/>
          </a:xfrm>
          <a:prstGeom prst="ellipse">
            <a:avLst/>
          </a:prstGeom>
          <a:solidFill>
            <a:srgbClr val="000000"/>
          </a:solidFill>
          <a:ln w="9525">
            <a:solidFill>
              <a:schemeClr val="bg2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2" name="Oval 2"/>
          <p:cNvSpPr>
            <a:spLocks noChangeArrowheads="1"/>
          </p:cNvSpPr>
          <p:nvPr/>
        </p:nvSpPr>
        <p:spPr bwMode="auto">
          <a:xfrm>
            <a:off x="838200" y="4466272"/>
            <a:ext cx="228600" cy="228600"/>
          </a:xfrm>
          <a:prstGeom prst="ellipse">
            <a:avLst/>
          </a:prstGeom>
          <a:solidFill>
            <a:srgbClr val="000000"/>
          </a:solidFill>
          <a:ln w="9525">
            <a:solidFill>
              <a:schemeClr val="bg2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93" name="Straight Connector 92"/>
          <p:cNvCxnSpPr>
            <a:stCxn id="91" idx="0"/>
            <a:endCxn id="92" idx="4"/>
          </p:cNvCxnSpPr>
          <p:nvPr/>
        </p:nvCxnSpPr>
        <p:spPr>
          <a:xfrm flipV="1">
            <a:off x="952500" y="4694872"/>
            <a:ext cx="0" cy="4572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4" name="Oval 5"/>
          <p:cNvSpPr>
            <a:spLocks noChangeArrowheads="1"/>
          </p:cNvSpPr>
          <p:nvPr/>
        </p:nvSpPr>
        <p:spPr bwMode="auto">
          <a:xfrm>
            <a:off x="862148" y="3780472"/>
            <a:ext cx="228600" cy="228600"/>
          </a:xfrm>
          <a:prstGeom prst="ellipse">
            <a:avLst/>
          </a:prstGeom>
          <a:solidFill>
            <a:srgbClr val="00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5" name="Line 12"/>
          <p:cNvSpPr>
            <a:spLocks noChangeShapeType="1"/>
          </p:cNvSpPr>
          <p:nvPr/>
        </p:nvSpPr>
        <p:spPr bwMode="auto">
          <a:xfrm flipH="1">
            <a:off x="914400" y="3856672"/>
            <a:ext cx="609600" cy="7620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4" name="Text Box 68"/>
          <p:cNvSpPr txBox="1">
            <a:spLocks noChangeArrowheads="1"/>
          </p:cNvSpPr>
          <p:nvPr/>
        </p:nvSpPr>
        <p:spPr bwMode="auto">
          <a:xfrm>
            <a:off x="7162800" y="2971800"/>
            <a:ext cx="1358064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Process </a:t>
            </a:r>
          </a:p>
          <a:p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continues...</a:t>
            </a:r>
          </a:p>
        </p:txBody>
      </p:sp>
    </p:spTree>
    <p:extLst>
      <p:ext uri="{BB962C8B-B14F-4D97-AF65-F5344CB8AC3E}">
        <p14:creationId xmlns:p14="http://schemas.microsoft.com/office/powerpoint/2010/main" val="3735334091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ext Box 2"/>
          <p:cNvSpPr txBox="1">
            <a:spLocks noChangeArrowheads="1"/>
          </p:cNvSpPr>
          <p:nvPr/>
        </p:nvSpPr>
        <p:spPr bwMode="auto">
          <a:xfrm>
            <a:off x="6629400" y="5075872"/>
            <a:ext cx="864339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800">
                <a:latin typeface="Times New Roman" panose="02020603050405020304" pitchFamily="18" charset="0"/>
                <a:cs typeface="Times New Roman" panose="02020603050405020304" pitchFamily="18" charset="0"/>
              </a:rPr>
              <a:t>Present</a:t>
            </a:r>
          </a:p>
        </p:txBody>
      </p:sp>
      <p:sp>
        <p:nvSpPr>
          <p:cNvPr id="28675" name="Text Box 3"/>
          <p:cNvSpPr txBox="1">
            <a:spLocks noChangeArrowheads="1"/>
          </p:cNvSpPr>
          <p:nvPr/>
        </p:nvSpPr>
        <p:spPr bwMode="auto">
          <a:xfrm>
            <a:off x="6172200" y="1066800"/>
            <a:ext cx="1742849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Generations Ago</a:t>
            </a:r>
          </a:p>
        </p:txBody>
      </p:sp>
      <p:sp>
        <p:nvSpPr>
          <p:cNvPr id="28676" name="Text Box 4"/>
          <p:cNvSpPr txBox="1">
            <a:spLocks noChangeArrowheads="1"/>
          </p:cNvSpPr>
          <p:nvPr/>
        </p:nvSpPr>
        <p:spPr bwMode="auto">
          <a:xfrm>
            <a:off x="6324600" y="2485072"/>
            <a:ext cx="184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en-US" sz="18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677" name="Oval 5"/>
          <p:cNvSpPr>
            <a:spLocks noChangeArrowheads="1"/>
          </p:cNvSpPr>
          <p:nvPr/>
        </p:nvSpPr>
        <p:spPr bwMode="auto">
          <a:xfrm>
            <a:off x="1419225" y="3094672"/>
            <a:ext cx="228600" cy="2286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678" name="Oval 6"/>
          <p:cNvSpPr>
            <a:spLocks noChangeArrowheads="1"/>
          </p:cNvSpPr>
          <p:nvPr/>
        </p:nvSpPr>
        <p:spPr bwMode="auto">
          <a:xfrm>
            <a:off x="1417638" y="3780472"/>
            <a:ext cx="228600" cy="2286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679" name="Oval 7"/>
          <p:cNvSpPr>
            <a:spLocks noChangeArrowheads="1"/>
          </p:cNvSpPr>
          <p:nvPr/>
        </p:nvSpPr>
        <p:spPr bwMode="auto">
          <a:xfrm>
            <a:off x="1417638" y="4466272"/>
            <a:ext cx="228600" cy="2286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680" name="Oval 8"/>
          <p:cNvSpPr>
            <a:spLocks noChangeArrowheads="1"/>
          </p:cNvSpPr>
          <p:nvPr/>
        </p:nvSpPr>
        <p:spPr bwMode="auto">
          <a:xfrm>
            <a:off x="2049463" y="3094672"/>
            <a:ext cx="228600" cy="2286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681" name="Oval 9"/>
          <p:cNvSpPr>
            <a:spLocks noChangeArrowheads="1"/>
          </p:cNvSpPr>
          <p:nvPr/>
        </p:nvSpPr>
        <p:spPr bwMode="auto">
          <a:xfrm>
            <a:off x="2047875" y="3780472"/>
            <a:ext cx="228600" cy="2286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682" name="Oval 10"/>
          <p:cNvSpPr>
            <a:spLocks noChangeArrowheads="1"/>
          </p:cNvSpPr>
          <p:nvPr/>
        </p:nvSpPr>
        <p:spPr bwMode="auto">
          <a:xfrm>
            <a:off x="2679700" y="3094672"/>
            <a:ext cx="228600" cy="2286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683" name="Oval 11"/>
          <p:cNvSpPr>
            <a:spLocks noChangeArrowheads="1"/>
          </p:cNvSpPr>
          <p:nvPr/>
        </p:nvSpPr>
        <p:spPr bwMode="auto">
          <a:xfrm>
            <a:off x="2678113" y="3780472"/>
            <a:ext cx="228600" cy="2286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684" name="Oval 12"/>
          <p:cNvSpPr>
            <a:spLocks noChangeArrowheads="1"/>
          </p:cNvSpPr>
          <p:nvPr/>
        </p:nvSpPr>
        <p:spPr bwMode="auto">
          <a:xfrm>
            <a:off x="3311525" y="3094672"/>
            <a:ext cx="228600" cy="2286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685" name="Oval 13"/>
          <p:cNvSpPr>
            <a:spLocks noChangeArrowheads="1"/>
          </p:cNvSpPr>
          <p:nvPr/>
        </p:nvSpPr>
        <p:spPr bwMode="auto">
          <a:xfrm>
            <a:off x="3309938" y="4466272"/>
            <a:ext cx="228600" cy="2286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686" name="Oval 14"/>
          <p:cNvSpPr>
            <a:spLocks noChangeArrowheads="1"/>
          </p:cNvSpPr>
          <p:nvPr/>
        </p:nvSpPr>
        <p:spPr bwMode="auto">
          <a:xfrm>
            <a:off x="5203825" y="3094672"/>
            <a:ext cx="228600" cy="2286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687" name="Line 15"/>
          <p:cNvSpPr>
            <a:spLocks noChangeShapeType="1"/>
          </p:cNvSpPr>
          <p:nvPr/>
        </p:nvSpPr>
        <p:spPr bwMode="auto">
          <a:xfrm>
            <a:off x="2146663" y="3323272"/>
            <a:ext cx="0" cy="4572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688" name="Line 16"/>
          <p:cNvSpPr>
            <a:spLocks noChangeShapeType="1"/>
          </p:cNvSpPr>
          <p:nvPr/>
        </p:nvSpPr>
        <p:spPr bwMode="auto">
          <a:xfrm flipH="1">
            <a:off x="1524000" y="3247072"/>
            <a:ext cx="609600" cy="6096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689" name="Line 17"/>
          <p:cNvSpPr>
            <a:spLocks noChangeShapeType="1"/>
          </p:cNvSpPr>
          <p:nvPr/>
        </p:nvSpPr>
        <p:spPr bwMode="auto">
          <a:xfrm>
            <a:off x="2794000" y="3323272"/>
            <a:ext cx="0" cy="4572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690" name="Line 18"/>
          <p:cNvSpPr>
            <a:spLocks noChangeShapeType="1"/>
          </p:cNvSpPr>
          <p:nvPr/>
        </p:nvSpPr>
        <p:spPr bwMode="auto">
          <a:xfrm>
            <a:off x="4054475" y="3170872"/>
            <a:ext cx="0" cy="6858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691" name="Line 19"/>
          <p:cNvSpPr>
            <a:spLocks noChangeShapeType="1"/>
          </p:cNvSpPr>
          <p:nvPr/>
        </p:nvSpPr>
        <p:spPr bwMode="auto">
          <a:xfrm>
            <a:off x="4686300" y="3323272"/>
            <a:ext cx="0" cy="4572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692" name="Line 20"/>
          <p:cNvSpPr>
            <a:spLocks noChangeShapeType="1"/>
          </p:cNvSpPr>
          <p:nvPr/>
        </p:nvSpPr>
        <p:spPr bwMode="auto">
          <a:xfrm>
            <a:off x="4724400" y="3247072"/>
            <a:ext cx="609600" cy="6858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693" name="Line 21"/>
          <p:cNvSpPr>
            <a:spLocks noChangeShapeType="1"/>
          </p:cNvSpPr>
          <p:nvPr/>
        </p:nvSpPr>
        <p:spPr bwMode="auto">
          <a:xfrm flipH="1">
            <a:off x="3429000" y="3247072"/>
            <a:ext cx="609600" cy="6858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694" name="Line 22"/>
          <p:cNvSpPr>
            <a:spLocks noChangeShapeType="1"/>
          </p:cNvSpPr>
          <p:nvPr/>
        </p:nvSpPr>
        <p:spPr bwMode="auto">
          <a:xfrm flipH="1">
            <a:off x="1524000" y="3932872"/>
            <a:ext cx="1295400" cy="6096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695" name="Line 23"/>
          <p:cNvSpPr>
            <a:spLocks noChangeShapeType="1"/>
          </p:cNvSpPr>
          <p:nvPr/>
        </p:nvSpPr>
        <p:spPr bwMode="auto">
          <a:xfrm flipH="1">
            <a:off x="2133600" y="3932872"/>
            <a:ext cx="1295400" cy="6096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696" name="Line 24"/>
          <p:cNvSpPr>
            <a:spLocks noChangeShapeType="1"/>
          </p:cNvSpPr>
          <p:nvPr/>
        </p:nvSpPr>
        <p:spPr bwMode="auto">
          <a:xfrm flipH="1">
            <a:off x="3429000" y="3932872"/>
            <a:ext cx="609600" cy="6096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697" name="Line 25"/>
          <p:cNvSpPr>
            <a:spLocks noChangeShapeType="1"/>
          </p:cNvSpPr>
          <p:nvPr/>
        </p:nvSpPr>
        <p:spPr bwMode="auto">
          <a:xfrm flipH="1">
            <a:off x="4054475" y="3932872"/>
            <a:ext cx="0" cy="6096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698" name="Line 26"/>
          <p:cNvSpPr>
            <a:spLocks noChangeShapeType="1"/>
          </p:cNvSpPr>
          <p:nvPr/>
        </p:nvSpPr>
        <p:spPr bwMode="auto">
          <a:xfrm flipH="1">
            <a:off x="4684713" y="3932872"/>
            <a:ext cx="0" cy="6096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699" name="Line 27"/>
          <p:cNvSpPr>
            <a:spLocks noChangeShapeType="1"/>
          </p:cNvSpPr>
          <p:nvPr/>
        </p:nvSpPr>
        <p:spPr bwMode="auto">
          <a:xfrm flipH="1">
            <a:off x="5318125" y="4009072"/>
            <a:ext cx="0" cy="6096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700" name="Line 28"/>
          <p:cNvSpPr>
            <a:spLocks noChangeShapeType="1"/>
          </p:cNvSpPr>
          <p:nvPr/>
        </p:nvSpPr>
        <p:spPr bwMode="auto">
          <a:xfrm flipH="1">
            <a:off x="2819400" y="3932872"/>
            <a:ext cx="609600" cy="6096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701" name="Line 29"/>
          <p:cNvSpPr>
            <a:spLocks noChangeShapeType="1"/>
          </p:cNvSpPr>
          <p:nvPr/>
        </p:nvSpPr>
        <p:spPr bwMode="auto">
          <a:xfrm flipH="1">
            <a:off x="1524000" y="4694872"/>
            <a:ext cx="609600" cy="5334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702" name="Line 30"/>
          <p:cNvSpPr>
            <a:spLocks noChangeShapeType="1"/>
          </p:cNvSpPr>
          <p:nvPr/>
        </p:nvSpPr>
        <p:spPr bwMode="auto">
          <a:xfrm flipH="1">
            <a:off x="2209800" y="4618672"/>
            <a:ext cx="533400" cy="6096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703" name="Line 31"/>
          <p:cNvSpPr>
            <a:spLocks noChangeShapeType="1"/>
          </p:cNvSpPr>
          <p:nvPr/>
        </p:nvSpPr>
        <p:spPr bwMode="auto">
          <a:xfrm flipH="1">
            <a:off x="2792413" y="4694872"/>
            <a:ext cx="0" cy="6096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704" name="Line 32"/>
          <p:cNvSpPr>
            <a:spLocks noChangeShapeType="1"/>
          </p:cNvSpPr>
          <p:nvPr/>
        </p:nvSpPr>
        <p:spPr bwMode="auto">
          <a:xfrm flipH="1">
            <a:off x="3429000" y="4618672"/>
            <a:ext cx="609600" cy="6096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705" name="Line 33"/>
          <p:cNvSpPr>
            <a:spLocks noChangeShapeType="1"/>
          </p:cNvSpPr>
          <p:nvPr/>
        </p:nvSpPr>
        <p:spPr bwMode="auto">
          <a:xfrm flipH="1">
            <a:off x="4054475" y="4618672"/>
            <a:ext cx="0" cy="6858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706" name="Line 34"/>
          <p:cNvSpPr>
            <a:spLocks noChangeShapeType="1"/>
          </p:cNvSpPr>
          <p:nvPr/>
        </p:nvSpPr>
        <p:spPr bwMode="auto">
          <a:xfrm flipH="1">
            <a:off x="4684713" y="4618672"/>
            <a:ext cx="0" cy="6096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707" name="Line 35"/>
          <p:cNvSpPr>
            <a:spLocks noChangeShapeType="1"/>
          </p:cNvSpPr>
          <p:nvPr/>
        </p:nvSpPr>
        <p:spPr bwMode="auto">
          <a:xfrm>
            <a:off x="5316538" y="4618672"/>
            <a:ext cx="0" cy="6858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708" name="Text Box 36"/>
          <p:cNvSpPr txBox="1">
            <a:spLocks noChangeArrowheads="1"/>
          </p:cNvSpPr>
          <p:nvPr/>
        </p:nvSpPr>
        <p:spPr bwMode="auto">
          <a:xfrm>
            <a:off x="5676900" y="5075872"/>
            <a:ext cx="311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800"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</a:p>
        </p:txBody>
      </p:sp>
      <p:sp>
        <p:nvSpPr>
          <p:cNvPr id="28709" name="Text Box 37"/>
          <p:cNvSpPr txBox="1">
            <a:spLocks noChangeArrowheads="1"/>
          </p:cNvSpPr>
          <p:nvPr/>
        </p:nvSpPr>
        <p:spPr bwMode="auto">
          <a:xfrm>
            <a:off x="5676900" y="4390072"/>
            <a:ext cx="311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80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28710" name="Text Box 38"/>
          <p:cNvSpPr txBox="1">
            <a:spLocks noChangeArrowheads="1"/>
          </p:cNvSpPr>
          <p:nvPr/>
        </p:nvSpPr>
        <p:spPr bwMode="auto">
          <a:xfrm>
            <a:off x="5676900" y="3704272"/>
            <a:ext cx="311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80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28711" name="Text Box 39"/>
          <p:cNvSpPr txBox="1">
            <a:spLocks noChangeArrowheads="1"/>
          </p:cNvSpPr>
          <p:nvPr/>
        </p:nvSpPr>
        <p:spPr bwMode="auto">
          <a:xfrm>
            <a:off x="5676900" y="3018472"/>
            <a:ext cx="311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80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</a:p>
        </p:txBody>
      </p:sp>
      <p:sp>
        <p:nvSpPr>
          <p:cNvPr id="28721" name="Line 49"/>
          <p:cNvSpPr>
            <a:spLocks noChangeShapeType="1"/>
          </p:cNvSpPr>
          <p:nvPr/>
        </p:nvSpPr>
        <p:spPr bwMode="auto">
          <a:xfrm flipV="1">
            <a:off x="7010400" y="1447800"/>
            <a:ext cx="0" cy="3628072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722" name="Text Box 50"/>
          <p:cNvSpPr txBox="1">
            <a:spLocks noChangeArrowheads="1"/>
          </p:cNvSpPr>
          <p:nvPr/>
        </p:nvSpPr>
        <p:spPr bwMode="auto">
          <a:xfrm>
            <a:off x="6172200" y="5609272"/>
            <a:ext cx="2667000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# of ancestral copies stays the same or decreases with time</a:t>
            </a:r>
          </a:p>
        </p:txBody>
      </p:sp>
      <p:sp>
        <p:nvSpPr>
          <p:cNvPr id="28723" name="Oval 51"/>
          <p:cNvSpPr>
            <a:spLocks noChangeArrowheads="1"/>
          </p:cNvSpPr>
          <p:nvPr/>
        </p:nvSpPr>
        <p:spPr bwMode="auto">
          <a:xfrm>
            <a:off x="4570413" y="5152072"/>
            <a:ext cx="228600" cy="2286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724" name="Oval 52"/>
          <p:cNvSpPr>
            <a:spLocks noChangeArrowheads="1"/>
          </p:cNvSpPr>
          <p:nvPr/>
        </p:nvSpPr>
        <p:spPr bwMode="auto">
          <a:xfrm>
            <a:off x="5202238" y="5152072"/>
            <a:ext cx="228600" cy="2286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725" name="Oval 53"/>
          <p:cNvSpPr>
            <a:spLocks noChangeArrowheads="1"/>
          </p:cNvSpPr>
          <p:nvPr/>
        </p:nvSpPr>
        <p:spPr bwMode="auto">
          <a:xfrm>
            <a:off x="5202238" y="4466272"/>
            <a:ext cx="228600" cy="2286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726" name="Oval 54"/>
          <p:cNvSpPr>
            <a:spLocks noChangeArrowheads="1"/>
          </p:cNvSpPr>
          <p:nvPr/>
        </p:nvSpPr>
        <p:spPr bwMode="auto">
          <a:xfrm>
            <a:off x="5199063" y="3780472"/>
            <a:ext cx="228600" cy="2286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727" name="Oval 55"/>
          <p:cNvSpPr>
            <a:spLocks noChangeArrowheads="1"/>
          </p:cNvSpPr>
          <p:nvPr/>
        </p:nvSpPr>
        <p:spPr bwMode="auto">
          <a:xfrm>
            <a:off x="4572000" y="3094672"/>
            <a:ext cx="228600" cy="2286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728" name="Oval 56"/>
          <p:cNvSpPr>
            <a:spLocks noChangeArrowheads="1"/>
          </p:cNvSpPr>
          <p:nvPr/>
        </p:nvSpPr>
        <p:spPr bwMode="auto">
          <a:xfrm>
            <a:off x="3941763" y="3094672"/>
            <a:ext cx="228600" cy="2286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729" name="Oval 57"/>
          <p:cNvSpPr>
            <a:spLocks noChangeArrowheads="1"/>
          </p:cNvSpPr>
          <p:nvPr/>
        </p:nvSpPr>
        <p:spPr bwMode="auto">
          <a:xfrm>
            <a:off x="3940175" y="3780472"/>
            <a:ext cx="228600" cy="2286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730" name="Oval 58"/>
          <p:cNvSpPr>
            <a:spLocks noChangeArrowheads="1"/>
          </p:cNvSpPr>
          <p:nvPr/>
        </p:nvSpPr>
        <p:spPr bwMode="auto">
          <a:xfrm>
            <a:off x="3940175" y="4466272"/>
            <a:ext cx="228600" cy="2286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731" name="Oval 59"/>
          <p:cNvSpPr>
            <a:spLocks noChangeArrowheads="1"/>
          </p:cNvSpPr>
          <p:nvPr/>
        </p:nvSpPr>
        <p:spPr bwMode="auto">
          <a:xfrm>
            <a:off x="3940175" y="5152072"/>
            <a:ext cx="228600" cy="2286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732" name="Oval 60"/>
          <p:cNvSpPr>
            <a:spLocks noChangeArrowheads="1"/>
          </p:cNvSpPr>
          <p:nvPr/>
        </p:nvSpPr>
        <p:spPr bwMode="auto">
          <a:xfrm>
            <a:off x="3309938" y="5152072"/>
            <a:ext cx="228600" cy="2286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733" name="Oval 61"/>
          <p:cNvSpPr>
            <a:spLocks noChangeArrowheads="1"/>
          </p:cNvSpPr>
          <p:nvPr/>
        </p:nvSpPr>
        <p:spPr bwMode="auto">
          <a:xfrm>
            <a:off x="3309938" y="3780472"/>
            <a:ext cx="228600" cy="2286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734" name="Oval 62"/>
          <p:cNvSpPr>
            <a:spLocks noChangeArrowheads="1"/>
          </p:cNvSpPr>
          <p:nvPr/>
        </p:nvSpPr>
        <p:spPr bwMode="auto">
          <a:xfrm>
            <a:off x="2678113" y="4466272"/>
            <a:ext cx="228600" cy="2286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735" name="Oval 63"/>
          <p:cNvSpPr>
            <a:spLocks noChangeArrowheads="1"/>
          </p:cNvSpPr>
          <p:nvPr/>
        </p:nvSpPr>
        <p:spPr bwMode="auto">
          <a:xfrm>
            <a:off x="2678113" y="5152072"/>
            <a:ext cx="228600" cy="2286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736" name="Oval 64"/>
          <p:cNvSpPr>
            <a:spLocks noChangeArrowheads="1"/>
          </p:cNvSpPr>
          <p:nvPr/>
        </p:nvSpPr>
        <p:spPr bwMode="auto">
          <a:xfrm>
            <a:off x="2047875" y="4466272"/>
            <a:ext cx="228600" cy="2286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737" name="Oval 65"/>
          <p:cNvSpPr>
            <a:spLocks noChangeArrowheads="1"/>
          </p:cNvSpPr>
          <p:nvPr/>
        </p:nvSpPr>
        <p:spPr bwMode="auto">
          <a:xfrm>
            <a:off x="2047875" y="5152072"/>
            <a:ext cx="228600" cy="2286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738" name="Oval 66"/>
          <p:cNvSpPr>
            <a:spLocks noChangeArrowheads="1"/>
          </p:cNvSpPr>
          <p:nvPr/>
        </p:nvSpPr>
        <p:spPr bwMode="auto">
          <a:xfrm>
            <a:off x="1417638" y="5152072"/>
            <a:ext cx="228600" cy="2286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739" name="Oval 67"/>
          <p:cNvSpPr>
            <a:spLocks noChangeArrowheads="1"/>
          </p:cNvSpPr>
          <p:nvPr/>
        </p:nvSpPr>
        <p:spPr bwMode="auto">
          <a:xfrm>
            <a:off x="4570413" y="3780472"/>
            <a:ext cx="228600" cy="2286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740" name="Oval 68"/>
          <p:cNvSpPr>
            <a:spLocks noChangeArrowheads="1"/>
          </p:cNvSpPr>
          <p:nvPr/>
        </p:nvSpPr>
        <p:spPr bwMode="auto">
          <a:xfrm>
            <a:off x="4570413" y="4466272"/>
            <a:ext cx="228600" cy="2286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4" name="Text Box 12"/>
          <p:cNvSpPr txBox="1">
            <a:spLocks noChangeArrowheads="1"/>
          </p:cNvSpPr>
          <p:nvPr/>
        </p:nvSpPr>
        <p:spPr bwMode="auto">
          <a:xfrm>
            <a:off x="1358900" y="507274"/>
            <a:ext cx="558390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b="1" dirty="0">
                <a:solidFill>
                  <a:srgbClr val="12017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Wright - Fisher Population Model of Genetic Drift</a:t>
            </a:r>
          </a:p>
        </p:txBody>
      </p:sp>
      <p:sp>
        <p:nvSpPr>
          <p:cNvPr id="86" name="Oval 5"/>
          <p:cNvSpPr>
            <a:spLocks noChangeArrowheads="1"/>
          </p:cNvSpPr>
          <p:nvPr/>
        </p:nvSpPr>
        <p:spPr bwMode="auto">
          <a:xfrm>
            <a:off x="1419225" y="3094672"/>
            <a:ext cx="228600" cy="2286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7" name="Oval 6"/>
          <p:cNvSpPr>
            <a:spLocks noChangeArrowheads="1"/>
          </p:cNvSpPr>
          <p:nvPr/>
        </p:nvSpPr>
        <p:spPr bwMode="auto">
          <a:xfrm>
            <a:off x="1417638" y="3780472"/>
            <a:ext cx="228600" cy="2286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8" name="Oval 7"/>
          <p:cNvSpPr>
            <a:spLocks noChangeArrowheads="1"/>
          </p:cNvSpPr>
          <p:nvPr/>
        </p:nvSpPr>
        <p:spPr bwMode="auto">
          <a:xfrm>
            <a:off x="1417638" y="4466272"/>
            <a:ext cx="228600" cy="2286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9" name="Line 16"/>
          <p:cNvSpPr>
            <a:spLocks noChangeShapeType="1"/>
          </p:cNvSpPr>
          <p:nvPr/>
        </p:nvSpPr>
        <p:spPr bwMode="auto">
          <a:xfrm flipH="1">
            <a:off x="990600" y="3247072"/>
            <a:ext cx="533400" cy="6096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0" name="Oval 65"/>
          <p:cNvSpPr>
            <a:spLocks noChangeArrowheads="1"/>
          </p:cNvSpPr>
          <p:nvPr/>
        </p:nvSpPr>
        <p:spPr bwMode="auto">
          <a:xfrm>
            <a:off x="1417638" y="5152072"/>
            <a:ext cx="228600" cy="2286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1" name="Oval 2"/>
          <p:cNvSpPr>
            <a:spLocks noChangeArrowheads="1"/>
          </p:cNvSpPr>
          <p:nvPr/>
        </p:nvSpPr>
        <p:spPr bwMode="auto">
          <a:xfrm>
            <a:off x="838200" y="5152072"/>
            <a:ext cx="228600" cy="228600"/>
          </a:xfrm>
          <a:prstGeom prst="ellipse">
            <a:avLst/>
          </a:prstGeom>
          <a:solidFill>
            <a:srgbClr val="000000"/>
          </a:solidFill>
          <a:ln w="9525">
            <a:solidFill>
              <a:schemeClr val="bg2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2" name="Oval 2"/>
          <p:cNvSpPr>
            <a:spLocks noChangeArrowheads="1"/>
          </p:cNvSpPr>
          <p:nvPr/>
        </p:nvSpPr>
        <p:spPr bwMode="auto">
          <a:xfrm>
            <a:off x="838200" y="4466272"/>
            <a:ext cx="228600" cy="228600"/>
          </a:xfrm>
          <a:prstGeom prst="ellipse">
            <a:avLst/>
          </a:prstGeom>
          <a:solidFill>
            <a:srgbClr val="000000"/>
          </a:solidFill>
          <a:ln w="9525">
            <a:solidFill>
              <a:schemeClr val="bg2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93" name="Straight Connector 92"/>
          <p:cNvCxnSpPr>
            <a:stCxn id="91" idx="0"/>
            <a:endCxn id="92" idx="4"/>
          </p:cNvCxnSpPr>
          <p:nvPr/>
        </p:nvCxnSpPr>
        <p:spPr>
          <a:xfrm flipV="1">
            <a:off x="952500" y="4694872"/>
            <a:ext cx="0" cy="4572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4" name="Oval 5"/>
          <p:cNvSpPr>
            <a:spLocks noChangeArrowheads="1"/>
          </p:cNvSpPr>
          <p:nvPr/>
        </p:nvSpPr>
        <p:spPr bwMode="auto">
          <a:xfrm>
            <a:off x="862148" y="3780472"/>
            <a:ext cx="228600" cy="228600"/>
          </a:xfrm>
          <a:prstGeom prst="ellipse">
            <a:avLst/>
          </a:prstGeom>
          <a:solidFill>
            <a:srgbClr val="00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5" name="Line 12"/>
          <p:cNvSpPr>
            <a:spLocks noChangeShapeType="1"/>
          </p:cNvSpPr>
          <p:nvPr/>
        </p:nvSpPr>
        <p:spPr bwMode="auto">
          <a:xfrm flipH="1">
            <a:off x="914400" y="3856672"/>
            <a:ext cx="609600" cy="7620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6" name="Oval 5"/>
          <p:cNvSpPr>
            <a:spLocks noChangeArrowheads="1"/>
          </p:cNvSpPr>
          <p:nvPr/>
        </p:nvSpPr>
        <p:spPr bwMode="auto">
          <a:xfrm>
            <a:off x="851263" y="3107735"/>
            <a:ext cx="228600" cy="228600"/>
          </a:xfrm>
          <a:prstGeom prst="ellipse">
            <a:avLst/>
          </a:prstGeom>
          <a:solidFill>
            <a:srgbClr val="00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4" name="Text Box 68"/>
          <p:cNvSpPr txBox="1">
            <a:spLocks noChangeArrowheads="1"/>
          </p:cNvSpPr>
          <p:nvPr/>
        </p:nvSpPr>
        <p:spPr bwMode="auto">
          <a:xfrm>
            <a:off x="7162800" y="2971800"/>
            <a:ext cx="1358064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Process </a:t>
            </a:r>
          </a:p>
          <a:p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continues...</a:t>
            </a:r>
          </a:p>
        </p:txBody>
      </p:sp>
    </p:spTree>
    <p:extLst>
      <p:ext uri="{BB962C8B-B14F-4D97-AF65-F5344CB8AC3E}">
        <p14:creationId xmlns:p14="http://schemas.microsoft.com/office/powerpoint/2010/main" val="3017950390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ext Box 2"/>
          <p:cNvSpPr txBox="1">
            <a:spLocks noChangeArrowheads="1"/>
          </p:cNvSpPr>
          <p:nvPr/>
        </p:nvSpPr>
        <p:spPr bwMode="auto">
          <a:xfrm>
            <a:off x="6629400" y="5075872"/>
            <a:ext cx="864339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800">
                <a:latin typeface="Times New Roman" panose="02020603050405020304" pitchFamily="18" charset="0"/>
                <a:cs typeface="Times New Roman" panose="02020603050405020304" pitchFamily="18" charset="0"/>
              </a:rPr>
              <a:t>Present</a:t>
            </a:r>
          </a:p>
        </p:txBody>
      </p:sp>
      <p:sp>
        <p:nvSpPr>
          <p:cNvPr id="28675" name="Text Box 3"/>
          <p:cNvSpPr txBox="1">
            <a:spLocks noChangeArrowheads="1"/>
          </p:cNvSpPr>
          <p:nvPr/>
        </p:nvSpPr>
        <p:spPr bwMode="auto">
          <a:xfrm>
            <a:off x="6181951" y="1066800"/>
            <a:ext cx="1742849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Generations Ago</a:t>
            </a:r>
          </a:p>
        </p:txBody>
      </p:sp>
      <p:sp>
        <p:nvSpPr>
          <p:cNvPr id="28676" name="Text Box 4"/>
          <p:cNvSpPr txBox="1">
            <a:spLocks noChangeArrowheads="1"/>
          </p:cNvSpPr>
          <p:nvPr/>
        </p:nvSpPr>
        <p:spPr bwMode="auto">
          <a:xfrm>
            <a:off x="6324600" y="2485072"/>
            <a:ext cx="184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en-US" sz="18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677" name="Oval 5"/>
          <p:cNvSpPr>
            <a:spLocks noChangeArrowheads="1"/>
          </p:cNvSpPr>
          <p:nvPr/>
        </p:nvSpPr>
        <p:spPr bwMode="auto">
          <a:xfrm>
            <a:off x="1419225" y="3094672"/>
            <a:ext cx="228600" cy="2286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678" name="Oval 6"/>
          <p:cNvSpPr>
            <a:spLocks noChangeArrowheads="1"/>
          </p:cNvSpPr>
          <p:nvPr/>
        </p:nvSpPr>
        <p:spPr bwMode="auto">
          <a:xfrm>
            <a:off x="1417638" y="3780472"/>
            <a:ext cx="228600" cy="2286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679" name="Oval 7"/>
          <p:cNvSpPr>
            <a:spLocks noChangeArrowheads="1"/>
          </p:cNvSpPr>
          <p:nvPr/>
        </p:nvSpPr>
        <p:spPr bwMode="auto">
          <a:xfrm>
            <a:off x="1417638" y="4466272"/>
            <a:ext cx="228600" cy="2286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680" name="Oval 8"/>
          <p:cNvSpPr>
            <a:spLocks noChangeArrowheads="1"/>
          </p:cNvSpPr>
          <p:nvPr/>
        </p:nvSpPr>
        <p:spPr bwMode="auto">
          <a:xfrm>
            <a:off x="2049463" y="3094672"/>
            <a:ext cx="228600" cy="2286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681" name="Oval 9"/>
          <p:cNvSpPr>
            <a:spLocks noChangeArrowheads="1"/>
          </p:cNvSpPr>
          <p:nvPr/>
        </p:nvSpPr>
        <p:spPr bwMode="auto">
          <a:xfrm>
            <a:off x="2047875" y="3780472"/>
            <a:ext cx="228600" cy="2286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682" name="Oval 10"/>
          <p:cNvSpPr>
            <a:spLocks noChangeArrowheads="1"/>
          </p:cNvSpPr>
          <p:nvPr/>
        </p:nvSpPr>
        <p:spPr bwMode="auto">
          <a:xfrm>
            <a:off x="2679700" y="3094672"/>
            <a:ext cx="228600" cy="2286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683" name="Oval 11"/>
          <p:cNvSpPr>
            <a:spLocks noChangeArrowheads="1"/>
          </p:cNvSpPr>
          <p:nvPr/>
        </p:nvSpPr>
        <p:spPr bwMode="auto">
          <a:xfrm>
            <a:off x="2678113" y="3780472"/>
            <a:ext cx="228600" cy="2286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684" name="Oval 12"/>
          <p:cNvSpPr>
            <a:spLocks noChangeArrowheads="1"/>
          </p:cNvSpPr>
          <p:nvPr/>
        </p:nvSpPr>
        <p:spPr bwMode="auto">
          <a:xfrm>
            <a:off x="3311525" y="3094672"/>
            <a:ext cx="228600" cy="2286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685" name="Oval 13"/>
          <p:cNvSpPr>
            <a:spLocks noChangeArrowheads="1"/>
          </p:cNvSpPr>
          <p:nvPr/>
        </p:nvSpPr>
        <p:spPr bwMode="auto">
          <a:xfrm>
            <a:off x="3309938" y="4466272"/>
            <a:ext cx="228600" cy="2286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686" name="Oval 14"/>
          <p:cNvSpPr>
            <a:spLocks noChangeArrowheads="1"/>
          </p:cNvSpPr>
          <p:nvPr/>
        </p:nvSpPr>
        <p:spPr bwMode="auto">
          <a:xfrm>
            <a:off x="5203825" y="3094672"/>
            <a:ext cx="228600" cy="2286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687" name="Line 15"/>
          <p:cNvSpPr>
            <a:spLocks noChangeShapeType="1"/>
          </p:cNvSpPr>
          <p:nvPr/>
        </p:nvSpPr>
        <p:spPr bwMode="auto">
          <a:xfrm>
            <a:off x="2146663" y="3323272"/>
            <a:ext cx="0" cy="4572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688" name="Line 16"/>
          <p:cNvSpPr>
            <a:spLocks noChangeShapeType="1"/>
          </p:cNvSpPr>
          <p:nvPr/>
        </p:nvSpPr>
        <p:spPr bwMode="auto">
          <a:xfrm flipH="1">
            <a:off x="1524000" y="3247072"/>
            <a:ext cx="609600" cy="6096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689" name="Line 17"/>
          <p:cNvSpPr>
            <a:spLocks noChangeShapeType="1"/>
          </p:cNvSpPr>
          <p:nvPr/>
        </p:nvSpPr>
        <p:spPr bwMode="auto">
          <a:xfrm>
            <a:off x="2794000" y="3323272"/>
            <a:ext cx="0" cy="4572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690" name="Line 18"/>
          <p:cNvSpPr>
            <a:spLocks noChangeShapeType="1"/>
          </p:cNvSpPr>
          <p:nvPr/>
        </p:nvSpPr>
        <p:spPr bwMode="auto">
          <a:xfrm>
            <a:off x="4054475" y="3170872"/>
            <a:ext cx="0" cy="6858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691" name="Line 19"/>
          <p:cNvSpPr>
            <a:spLocks noChangeShapeType="1"/>
          </p:cNvSpPr>
          <p:nvPr/>
        </p:nvSpPr>
        <p:spPr bwMode="auto">
          <a:xfrm>
            <a:off x="4686300" y="3323272"/>
            <a:ext cx="0" cy="4572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692" name="Line 20"/>
          <p:cNvSpPr>
            <a:spLocks noChangeShapeType="1"/>
          </p:cNvSpPr>
          <p:nvPr/>
        </p:nvSpPr>
        <p:spPr bwMode="auto">
          <a:xfrm>
            <a:off x="4724400" y="3247072"/>
            <a:ext cx="609600" cy="6858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693" name="Line 21"/>
          <p:cNvSpPr>
            <a:spLocks noChangeShapeType="1"/>
          </p:cNvSpPr>
          <p:nvPr/>
        </p:nvSpPr>
        <p:spPr bwMode="auto">
          <a:xfrm flipH="1">
            <a:off x="3429000" y="3247072"/>
            <a:ext cx="609600" cy="6858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694" name="Line 22"/>
          <p:cNvSpPr>
            <a:spLocks noChangeShapeType="1"/>
          </p:cNvSpPr>
          <p:nvPr/>
        </p:nvSpPr>
        <p:spPr bwMode="auto">
          <a:xfrm flipH="1">
            <a:off x="1524000" y="3932872"/>
            <a:ext cx="1295400" cy="6096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695" name="Line 23"/>
          <p:cNvSpPr>
            <a:spLocks noChangeShapeType="1"/>
          </p:cNvSpPr>
          <p:nvPr/>
        </p:nvSpPr>
        <p:spPr bwMode="auto">
          <a:xfrm flipH="1">
            <a:off x="2133600" y="3932872"/>
            <a:ext cx="1295400" cy="6096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696" name="Line 24"/>
          <p:cNvSpPr>
            <a:spLocks noChangeShapeType="1"/>
          </p:cNvSpPr>
          <p:nvPr/>
        </p:nvSpPr>
        <p:spPr bwMode="auto">
          <a:xfrm flipH="1">
            <a:off x="3429000" y="3932872"/>
            <a:ext cx="609600" cy="6096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697" name="Line 25"/>
          <p:cNvSpPr>
            <a:spLocks noChangeShapeType="1"/>
          </p:cNvSpPr>
          <p:nvPr/>
        </p:nvSpPr>
        <p:spPr bwMode="auto">
          <a:xfrm flipH="1">
            <a:off x="4054475" y="3932872"/>
            <a:ext cx="0" cy="6096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698" name="Line 26"/>
          <p:cNvSpPr>
            <a:spLocks noChangeShapeType="1"/>
          </p:cNvSpPr>
          <p:nvPr/>
        </p:nvSpPr>
        <p:spPr bwMode="auto">
          <a:xfrm flipH="1">
            <a:off x="4684713" y="3932872"/>
            <a:ext cx="0" cy="6096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699" name="Line 27"/>
          <p:cNvSpPr>
            <a:spLocks noChangeShapeType="1"/>
          </p:cNvSpPr>
          <p:nvPr/>
        </p:nvSpPr>
        <p:spPr bwMode="auto">
          <a:xfrm flipH="1">
            <a:off x="5318125" y="4009072"/>
            <a:ext cx="0" cy="6096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700" name="Line 28"/>
          <p:cNvSpPr>
            <a:spLocks noChangeShapeType="1"/>
          </p:cNvSpPr>
          <p:nvPr/>
        </p:nvSpPr>
        <p:spPr bwMode="auto">
          <a:xfrm flipH="1">
            <a:off x="2819400" y="3932872"/>
            <a:ext cx="609600" cy="6096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701" name="Line 29"/>
          <p:cNvSpPr>
            <a:spLocks noChangeShapeType="1"/>
          </p:cNvSpPr>
          <p:nvPr/>
        </p:nvSpPr>
        <p:spPr bwMode="auto">
          <a:xfrm flipH="1">
            <a:off x="1524000" y="4694872"/>
            <a:ext cx="609600" cy="5334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702" name="Line 30"/>
          <p:cNvSpPr>
            <a:spLocks noChangeShapeType="1"/>
          </p:cNvSpPr>
          <p:nvPr/>
        </p:nvSpPr>
        <p:spPr bwMode="auto">
          <a:xfrm flipH="1">
            <a:off x="2209800" y="4618672"/>
            <a:ext cx="533400" cy="6096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703" name="Line 31"/>
          <p:cNvSpPr>
            <a:spLocks noChangeShapeType="1"/>
          </p:cNvSpPr>
          <p:nvPr/>
        </p:nvSpPr>
        <p:spPr bwMode="auto">
          <a:xfrm flipH="1">
            <a:off x="2792413" y="4694872"/>
            <a:ext cx="0" cy="6096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704" name="Line 32"/>
          <p:cNvSpPr>
            <a:spLocks noChangeShapeType="1"/>
          </p:cNvSpPr>
          <p:nvPr/>
        </p:nvSpPr>
        <p:spPr bwMode="auto">
          <a:xfrm flipH="1">
            <a:off x="3429000" y="4618672"/>
            <a:ext cx="609600" cy="6096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705" name="Line 33"/>
          <p:cNvSpPr>
            <a:spLocks noChangeShapeType="1"/>
          </p:cNvSpPr>
          <p:nvPr/>
        </p:nvSpPr>
        <p:spPr bwMode="auto">
          <a:xfrm flipH="1">
            <a:off x="4054475" y="4618672"/>
            <a:ext cx="0" cy="6858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706" name="Line 34"/>
          <p:cNvSpPr>
            <a:spLocks noChangeShapeType="1"/>
          </p:cNvSpPr>
          <p:nvPr/>
        </p:nvSpPr>
        <p:spPr bwMode="auto">
          <a:xfrm flipH="1">
            <a:off x="4684713" y="4618672"/>
            <a:ext cx="0" cy="6096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707" name="Line 35"/>
          <p:cNvSpPr>
            <a:spLocks noChangeShapeType="1"/>
          </p:cNvSpPr>
          <p:nvPr/>
        </p:nvSpPr>
        <p:spPr bwMode="auto">
          <a:xfrm>
            <a:off x="5316538" y="4618672"/>
            <a:ext cx="0" cy="6858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708" name="Text Box 36"/>
          <p:cNvSpPr txBox="1">
            <a:spLocks noChangeArrowheads="1"/>
          </p:cNvSpPr>
          <p:nvPr/>
        </p:nvSpPr>
        <p:spPr bwMode="auto">
          <a:xfrm>
            <a:off x="5676900" y="5075872"/>
            <a:ext cx="311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800"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</a:p>
        </p:txBody>
      </p:sp>
      <p:sp>
        <p:nvSpPr>
          <p:cNvPr id="28709" name="Text Box 37"/>
          <p:cNvSpPr txBox="1">
            <a:spLocks noChangeArrowheads="1"/>
          </p:cNvSpPr>
          <p:nvPr/>
        </p:nvSpPr>
        <p:spPr bwMode="auto">
          <a:xfrm>
            <a:off x="5676900" y="4390072"/>
            <a:ext cx="311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80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28710" name="Text Box 38"/>
          <p:cNvSpPr txBox="1">
            <a:spLocks noChangeArrowheads="1"/>
          </p:cNvSpPr>
          <p:nvPr/>
        </p:nvSpPr>
        <p:spPr bwMode="auto">
          <a:xfrm>
            <a:off x="5676900" y="3704272"/>
            <a:ext cx="311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80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28711" name="Text Box 39"/>
          <p:cNvSpPr txBox="1">
            <a:spLocks noChangeArrowheads="1"/>
          </p:cNvSpPr>
          <p:nvPr/>
        </p:nvSpPr>
        <p:spPr bwMode="auto">
          <a:xfrm>
            <a:off x="5676900" y="3018472"/>
            <a:ext cx="311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80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</a:p>
        </p:txBody>
      </p:sp>
      <p:sp>
        <p:nvSpPr>
          <p:cNvPr id="28712" name="Text Box 40"/>
          <p:cNvSpPr txBox="1">
            <a:spLocks noChangeArrowheads="1"/>
          </p:cNvSpPr>
          <p:nvPr/>
        </p:nvSpPr>
        <p:spPr bwMode="auto">
          <a:xfrm>
            <a:off x="5676900" y="2332672"/>
            <a:ext cx="311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80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</a:p>
        </p:txBody>
      </p:sp>
      <p:sp>
        <p:nvSpPr>
          <p:cNvPr id="28721" name="Line 49"/>
          <p:cNvSpPr>
            <a:spLocks noChangeShapeType="1"/>
          </p:cNvSpPr>
          <p:nvPr/>
        </p:nvSpPr>
        <p:spPr bwMode="auto">
          <a:xfrm flipV="1">
            <a:off x="7010400" y="1447800"/>
            <a:ext cx="0" cy="3628072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722" name="Text Box 50"/>
          <p:cNvSpPr txBox="1">
            <a:spLocks noChangeArrowheads="1"/>
          </p:cNvSpPr>
          <p:nvPr/>
        </p:nvSpPr>
        <p:spPr bwMode="auto">
          <a:xfrm>
            <a:off x="6172200" y="5609272"/>
            <a:ext cx="2667000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# of ancestral copies stays the same or decreases with time</a:t>
            </a:r>
          </a:p>
        </p:txBody>
      </p:sp>
      <p:sp>
        <p:nvSpPr>
          <p:cNvPr id="28723" name="Oval 51"/>
          <p:cNvSpPr>
            <a:spLocks noChangeArrowheads="1"/>
          </p:cNvSpPr>
          <p:nvPr/>
        </p:nvSpPr>
        <p:spPr bwMode="auto">
          <a:xfrm>
            <a:off x="4570413" y="5152072"/>
            <a:ext cx="228600" cy="2286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724" name="Oval 52"/>
          <p:cNvSpPr>
            <a:spLocks noChangeArrowheads="1"/>
          </p:cNvSpPr>
          <p:nvPr/>
        </p:nvSpPr>
        <p:spPr bwMode="auto">
          <a:xfrm>
            <a:off x="5202238" y="5152072"/>
            <a:ext cx="228600" cy="2286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725" name="Oval 53"/>
          <p:cNvSpPr>
            <a:spLocks noChangeArrowheads="1"/>
          </p:cNvSpPr>
          <p:nvPr/>
        </p:nvSpPr>
        <p:spPr bwMode="auto">
          <a:xfrm>
            <a:off x="5202238" y="4466272"/>
            <a:ext cx="228600" cy="2286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726" name="Oval 54"/>
          <p:cNvSpPr>
            <a:spLocks noChangeArrowheads="1"/>
          </p:cNvSpPr>
          <p:nvPr/>
        </p:nvSpPr>
        <p:spPr bwMode="auto">
          <a:xfrm>
            <a:off x="5199063" y="3780472"/>
            <a:ext cx="228600" cy="2286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727" name="Oval 55"/>
          <p:cNvSpPr>
            <a:spLocks noChangeArrowheads="1"/>
          </p:cNvSpPr>
          <p:nvPr/>
        </p:nvSpPr>
        <p:spPr bwMode="auto">
          <a:xfrm>
            <a:off x="4572000" y="3094672"/>
            <a:ext cx="228600" cy="2286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728" name="Oval 56"/>
          <p:cNvSpPr>
            <a:spLocks noChangeArrowheads="1"/>
          </p:cNvSpPr>
          <p:nvPr/>
        </p:nvSpPr>
        <p:spPr bwMode="auto">
          <a:xfrm>
            <a:off x="3941763" y="3094672"/>
            <a:ext cx="228600" cy="2286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729" name="Oval 57"/>
          <p:cNvSpPr>
            <a:spLocks noChangeArrowheads="1"/>
          </p:cNvSpPr>
          <p:nvPr/>
        </p:nvSpPr>
        <p:spPr bwMode="auto">
          <a:xfrm>
            <a:off x="3940175" y="3780472"/>
            <a:ext cx="228600" cy="2286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730" name="Oval 58"/>
          <p:cNvSpPr>
            <a:spLocks noChangeArrowheads="1"/>
          </p:cNvSpPr>
          <p:nvPr/>
        </p:nvSpPr>
        <p:spPr bwMode="auto">
          <a:xfrm>
            <a:off x="3940175" y="4466272"/>
            <a:ext cx="228600" cy="2286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731" name="Oval 59"/>
          <p:cNvSpPr>
            <a:spLocks noChangeArrowheads="1"/>
          </p:cNvSpPr>
          <p:nvPr/>
        </p:nvSpPr>
        <p:spPr bwMode="auto">
          <a:xfrm>
            <a:off x="3940175" y="5152072"/>
            <a:ext cx="228600" cy="2286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732" name="Oval 60"/>
          <p:cNvSpPr>
            <a:spLocks noChangeArrowheads="1"/>
          </p:cNvSpPr>
          <p:nvPr/>
        </p:nvSpPr>
        <p:spPr bwMode="auto">
          <a:xfrm>
            <a:off x="3309938" y="5152072"/>
            <a:ext cx="228600" cy="2286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733" name="Oval 61"/>
          <p:cNvSpPr>
            <a:spLocks noChangeArrowheads="1"/>
          </p:cNvSpPr>
          <p:nvPr/>
        </p:nvSpPr>
        <p:spPr bwMode="auto">
          <a:xfrm>
            <a:off x="3309938" y="3780472"/>
            <a:ext cx="228600" cy="2286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734" name="Oval 62"/>
          <p:cNvSpPr>
            <a:spLocks noChangeArrowheads="1"/>
          </p:cNvSpPr>
          <p:nvPr/>
        </p:nvSpPr>
        <p:spPr bwMode="auto">
          <a:xfrm>
            <a:off x="2678113" y="4466272"/>
            <a:ext cx="228600" cy="2286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735" name="Oval 63"/>
          <p:cNvSpPr>
            <a:spLocks noChangeArrowheads="1"/>
          </p:cNvSpPr>
          <p:nvPr/>
        </p:nvSpPr>
        <p:spPr bwMode="auto">
          <a:xfrm>
            <a:off x="2678113" y="5152072"/>
            <a:ext cx="228600" cy="2286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736" name="Oval 64"/>
          <p:cNvSpPr>
            <a:spLocks noChangeArrowheads="1"/>
          </p:cNvSpPr>
          <p:nvPr/>
        </p:nvSpPr>
        <p:spPr bwMode="auto">
          <a:xfrm>
            <a:off x="2047875" y="4466272"/>
            <a:ext cx="228600" cy="2286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737" name="Oval 65"/>
          <p:cNvSpPr>
            <a:spLocks noChangeArrowheads="1"/>
          </p:cNvSpPr>
          <p:nvPr/>
        </p:nvSpPr>
        <p:spPr bwMode="auto">
          <a:xfrm>
            <a:off x="2047875" y="5152072"/>
            <a:ext cx="228600" cy="2286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738" name="Oval 66"/>
          <p:cNvSpPr>
            <a:spLocks noChangeArrowheads="1"/>
          </p:cNvSpPr>
          <p:nvPr/>
        </p:nvSpPr>
        <p:spPr bwMode="auto">
          <a:xfrm>
            <a:off x="1417638" y="5152072"/>
            <a:ext cx="228600" cy="2286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739" name="Oval 67"/>
          <p:cNvSpPr>
            <a:spLocks noChangeArrowheads="1"/>
          </p:cNvSpPr>
          <p:nvPr/>
        </p:nvSpPr>
        <p:spPr bwMode="auto">
          <a:xfrm>
            <a:off x="4570413" y="3780472"/>
            <a:ext cx="228600" cy="2286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740" name="Oval 68"/>
          <p:cNvSpPr>
            <a:spLocks noChangeArrowheads="1"/>
          </p:cNvSpPr>
          <p:nvPr/>
        </p:nvSpPr>
        <p:spPr bwMode="auto">
          <a:xfrm>
            <a:off x="4570413" y="4466272"/>
            <a:ext cx="228600" cy="2286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741" name="Line 69"/>
          <p:cNvSpPr>
            <a:spLocks noChangeShapeType="1"/>
          </p:cNvSpPr>
          <p:nvPr/>
        </p:nvSpPr>
        <p:spPr bwMode="auto">
          <a:xfrm flipH="1">
            <a:off x="4103688" y="2561272"/>
            <a:ext cx="533400" cy="6096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742" name="Line 70"/>
          <p:cNvSpPr>
            <a:spLocks noChangeShapeType="1"/>
          </p:cNvSpPr>
          <p:nvPr/>
        </p:nvSpPr>
        <p:spPr bwMode="auto">
          <a:xfrm>
            <a:off x="4681538" y="2637472"/>
            <a:ext cx="0" cy="4572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743" name="Oval 71"/>
          <p:cNvSpPr>
            <a:spLocks noChangeArrowheads="1"/>
          </p:cNvSpPr>
          <p:nvPr/>
        </p:nvSpPr>
        <p:spPr bwMode="auto">
          <a:xfrm>
            <a:off x="1414463" y="2423160"/>
            <a:ext cx="228600" cy="2286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744" name="Oval 72"/>
          <p:cNvSpPr>
            <a:spLocks noChangeArrowheads="1"/>
          </p:cNvSpPr>
          <p:nvPr/>
        </p:nvSpPr>
        <p:spPr bwMode="auto">
          <a:xfrm>
            <a:off x="2044700" y="2423160"/>
            <a:ext cx="228600" cy="2286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745" name="Oval 73"/>
          <p:cNvSpPr>
            <a:spLocks noChangeArrowheads="1"/>
          </p:cNvSpPr>
          <p:nvPr/>
        </p:nvSpPr>
        <p:spPr bwMode="auto">
          <a:xfrm>
            <a:off x="2674938" y="2423160"/>
            <a:ext cx="228600" cy="2286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746" name="Oval 74"/>
          <p:cNvSpPr>
            <a:spLocks noChangeArrowheads="1"/>
          </p:cNvSpPr>
          <p:nvPr/>
        </p:nvSpPr>
        <p:spPr bwMode="auto">
          <a:xfrm>
            <a:off x="3306763" y="2423160"/>
            <a:ext cx="228600" cy="2286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747" name="Oval 75"/>
          <p:cNvSpPr>
            <a:spLocks noChangeArrowheads="1"/>
          </p:cNvSpPr>
          <p:nvPr/>
        </p:nvSpPr>
        <p:spPr bwMode="auto">
          <a:xfrm>
            <a:off x="5199063" y="2423160"/>
            <a:ext cx="228600" cy="2286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748" name="Oval 76"/>
          <p:cNvSpPr>
            <a:spLocks noChangeArrowheads="1"/>
          </p:cNvSpPr>
          <p:nvPr/>
        </p:nvSpPr>
        <p:spPr bwMode="auto">
          <a:xfrm>
            <a:off x="3937000" y="2423160"/>
            <a:ext cx="228600" cy="2286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749" name="Oval 77"/>
          <p:cNvSpPr>
            <a:spLocks noChangeArrowheads="1"/>
          </p:cNvSpPr>
          <p:nvPr/>
        </p:nvSpPr>
        <p:spPr bwMode="auto">
          <a:xfrm>
            <a:off x="4572000" y="2423160"/>
            <a:ext cx="228600" cy="2286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750" name="Line 78"/>
          <p:cNvSpPr>
            <a:spLocks noChangeShapeType="1"/>
          </p:cNvSpPr>
          <p:nvPr/>
        </p:nvSpPr>
        <p:spPr bwMode="auto">
          <a:xfrm>
            <a:off x="2790825" y="2637472"/>
            <a:ext cx="0" cy="4572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751" name="Line 79"/>
          <p:cNvSpPr>
            <a:spLocks noChangeShapeType="1"/>
          </p:cNvSpPr>
          <p:nvPr/>
        </p:nvSpPr>
        <p:spPr bwMode="auto">
          <a:xfrm>
            <a:off x="5319713" y="2637472"/>
            <a:ext cx="0" cy="4572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752" name="Line 80"/>
          <p:cNvSpPr>
            <a:spLocks noChangeShapeType="1"/>
          </p:cNvSpPr>
          <p:nvPr/>
        </p:nvSpPr>
        <p:spPr bwMode="auto">
          <a:xfrm flipH="1">
            <a:off x="1524000" y="2561272"/>
            <a:ext cx="609600" cy="6096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753" name="Line 81"/>
          <p:cNvSpPr>
            <a:spLocks noChangeShapeType="1"/>
          </p:cNvSpPr>
          <p:nvPr/>
        </p:nvSpPr>
        <p:spPr bwMode="auto">
          <a:xfrm flipH="1">
            <a:off x="2209800" y="2561272"/>
            <a:ext cx="609600" cy="6096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754" name="Line 82"/>
          <p:cNvSpPr>
            <a:spLocks noChangeShapeType="1"/>
          </p:cNvSpPr>
          <p:nvPr/>
        </p:nvSpPr>
        <p:spPr bwMode="auto">
          <a:xfrm>
            <a:off x="3429000" y="2561272"/>
            <a:ext cx="0" cy="6858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4" name="Text Box 12"/>
          <p:cNvSpPr txBox="1">
            <a:spLocks noChangeArrowheads="1"/>
          </p:cNvSpPr>
          <p:nvPr/>
        </p:nvSpPr>
        <p:spPr bwMode="auto">
          <a:xfrm>
            <a:off x="1358900" y="507274"/>
            <a:ext cx="558390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b="1" dirty="0">
                <a:solidFill>
                  <a:srgbClr val="12017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Wright - Fisher Population Model of Genetic Drift</a:t>
            </a:r>
          </a:p>
        </p:txBody>
      </p:sp>
      <p:sp>
        <p:nvSpPr>
          <p:cNvPr id="86" name="Oval 5"/>
          <p:cNvSpPr>
            <a:spLocks noChangeArrowheads="1"/>
          </p:cNvSpPr>
          <p:nvPr/>
        </p:nvSpPr>
        <p:spPr bwMode="auto">
          <a:xfrm>
            <a:off x="1419225" y="3094672"/>
            <a:ext cx="228600" cy="2286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7" name="Oval 6"/>
          <p:cNvSpPr>
            <a:spLocks noChangeArrowheads="1"/>
          </p:cNvSpPr>
          <p:nvPr/>
        </p:nvSpPr>
        <p:spPr bwMode="auto">
          <a:xfrm>
            <a:off x="1417638" y="3780472"/>
            <a:ext cx="228600" cy="2286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8" name="Oval 7"/>
          <p:cNvSpPr>
            <a:spLocks noChangeArrowheads="1"/>
          </p:cNvSpPr>
          <p:nvPr/>
        </p:nvSpPr>
        <p:spPr bwMode="auto">
          <a:xfrm>
            <a:off x="1417638" y="4466272"/>
            <a:ext cx="228600" cy="2286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9" name="Line 16"/>
          <p:cNvSpPr>
            <a:spLocks noChangeShapeType="1"/>
          </p:cNvSpPr>
          <p:nvPr/>
        </p:nvSpPr>
        <p:spPr bwMode="auto">
          <a:xfrm flipH="1">
            <a:off x="990600" y="3247072"/>
            <a:ext cx="533400" cy="6096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0" name="Oval 65"/>
          <p:cNvSpPr>
            <a:spLocks noChangeArrowheads="1"/>
          </p:cNvSpPr>
          <p:nvPr/>
        </p:nvSpPr>
        <p:spPr bwMode="auto">
          <a:xfrm>
            <a:off x="1417638" y="5152072"/>
            <a:ext cx="228600" cy="2286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1" name="Oval 2"/>
          <p:cNvSpPr>
            <a:spLocks noChangeArrowheads="1"/>
          </p:cNvSpPr>
          <p:nvPr/>
        </p:nvSpPr>
        <p:spPr bwMode="auto">
          <a:xfrm>
            <a:off x="838200" y="5152072"/>
            <a:ext cx="228600" cy="228600"/>
          </a:xfrm>
          <a:prstGeom prst="ellipse">
            <a:avLst/>
          </a:prstGeom>
          <a:solidFill>
            <a:srgbClr val="000000"/>
          </a:solidFill>
          <a:ln w="9525">
            <a:solidFill>
              <a:schemeClr val="bg2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2" name="Oval 2"/>
          <p:cNvSpPr>
            <a:spLocks noChangeArrowheads="1"/>
          </p:cNvSpPr>
          <p:nvPr/>
        </p:nvSpPr>
        <p:spPr bwMode="auto">
          <a:xfrm>
            <a:off x="838200" y="4466272"/>
            <a:ext cx="228600" cy="228600"/>
          </a:xfrm>
          <a:prstGeom prst="ellipse">
            <a:avLst/>
          </a:prstGeom>
          <a:solidFill>
            <a:srgbClr val="000000"/>
          </a:solidFill>
          <a:ln w="9525">
            <a:solidFill>
              <a:schemeClr val="bg2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93" name="Straight Connector 92"/>
          <p:cNvCxnSpPr>
            <a:stCxn id="91" idx="0"/>
            <a:endCxn id="92" idx="4"/>
          </p:cNvCxnSpPr>
          <p:nvPr/>
        </p:nvCxnSpPr>
        <p:spPr>
          <a:xfrm flipV="1">
            <a:off x="952500" y="4694872"/>
            <a:ext cx="0" cy="4572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4" name="Oval 5"/>
          <p:cNvSpPr>
            <a:spLocks noChangeArrowheads="1"/>
          </p:cNvSpPr>
          <p:nvPr/>
        </p:nvSpPr>
        <p:spPr bwMode="auto">
          <a:xfrm>
            <a:off x="862148" y="3780472"/>
            <a:ext cx="228600" cy="228600"/>
          </a:xfrm>
          <a:prstGeom prst="ellipse">
            <a:avLst/>
          </a:prstGeom>
          <a:solidFill>
            <a:srgbClr val="00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5" name="Line 12"/>
          <p:cNvSpPr>
            <a:spLocks noChangeShapeType="1"/>
          </p:cNvSpPr>
          <p:nvPr/>
        </p:nvSpPr>
        <p:spPr bwMode="auto">
          <a:xfrm flipH="1">
            <a:off x="914400" y="3856672"/>
            <a:ext cx="609600" cy="7620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6" name="Oval 5"/>
          <p:cNvSpPr>
            <a:spLocks noChangeArrowheads="1"/>
          </p:cNvSpPr>
          <p:nvPr/>
        </p:nvSpPr>
        <p:spPr bwMode="auto">
          <a:xfrm>
            <a:off x="851263" y="3107735"/>
            <a:ext cx="228600" cy="228600"/>
          </a:xfrm>
          <a:prstGeom prst="ellipse">
            <a:avLst/>
          </a:prstGeom>
          <a:solidFill>
            <a:srgbClr val="00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7" name="Oval 72"/>
          <p:cNvSpPr>
            <a:spLocks noChangeArrowheads="1"/>
          </p:cNvSpPr>
          <p:nvPr/>
        </p:nvSpPr>
        <p:spPr bwMode="auto">
          <a:xfrm>
            <a:off x="875211" y="2458946"/>
            <a:ext cx="228600" cy="2286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8" name="Line 81"/>
          <p:cNvSpPr>
            <a:spLocks noChangeShapeType="1"/>
          </p:cNvSpPr>
          <p:nvPr/>
        </p:nvSpPr>
        <p:spPr bwMode="auto">
          <a:xfrm>
            <a:off x="978399" y="2692308"/>
            <a:ext cx="0" cy="4572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9" name="Text Box 68"/>
          <p:cNvSpPr txBox="1">
            <a:spLocks noChangeArrowheads="1"/>
          </p:cNvSpPr>
          <p:nvPr/>
        </p:nvSpPr>
        <p:spPr bwMode="auto">
          <a:xfrm>
            <a:off x="7162800" y="2971800"/>
            <a:ext cx="1358064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Process </a:t>
            </a:r>
          </a:p>
          <a:p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continues...</a:t>
            </a:r>
          </a:p>
        </p:txBody>
      </p:sp>
    </p:spTree>
    <p:extLst>
      <p:ext uri="{BB962C8B-B14F-4D97-AF65-F5344CB8AC3E}">
        <p14:creationId xmlns:p14="http://schemas.microsoft.com/office/powerpoint/2010/main" val="30634302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516672" y="1662795"/>
            <a:ext cx="8441473" cy="1143000"/>
          </a:xfrm>
        </p:spPr>
        <p:txBody>
          <a:bodyPr>
            <a:noAutofit/>
          </a:bodyPr>
          <a:lstStyle/>
          <a:p>
            <a:pPr algn="l"/>
            <a:r>
              <a:rPr lang="en-US" dirty="0">
                <a:latin typeface="Comic Sans MS" charset="0"/>
                <a:ea typeface="Comic Sans MS" charset="0"/>
                <a:cs typeface="Comic Sans MS" charset="0"/>
              </a:rPr>
              <a:t>Let’s start with our 1</a:t>
            </a:r>
            <a:r>
              <a:rPr lang="en-US" baseline="30000" dirty="0">
                <a:latin typeface="Comic Sans MS" charset="0"/>
                <a:ea typeface="Comic Sans MS" charset="0"/>
                <a:cs typeface="Comic Sans MS" charset="0"/>
              </a:rPr>
              <a:t>st</a:t>
            </a:r>
            <a:br>
              <a:rPr lang="en-US" dirty="0">
                <a:latin typeface="Comic Sans MS" charset="0"/>
                <a:ea typeface="Comic Sans MS" charset="0"/>
                <a:cs typeface="Comic Sans MS" charset="0"/>
              </a:rPr>
            </a:br>
            <a:r>
              <a:rPr lang="en-US" dirty="0">
                <a:latin typeface="Comic Sans MS" charset="0"/>
                <a:ea typeface="Comic Sans MS" charset="0"/>
                <a:cs typeface="Comic Sans MS" charset="0"/>
              </a:rPr>
              <a:t> evolutionary force,</a:t>
            </a:r>
            <a:br>
              <a:rPr lang="en-US" dirty="0">
                <a:latin typeface="Comic Sans MS" charset="0"/>
                <a:ea typeface="Comic Sans MS" charset="0"/>
                <a:cs typeface="Comic Sans MS" charset="0"/>
              </a:rPr>
            </a:br>
            <a:r>
              <a:rPr lang="en-US" u="sng" dirty="0">
                <a:latin typeface="Comic Sans MS" charset="0"/>
                <a:ea typeface="Comic Sans MS" charset="0"/>
                <a:cs typeface="Comic Sans MS" charset="0"/>
              </a:rPr>
              <a:t>mutation</a:t>
            </a:r>
          </a:p>
        </p:txBody>
      </p:sp>
    </p:spTree>
    <p:extLst>
      <p:ext uri="{BB962C8B-B14F-4D97-AF65-F5344CB8AC3E}">
        <p14:creationId xmlns:p14="http://schemas.microsoft.com/office/powerpoint/2010/main" val="960801198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ext Box 2"/>
          <p:cNvSpPr txBox="1">
            <a:spLocks noChangeArrowheads="1"/>
          </p:cNvSpPr>
          <p:nvPr/>
        </p:nvSpPr>
        <p:spPr bwMode="auto">
          <a:xfrm>
            <a:off x="6629400" y="5075872"/>
            <a:ext cx="864339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800">
                <a:latin typeface="Times New Roman" panose="02020603050405020304" pitchFamily="18" charset="0"/>
                <a:cs typeface="Times New Roman" panose="02020603050405020304" pitchFamily="18" charset="0"/>
              </a:rPr>
              <a:t>Present</a:t>
            </a:r>
          </a:p>
        </p:txBody>
      </p:sp>
      <p:sp>
        <p:nvSpPr>
          <p:cNvPr id="28675" name="Text Box 3"/>
          <p:cNvSpPr txBox="1">
            <a:spLocks noChangeArrowheads="1"/>
          </p:cNvSpPr>
          <p:nvPr/>
        </p:nvSpPr>
        <p:spPr bwMode="auto">
          <a:xfrm>
            <a:off x="6172200" y="1066800"/>
            <a:ext cx="1742849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Generations Ago</a:t>
            </a:r>
          </a:p>
        </p:txBody>
      </p:sp>
      <p:sp>
        <p:nvSpPr>
          <p:cNvPr id="28676" name="Text Box 4"/>
          <p:cNvSpPr txBox="1">
            <a:spLocks noChangeArrowheads="1"/>
          </p:cNvSpPr>
          <p:nvPr/>
        </p:nvSpPr>
        <p:spPr bwMode="auto">
          <a:xfrm>
            <a:off x="6324600" y="2485072"/>
            <a:ext cx="184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en-US" sz="18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677" name="Oval 5"/>
          <p:cNvSpPr>
            <a:spLocks noChangeArrowheads="1"/>
          </p:cNvSpPr>
          <p:nvPr/>
        </p:nvSpPr>
        <p:spPr bwMode="auto">
          <a:xfrm>
            <a:off x="1419225" y="3094672"/>
            <a:ext cx="228600" cy="2286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678" name="Oval 6"/>
          <p:cNvSpPr>
            <a:spLocks noChangeArrowheads="1"/>
          </p:cNvSpPr>
          <p:nvPr/>
        </p:nvSpPr>
        <p:spPr bwMode="auto">
          <a:xfrm>
            <a:off x="1417638" y="3780472"/>
            <a:ext cx="228600" cy="2286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679" name="Oval 7"/>
          <p:cNvSpPr>
            <a:spLocks noChangeArrowheads="1"/>
          </p:cNvSpPr>
          <p:nvPr/>
        </p:nvSpPr>
        <p:spPr bwMode="auto">
          <a:xfrm>
            <a:off x="1417638" y="4466272"/>
            <a:ext cx="228600" cy="2286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680" name="Oval 8"/>
          <p:cNvSpPr>
            <a:spLocks noChangeArrowheads="1"/>
          </p:cNvSpPr>
          <p:nvPr/>
        </p:nvSpPr>
        <p:spPr bwMode="auto">
          <a:xfrm>
            <a:off x="2049463" y="3094672"/>
            <a:ext cx="228600" cy="2286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681" name="Oval 9"/>
          <p:cNvSpPr>
            <a:spLocks noChangeArrowheads="1"/>
          </p:cNvSpPr>
          <p:nvPr/>
        </p:nvSpPr>
        <p:spPr bwMode="auto">
          <a:xfrm>
            <a:off x="2047875" y="3780472"/>
            <a:ext cx="228600" cy="2286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682" name="Oval 10"/>
          <p:cNvSpPr>
            <a:spLocks noChangeArrowheads="1"/>
          </p:cNvSpPr>
          <p:nvPr/>
        </p:nvSpPr>
        <p:spPr bwMode="auto">
          <a:xfrm>
            <a:off x="2679700" y="3094672"/>
            <a:ext cx="228600" cy="2286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683" name="Oval 11"/>
          <p:cNvSpPr>
            <a:spLocks noChangeArrowheads="1"/>
          </p:cNvSpPr>
          <p:nvPr/>
        </p:nvSpPr>
        <p:spPr bwMode="auto">
          <a:xfrm>
            <a:off x="2678113" y="3780472"/>
            <a:ext cx="228600" cy="2286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684" name="Oval 12"/>
          <p:cNvSpPr>
            <a:spLocks noChangeArrowheads="1"/>
          </p:cNvSpPr>
          <p:nvPr/>
        </p:nvSpPr>
        <p:spPr bwMode="auto">
          <a:xfrm>
            <a:off x="3311525" y="3094672"/>
            <a:ext cx="228600" cy="2286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685" name="Oval 13"/>
          <p:cNvSpPr>
            <a:spLocks noChangeArrowheads="1"/>
          </p:cNvSpPr>
          <p:nvPr/>
        </p:nvSpPr>
        <p:spPr bwMode="auto">
          <a:xfrm>
            <a:off x="3309938" y="4466272"/>
            <a:ext cx="228600" cy="2286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686" name="Oval 14"/>
          <p:cNvSpPr>
            <a:spLocks noChangeArrowheads="1"/>
          </p:cNvSpPr>
          <p:nvPr/>
        </p:nvSpPr>
        <p:spPr bwMode="auto">
          <a:xfrm>
            <a:off x="5203825" y="3094672"/>
            <a:ext cx="228600" cy="2286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687" name="Line 15"/>
          <p:cNvSpPr>
            <a:spLocks noChangeShapeType="1"/>
          </p:cNvSpPr>
          <p:nvPr/>
        </p:nvSpPr>
        <p:spPr bwMode="auto">
          <a:xfrm>
            <a:off x="2146663" y="3323272"/>
            <a:ext cx="0" cy="4572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688" name="Line 16"/>
          <p:cNvSpPr>
            <a:spLocks noChangeShapeType="1"/>
          </p:cNvSpPr>
          <p:nvPr/>
        </p:nvSpPr>
        <p:spPr bwMode="auto">
          <a:xfrm flipH="1">
            <a:off x="1524000" y="3247072"/>
            <a:ext cx="609600" cy="6096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689" name="Line 17"/>
          <p:cNvSpPr>
            <a:spLocks noChangeShapeType="1"/>
          </p:cNvSpPr>
          <p:nvPr/>
        </p:nvSpPr>
        <p:spPr bwMode="auto">
          <a:xfrm>
            <a:off x="2794000" y="3323272"/>
            <a:ext cx="0" cy="4572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690" name="Line 18"/>
          <p:cNvSpPr>
            <a:spLocks noChangeShapeType="1"/>
          </p:cNvSpPr>
          <p:nvPr/>
        </p:nvSpPr>
        <p:spPr bwMode="auto">
          <a:xfrm>
            <a:off x="4054475" y="3170872"/>
            <a:ext cx="0" cy="6858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691" name="Line 19"/>
          <p:cNvSpPr>
            <a:spLocks noChangeShapeType="1"/>
          </p:cNvSpPr>
          <p:nvPr/>
        </p:nvSpPr>
        <p:spPr bwMode="auto">
          <a:xfrm>
            <a:off x="4686300" y="3323272"/>
            <a:ext cx="0" cy="4572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692" name="Line 20"/>
          <p:cNvSpPr>
            <a:spLocks noChangeShapeType="1"/>
          </p:cNvSpPr>
          <p:nvPr/>
        </p:nvSpPr>
        <p:spPr bwMode="auto">
          <a:xfrm>
            <a:off x="4724400" y="3247072"/>
            <a:ext cx="609600" cy="6858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693" name="Line 21"/>
          <p:cNvSpPr>
            <a:spLocks noChangeShapeType="1"/>
          </p:cNvSpPr>
          <p:nvPr/>
        </p:nvSpPr>
        <p:spPr bwMode="auto">
          <a:xfrm flipH="1">
            <a:off x="3429000" y="3247072"/>
            <a:ext cx="609600" cy="6858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694" name="Line 22"/>
          <p:cNvSpPr>
            <a:spLocks noChangeShapeType="1"/>
          </p:cNvSpPr>
          <p:nvPr/>
        </p:nvSpPr>
        <p:spPr bwMode="auto">
          <a:xfrm flipH="1">
            <a:off x="1524000" y="3932872"/>
            <a:ext cx="1295400" cy="6096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695" name="Line 23"/>
          <p:cNvSpPr>
            <a:spLocks noChangeShapeType="1"/>
          </p:cNvSpPr>
          <p:nvPr/>
        </p:nvSpPr>
        <p:spPr bwMode="auto">
          <a:xfrm flipH="1">
            <a:off x="2133600" y="3932872"/>
            <a:ext cx="1295400" cy="6096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696" name="Line 24"/>
          <p:cNvSpPr>
            <a:spLocks noChangeShapeType="1"/>
          </p:cNvSpPr>
          <p:nvPr/>
        </p:nvSpPr>
        <p:spPr bwMode="auto">
          <a:xfrm flipH="1">
            <a:off x="3429000" y="3932872"/>
            <a:ext cx="609600" cy="6096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697" name="Line 25"/>
          <p:cNvSpPr>
            <a:spLocks noChangeShapeType="1"/>
          </p:cNvSpPr>
          <p:nvPr/>
        </p:nvSpPr>
        <p:spPr bwMode="auto">
          <a:xfrm flipH="1">
            <a:off x="4054475" y="3932872"/>
            <a:ext cx="0" cy="6096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698" name="Line 26"/>
          <p:cNvSpPr>
            <a:spLocks noChangeShapeType="1"/>
          </p:cNvSpPr>
          <p:nvPr/>
        </p:nvSpPr>
        <p:spPr bwMode="auto">
          <a:xfrm flipH="1">
            <a:off x="4684713" y="3932872"/>
            <a:ext cx="0" cy="6096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699" name="Line 27"/>
          <p:cNvSpPr>
            <a:spLocks noChangeShapeType="1"/>
          </p:cNvSpPr>
          <p:nvPr/>
        </p:nvSpPr>
        <p:spPr bwMode="auto">
          <a:xfrm flipH="1">
            <a:off x="5318125" y="4009072"/>
            <a:ext cx="0" cy="6096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700" name="Line 28"/>
          <p:cNvSpPr>
            <a:spLocks noChangeShapeType="1"/>
          </p:cNvSpPr>
          <p:nvPr/>
        </p:nvSpPr>
        <p:spPr bwMode="auto">
          <a:xfrm flipH="1">
            <a:off x="2819400" y="3932872"/>
            <a:ext cx="609600" cy="6096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701" name="Line 29"/>
          <p:cNvSpPr>
            <a:spLocks noChangeShapeType="1"/>
          </p:cNvSpPr>
          <p:nvPr/>
        </p:nvSpPr>
        <p:spPr bwMode="auto">
          <a:xfrm flipH="1">
            <a:off x="1524000" y="4694872"/>
            <a:ext cx="609600" cy="5334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702" name="Line 30"/>
          <p:cNvSpPr>
            <a:spLocks noChangeShapeType="1"/>
          </p:cNvSpPr>
          <p:nvPr/>
        </p:nvSpPr>
        <p:spPr bwMode="auto">
          <a:xfrm flipH="1">
            <a:off x="2209800" y="4618672"/>
            <a:ext cx="533400" cy="6096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703" name="Line 31"/>
          <p:cNvSpPr>
            <a:spLocks noChangeShapeType="1"/>
          </p:cNvSpPr>
          <p:nvPr/>
        </p:nvSpPr>
        <p:spPr bwMode="auto">
          <a:xfrm flipH="1">
            <a:off x="2792413" y="4694872"/>
            <a:ext cx="0" cy="6096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704" name="Line 32"/>
          <p:cNvSpPr>
            <a:spLocks noChangeShapeType="1"/>
          </p:cNvSpPr>
          <p:nvPr/>
        </p:nvSpPr>
        <p:spPr bwMode="auto">
          <a:xfrm flipH="1">
            <a:off x="3429000" y="4618672"/>
            <a:ext cx="609600" cy="6096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705" name="Line 33"/>
          <p:cNvSpPr>
            <a:spLocks noChangeShapeType="1"/>
          </p:cNvSpPr>
          <p:nvPr/>
        </p:nvSpPr>
        <p:spPr bwMode="auto">
          <a:xfrm flipH="1">
            <a:off x="4054475" y="4618672"/>
            <a:ext cx="0" cy="6858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706" name="Line 34"/>
          <p:cNvSpPr>
            <a:spLocks noChangeShapeType="1"/>
          </p:cNvSpPr>
          <p:nvPr/>
        </p:nvSpPr>
        <p:spPr bwMode="auto">
          <a:xfrm flipH="1">
            <a:off x="4684713" y="4618672"/>
            <a:ext cx="0" cy="6096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707" name="Line 35"/>
          <p:cNvSpPr>
            <a:spLocks noChangeShapeType="1"/>
          </p:cNvSpPr>
          <p:nvPr/>
        </p:nvSpPr>
        <p:spPr bwMode="auto">
          <a:xfrm>
            <a:off x="5316538" y="4618672"/>
            <a:ext cx="0" cy="6858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708" name="Text Box 36"/>
          <p:cNvSpPr txBox="1">
            <a:spLocks noChangeArrowheads="1"/>
          </p:cNvSpPr>
          <p:nvPr/>
        </p:nvSpPr>
        <p:spPr bwMode="auto">
          <a:xfrm>
            <a:off x="5676900" y="5075872"/>
            <a:ext cx="311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800"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</a:p>
        </p:txBody>
      </p:sp>
      <p:sp>
        <p:nvSpPr>
          <p:cNvPr id="28709" name="Text Box 37"/>
          <p:cNvSpPr txBox="1">
            <a:spLocks noChangeArrowheads="1"/>
          </p:cNvSpPr>
          <p:nvPr/>
        </p:nvSpPr>
        <p:spPr bwMode="auto">
          <a:xfrm>
            <a:off x="5676900" y="4390072"/>
            <a:ext cx="311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80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28710" name="Text Box 38"/>
          <p:cNvSpPr txBox="1">
            <a:spLocks noChangeArrowheads="1"/>
          </p:cNvSpPr>
          <p:nvPr/>
        </p:nvSpPr>
        <p:spPr bwMode="auto">
          <a:xfrm>
            <a:off x="5676900" y="3704272"/>
            <a:ext cx="311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80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28711" name="Text Box 39"/>
          <p:cNvSpPr txBox="1">
            <a:spLocks noChangeArrowheads="1"/>
          </p:cNvSpPr>
          <p:nvPr/>
        </p:nvSpPr>
        <p:spPr bwMode="auto">
          <a:xfrm>
            <a:off x="5676900" y="3018472"/>
            <a:ext cx="311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80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</a:p>
        </p:txBody>
      </p:sp>
      <p:sp>
        <p:nvSpPr>
          <p:cNvPr id="28712" name="Text Box 40"/>
          <p:cNvSpPr txBox="1">
            <a:spLocks noChangeArrowheads="1"/>
          </p:cNvSpPr>
          <p:nvPr/>
        </p:nvSpPr>
        <p:spPr bwMode="auto">
          <a:xfrm>
            <a:off x="5676900" y="2332672"/>
            <a:ext cx="311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80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</a:p>
        </p:txBody>
      </p:sp>
      <p:sp>
        <p:nvSpPr>
          <p:cNvPr id="28721" name="Line 49"/>
          <p:cNvSpPr>
            <a:spLocks noChangeShapeType="1"/>
          </p:cNvSpPr>
          <p:nvPr/>
        </p:nvSpPr>
        <p:spPr bwMode="auto">
          <a:xfrm flipV="1">
            <a:off x="7010400" y="1447800"/>
            <a:ext cx="0" cy="3628072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722" name="Text Box 50"/>
          <p:cNvSpPr txBox="1">
            <a:spLocks noChangeArrowheads="1"/>
          </p:cNvSpPr>
          <p:nvPr/>
        </p:nvSpPr>
        <p:spPr bwMode="auto">
          <a:xfrm>
            <a:off x="6172200" y="5609272"/>
            <a:ext cx="2667000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# of ancestral copies stays the same or decreases with time</a:t>
            </a:r>
          </a:p>
        </p:txBody>
      </p:sp>
      <p:sp>
        <p:nvSpPr>
          <p:cNvPr id="28723" name="Oval 51"/>
          <p:cNvSpPr>
            <a:spLocks noChangeArrowheads="1"/>
          </p:cNvSpPr>
          <p:nvPr/>
        </p:nvSpPr>
        <p:spPr bwMode="auto">
          <a:xfrm>
            <a:off x="4570413" y="5152072"/>
            <a:ext cx="228600" cy="2286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724" name="Oval 52"/>
          <p:cNvSpPr>
            <a:spLocks noChangeArrowheads="1"/>
          </p:cNvSpPr>
          <p:nvPr/>
        </p:nvSpPr>
        <p:spPr bwMode="auto">
          <a:xfrm>
            <a:off x="5202238" y="5152072"/>
            <a:ext cx="228600" cy="2286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725" name="Oval 53"/>
          <p:cNvSpPr>
            <a:spLocks noChangeArrowheads="1"/>
          </p:cNvSpPr>
          <p:nvPr/>
        </p:nvSpPr>
        <p:spPr bwMode="auto">
          <a:xfrm>
            <a:off x="5202238" y="4466272"/>
            <a:ext cx="228600" cy="2286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726" name="Oval 54"/>
          <p:cNvSpPr>
            <a:spLocks noChangeArrowheads="1"/>
          </p:cNvSpPr>
          <p:nvPr/>
        </p:nvSpPr>
        <p:spPr bwMode="auto">
          <a:xfrm>
            <a:off x="5199063" y="3780472"/>
            <a:ext cx="228600" cy="2286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727" name="Oval 55"/>
          <p:cNvSpPr>
            <a:spLocks noChangeArrowheads="1"/>
          </p:cNvSpPr>
          <p:nvPr/>
        </p:nvSpPr>
        <p:spPr bwMode="auto">
          <a:xfrm>
            <a:off x="4572000" y="3094672"/>
            <a:ext cx="228600" cy="2286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728" name="Oval 56"/>
          <p:cNvSpPr>
            <a:spLocks noChangeArrowheads="1"/>
          </p:cNvSpPr>
          <p:nvPr/>
        </p:nvSpPr>
        <p:spPr bwMode="auto">
          <a:xfrm>
            <a:off x="3941763" y="3094672"/>
            <a:ext cx="228600" cy="2286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729" name="Oval 57"/>
          <p:cNvSpPr>
            <a:spLocks noChangeArrowheads="1"/>
          </p:cNvSpPr>
          <p:nvPr/>
        </p:nvSpPr>
        <p:spPr bwMode="auto">
          <a:xfrm>
            <a:off x="3940175" y="3780472"/>
            <a:ext cx="228600" cy="2286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730" name="Oval 58"/>
          <p:cNvSpPr>
            <a:spLocks noChangeArrowheads="1"/>
          </p:cNvSpPr>
          <p:nvPr/>
        </p:nvSpPr>
        <p:spPr bwMode="auto">
          <a:xfrm>
            <a:off x="3940175" y="4466272"/>
            <a:ext cx="228600" cy="2286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731" name="Oval 59"/>
          <p:cNvSpPr>
            <a:spLocks noChangeArrowheads="1"/>
          </p:cNvSpPr>
          <p:nvPr/>
        </p:nvSpPr>
        <p:spPr bwMode="auto">
          <a:xfrm>
            <a:off x="3940175" y="5152072"/>
            <a:ext cx="228600" cy="2286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732" name="Oval 60"/>
          <p:cNvSpPr>
            <a:spLocks noChangeArrowheads="1"/>
          </p:cNvSpPr>
          <p:nvPr/>
        </p:nvSpPr>
        <p:spPr bwMode="auto">
          <a:xfrm>
            <a:off x="3309938" y="5152072"/>
            <a:ext cx="228600" cy="2286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733" name="Oval 61"/>
          <p:cNvSpPr>
            <a:spLocks noChangeArrowheads="1"/>
          </p:cNvSpPr>
          <p:nvPr/>
        </p:nvSpPr>
        <p:spPr bwMode="auto">
          <a:xfrm>
            <a:off x="3309938" y="3780472"/>
            <a:ext cx="228600" cy="2286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734" name="Oval 62"/>
          <p:cNvSpPr>
            <a:spLocks noChangeArrowheads="1"/>
          </p:cNvSpPr>
          <p:nvPr/>
        </p:nvSpPr>
        <p:spPr bwMode="auto">
          <a:xfrm>
            <a:off x="2678113" y="4466272"/>
            <a:ext cx="228600" cy="2286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735" name="Oval 63"/>
          <p:cNvSpPr>
            <a:spLocks noChangeArrowheads="1"/>
          </p:cNvSpPr>
          <p:nvPr/>
        </p:nvSpPr>
        <p:spPr bwMode="auto">
          <a:xfrm>
            <a:off x="2678113" y="5152072"/>
            <a:ext cx="228600" cy="2286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736" name="Oval 64"/>
          <p:cNvSpPr>
            <a:spLocks noChangeArrowheads="1"/>
          </p:cNvSpPr>
          <p:nvPr/>
        </p:nvSpPr>
        <p:spPr bwMode="auto">
          <a:xfrm>
            <a:off x="2047875" y="4466272"/>
            <a:ext cx="228600" cy="2286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737" name="Oval 65"/>
          <p:cNvSpPr>
            <a:spLocks noChangeArrowheads="1"/>
          </p:cNvSpPr>
          <p:nvPr/>
        </p:nvSpPr>
        <p:spPr bwMode="auto">
          <a:xfrm>
            <a:off x="2047875" y="5152072"/>
            <a:ext cx="228600" cy="2286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738" name="Oval 66"/>
          <p:cNvSpPr>
            <a:spLocks noChangeArrowheads="1"/>
          </p:cNvSpPr>
          <p:nvPr/>
        </p:nvSpPr>
        <p:spPr bwMode="auto">
          <a:xfrm>
            <a:off x="1417638" y="5152072"/>
            <a:ext cx="228600" cy="2286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739" name="Oval 67"/>
          <p:cNvSpPr>
            <a:spLocks noChangeArrowheads="1"/>
          </p:cNvSpPr>
          <p:nvPr/>
        </p:nvSpPr>
        <p:spPr bwMode="auto">
          <a:xfrm>
            <a:off x="4570413" y="3780472"/>
            <a:ext cx="228600" cy="2286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740" name="Oval 68"/>
          <p:cNvSpPr>
            <a:spLocks noChangeArrowheads="1"/>
          </p:cNvSpPr>
          <p:nvPr/>
        </p:nvSpPr>
        <p:spPr bwMode="auto">
          <a:xfrm>
            <a:off x="4570413" y="4466272"/>
            <a:ext cx="228600" cy="2286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741" name="Line 69"/>
          <p:cNvSpPr>
            <a:spLocks noChangeShapeType="1"/>
          </p:cNvSpPr>
          <p:nvPr/>
        </p:nvSpPr>
        <p:spPr bwMode="auto">
          <a:xfrm flipH="1">
            <a:off x="4103688" y="2561272"/>
            <a:ext cx="533400" cy="6096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742" name="Line 70"/>
          <p:cNvSpPr>
            <a:spLocks noChangeShapeType="1"/>
          </p:cNvSpPr>
          <p:nvPr/>
        </p:nvSpPr>
        <p:spPr bwMode="auto">
          <a:xfrm>
            <a:off x="4681538" y="2637472"/>
            <a:ext cx="0" cy="4572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743" name="Oval 71"/>
          <p:cNvSpPr>
            <a:spLocks noChangeArrowheads="1"/>
          </p:cNvSpPr>
          <p:nvPr/>
        </p:nvSpPr>
        <p:spPr bwMode="auto">
          <a:xfrm>
            <a:off x="1414463" y="2423160"/>
            <a:ext cx="228600" cy="2286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744" name="Oval 72"/>
          <p:cNvSpPr>
            <a:spLocks noChangeArrowheads="1"/>
          </p:cNvSpPr>
          <p:nvPr/>
        </p:nvSpPr>
        <p:spPr bwMode="auto">
          <a:xfrm>
            <a:off x="2044700" y="2423160"/>
            <a:ext cx="228600" cy="2286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745" name="Oval 73"/>
          <p:cNvSpPr>
            <a:spLocks noChangeArrowheads="1"/>
          </p:cNvSpPr>
          <p:nvPr/>
        </p:nvSpPr>
        <p:spPr bwMode="auto">
          <a:xfrm>
            <a:off x="2674938" y="2423160"/>
            <a:ext cx="228600" cy="2286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746" name="Oval 74"/>
          <p:cNvSpPr>
            <a:spLocks noChangeArrowheads="1"/>
          </p:cNvSpPr>
          <p:nvPr/>
        </p:nvSpPr>
        <p:spPr bwMode="auto">
          <a:xfrm>
            <a:off x="3306763" y="2423160"/>
            <a:ext cx="228600" cy="2286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747" name="Oval 75"/>
          <p:cNvSpPr>
            <a:spLocks noChangeArrowheads="1"/>
          </p:cNvSpPr>
          <p:nvPr/>
        </p:nvSpPr>
        <p:spPr bwMode="auto">
          <a:xfrm>
            <a:off x="5199063" y="2423160"/>
            <a:ext cx="228600" cy="2286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748" name="Oval 76"/>
          <p:cNvSpPr>
            <a:spLocks noChangeArrowheads="1"/>
          </p:cNvSpPr>
          <p:nvPr/>
        </p:nvSpPr>
        <p:spPr bwMode="auto">
          <a:xfrm>
            <a:off x="3937000" y="2423160"/>
            <a:ext cx="228600" cy="2286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749" name="Oval 77"/>
          <p:cNvSpPr>
            <a:spLocks noChangeArrowheads="1"/>
          </p:cNvSpPr>
          <p:nvPr/>
        </p:nvSpPr>
        <p:spPr bwMode="auto">
          <a:xfrm>
            <a:off x="4572000" y="2423160"/>
            <a:ext cx="228600" cy="2286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750" name="Line 78"/>
          <p:cNvSpPr>
            <a:spLocks noChangeShapeType="1"/>
          </p:cNvSpPr>
          <p:nvPr/>
        </p:nvSpPr>
        <p:spPr bwMode="auto">
          <a:xfrm>
            <a:off x="2790825" y="2637472"/>
            <a:ext cx="0" cy="4572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751" name="Line 79"/>
          <p:cNvSpPr>
            <a:spLocks noChangeShapeType="1"/>
          </p:cNvSpPr>
          <p:nvPr/>
        </p:nvSpPr>
        <p:spPr bwMode="auto">
          <a:xfrm>
            <a:off x="5319713" y="2637472"/>
            <a:ext cx="0" cy="4572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752" name="Line 80"/>
          <p:cNvSpPr>
            <a:spLocks noChangeShapeType="1"/>
          </p:cNvSpPr>
          <p:nvPr/>
        </p:nvSpPr>
        <p:spPr bwMode="auto">
          <a:xfrm flipH="1">
            <a:off x="1524000" y="2561272"/>
            <a:ext cx="609600" cy="6096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753" name="Line 81"/>
          <p:cNvSpPr>
            <a:spLocks noChangeShapeType="1"/>
          </p:cNvSpPr>
          <p:nvPr/>
        </p:nvSpPr>
        <p:spPr bwMode="auto">
          <a:xfrm flipH="1">
            <a:off x="2209800" y="2561272"/>
            <a:ext cx="609600" cy="6096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754" name="Line 82"/>
          <p:cNvSpPr>
            <a:spLocks noChangeShapeType="1"/>
          </p:cNvSpPr>
          <p:nvPr/>
        </p:nvSpPr>
        <p:spPr bwMode="auto">
          <a:xfrm>
            <a:off x="3429000" y="2561272"/>
            <a:ext cx="0" cy="6858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4" name="Text Box 12"/>
          <p:cNvSpPr txBox="1">
            <a:spLocks noChangeArrowheads="1"/>
          </p:cNvSpPr>
          <p:nvPr/>
        </p:nvSpPr>
        <p:spPr bwMode="auto">
          <a:xfrm>
            <a:off x="1358900" y="507274"/>
            <a:ext cx="558390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b="1" dirty="0">
                <a:solidFill>
                  <a:srgbClr val="12017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Wright - Fisher Population Model of Genetic Drift</a:t>
            </a:r>
          </a:p>
        </p:txBody>
      </p:sp>
      <p:sp>
        <p:nvSpPr>
          <p:cNvPr id="86" name="Oval 5"/>
          <p:cNvSpPr>
            <a:spLocks noChangeArrowheads="1"/>
          </p:cNvSpPr>
          <p:nvPr/>
        </p:nvSpPr>
        <p:spPr bwMode="auto">
          <a:xfrm>
            <a:off x="1419225" y="3094672"/>
            <a:ext cx="228600" cy="2286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7" name="Oval 6"/>
          <p:cNvSpPr>
            <a:spLocks noChangeArrowheads="1"/>
          </p:cNvSpPr>
          <p:nvPr/>
        </p:nvSpPr>
        <p:spPr bwMode="auto">
          <a:xfrm>
            <a:off x="1417638" y="3780472"/>
            <a:ext cx="228600" cy="2286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8" name="Oval 7"/>
          <p:cNvSpPr>
            <a:spLocks noChangeArrowheads="1"/>
          </p:cNvSpPr>
          <p:nvPr/>
        </p:nvSpPr>
        <p:spPr bwMode="auto">
          <a:xfrm>
            <a:off x="1417638" y="4466272"/>
            <a:ext cx="228600" cy="2286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9" name="Line 16"/>
          <p:cNvSpPr>
            <a:spLocks noChangeShapeType="1"/>
          </p:cNvSpPr>
          <p:nvPr/>
        </p:nvSpPr>
        <p:spPr bwMode="auto">
          <a:xfrm flipH="1">
            <a:off x="990600" y="3247072"/>
            <a:ext cx="533400" cy="6096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0" name="Oval 65"/>
          <p:cNvSpPr>
            <a:spLocks noChangeArrowheads="1"/>
          </p:cNvSpPr>
          <p:nvPr/>
        </p:nvSpPr>
        <p:spPr bwMode="auto">
          <a:xfrm>
            <a:off x="1417638" y="5152072"/>
            <a:ext cx="228600" cy="2286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1" name="Oval 2"/>
          <p:cNvSpPr>
            <a:spLocks noChangeArrowheads="1"/>
          </p:cNvSpPr>
          <p:nvPr/>
        </p:nvSpPr>
        <p:spPr bwMode="auto">
          <a:xfrm>
            <a:off x="838200" y="5152072"/>
            <a:ext cx="228600" cy="228600"/>
          </a:xfrm>
          <a:prstGeom prst="ellipse">
            <a:avLst/>
          </a:prstGeom>
          <a:solidFill>
            <a:srgbClr val="000000"/>
          </a:solidFill>
          <a:ln w="9525">
            <a:solidFill>
              <a:schemeClr val="bg2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2" name="Oval 2"/>
          <p:cNvSpPr>
            <a:spLocks noChangeArrowheads="1"/>
          </p:cNvSpPr>
          <p:nvPr/>
        </p:nvSpPr>
        <p:spPr bwMode="auto">
          <a:xfrm>
            <a:off x="838200" y="4466272"/>
            <a:ext cx="228600" cy="228600"/>
          </a:xfrm>
          <a:prstGeom prst="ellipse">
            <a:avLst/>
          </a:prstGeom>
          <a:solidFill>
            <a:srgbClr val="000000"/>
          </a:solidFill>
          <a:ln w="9525">
            <a:solidFill>
              <a:schemeClr val="bg2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93" name="Straight Connector 92"/>
          <p:cNvCxnSpPr>
            <a:stCxn id="91" idx="0"/>
            <a:endCxn id="92" idx="4"/>
          </p:cNvCxnSpPr>
          <p:nvPr/>
        </p:nvCxnSpPr>
        <p:spPr>
          <a:xfrm flipV="1">
            <a:off x="952500" y="4694872"/>
            <a:ext cx="0" cy="4572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4" name="Oval 5"/>
          <p:cNvSpPr>
            <a:spLocks noChangeArrowheads="1"/>
          </p:cNvSpPr>
          <p:nvPr/>
        </p:nvSpPr>
        <p:spPr bwMode="auto">
          <a:xfrm>
            <a:off x="862148" y="3780472"/>
            <a:ext cx="228600" cy="228600"/>
          </a:xfrm>
          <a:prstGeom prst="ellipse">
            <a:avLst/>
          </a:prstGeom>
          <a:solidFill>
            <a:srgbClr val="00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5" name="Line 12"/>
          <p:cNvSpPr>
            <a:spLocks noChangeShapeType="1"/>
          </p:cNvSpPr>
          <p:nvPr/>
        </p:nvSpPr>
        <p:spPr bwMode="auto">
          <a:xfrm flipH="1">
            <a:off x="914400" y="3856672"/>
            <a:ext cx="609600" cy="7620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6" name="Oval 5"/>
          <p:cNvSpPr>
            <a:spLocks noChangeArrowheads="1"/>
          </p:cNvSpPr>
          <p:nvPr/>
        </p:nvSpPr>
        <p:spPr bwMode="auto">
          <a:xfrm>
            <a:off x="851263" y="3107735"/>
            <a:ext cx="228600" cy="228600"/>
          </a:xfrm>
          <a:prstGeom prst="ellipse">
            <a:avLst/>
          </a:prstGeom>
          <a:solidFill>
            <a:srgbClr val="00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7" name="Oval 72"/>
          <p:cNvSpPr>
            <a:spLocks noChangeArrowheads="1"/>
          </p:cNvSpPr>
          <p:nvPr/>
        </p:nvSpPr>
        <p:spPr bwMode="auto">
          <a:xfrm>
            <a:off x="875211" y="2458946"/>
            <a:ext cx="228600" cy="2286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8" name="Line 81"/>
          <p:cNvSpPr>
            <a:spLocks noChangeShapeType="1"/>
          </p:cNvSpPr>
          <p:nvPr/>
        </p:nvSpPr>
        <p:spPr bwMode="auto">
          <a:xfrm>
            <a:off x="978399" y="2692308"/>
            <a:ext cx="0" cy="4572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9" name="Text Box 40"/>
          <p:cNvSpPr txBox="1">
            <a:spLocks noChangeArrowheads="1"/>
          </p:cNvSpPr>
          <p:nvPr/>
        </p:nvSpPr>
        <p:spPr bwMode="auto">
          <a:xfrm>
            <a:off x="5669461" y="1723072"/>
            <a:ext cx="311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</a:p>
        </p:txBody>
      </p:sp>
      <p:sp>
        <p:nvSpPr>
          <p:cNvPr id="100" name="Oval 71"/>
          <p:cNvSpPr>
            <a:spLocks noChangeArrowheads="1"/>
          </p:cNvSpPr>
          <p:nvPr/>
        </p:nvSpPr>
        <p:spPr bwMode="auto">
          <a:xfrm>
            <a:off x="1407024" y="1813560"/>
            <a:ext cx="228600" cy="2286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1" name="Oval 72"/>
          <p:cNvSpPr>
            <a:spLocks noChangeArrowheads="1"/>
          </p:cNvSpPr>
          <p:nvPr/>
        </p:nvSpPr>
        <p:spPr bwMode="auto">
          <a:xfrm>
            <a:off x="2037261" y="1813560"/>
            <a:ext cx="228600" cy="2286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2" name="Oval 73"/>
          <p:cNvSpPr>
            <a:spLocks noChangeArrowheads="1"/>
          </p:cNvSpPr>
          <p:nvPr/>
        </p:nvSpPr>
        <p:spPr bwMode="auto">
          <a:xfrm>
            <a:off x="2667499" y="1813560"/>
            <a:ext cx="228600" cy="2286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3" name="Oval 74"/>
          <p:cNvSpPr>
            <a:spLocks noChangeArrowheads="1"/>
          </p:cNvSpPr>
          <p:nvPr/>
        </p:nvSpPr>
        <p:spPr bwMode="auto">
          <a:xfrm>
            <a:off x="3299324" y="1813560"/>
            <a:ext cx="228600" cy="2286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4" name="Oval 75"/>
          <p:cNvSpPr>
            <a:spLocks noChangeArrowheads="1"/>
          </p:cNvSpPr>
          <p:nvPr/>
        </p:nvSpPr>
        <p:spPr bwMode="auto">
          <a:xfrm>
            <a:off x="5191624" y="1813560"/>
            <a:ext cx="228600" cy="2286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5" name="Oval 76"/>
          <p:cNvSpPr>
            <a:spLocks noChangeArrowheads="1"/>
          </p:cNvSpPr>
          <p:nvPr/>
        </p:nvSpPr>
        <p:spPr bwMode="auto">
          <a:xfrm>
            <a:off x="3929561" y="1813560"/>
            <a:ext cx="228600" cy="2286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6" name="Oval 77"/>
          <p:cNvSpPr>
            <a:spLocks noChangeArrowheads="1"/>
          </p:cNvSpPr>
          <p:nvPr/>
        </p:nvSpPr>
        <p:spPr bwMode="auto">
          <a:xfrm>
            <a:off x="4564561" y="1813560"/>
            <a:ext cx="228600" cy="2286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7" name="Oval 72"/>
          <p:cNvSpPr>
            <a:spLocks noChangeArrowheads="1"/>
          </p:cNvSpPr>
          <p:nvPr/>
        </p:nvSpPr>
        <p:spPr bwMode="auto">
          <a:xfrm>
            <a:off x="867772" y="1849346"/>
            <a:ext cx="228600" cy="2286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8" name="Line 20"/>
          <p:cNvSpPr>
            <a:spLocks noChangeShapeType="1"/>
          </p:cNvSpPr>
          <p:nvPr/>
        </p:nvSpPr>
        <p:spPr bwMode="auto">
          <a:xfrm>
            <a:off x="4038600" y="1888172"/>
            <a:ext cx="685800" cy="6858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9" name="Line 23"/>
          <p:cNvSpPr>
            <a:spLocks noChangeShapeType="1"/>
          </p:cNvSpPr>
          <p:nvPr/>
        </p:nvSpPr>
        <p:spPr bwMode="auto">
          <a:xfrm flipH="1">
            <a:off x="2743200" y="1964372"/>
            <a:ext cx="685800" cy="6096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0" name="Line 81"/>
          <p:cNvSpPr>
            <a:spLocks noChangeShapeType="1"/>
          </p:cNvSpPr>
          <p:nvPr/>
        </p:nvSpPr>
        <p:spPr bwMode="auto">
          <a:xfrm>
            <a:off x="990600" y="2040572"/>
            <a:ext cx="0" cy="4572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1" name="Line 80"/>
          <p:cNvSpPr>
            <a:spLocks noChangeShapeType="1"/>
          </p:cNvSpPr>
          <p:nvPr/>
        </p:nvSpPr>
        <p:spPr bwMode="auto">
          <a:xfrm flipH="1">
            <a:off x="1524000" y="1964372"/>
            <a:ext cx="609600" cy="6096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2" name="Line 80"/>
          <p:cNvSpPr>
            <a:spLocks noChangeShapeType="1"/>
          </p:cNvSpPr>
          <p:nvPr/>
        </p:nvSpPr>
        <p:spPr bwMode="auto">
          <a:xfrm flipH="1">
            <a:off x="2209800" y="1888172"/>
            <a:ext cx="609600" cy="6096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3" name="Line 82"/>
          <p:cNvSpPr>
            <a:spLocks noChangeShapeType="1"/>
          </p:cNvSpPr>
          <p:nvPr/>
        </p:nvSpPr>
        <p:spPr bwMode="auto">
          <a:xfrm>
            <a:off x="3429000" y="1888172"/>
            <a:ext cx="0" cy="6858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4" name="Line 82"/>
          <p:cNvSpPr>
            <a:spLocks noChangeShapeType="1"/>
          </p:cNvSpPr>
          <p:nvPr/>
        </p:nvSpPr>
        <p:spPr bwMode="auto">
          <a:xfrm>
            <a:off x="4038600" y="1964372"/>
            <a:ext cx="0" cy="6858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5" name="Line 20"/>
          <p:cNvSpPr>
            <a:spLocks noChangeShapeType="1"/>
          </p:cNvSpPr>
          <p:nvPr/>
        </p:nvSpPr>
        <p:spPr bwMode="auto">
          <a:xfrm>
            <a:off x="4648200" y="1888172"/>
            <a:ext cx="685800" cy="6858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6" name="Text Box 68"/>
          <p:cNvSpPr txBox="1">
            <a:spLocks noChangeArrowheads="1"/>
          </p:cNvSpPr>
          <p:nvPr/>
        </p:nvSpPr>
        <p:spPr bwMode="auto">
          <a:xfrm>
            <a:off x="7162800" y="2971800"/>
            <a:ext cx="1358064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Process </a:t>
            </a:r>
          </a:p>
          <a:p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continues...</a:t>
            </a:r>
          </a:p>
        </p:txBody>
      </p:sp>
    </p:spTree>
    <p:extLst>
      <p:ext uri="{BB962C8B-B14F-4D97-AF65-F5344CB8AC3E}">
        <p14:creationId xmlns:p14="http://schemas.microsoft.com/office/powerpoint/2010/main" val="3917539778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ext Box 2"/>
          <p:cNvSpPr txBox="1">
            <a:spLocks noChangeArrowheads="1"/>
          </p:cNvSpPr>
          <p:nvPr/>
        </p:nvSpPr>
        <p:spPr bwMode="auto">
          <a:xfrm>
            <a:off x="6629400" y="5075872"/>
            <a:ext cx="864339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800">
                <a:latin typeface="Times New Roman" panose="02020603050405020304" pitchFamily="18" charset="0"/>
                <a:cs typeface="Times New Roman" panose="02020603050405020304" pitchFamily="18" charset="0"/>
              </a:rPr>
              <a:t>Present</a:t>
            </a:r>
          </a:p>
        </p:txBody>
      </p:sp>
      <p:sp>
        <p:nvSpPr>
          <p:cNvPr id="28675" name="Text Box 3"/>
          <p:cNvSpPr txBox="1">
            <a:spLocks noChangeArrowheads="1"/>
          </p:cNvSpPr>
          <p:nvPr/>
        </p:nvSpPr>
        <p:spPr bwMode="auto">
          <a:xfrm>
            <a:off x="6172200" y="1066800"/>
            <a:ext cx="1742849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800">
                <a:latin typeface="Times New Roman" panose="02020603050405020304" pitchFamily="18" charset="0"/>
                <a:cs typeface="Times New Roman" panose="02020603050405020304" pitchFamily="18" charset="0"/>
              </a:rPr>
              <a:t>Generations Ago</a:t>
            </a:r>
          </a:p>
        </p:txBody>
      </p:sp>
      <p:sp>
        <p:nvSpPr>
          <p:cNvPr id="28676" name="Text Box 4"/>
          <p:cNvSpPr txBox="1">
            <a:spLocks noChangeArrowheads="1"/>
          </p:cNvSpPr>
          <p:nvPr/>
        </p:nvSpPr>
        <p:spPr bwMode="auto">
          <a:xfrm>
            <a:off x="6324600" y="2485072"/>
            <a:ext cx="184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en-US" sz="18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677" name="Oval 5"/>
          <p:cNvSpPr>
            <a:spLocks noChangeArrowheads="1"/>
          </p:cNvSpPr>
          <p:nvPr/>
        </p:nvSpPr>
        <p:spPr bwMode="auto">
          <a:xfrm>
            <a:off x="1419225" y="3094672"/>
            <a:ext cx="228600" cy="2286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678" name="Oval 6"/>
          <p:cNvSpPr>
            <a:spLocks noChangeArrowheads="1"/>
          </p:cNvSpPr>
          <p:nvPr/>
        </p:nvSpPr>
        <p:spPr bwMode="auto">
          <a:xfrm>
            <a:off x="1417638" y="3780472"/>
            <a:ext cx="228600" cy="2286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679" name="Oval 7"/>
          <p:cNvSpPr>
            <a:spLocks noChangeArrowheads="1"/>
          </p:cNvSpPr>
          <p:nvPr/>
        </p:nvSpPr>
        <p:spPr bwMode="auto">
          <a:xfrm>
            <a:off x="1417638" y="4466272"/>
            <a:ext cx="228600" cy="2286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680" name="Oval 8"/>
          <p:cNvSpPr>
            <a:spLocks noChangeArrowheads="1"/>
          </p:cNvSpPr>
          <p:nvPr/>
        </p:nvSpPr>
        <p:spPr bwMode="auto">
          <a:xfrm>
            <a:off x="2049463" y="3094672"/>
            <a:ext cx="228600" cy="2286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681" name="Oval 9"/>
          <p:cNvSpPr>
            <a:spLocks noChangeArrowheads="1"/>
          </p:cNvSpPr>
          <p:nvPr/>
        </p:nvSpPr>
        <p:spPr bwMode="auto">
          <a:xfrm>
            <a:off x="2047875" y="3780472"/>
            <a:ext cx="228600" cy="2286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682" name="Oval 10"/>
          <p:cNvSpPr>
            <a:spLocks noChangeArrowheads="1"/>
          </p:cNvSpPr>
          <p:nvPr/>
        </p:nvSpPr>
        <p:spPr bwMode="auto">
          <a:xfrm>
            <a:off x="2679700" y="3094672"/>
            <a:ext cx="228600" cy="2286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683" name="Oval 11"/>
          <p:cNvSpPr>
            <a:spLocks noChangeArrowheads="1"/>
          </p:cNvSpPr>
          <p:nvPr/>
        </p:nvSpPr>
        <p:spPr bwMode="auto">
          <a:xfrm>
            <a:off x="2678113" y="3780472"/>
            <a:ext cx="228600" cy="2286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684" name="Oval 12"/>
          <p:cNvSpPr>
            <a:spLocks noChangeArrowheads="1"/>
          </p:cNvSpPr>
          <p:nvPr/>
        </p:nvSpPr>
        <p:spPr bwMode="auto">
          <a:xfrm>
            <a:off x="3311525" y="3094672"/>
            <a:ext cx="228600" cy="2286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685" name="Oval 13"/>
          <p:cNvSpPr>
            <a:spLocks noChangeArrowheads="1"/>
          </p:cNvSpPr>
          <p:nvPr/>
        </p:nvSpPr>
        <p:spPr bwMode="auto">
          <a:xfrm>
            <a:off x="3309938" y="4466272"/>
            <a:ext cx="228600" cy="2286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686" name="Oval 14"/>
          <p:cNvSpPr>
            <a:spLocks noChangeArrowheads="1"/>
          </p:cNvSpPr>
          <p:nvPr/>
        </p:nvSpPr>
        <p:spPr bwMode="auto">
          <a:xfrm>
            <a:off x="5203825" y="3094672"/>
            <a:ext cx="228600" cy="2286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687" name="Line 15"/>
          <p:cNvSpPr>
            <a:spLocks noChangeShapeType="1"/>
          </p:cNvSpPr>
          <p:nvPr/>
        </p:nvSpPr>
        <p:spPr bwMode="auto">
          <a:xfrm>
            <a:off x="2146663" y="3323272"/>
            <a:ext cx="0" cy="4572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688" name="Line 16"/>
          <p:cNvSpPr>
            <a:spLocks noChangeShapeType="1"/>
          </p:cNvSpPr>
          <p:nvPr/>
        </p:nvSpPr>
        <p:spPr bwMode="auto">
          <a:xfrm flipH="1">
            <a:off x="1524000" y="3247072"/>
            <a:ext cx="609600" cy="6096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689" name="Line 17"/>
          <p:cNvSpPr>
            <a:spLocks noChangeShapeType="1"/>
          </p:cNvSpPr>
          <p:nvPr/>
        </p:nvSpPr>
        <p:spPr bwMode="auto">
          <a:xfrm>
            <a:off x="2794000" y="3323272"/>
            <a:ext cx="0" cy="4572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690" name="Line 18"/>
          <p:cNvSpPr>
            <a:spLocks noChangeShapeType="1"/>
          </p:cNvSpPr>
          <p:nvPr/>
        </p:nvSpPr>
        <p:spPr bwMode="auto">
          <a:xfrm>
            <a:off x="4054475" y="3170872"/>
            <a:ext cx="0" cy="6858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691" name="Line 19"/>
          <p:cNvSpPr>
            <a:spLocks noChangeShapeType="1"/>
          </p:cNvSpPr>
          <p:nvPr/>
        </p:nvSpPr>
        <p:spPr bwMode="auto">
          <a:xfrm>
            <a:off x="4686300" y="3323272"/>
            <a:ext cx="0" cy="4572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692" name="Line 20"/>
          <p:cNvSpPr>
            <a:spLocks noChangeShapeType="1"/>
          </p:cNvSpPr>
          <p:nvPr/>
        </p:nvSpPr>
        <p:spPr bwMode="auto">
          <a:xfrm>
            <a:off x="4724400" y="3247072"/>
            <a:ext cx="609600" cy="6858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693" name="Line 21"/>
          <p:cNvSpPr>
            <a:spLocks noChangeShapeType="1"/>
          </p:cNvSpPr>
          <p:nvPr/>
        </p:nvSpPr>
        <p:spPr bwMode="auto">
          <a:xfrm flipH="1">
            <a:off x="3429000" y="3247072"/>
            <a:ext cx="609600" cy="6858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694" name="Line 22"/>
          <p:cNvSpPr>
            <a:spLocks noChangeShapeType="1"/>
          </p:cNvSpPr>
          <p:nvPr/>
        </p:nvSpPr>
        <p:spPr bwMode="auto">
          <a:xfrm flipH="1">
            <a:off x="1524000" y="3932872"/>
            <a:ext cx="1295400" cy="6096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695" name="Line 23"/>
          <p:cNvSpPr>
            <a:spLocks noChangeShapeType="1"/>
          </p:cNvSpPr>
          <p:nvPr/>
        </p:nvSpPr>
        <p:spPr bwMode="auto">
          <a:xfrm flipH="1">
            <a:off x="2133600" y="3932872"/>
            <a:ext cx="1295400" cy="6096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696" name="Line 24"/>
          <p:cNvSpPr>
            <a:spLocks noChangeShapeType="1"/>
          </p:cNvSpPr>
          <p:nvPr/>
        </p:nvSpPr>
        <p:spPr bwMode="auto">
          <a:xfrm flipH="1">
            <a:off x="3429000" y="3932872"/>
            <a:ext cx="609600" cy="6096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697" name="Line 25"/>
          <p:cNvSpPr>
            <a:spLocks noChangeShapeType="1"/>
          </p:cNvSpPr>
          <p:nvPr/>
        </p:nvSpPr>
        <p:spPr bwMode="auto">
          <a:xfrm flipH="1">
            <a:off x="4054475" y="3932872"/>
            <a:ext cx="0" cy="6096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698" name="Line 26"/>
          <p:cNvSpPr>
            <a:spLocks noChangeShapeType="1"/>
          </p:cNvSpPr>
          <p:nvPr/>
        </p:nvSpPr>
        <p:spPr bwMode="auto">
          <a:xfrm flipH="1">
            <a:off x="4684713" y="3932872"/>
            <a:ext cx="0" cy="6096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699" name="Line 27"/>
          <p:cNvSpPr>
            <a:spLocks noChangeShapeType="1"/>
          </p:cNvSpPr>
          <p:nvPr/>
        </p:nvSpPr>
        <p:spPr bwMode="auto">
          <a:xfrm flipH="1">
            <a:off x="5318125" y="4009072"/>
            <a:ext cx="0" cy="6096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700" name="Line 28"/>
          <p:cNvSpPr>
            <a:spLocks noChangeShapeType="1"/>
          </p:cNvSpPr>
          <p:nvPr/>
        </p:nvSpPr>
        <p:spPr bwMode="auto">
          <a:xfrm flipH="1">
            <a:off x="2819400" y="3932872"/>
            <a:ext cx="609600" cy="6096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701" name="Line 29"/>
          <p:cNvSpPr>
            <a:spLocks noChangeShapeType="1"/>
          </p:cNvSpPr>
          <p:nvPr/>
        </p:nvSpPr>
        <p:spPr bwMode="auto">
          <a:xfrm flipH="1">
            <a:off x="1524000" y="4694872"/>
            <a:ext cx="609600" cy="5334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702" name="Line 30"/>
          <p:cNvSpPr>
            <a:spLocks noChangeShapeType="1"/>
          </p:cNvSpPr>
          <p:nvPr/>
        </p:nvSpPr>
        <p:spPr bwMode="auto">
          <a:xfrm flipH="1">
            <a:off x="2209800" y="4618672"/>
            <a:ext cx="533400" cy="6096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703" name="Line 31"/>
          <p:cNvSpPr>
            <a:spLocks noChangeShapeType="1"/>
          </p:cNvSpPr>
          <p:nvPr/>
        </p:nvSpPr>
        <p:spPr bwMode="auto">
          <a:xfrm flipH="1">
            <a:off x="2792413" y="4694872"/>
            <a:ext cx="0" cy="6096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704" name="Line 32"/>
          <p:cNvSpPr>
            <a:spLocks noChangeShapeType="1"/>
          </p:cNvSpPr>
          <p:nvPr/>
        </p:nvSpPr>
        <p:spPr bwMode="auto">
          <a:xfrm flipH="1">
            <a:off x="3429000" y="4618672"/>
            <a:ext cx="609600" cy="6096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705" name="Line 33"/>
          <p:cNvSpPr>
            <a:spLocks noChangeShapeType="1"/>
          </p:cNvSpPr>
          <p:nvPr/>
        </p:nvSpPr>
        <p:spPr bwMode="auto">
          <a:xfrm flipH="1">
            <a:off x="4054475" y="4618672"/>
            <a:ext cx="0" cy="6858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706" name="Line 34"/>
          <p:cNvSpPr>
            <a:spLocks noChangeShapeType="1"/>
          </p:cNvSpPr>
          <p:nvPr/>
        </p:nvSpPr>
        <p:spPr bwMode="auto">
          <a:xfrm flipH="1">
            <a:off x="4684713" y="4618672"/>
            <a:ext cx="0" cy="6096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707" name="Line 35"/>
          <p:cNvSpPr>
            <a:spLocks noChangeShapeType="1"/>
          </p:cNvSpPr>
          <p:nvPr/>
        </p:nvSpPr>
        <p:spPr bwMode="auto">
          <a:xfrm>
            <a:off x="5316538" y="4618672"/>
            <a:ext cx="0" cy="6858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708" name="Text Box 36"/>
          <p:cNvSpPr txBox="1">
            <a:spLocks noChangeArrowheads="1"/>
          </p:cNvSpPr>
          <p:nvPr/>
        </p:nvSpPr>
        <p:spPr bwMode="auto">
          <a:xfrm>
            <a:off x="5676900" y="5075872"/>
            <a:ext cx="311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800"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</a:p>
        </p:txBody>
      </p:sp>
      <p:sp>
        <p:nvSpPr>
          <p:cNvPr id="28709" name="Text Box 37"/>
          <p:cNvSpPr txBox="1">
            <a:spLocks noChangeArrowheads="1"/>
          </p:cNvSpPr>
          <p:nvPr/>
        </p:nvSpPr>
        <p:spPr bwMode="auto">
          <a:xfrm>
            <a:off x="5676900" y="4390072"/>
            <a:ext cx="311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80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28710" name="Text Box 38"/>
          <p:cNvSpPr txBox="1">
            <a:spLocks noChangeArrowheads="1"/>
          </p:cNvSpPr>
          <p:nvPr/>
        </p:nvSpPr>
        <p:spPr bwMode="auto">
          <a:xfrm>
            <a:off x="5676900" y="3704272"/>
            <a:ext cx="311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80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28711" name="Text Box 39"/>
          <p:cNvSpPr txBox="1">
            <a:spLocks noChangeArrowheads="1"/>
          </p:cNvSpPr>
          <p:nvPr/>
        </p:nvSpPr>
        <p:spPr bwMode="auto">
          <a:xfrm>
            <a:off x="5676900" y="3018472"/>
            <a:ext cx="311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80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</a:p>
        </p:txBody>
      </p:sp>
      <p:sp>
        <p:nvSpPr>
          <p:cNvPr id="28712" name="Text Box 40"/>
          <p:cNvSpPr txBox="1">
            <a:spLocks noChangeArrowheads="1"/>
          </p:cNvSpPr>
          <p:nvPr/>
        </p:nvSpPr>
        <p:spPr bwMode="auto">
          <a:xfrm>
            <a:off x="5676900" y="2332672"/>
            <a:ext cx="311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80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</a:p>
        </p:txBody>
      </p:sp>
      <p:sp>
        <p:nvSpPr>
          <p:cNvPr id="28721" name="Line 49"/>
          <p:cNvSpPr>
            <a:spLocks noChangeShapeType="1"/>
          </p:cNvSpPr>
          <p:nvPr/>
        </p:nvSpPr>
        <p:spPr bwMode="auto">
          <a:xfrm flipV="1">
            <a:off x="7010400" y="1447800"/>
            <a:ext cx="0" cy="3628072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722" name="Text Box 50"/>
          <p:cNvSpPr txBox="1">
            <a:spLocks noChangeArrowheads="1"/>
          </p:cNvSpPr>
          <p:nvPr/>
        </p:nvSpPr>
        <p:spPr bwMode="auto">
          <a:xfrm>
            <a:off x="6172200" y="5609272"/>
            <a:ext cx="2667000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# of ancestral copies stays the same or decreases with time</a:t>
            </a:r>
          </a:p>
        </p:txBody>
      </p:sp>
      <p:sp>
        <p:nvSpPr>
          <p:cNvPr id="28723" name="Oval 51"/>
          <p:cNvSpPr>
            <a:spLocks noChangeArrowheads="1"/>
          </p:cNvSpPr>
          <p:nvPr/>
        </p:nvSpPr>
        <p:spPr bwMode="auto">
          <a:xfrm>
            <a:off x="4570413" y="5152072"/>
            <a:ext cx="228600" cy="2286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724" name="Oval 52"/>
          <p:cNvSpPr>
            <a:spLocks noChangeArrowheads="1"/>
          </p:cNvSpPr>
          <p:nvPr/>
        </p:nvSpPr>
        <p:spPr bwMode="auto">
          <a:xfrm>
            <a:off x="5202238" y="5152072"/>
            <a:ext cx="228600" cy="2286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725" name="Oval 53"/>
          <p:cNvSpPr>
            <a:spLocks noChangeArrowheads="1"/>
          </p:cNvSpPr>
          <p:nvPr/>
        </p:nvSpPr>
        <p:spPr bwMode="auto">
          <a:xfrm>
            <a:off x="5202238" y="4466272"/>
            <a:ext cx="228600" cy="2286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726" name="Oval 54"/>
          <p:cNvSpPr>
            <a:spLocks noChangeArrowheads="1"/>
          </p:cNvSpPr>
          <p:nvPr/>
        </p:nvSpPr>
        <p:spPr bwMode="auto">
          <a:xfrm>
            <a:off x="5199063" y="3780472"/>
            <a:ext cx="228600" cy="2286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727" name="Oval 55"/>
          <p:cNvSpPr>
            <a:spLocks noChangeArrowheads="1"/>
          </p:cNvSpPr>
          <p:nvPr/>
        </p:nvSpPr>
        <p:spPr bwMode="auto">
          <a:xfrm>
            <a:off x="4572000" y="3094672"/>
            <a:ext cx="228600" cy="2286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728" name="Oval 56"/>
          <p:cNvSpPr>
            <a:spLocks noChangeArrowheads="1"/>
          </p:cNvSpPr>
          <p:nvPr/>
        </p:nvSpPr>
        <p:spPr bwMode="auto">
          <a:xfrm>
            <a:off x="3941763" y="3094672"/>
            <a:ext cx="228600" cy="2286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729" name="Oval 57"/>
          <p:cNvSpPr>
            <a:spLocks noChangeArrowheads="1"/>
          </p:cNvSpPr>
          <p:nvPr/>
        </p:nvSpPr>
        <p:spPr bwMode="auto">
          <a:xfrm>
            <a:off x="3940175" y="3780472"/>
            <a:ext cx="228600" cy="2286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730" name="Oval 58"/>
          <p:cNvSpPr>
            <a:spLocks noChangeArrowheads="1"/>
          </p:cNvSpPr>
          <p:nvPr/>
        </p:nvSpPr>
        <p:spPr bwMode="auto">
          <a:xfrm>
            <a:off x="3940175" y="4466272"/>
            <a:ext cx="228600" cy="2286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731" name="Oval 59"/>
          <p:cNvSpPr>
            <a:spLocks noChangeArrowheads="1"/>
          </p:cNvSpPr>
          <p:nvPr/>
        </p:nvSpPr>
        <p:spPr bwMode="auto">
          <a:xfrm>
            <a:off x="3940175" y="5152072"/>
            <a:ext cx="228600" cy="2286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732" name="Oval 60"/>
          <p:cNvSpPr>
            <a:spLocks noChangeArrowheads="1"/>
          </p:cNvSpPr>
          <p:nvPr/>
        </p:nvSpPr>
        <p:spPr bwMode="auto">
          <a:xfrm>
            <a:off x="3309938" y="5152072"/>
            <a:ext cx="228600" cy="2286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733" name="Oval 61"/>
          <p:cNvSpPr>
            <a:spLocks noChangeArrowheads="1"/>
          </p:cNvSpPr>
          <p:nvPr/>
        </p:nvSpPr>
        <p:spPr bwMode="auto">
          <a:xfrm>
            <a:off x="3309938" y="3780472"/>
            <a:ext cx="228600" cy="2286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734" name="Oval 62"/>
          <p:cNvSpPr>
            <a:spLocks noChangeArrowheads="1"/>
          </p:cNvSpPr>
          <p:nvPr/>
        </p:nvSpPr>
        <p:spPr bwMode="auto">
          <a:xfrm>
            <a:off x="2678113" y="4466272"/>
            <a:ext cx="228600" cy="2286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735" name="Oval 63"/>
          <p:cNvSpPr>
            <a:spLocks noChangeArrowheads="1"/>
          </p:cNvSpPr>
          <p:nvPr/>
        </p:nvSpPr>
        <p:spPr bwMode="auto">
          <a:xfrm>
            <a:off x="2678113" y="5152072"/>
            <a:ext cx="228600" cy="2286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736" name="Oval 64"/>
          <p:cNvSpPr>
            <a:spLocks noChangeArrowheads="1"/>
          </p:cNvSpPr>
          <p:nvPr/>
        </p:nvSpPr>
        <p:spPr bwMode="auto">
          <a:xfrm>
            <a:off x="2047875" y="4466272"/>
            <a:ext cx="228600" cy="2286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737" name="Oval 65"/>
          <p:cNvSpPr>
            <a:spLocks noChangeArrowheads="1"/>
          </p:cNvSpPr>
          <p:nvPr/>
        </p:nvSpPr>
        <p:spPr bwMode="auto">
          <a:xfrm>
            <a:off x="2047875" y="5152072"/>
            <a:ext cx="228600" cy="2286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738" name="Oval 66"/>
          <p:cNvSpPr>
            <a:spLocks noChangeArrowheads="1"/>
          </p:cNvSpPr>
          <p:nvPr/>
        </p:nvSpPr>
        <p:spPr bwMode="auto">
          <a:xfrm>
            <a:off x="1417638" y="5152072"/>
            <a:ext cx="228600" cy="2286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739" name="Oval 67"/>
          <p:cNvSpPr>
            <a:spLocks noChangeArrowheads="1"/>
          </p:cNvSpPr>
          <p:nvPr/>
        </p:nvSpPr>
        <p:spPr bwMode="auto">
          <a:xfrm>
            <a:off x="4570413" y="3780472"/>
            <a:ext cx="228600" cy="2286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740" name="Oval 68"/>
          <p:cNvSpPr>
            <a:spLocks noChangeArrowheads="1"/>
          </p:cNvSpPr>
          <p:nvPr/>
        </p:nvSpPr>
        <p:spPr bwMode="auto">
          <a:xfrm>
            <a:off x="4570413" y="4466272"/>
            <a:ext cx="228600" cy="2286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741" name="Line 69"/>
          <p:cNvSpPr>
            <a:spLocks noChangeShapeType="1"/>
          </p:cNvSpPr>
          <p:nvPr/>
        </p:nvSpPr>
        <p:spPr bwMode="auto">
          <a:xfrm flipH="1">
            <a:off x="4103688" y="2561272"/>
            <a:ext cx="533400" cy="6096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742" name="Line 70"/>
          <p:cNvSpPr>
            <a:spLocks noChangeShapeType="1"/>
          </p:cNvSpPr>
          <p:nvPr/>
        </p:nvSpPr>
        <p:spPr bwMode="auto">
          <a:xfrm>
            <a:off x="4681538" y="2637472"/>
            <a:ext cx="0" cy="4572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743" name="Oval 71"/>
          <p:cNvSpPr>
            <a:spLocks noChangeArrowheads="1"/>
          </p:cNvSpPr>
          <p:nvPr/>
        </p:nvSpPr>
        <p:spPr bwMode="auto">
          <a:xfrm>
            <a:off x="1414463" y="2423160"/>
            <a:ext cx="228600" cy="2286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744" name="Oval 72"/>
          <p:cNvSpPr>
            <a:spLocks noChangeArrowheads="1"/>
          </p:cNvSpPr>
          <p:nvPr/>
        </p:nvSpPr>
        <p:spPr bwMode="auto">
          <a:xfrm>
            <a:off x="2044700" y="2423160"/>
            <a:ext cx="228600" cy="2286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745" name="Oval 73"/>
          <p:cNvSpPr>
            <a:spLocks noChangeArrowheads="1"/>
          </p:cNvSpPr>
          <p:nvPr/>
        </p:nvSpPr>
        <p:spPr bwMode="auto">
          <a:xfrm>
            <a:off x="2674938" y="2423160"/>
            <a:ext cx="228600" cy="2286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746" name="Oval 74"/>
          <p:cNvSpPr>
            <a:spLocks noChangeArrowheads="1"/>
          </p:cNvSpPr>
          <p:nvPr/>
        </p:nvSpPr>
        <p:spPr bwMode="auto">
          <a:xfrm>
            <a:off x="3306763" y="2423160"/>
            <a:ext cx="228600" cy="2286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747" name="Oval 75"/>
          <p:cNvSpPr>
            <a:spLocks noChangeArrowheads="1"/>
          </p:cNvSpPr>
          <p:nvPr/>
        </p:nvSpPr>
        <p:spPr bwMode="auto">
          <a:xfrm>
            <a:off x="5199063" y="2423160"/>
            <a:ext cx="228600" cy="2286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748" name="Oval 76"/>
          <p:cNvSpPr>
            <a:spLocks noChangeArrowheads="1"/>
          </p:cNvSpPr>
          <p:nvPr/>
        </p:nvSpPr>
        <p:spPr bwMode="auto">
          <a:xfrm>
            <a:off x="3937000" y="2423160"/>
            <a:ext cx="228600" cy="2286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749" name="Oval 77"/>
          <p:cNvSpPr>
            <a:spLocks noChangeArrowheads="1"/>
          </p:cNvSpPr>
          <p:nvPr/>
        </p:nvSpPr>
        <p:spPr bwMode="auto">
          <a:xfrm>
            <a:off x="4572000" y="2423160"/>
            <a:ext cx="228600" cy="2286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750" name="Line 78"/>
          <p:cNvSpPr>
            <a:spLocks noChangeShapeType="1"/>
          </p:cNvSpPr>
          <p:nvPr/>
        </p:nvSpPr>
        <p:spPr bwMode="auto">
          <a:xfrm>
            <a:off x="2790825" y="2637472"/>
            <a:ext cx="0" cy="4572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751" name="Line 79"/>
          <p:cNvSpPr>
            <a:spLocks noChangeShapeType="1"/>
          </p:cNvSpPr>
          <p:nvPr/>
        </p:nvSpPr>
        <p:spPr bwMode="auto">
          <a:xfrm>
            <a:off x="5319713" y="2637472"/>
            <a:ext cx="0" cy="4572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752" name="Line 80"/>
          <p:cNvSpPr>
            <a:spLocks noChangeShapeType="1"/>
          </p:cNvSpPr>
          <p:nvPr/>
        </p:nvSpPr>
        <p:spPr bwMode="auto">
          <a:xfrm flipH="1">
            <a:off x="1524000" y="2561272"/>
            <a:ext cx="609600" cy="6096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753" name="Line 81"/>
          <p:cNvSpPr>
            <a:spLocks noChangeShapeType="1"/>
          </p:cNvSpPr>
          <p:nvPr/>
        </p:nvSpPr>
        <p:spPr bwMode="auto">
          <a:xfrm flipH="1">
            <a:off x="2209800" y="2561272"/>
            <a:ext cx="609600" cy="6096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754" name="Line 82"/>
          <p:cNvSpPr>
            <a:spLocks noChangeShapeType="1"/>
          </p:cNvSpPr>
          <p:nvPr/>
        </p:nvSpPr>
        <p:spPr bwMode="auto">
          <a:xfrm>
            <a:off x="3429000" y="2561272"/>
            <a:ext cx="0" cy="6858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4" name="Text Box 12"/>
          <p:cNvSpPr txBox="1">
            <a:spLocks noChangeArrowheads="1"/>
          </p:cNvSpPr>
          <p:nvPr/>
        </p:nvSpPr>
        <p:spPr bwMode="auto">
          <a:xfrm>
            <a:off x="1358900" y="507274"/>
            <a:ext cx="558390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b="1" dirty="0">
                <a:solidFill>
                  <a:srgbClr val="12017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Wright - Fisher Population Model of Genetic Drift</a:t>
            </a:r>
          </a:p>
        </p:txBody>
      </p:sp>
      <p:sp>
        <p:nvSpPr>
          <p:cNvPr id="86" name="Oval 5"/>
          <p:cNvSpPr>
            <a:spLocks noChangeArrowheads="1"/>
          </p:cNvSpPr>
          <p:nvPr/>
        </p:nvSpPr>
        <p:spPr bwMode="auto">
          <a:xfrm>
            <a:off x="1419225" y="3094672"/>
            <a:ext cx="228600" cy="2286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7" name="Oval 6"/>
          <p:cNvSpPr>
            <a:spLocks noChangeArrowheads="1"/>
          </p:cNvSpPr>
          <p:nvPr/>
        </p:nvSpPr>
        <p:spPr bwMode="auto">
          <a:xfrm>
            <a:off x="1417638" y="3780472"/>
            <a:ext cx="228600" cy="2286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8" name="Oval 7"/>
          <p:cNvSpPr>
            <a:spLocks noChangeArrowheads="1"/>
          </p:cNvSpPr>
          <p:nvPr/>
        </p:nvSpPr>
        <p:spPr bwMode="auto">
          <a:xfrm>
            <a:off x="1417638" y="4466272"/>
            <a:ext cx="228600" cy="2286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9" name="Line 16"/>
          <p:cNvSpPr>
            <a:spLocks noChangeShapeType="1"/>
          </p:cNvSpPr>
          <p:nvPr/>
        </p:nvSpPr>
        <p:spPr bwMode="auto">
          <a:xfrm flipH="1">
            <a:off x="990600" y="3247072"/>
            <a:ext cx="533400" cy="6096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0" name="Oval 65"/>
          <p:cNvSpPr>
            <a:spLocks noChangeArrowheads="1"/>
          </p:cNvSpPr>
          <p:nvPr/>
        </p:nvSpPr>
        <p:spPr bwMode="auto">
          <a:xfrm>
            <a:off x="1417638" y="5152072"/>
            <a:ext cx="228600" cy="2286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1" name="Oval 2"/>
          <p:cNvSpPr>
            <a:spLocks noChangeArrowheads="1"/>
          </p:cNvSpPr>
          <p:nvPr/>
        </p:nvSpPr>
        <p:spPr bwMode="auto">
          <a:xfrm>
            <a:off x="838200" y="5152072"/>
            <a:ext cx="228600" cy="228600"/>
          </a:xfrm>
          <a:prstGeom prst="ellipse">
            <a:avLst/>
          </a:prstGeom>
          <a:solidFill>
            <a:srgbClr val="000000"/>
          </a:solidFill>
          <a:ln w="9525">
            <a:solidFill>
              <a:schemeClr val="bg2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2" name="Oval 2"/>
          <p:cNvSpPr>
            <a:spLocks noChangeArrowheads="1"/>
          </p:cNvSpPr>
          <p:nvPr/>
        </p:nvSpPr>
        <p:spPr bwMode="auto">
          <a:xfrm>
            <a:off x="838200" y="4466272"/>
            <a:ext cx="228600" cy="228600"/>
          </a:xfrm>
          <a:prstGeom prst="ellipse">
            <a:avLst/>
          </a:prstGeom>
          <a:solidFill>
            <a:srgbClr val="000000"/>
          </a:solidFill>
          <a:ln w="9525">
            <a:solidFill>
              <a:schemeClr val="bg2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93" name="Straight Connector 92"/>
          <p:cNvCxnSpPr>
            <a:stCxn id="91" idx="0"/>
            <a:endCxn id="92" idx="4"/>
          </p:cNvCxnSpPr>
          <p:nvPr/>
        </p:nvCxnSpPr>
        <p:spPr>
          <a:xfrm flipV="1">
            <a:off x="952500" y="4694872"/>
            <a:ext cx="0" cy="4572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4" name="Oval 5"/>
          <p:cNvSpPr>
            <a:spLocks noChangeArrowheads="1"/>
          </p:cNvSpPr>
          <p:nvPr/>
        </p:nvSpPr>
        <p:spPr bwMode="auto">
          <a:xfrm>
            <a:off x="862148" y="3780472"/>
            <a:ext cx="228600" cy="228600"/>
          </a:xfrm>
          <a:prstGeom prst="ellipse">
            <a:avLst/>
          </a:prstGeom>
          <a:solidFill>
            <a:srgbClr val="00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5" name="Line 12"/>
          <p:cNvSpPr>
            <a:spLocks noChangeShapeType="1"/>
          </p:cNvSpPr>
          <p:nvPr/>
        </p:nvSpPr>
        <p:spPr bwMode="auto">
          <a:xfrm flipH="1">
            <a:off x="914400" y="3856672"/>
            <a:ext cx="609600" cy="7620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6" name="Oval 5"/>
          <p:cNvSpPr>
            <a:spLocks noChangeArrowheads="1"/>
          </p:cNvSpPr>
          <p:nvPr/>
        </p:nvSpPr>
        <p:spPr bwMode="auto">
          <a:xfrm>
            <a:off x="851263" y="3107735"/>
            <a:ext cx="228600" cy="228600"/>
          </a:xfrm>
          <a:prstGeom prst="ellipse">
            <a:avLst/>
          </a:prstGeom>
          <a:solidFill>
            <a:srgbClr val="00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7" name="Oval 72"/>
          <p:cNvSpPr>
            <a:spLocks noChangeArrowheads="1"/>
          </p:cNvSpPr>
          <p:nvPr/>
        </p:nvSpPr>
        <p:spPr bwMode="auto">
          <a:xfrm>
            <a:off x="875211" y="2458946"/>
            <a:ext cx="228600" cy="2286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8" name="Line 81"/>
          <p:cNvSpPr>
            <a:spLocks noChangeShapeType="1"/>
          </p:cNvSpPr>
          <p:nvPr/>
        </p:nvSpPr>
        <p:spPr bwMode="auto">
          <a:xfrm>
            <a:off x="978399" y="2692308"/>
            <a:ext cx="0" cy="4572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9" name="Text Box 40"/>
          <p:cNvSpPr txBox="1">
            <a:spLocks noChangeArrowheads="1"/>
          </p:cNvSpPr>
          <p:nvPr/>
        </p:nvSpPr>
        <p:spPr bwMode="auto">
          <a:xfrm>
            <a:off x="5669461" y="1723072"/>
            <a:ext cx="311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</a:p>
        </p:txBody>
      </p:sp>
      <p:sp>
        <p:nvSpPr>
          <p:cNvPr id="100" name="Oval 71"/>
          <p:cNvSpPr>
            <a:spLocks noChangeArrowheads="1"/>
          </p:cNvSpPr>
          <p:nvPr/>
        </p:nvSpPr>
        <p:spPr bwMode="auto">
          <a:xfrm>
            <a:off x="1407024" y="1813560"/>
            <a:ext cx="228600" cy="2286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1" name="Oval 72"/>
          <p:cNvSpPr>
            <a:spLocks noChangeArrowheads="1"/>
          </p:cNvSpPr>
          <p:nvPr/>
        </p:nvSpPr>
        <p:spPr bwMode="auto">
          <a:xfrm>
            <a:off x="2037261" y="1813560"/>
            <a:ext cx="228600" cy="2286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2" name="Oval 73"/>
          <p:cNvSpPr>
            <a:spLocks noChangeArrowheads="1"/>
          </p:cNvSpPr>
          <p:nvPr/>
        </p:nvSpPr>
        <p:spPr bwMode="auto">
          <a:xfrm>
            <a:off x="2667499" y="1813560"/>
            <a:ext cx="228600" cy="2286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3" name="Oval 74"/>
          <p:cNvSpPr>
            <a:spLocks noChangeArrowheads="1"/>
          </p:cNvSpPr>
          <p:nvPr/>
        </p:nvSpPr>
        <p:spPr bwMode="auto">
          <a:xfrm>
            <a:off x="3299324" y="1813560"/>
            <a:ext cx="228600" cy="2286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4" name="Oval 75"/>
          <p:cNvSpPr>
            <a:spLocks noChangeArrowheads="1"/>
          </p:cNvSpPr>
          <p:nvPr/>
        </p:nvSpPr>
        <p:spPr bwMode="auto">
          <a:xfrm>
            <a:off x="5191624" y="1813560"/>
            <a:ext cx="228600" cy="2286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5" name="Oval 76"/>
          <p:cNvSpPr>
            <a:spLocks noChangeArrowheads="1"/>
          </p:cNvSpPr>
          <p:nvPr/>
        </p:nvSpPr>
        <p:spPr bwMode="auto">
          <a:xfrm>
            <a:off x="3929561" y="1813560"/>
            <a:ext cx="228600" cy="2286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6" name="Oval 77"/>
          <p:cNvSpPr>
            <a:spLocks noChangeArrowheads="1"/>
          </p:cNvSpPr>
          <p:nvPr/>
        </p:nvSpPr>
        <p:spPr bwMode="auto">
          <a:xfrm>
            <a:off x="4564561" y="1813560"/>
            <a:ext cx="228600" cy="2286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7" name="Oval 72"/>
          <p:cNvSpPr>
            <a:spLocks noChangeArrowheads="1"/>
          </p:cNvSpPr>
          <p:nvPr/>
        </p:nvSpPr>
        <p:spPr bwMode="auto">
          <a:xfrm>
            <a:off x="867772" y="1849346"/>
            <a:ext cx="228600" cy="2286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8" name="Line 20"/>
          <p:cNvSpPr>
            <a:spLocks noChangeShapeType="1"/>
          </p:cNvSpPr>
          <p:nvPr/>
        </p:nvSpPr>
        <p:spPr bwMode="auto">
          <a:xfrm>
            <a:off x="4038600" y="1888172"/>
            <a:ext cx="685800" cy="6858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9" name="Line 23"/>
          <p:cNvSpPr>
            <a:spLocks noChangeShapeType="1"/>
          </p:cNvSpPr>
          <p:nvPr/>
        </p:nvSpPr>
        <p:spPr bwMode="auto">
          <a:xfrm flipH="1">
            <a:off x="2743200" y="1964372"/>
            <a:ext cx="685800" cy="6096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0" name="Line 81"/>
          <p:cNvSpPr>
            <a:spLocks noChangeShapeType="1"/>
          </p:cNvSpPr>
          <p:nvPr/>
        </p:nvSpPr>
        <p:spPr bwMode="auto">
          <a:xfrm>
            <a:off x="990600" y="2040572"/>
            <a:ext cx="0" cy="4572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1" name="Line 80"/>
          <p:cNvSpPr>
            <a:spLocks noChangeShapeType="1"/>
          </p:cNvSpPr>
          <p:nvPr/>
        </p:nvSpPr>
        <p:spPr bwMode="auto">
          <a:xfrm flipH="1">
            <a:off x="1524000" y="1964372"/>
            <a:ext cx="609600" cy="6096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2" name="Line 80"/>
          <p:cNvSpPr>
            <a:spLocks noChangeShapeType="1"/>
          </p:cNvSpPr>
          <p:nvPr/>
        </p:nvSpPr>
        <p:spPr bwMode="auto">
          <a:xfrm flipH="1">
            <a:off x="2209800" y="1888172"/>
            <a:ext cx="609600" cy="6096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3" name="Line 82"/>
          <p:cNvSpPr>
            <a:spLocks noChangeShapeType="1"/>
          </p:cNvSpPr>
          <p:nvPr/>
        </p:nvSpPr>
        <p:spPr bwMode="auto">
          <a:xfrm>
            <a:off x="3429000" y="1888172"/>
            <a:ext cx="0" cy="6858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4" name="Line 82"/>
          <p:cNvSpPr>
            <a:spLocks noChangeShapeType="1"/>
          </p:cNvSpPr>
          <p:nvPr/>
        </p:nvSpPr>
        <p:spPr bwMode="auto">
          <a:xfrm>
            <a:off x="4038600" y="1964372"/>
            <a:ext cx="0" cy="6858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5" name="Line 20"/>
          <p:cNvSpPr>
            <a:spLocks noChangeShapeType="1"/>
          </p:cNvSpPr>
          <p:nvPr/>
        </p:nvSpPr>
        <p:spPr bwMode="auto">
          <a:xfrm>
            <a:off x="4648200" y="1888172"/>
            <a:ext cx="685800" cy="6858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6" name="Text Box 40"/>
          <p:cNvSpPr txBox="1">
            <a:spLocks noChangeArrowheads="1"/>
          </p:cNvSpPr>
          <p:nvPr/>
        </p:nvSpPr>
        <p:spPr bwMode="auto">
          <a:xfrm>
            <a:off x="5666015" y="1066800"/>
            <a:ext cx="311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</a:p>
        </p:txBody>
      </p:sp>
      <p:sp>
        <p:nvSpPr>
          <p:cNvPr id="117" name="Oval 71"/>
          <p:cNvSpPr>
            <a:spLocks noChangeArrowheads="1"/>
          </p:cNvSpPr>
          <p:nvPr/>
        </p:nvSpPr>
        <p:spPr bwMode="auto">
          <a:xfrm>
            <a:off x="1403578" y="1157288"/>
            <a:ext cx="228600" cy="2286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8" name="Oval 72"/>
          <p:cNvSpPr>
            <a:spLocks noChangeArrowheads="1"/>
          </p:cNvSpPr>
          <p:nvPr/>
        </p:nvSpPr>
        <p:spPr bwMode="auto">
          <a:xfrm>
            <a:off x="2033815" y="1157288"/>
            <a:ext cx="228600" cy="2286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9" name="Oval 73"/>
          <p:cNvSpPr>
            <a:spLocks noChangeArrowheads="1"/>
          </p:cNvSpPr>
          <p:nvPr/>
        </p:nvSpPr>
        <p:spPr bwMode="auto">
          <a:xfrm>
            <a:off x="2664053" y="1157288"/>
            <a:ext cx="228600" cy="2286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0" name="Oval 74"/>
          <p:cNvSpPr>
            <a:spLocks noChangeArrowheads="1"/>
          </p:cNvSpPr>
          <p:nvPr/>
        </p:nvSpPr>
        <p:spPr bwMode="auto">
          <a:xfrm>
            <a:off x="3295878" y="1157288"/>
            <a:ext cx="228600" cy="2286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1" name="Oval 75"/>
          <p:cNvSpPr>
            <a:spLocks noChangeArrowheads="1"/>
          </p:cNvSpPr>
          <p:nvPr/>
        </p:nvSpPr>
        <p:spPr bwMode="auto">
          <a:xfrm>
            <a:off x="5188178" y="1157288"/>
            <a:ext cx="228600" cy="2286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2" name="Oval 76"/>
          <p:cNvSpPr>
            <a:spLocks noChangeArrowheads="1"/>
          </p:cNvSpPr>
          <p:nvPr/>
        </p:nvSpPr>
        <p:spPr bwMode="auto">
          <a:xfrm>
            <a:off x="3926115" y="1157288"/>
            <a:ext cx="228600" cy="2286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3" name="Oval 77"/>
          <p:cNvSpPr>
            <a:spLocks noChangeArrowheads="1"/>
          </p:cNvSpPr>
          <p:nvPr/>
        </p:nvSpPr>
        <p:spPr bwMode="auto">
          <a:xfrm>
            <a:off x="4561115" y="1157288"/>
            <a:ext cx="228600" cy="2286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4" name="Oval 72"/>
          <p:cNvSpPr>
            <a:spLocks noChangeArrowheads="1"/>
          </p:cNvSpPr>
          <p:nvPr/>
        </p:nvSpPr>
        <p:spPr bwMode="auto">
          <a:xfrm>
            <a:off x="864326" y="1193074"/>
            <a:ext cx="228600" cy="2286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5" name="Line 80"/>
          <p:cNvSpPr>
            <a:spLocks noChangeShapeType="1"/>
          </p:cNvSpPr>
          <p:nvPr/>
        </p:nvSpPr>
        <p:spPr bwMode="auto">
          <a:xfrm flipH="1">
            <a:off x="914400" y="1295400"/>
            <a:ext cx="609600" cy="6858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7" name="Line 80"/>
          <p:cNvSpPr>
            <a:spLocks noChangeShapeType="1"/>
          </p:cNvSpPr>
          <p:nvPr/>
        </p:nvSpPr>
        <p:spPr bwMode="auto">
          <a:xfrm flipH="1">
            <a:off x="1524000" y="1295400"/>
            <a:ext cx="609600" cy="6096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8" name="Line 82"/>
          <p:cNvSpPr>
            <a:spLocks noChangeShapeType="1"/>
          </p:cNvSpPr>
          <p:nvPr/>
        </p:nvSpPr>
        <p:spPr bwMode="auto">
          <a:xfrm>
            <a:off x="2172789" y="1295400"/>
            <a:ext cx="0" cy="6858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9" name="Line 82"/>
          <p:cNvSpPr>
            <a:spLocks noChangeShapeType="1"/>
          </p:cNvSpPr>
          <p:nvPr/>
        </p:nvSpPr>
        <p:spPr bwMode="auto">
          <a:xfrm>
            <a:off x="2793274" y="1269274"/>
            <a:ext cx="0" cy="6858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0" name="Line 23"/>
          <p:cNvSpPr>
            <a:spLocks noChangeShapeType="1"/>
          </p:cNvSpPr>
          <p:nvPr/>
        </p:nvSpPr>
        <p:spPr bwMode="auto">
          <a:xfrm flipH="1">
            <a:off x="3429000" y="1295400"/>
            <a:ext cx="609600" cy="6096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1" name="Line 82"/>
          <p:cNvSpPr>
            <a:spLocks noChangeShapeType="1"/>
          </p:cNvSpPr>
          <p:nvPr/>
        </p:nvSpPr>
        <p:spPr bwMode="auto">
          <a:xfrm>
            <a:off x="4038600" y="1219200"/>
            <a:ext cx="0" cy="6858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2" name="Line 82"/>
          <p:cNvSpPr>
            <a:spLocks noChangeShapeType="1"/>
          </p:cNvSpPr>
          <p:nvPr/>
        </p:nvSpPr>
        <p:spPr bwMode="auto">
          <a:xfrm>
            <a:off x="4687389" y="1282337"/>
            <a:ext cx="0" cy="6858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3" name="Line 82"/>
          <p:cNvSpPr>
            <a:spLocks noChangeShapeType="1"/>
          </p:cNvSpPr>
          <p:nvPr/>
        </p:nvSpPr>
        <p:spPr bwMode="auto">
          <a:xfrm>
            <a:off x="5320937" y="1282337"/>
            <a:ext cx="0" cy="6858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6" name="Text Box 68"/>
          <p:cNvSpPr txBox="1">
            <a:spLocks noChangeArrowheads="1"/>
          </p:cNvSpPr>
          <p:nvPr/>
        </p:nvSpPr>
        <p:spPr bwMode="auto">
          <a:xfrm>
            <a:off x="7162800" y="2971800"/>
            <a:ext cx="1358064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Process </a:t>
            </a:r>
          </a:p>
          <a:p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continues...</a:t>
            </a:r>
          </a:p>
        </p:txBody>
      </p:sp>
    </p:spTree>
    <p:extLst>
      <p:ext uri="{BB962C8B-B14F-4D97-AF65-F5344CB8AC3E}">
        <p14:creationId xmlns:p14="http://schemas.microsoft.com/office/powerpoint/2010/main" val="4150047476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ext Box 2"/>
          <p:cNvSpPr txBox="1">
            <a:spLocks noChangeArrowheads="1"/>
          </p:cNvSpPr>
          <p:nvPr/>
        </p:nvSpPr>
        <p:spPr bwMode="auto">
          <a:xfrm>
            <a:off x="6629400" y="5075872"/>
            <a:ext cx="864339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800">
                <a:latin typeface="Times New Roman" panose="02020603050405020304" pitchFamily="18" charset="0"/>
                <a:cs typeface="Times New Roman" panose="02020603050405020304" pitchFamily="18" charset="0"/>
              </a:rPr>
              <a:t>Present</a:t>
            </a:r>
          </a:p>
        </p:txBody>
      </p:sp>
      <p:sp>
        <p:nvSpPr>
          <p:cNvPr id="28675" name="Text Box 3"/>
          <p:cNvSpPr txBox="1">
            <a:spLocks noChangeArrowheads="1"/>
          </p:cNvSpPr>
          <p:nvPr/>
        </p:nvSpPr>
        <p:spPr bwMode="auto">
          <a:xfrm>
            <a:off x="6096000" y="1066800"/>
            <a:ext cx="1742849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Generations Ago</a:t>
            </a:r>
          </a:p>
        </p:txBody>
      </p:sp>
      <p:sp>
        <p:nvSpPr>
          <p:cNvPr id="28676" name="Text Box 4"/>
          <p:cNvSpPr txBox="1">
            <a:spLocks noChangeArrowheads="1"/>
          </p:cNvSpPr>
          <p:nvPr/>
        </p:nvSpPr>
        <p:spPr bwMode="auto">
          <a:xfrm>
            <a:off x="6324600" y="2485072"/>
            <a:ext cx="184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en-US" sz="18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677" name="Oval 5"/>
          <p:cNvSpPr>
            <a:spLocks noChangeArrowheads="1"/>
          </p:cNvSpPr>
          <p:nvPr/>
        </p:nvSpPr>
        <p:spPr bwMode="auto">
          <a:xfrm>
            <a:off x="1419225" y="3094672"/>
            <a:ext cx="228600" cy="2286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678" name="Oval 6"/>
          <p:cNvSpPr>
            <a:spLocks noChangeArrowheads="1"/>
          </p:cNvSpPr>
          <p:nvPr/>
        </p:nvSpPr>
        <p:spPr bwMode="auto">
          <a:xfrm>
            <a:off x="1417638" y="3780472"/>
            <a:ext cx="228600" cy="2286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679" name="Oval 7"/>
          <p:cNvSpPr>
            <a:spLocks noChangeArrowheads="1"/>
          </p:cNvSpPr>
          <p:nvPr/>
        </p:nvSpPr>
        <p:spPr bwMode="auto">
          <a:xfrm>
            <a:off x="1417638" y="4466272"/>
            <a:ext cx="228600" cy="2286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681" name="Oval 9"/>
          <p:cNvSpPr>
            <a:spLocks noChangeArrowheads="1"/>
          </p:cNvSpPr>
          <p:nvPr/>
        </p:nvSpPr>
        <p:spPr bwMode="auto">
          <a:xfrm>
            <a:off x="2047875" y="3780472"/>
            <a:ext cx="228600" cy="2286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682" name="Oval 10"/>
          <p:cNvSpPr>
            <a:spLocks noChangeArrowheads="1"/>
          </p:cNvSpPr>
          <p:nvPr/>
        </p:nvSpPr>
        <p:spPr bwMode="auto">
          <a:xfrm>
            <a:off x="2679700" y="3094672"/>
            <a:ext cx="228600" cy="2286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683" name="Oval 11"/>
          <p:cNvSpPr>
            <a:spLocks noChangeArrowheads="1"/>
          </p:cNvSpPr>
          <p:nvPr/>
        </p:nvSpPr>
        <p:spPr bwMode="auto">
          <a:xfrm>
            <a:off x="2678113" y="3780472"/>
            <a:ext cx="228600" cy="2286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684" name="Oval 12"/>
          <p:cNvSpPr>
            <a:spLocks noChangeArrowheads="1"/>
          </p:cNvSpPr>
          <p:nvPr/>
        </p:nvSpPr>
        <p:spPr bwMode="auto">
          <a:xfrm>
            <a:off x="3311525" y="3094672"/>
            <a:ext cx="228600" cy="2286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685" name="Oval 13"/>
          <p:cNvSpPr>
            <a:spLocks noChangeArrowheads="1"/>
          </p:cNvSpPr>
          <p:nvPr/>
        </p:nvSpPr>
        <p:spPr bwMode="auto">
          <a:xfrm>
            <a:off x="3309938" y="4466272"/>
            <a:ext cx="228600" cy="2286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686" name="Oval 14"/>
          <p:cNvSpPr>
            <a:spLocks noChangeArrowheads="1"/>
          </p:cNvSpPr>
          <p:nvPr/>
        </p:nvSpPr>
        <p:spPr bwMode="auto">
          <a:xfrm>
            <a:off x="5203825" y="3094672"/>
            <a:ext cx="228600" cy="2286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687" name="Line 15"/>
          <p:cNvSpPr>
            <a:spLocks noChangeShapeType="1"/>
          </p:cNvSpPr>
          <p:nvPr/>
        </p:nvSpPr>
        <p:spPr bwMode="auto">
          <a:xfrm>
            <a:off x="2146663" y="3323272"/>
            <a:ext cx="0" cy="4572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688" name="Line 16"/>
          <p:cNvSpPr>
            <a:spLocks noChangeShapeType="1"/>
          </p:cNvSpPr>
          <p:nvPr/>
        </p:nvSpPr>
        <p:spPr bwMode="auto">
          <a:xfrm flipH="1">
            <a:off x="1524000" y="3247072"/>
            <a:ext cx="609600" cy="6096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689" name="Line 17"/>
          <p:cNvSpPr>
            <a:spLocks noChangeShapeType="1"/>
          </p:cNvSpPr>
          <p:nvPr/>
        </p:nvSpPr>
        <p:spPr bwMode="auto">
          <a:xfrm>
            <a:off x="2794000" y="3323272"/>
            <a:ext cx="0" cy="4572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690" name="Line 18"/>
          <p:cNvSpPr>
            <a:spLocks noChangeShapeType="1"/>
          </p:cNvSpPr>
          <p:nvPr/>
        </p:nvSpPr>
        <p:spPr bwMode="auto">
          <a:xfrm>
            <a:off x="4054475" y="3170872"/>
            <a:ext cx="0" cy="6858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691" name="Line 19"/>
          <p:cNvSpPr>
            <a:spLocks noChangeShapeType="1"/>
          </p:cNvSpPr>
          <p:nvPr/>
        </p:nvSpPr>
        <p:spPr bwMode="auto">
          <a:xfrm>
            <a:off x="4686300" y="3323272"/>
            <a:ext cx="0" cy="4572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692" name="Line 20"/>
          <p:cNvSpPr>
            <a:spLocks noChangeShapeType="1"/>
          </p:cNvSpPr>
          <p:nvPr/>
        </p:nvSpPr>
        <p:spPr bwMode="auto">
          <a:xfrm>
            <a:off x="4724400" y="3247072"/>
            <a:ext cx="609600" cy="6858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693" name="Line 21"/>
          <p:cNvSpPr>
            <a:spLocks noChangeShapeType="1"/>
          </p:cNvSpPr>
          <p:nvPr/>
        </p:nvSpPr>
        <p:spPr bwMode="auto">
          <a:xfrm flipH="1">
            <a:off x="3429000" y="3247072"/>
            <a:ext cx="609600" cy="6858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694" name="Line 22"/>
          <p:cNvSpPr>
            <a:spLocks noChangeShapeType="1"/>
          </p:cNvSpPr>
          <p:nvPr/>
        </p:nvSpPr>
        <p:spPr bwMode="auto">
          <a:xfrm flipH="1">
            <a:off x="1524000" y="3932872"/>
            <a:ext cx="1295400" cy="6096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695" name="Line 23"/>
          <p:cNvSpPr>
            <a:spLocks noChangeShapeType="1"/>
          </p:cNvSpPr>
          <p:nvPr/>
        </p:nvSpPr>
        <p:spPr bwMode="auto">
          <a:xfrm flipH="1">
            <a:off x="2133600" y="3932872"/>
            <a:ext cx="1295400" cy="6096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696" name="Line 24"/>
          <p:cNvSpPr>
            <a:spLocks noChangeShapeType="1"/>
          </p:cNvSpPr>
          <p:nvPr/>
        </p:nvSpPr>
        <p:spPr bwMode="auto">
          <a:xfrm flipH="1">
            <a:off x="3429000" y="3932872"/>
            <a:ext cx="609600" cy="6096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697" name="Line 25"/>
          <p:cNvSpPr>
            <a:spLocks noChangeShapeType="1"/>
          </p:cNvSpPr>
          <p:nvPr/>
        </p:nvSpPr>
        <p:spPr bwMode="auto">
          <a:xfrm flipH="1">
            <a:off x="4054475" y="3932872"/>
            <a:ext cx="0" cy="6096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698" name="Line 26"/>
          <p:cNvSpPr>
            <a:spLocks noChangeShapeType="1"/>
          </p:cNvSpPr>
          <p:nvPr/>
        </p:nvSpPr>
        <p:spPr bwMode="auto">
          <a:xfrm flipH="1">
            <a:off x="4684713" y="3932872"/>
            <a:ext cx="0" cy="6096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699" name="Line 27"/>
          <p:cNvSpPr>
            <a:spLocks noChangeShapeType="1"/>
          </p:cNvSpPr>
          <p:nvPr/>
        </p:nvSpPr>
        <p:spPr bwMode="auto">
          <a:xfrm flipH="1">
            <a:off x="5318125" y="4009072"/>
            <a:ext cx="0" cy="6096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700" name="Line 28"/>
          <p:cNvSpPr>
            <a:spLocks noChangeShapeType="1"/>
          </p:cNvSpPr>
          <p:nvPr/>
        </p:nvSpPr>
        <p:spPr bwMode="auto">
          <a:xfrm flipH="1">
            <a:off x="2819400" y="3932872"/>
            <a:ext cx="609600" cy="6096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701" name="Line 29"/>
          <p:cNvSpPr>
            <a:spLocks noChangeShapeType="1"/>
          </p:cNvSpPr>
          <p:nvPr/>
        </p:nvSpPr>
        <p:spPr bwMode="auto">
          <a:xfrm flipH="1">
            <a:off x="1524000" y="4648200"/>
            <a:ext cx="609600" cy="580072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702" name="Line 30"/>
          <p:cNvSpPr>
            <a:spLocks noChangeShapeType="1"/>
          </p:cNvSpPr>
          <p:nvPr/>
        </p:nvSpPr>
        <p:spPr bwMode="auto">
          <a:xfrm flipH="1">
            <a:off x="2209800" y="4618672"/>
            <a:ext cx="533400" cy="6096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703" name="Line 31"/>
          <p:cNvSpPr>
            <a:spLocks noChangeShapeType="1"/>
          </p:cNvSpPr>
          <p:nvPr/>
        </p:nvSpPr>
        <p:spPr bwMode="auto">
          <a:xfrm flipH="1">
            <a:off x="2792413" y="4694872"/>
            <a:ext cx="0" cy="6096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704" name="Line 32"/>
          <p:cNvSpPr>
            <a:spLocks noChangeShapeType="1"/>
          </p:cNvSpPr>
          <p:nvPr/>
        </p:nvSpPr>
        <p:spPr bwMode="auto">
          <a:xfrm flipH="1">
            <a:off x="3429000" y="4618672"/>
            <a:ext cx="609600" cy="6096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705" name="Line 33"/>
          <p:cNvSpPr>
            <a:spLocks noChangeShapeType="1"/>
          </p:cNvSpPr>
          <p:nvPr/>
        </p:nvSpPr>
        <p:spPr bwMode="auto">
          <a:xfrm flipH="1">
            <a:off x="4054475" y="4618672"/>
            <a:ext cx="0" cy="6858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706" name="Line 34"/>
          <p:cNvSpPr>
            <a:spLocks noChangeShapeType="1"/>
          </p:cNvSpPr>
          <p:nvPr/>
        </p:nvSpPr>
        <p:spPr bwMode="auto">
          <a:xfrm flipH="1">
            <a:off x="4684713" y="4618672"/>
            <a:ext cx="0" cy="6096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707" name="Line 35"/>
          <p:cNvSpPr>
            <a:spLocks noChangeShapeType="1"/>
          </p:cNvSpPr>
          <p:nvPr/>
        </p:nvSpPr>
        <p:spPr bwMode="auto">
          <a:xfrm>
            <a:off x="5316538" y="4618672"/>
            <a:ext cx="0" cy="6858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708" name="Text Box 36"/>
          <p:cNvSpPr txBox="1">
            <a:spLocks noChangeArrowheads="1"/>
          </p:cNvSpPr>
          <p:nvPr/>
        </p:nvSpPr>
        <p:spPr bwMode="auto">
          <a:xfrm>
            <a:off x="5676900" y="5075872"/>
            <a:ext cx="311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800"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</a:p>
        </p:txBody>
      </p:sp>
      <p:sp>
        <p:nvSpPr>
          <p:cNvPr id="28709" name="Text Box 37"/>
          <p:cNvSpPr txBox="1">
            <a:spLocks noChangeArrowheads="1"/>
          </p:cNvSpPr>
          <p:nvPr/>
        </p:nvSpPr>
        <p:spPr bwMode="auto">
          <a:xfrm>
            <a:off x="5676900" y="4390072"/>
            <a:ext cx="311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80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28710" name="Text Box 38"/>
          <p:cNvSpPr txBox="1">
            <a:spLocks noChangeArrowheads="1"/>
          </p:cNvSpPr>
          <p:nvPr/>
        </p:nvSpPr>
        <p:spPr bwMode="auto">
          <a:xfrm>
            <a:off x="5676900" y="3704272"/>
            <a:ext cx="311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80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28711" name="Text Box 39"/>
          <p:cNvSpPr txBox="1">
            <a:spLocks noChangeArrowheads="1"/>
          </p:cNvSpPr>
          <p:nvPr/>
        </p:nvSpPr>
        <p:spPr bwMode="auto">
          <a:xfrm>
            <a:off x="5676900" y="3018472"/>
            <a:ext cx="311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80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</a:p>
        </p:txBody>
      </p:sp>
      <p:sp>
        <p:nvSpPr>
          <p:cNvPr id="28712" name="Text Box 40"/>
          <p:cNvSpPr txBox="1">
            <a:spLocks noChangeArrowheads="1"/>
          </p:cNvSpPr>
          <p:nvPr/>
        </p:nvSpPr>
        <p:spPr bwMode="auto">
          <a:xfrm>
            <a:off x="5676900" y="2332672"/>
            <a:ext cx="311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80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</a:p>
        </p:txBody>
      </p:sp>
      <p:sp>
        <p:nvSpPr>
          <p:cNvPr id="28721" name="Line 49"/>
          <p:cNvSpPr>
            <a:spLocks noChangeShapeType="1"/>
          </p:cNvSpPr>
          <p:nvPr/>
        </p:nvSpPr>
        <p:spPr bwMode="auto">
          <a:xfrm flipV="1">
            <a:off x="7010400" y="1447800"/>
            <a:ext cx="0" cy="3628072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722" name="Text Box 50"/>
          <p:cNvSpPr txBox="1">
            <a:spLocks noChangeArrowheads="1"/>
          </p:cNvSpPr>
          <p:nvPr/>
        </p:nvSpPr>
        <p:spPr bwMode="auto">
          <a:xfrm>
            <a:off x="6172200" y="5609272"/>
            <a:ext cx="2667000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# of ancestral copies stays the same or decreases with time</a:t>
            </a:r>
          </a:p>
        </p:txBody>
      </p:sp>
      <p:sp>
        <p:nvSpPr>
          <p:cNvPr id="28726" name="Oval 54"/>
          <p:cNvSpPr>
            <a:spLocks noChangeArrowheads="1"/>
          </p:cNvSpPr>
          <p:nvPr/>
        </p:nvSpPr>
        <p:spPr bwMode="auto">
          <a:xfrm>
            <a:off x="5199063" y="3780472"/>
            <a:ext cx="228600" cy="22860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727" name="Oval 55"/>
          <p:cNvSpPr>
            <a:spLocks noChangeArrowheads="1"/>
          </p:cNvSpPr>
          <p:nvPr/>
        </p:nvSpPr>
        <p:spPr bwMode="auto">
          <a:xfrm>
            <a:off x="4572000" y="3094672"/>
            <a:ext cx="228600" cy="22860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739" name="Oval 67"/>
          <p:cNvSpPr>
            <a:spLocks noChangeArrowheads="1"/>
          </p:cNvSpPr>
          <p:nvPr/>
        </p:nvSpPr>
        <p:spPr bwMode="auto">
          <a:xfrm>
            <a:off x="4570413" y="3780472"/>
            <a:ext cx="228600" cy="22860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741" name="Line 69"/>
          <p:cNvSpPr>
            <a:spLocks noChangeShapeType="1"/>
          </p:cNvSpPr>
          <p:nvPr/>
        </p:nvSpPr>
        <p:spPr bwMode="auto">
          <a:xfrm flipH="1">
            <a:off x="4103688" y="2561272"/>
            <a:ext cx="533400" cy="6096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742" name="Line 70"/>
          <p:cNvSpPr>
            <a:spLocks noChangeShapeType="1"/>
          </p:cNvSpPr>
          <p:nvPr/>
        </p:nvSpPr>
        <p:spPr bwMode="auto">
          <a:xfrm>
            <a:off x="4681538" y="2637472"/>
            <a:ext cx="0" cy="4572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743" name="Oval 71"/>
          <p:cNvSpPr>
            <a:spLocks noChangeArrowheads="1"/>
          </p:cNvSpPr>
          <p:nvPr/>
        </p:nvSpPr>
        <p:spPr bwMode="auto">
          <a:xfrm>
            <a:off x="1414463" y="2423160"/>
            <a:ext cx="228600" cy="2286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744" name="Oval 72"/>
          <p:cNvSpPr>
            <a:spLocks noChangeArrowheads="1"/>
          </p:cNvSpPr>
          <p:nvPr/>
        </p:nvSpPr>
        <p:spPr bwMode="auto">
          <a:xfrm>
            <a:off x="2044700" y="2423160"/>
            <a:ext cx="228600" cy="2286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746" name="Oval 74"/>
          <p:cNvSpPr>
            <a:spLocks noChangeArrowheads="1"/>
          </p:cNvSpPr>
          <p:nvPr/>
        </p:nvSpPr>
        <p:spPr bwMode="auto">
          <a:xfrm>
            <a:off x="3306763" y="2423160"/>
            <a:ext cx="228600" cy="2286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747" name="Oval 75"/>
          <p:cNvSpPr>
            <a:spLocks noChangeArrowheads="1"/>
          </p:cNvSpPr>
          <p:nvPr/>
        </p:nvSpPr>
        <p:spPr bwMode="auto">
          <a:xfrm>
            <a:off x="5199063" y="2423160"/>
            <a:ext cx="228600" cy="2286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748" name="Oval 76"/>
          <p:cNvSpPr>
            <a:spLocks noChangeArrowheads="1"/>
          </p:cNvSpPr>
          <p:nvPr/>
        </p:nvSpPr>
        <p:spPr bwMode="auto">
          <a:xfrm>
            <a:off x="3937000" y="2423160"/>
            <a:ext cx="228600" cy="2286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750" name="Line 78"/>
          <p:cNvSpPr>
            <a:spLocks noChangeShapeType="1"/>
          </p:cNvSpPr>
          <p:nvPr/>
        </p:nvSpPr>
        <p:spPr bwMode="auto">
          <a:xfrm>
            <a:off x="2790825" y="2637472"/>
            <a:ext cx="0" cy="4572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751" name="Line 79"/>
          <p:cNvSpPr>
            <a:spLocks noChangeShapeType="1"/>
          </p:cNvSpPr>
          <p:nvPr/>
        </p:nvSpPr>
        <p:spPr bwMode="auto">
          <a:xfrm>
            <a:off x="5319713" y="2637472"/>
            <a:ext cx="0" cy="4572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752" name="Line 80"/>
          <p:cNvSpPr>
            <a:spLocks noChangeShapeType="1"/>
          </p:cNvSpPr>
          <p:nvPr/>
        </p:nvSpPr>
        <p:spPr bwMode="auto">
          <a:xfrm flipH="1">
            <a:off x="1524000" y="2561272"/>
            <a:ext cx="609600" cy="6096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753" name="Line 81"/>
          <p:cNvSpPr>
            <a:spLocks noChangeShapeType="1"/>
          </p:cNvSpPr>
          <p:nvPr/>
        </p:nvSpPr>
        <p:spPr bwMode="auto">
          <a:xfrm flipH="1">
            <a:off x="2209800" y="2561272"/>
            <a:ext cx="609600" cy="6096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754" name="Line 82"/>
          <p:cNvSpPr>
            <a:spLocks noChangeShapeType="1"/>
          </p:cNvSpPr>
          <p:nvPr/>
        </p:nvSpPr>
        <p:spPr bwMode="auto">
          <a:xfrm>
            <a:off x="3429000" y="2561272"/>
            <a:ext cx="0" cy="6858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4" name="Text Box 12"/>
          <p:cNvSpPr txBox="1">
            <a:spLocks noChangeArrowheads="1"/>
          </p:cNvSpPr>
          <p:nvPr/>
        </p:nvSpPr>
        <p:spPr bwMode="auto">
          <a:xfrm>
            <a:off x="1358900" y="507274"/>
            <a:ext cx="558390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b="1" dirty="0">
                <a:solidFill>
                  <a:srgbClr val="12017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Wright - Fisher Population Model of Genetic Drift</a:t>
            </a:r>
          </a:p>
        </p:txBody>
      </p:sp>
      <p:sp>
        <p:nvSpPr>
          <p:cNvPr id="86" name="Oval 5"/>
          <p:cNvSpPr>
            <a:spLocks noChangeArrowheads="1"/>
          </p:cNvSpPr>
          <p:nvPr/>
        </p:nvSpPr>
        <p:spPr bwMode="auto">
          <a:xfrm>
            <a:off x="1419225" y="3094672"/>
            <a:ext cx="228600" cy="2286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8" name="Oval 7"/>
          <p:cNvSpPr>
            <a:spLocks noChangeArrowheads="1"/>
          </p:cNvSpPr>
          <p:nvPr/>
        </p:nvSpPr>
        <p:spPr bwMode="auto">
          <a:xfrm>
            <a:off x="1417638" y="4466272"/>
            <a:ext cx="228600" cy="2286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9" name="Line 16"/>
          <p:cNvSpPr>
            <a:spLocks noChangeShapeType="1"/>
          </p:cNvSpPr>
          <p:nvPr/>
        </p:nvSpPr>
        <p:spPr bwMode="auto">
          <a:xfrm flipH="1">
            <a:off x="990600" y="3247072"/>
            <a:ext cx="533400" cy="6096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93" name="Straight Connector 92"/>
          <p:cNvCxnSpPr/>
          <p:nvPr/>
        </p:nvCxnSpPr>
        <p:spPr>
          <a:xfrm flipV="1">
            <a:off x="952500" y="4694872"/>
            <a:ext cx="0" cy="4572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4" name="Oval 5"/>
          <p:cNvSpPr>
            <a:spLocks noChangeArrowheads="1"/>
          </p:cNvSpPr>
          <p:nvPr/>
        </p:nvSpPr>
        <p:spPr bwMode="auto">
          <a:xfrm>
            <a:off x="862148" y="3780472"/>
            <a:ext cx="228600" cy="228600"/>
          </a:xfrm>
          <a:prstGeom prst="ellipse">
            <a:avLst/>
          </a:prstGeom>
          <a:solidFill>
            <a:srgbClr val="00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5" name="Line 12"/>
          <p:cNvSpPr>
            <a:spLocks noChangeShapeType="1"/>
          </p:cNvSpPr>
          <p:nvPr/>
        </p:nvSpPr>
        <p:spPr bwMode="auto">
          <a:xfrm flipH="1">
            <a:off x="914400" y="3856672"/>
            <a:ext cx="609600" cy="7620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6" name="Oval 5"/>
          <p:cNvSpPr>
            <a:spLocks noChangeArrowheads="1"/>
          </p:cNvSpPr>
          <p:nvPr/>
        </p:nvSpPr>
        <p:spPr bwMode="auto">
          <a:xfrm>
            <a:off x="851263" y="3107735"/>
            <a:ext cx="228600" cy="228600"/>
          </a:xfrm>
          <a:prstGeom prst="ellipse">
            <a:avLst/>
          </a:prstGeom>
          <a:solidFill>
            <a:srgbClr val="00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7" name="Oval 72"/>
          <p:cNvSpPr>
            <a:spLocks noChangeArrowheads="1"/>
          </p:cNvSpPr>
          <p:nvPr/>
        </p:nvSpPr>
        <p:spPr bwMode="auto">
          <a:xfrm>
            <a:off x="875211" y="2458946"/>
            <a:ext cx="228600" cy="2286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8" name="Line 81"/>
          <p:cNvSpPr>
            <a:spLocks noChangeShapeType="1"/>
          </p:cNvSpPr>
          <p:nvPr/>
        </p:nvSpPr>
        <p:spPr bwMode="auto">
          <a:xfrm>
            <a:off x="978399" y="2692308"/>
            <a:ext cx="0" cy="4572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9" name="Text Box 40"/>
          <p:cNvSpPr txBox="1">
            <a:spLocks noChangeArrowheads="1"/>
          </p:cNvSpPr>
          <p:nvPr/>
        </p:nvSpPr>
        <p:spPr bwMode="auto">
          <a:xfrm>
            <a:off x="5669461" y="1723072"/>
            <a:ext cx="311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</a:p>
        </p:txBody>
      </p:sp>
      <p:sp>
        <p:nvSpPr>
          <p:cNvPr id="100" name="Oval 71"/>
          <p:cNvSpPr>
            <a:spLocks noChangeArrowheads="1"/>
          </p:cNvSpPr>
          <p:nvPr/>
        </p:nvSpPr>
        <p:spPr bwMode="auto">
          <a:xfrm>
            <a:off x="1407024" y="1813560"/>
            <a:ext cx="228600" cy="2286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1" name="Oval 72"/>
          <p:cNvSpPr>
            <a:spLocks noChangeArrowheads="1"/>
          </p:cNvSpPr>
          <p:nvPr/>
        </p:nvSpPr>
        <p:spPr bwMode="auto">
          <a:xfrm>
            <a:off x="2037261" y="1813560"/>
            <a:ext cx="228600" cy="2286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2" name="Oval 73"/>
          <p:cNvSpPr>
            <a:spLocks noChangeArrowheads="1"/>
          </p:cNvSpPr>
          <p:nvPr/>
        </p:nvSpPr>
        <p:spPr bwMode="auto">
          <a:xfrm>
            <a:off x="2667499" y="1813560"/>
            <a:ext cx="228600" cy="2286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4" name="Oval 75"/>
          <p:cNvSpPr>
            <a:spLocks noChangeArrowheads="1"/>
          </p:cNvSpPr>
          <p:nvPr/>
        </p:nvSpPr>
        <p:spPr bwMode="auto">
          <a:xfrm>
            <a:off x="5191624" y="1813560"/>
            <a:ext cx="228600" cy="2286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6" name="Oval 77"/>
          <p:cNvSpPr>
            <a:spLocks noChangeArrowheads="1"/>
          </p:cNvSpPr>
          <p:nvPr/>
        </p:nvSpPr>
        <p:spPr bwMode="auto">
          <a:xfrm>
            <a:off x="4564561" y="1813560"/>
            <a:ext cx="228600" cy="2286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7" name="Oval 72"/>
          <p:cNvSpPr>
            <a:spLocks noChangeArrowheads="1"/>
          </p:cNvSpPr>
          <p:nvPr/>
        </p:nvSpPr>
        <p:spPr bwMode="auto">
          <a:xfrm>
            <a:off x="867772" y="1849346"/>
            <a:ext cx="228600" cy="2286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8" name="Line 20"/>
          <p:cNvSpPr>
            <a:spLocks noChangeShapeType="1"/>
          </p:cNvSpPr>
          <p:nvPr/>
        </p:nvSpPr>
        <p:spPr bwMode="auto">
          <a:xfrm>
            <a:off x="4038600" y="1888172"/>
            <a:ext cx="685800" cy="6858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9" name="Line 23"/>
          <p:cNvSpPr>
            <a:spLocks noChangeShapeType="1"/>
          </p:cNvSpPr>
          <p:nvPr/>
        </p:nvSpPr>
        <p:spPr bwMode="auto">
          <a:xfrm flipH="1">
            <a:off x="2743200" y="1964372"/>
            <a:ext cx="685800" cy="6096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0" name="Line 81"/>
          <p:cNvSpPr>
            <a:spLocks noChangeShapeType="1"/>
          </p:cNvSpPr>
          <p:nvPr/>
        </p:nvSpPr>
        <p:spPr bwMode="auto">
          <a:xfrm>
            <a:off x="990600" y="2040572"/>
            <a:ext cx="0" cy="4572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1" name="Line 80"/>
          <p:cNvSpPr>
            <a:spLocks noChangeShapeType="1"/>
          </p:cNvSpPr>
          <p:nvPr/>
        </p:nvSpPr>
        <p:spPr bwMode="auto">
          <a:xfrm flipH="1">
            <a:off x="1524000" y="1964372"/>
            <a:ext cx="609600" cy="6096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2" name="Line 80"/>
          <p:cNvSpPr>
            <a:spLocks noChangeShapeType="1"/>
          </p:cNvSpPr>
          <p:nvPr/>
        </p:nvSpPr>
        <p:spPr bwMode="auto">
          <a:xfrm flipH="1">
            <a:off x="2209800" y="1888172"/>
            <a:ext cx="609600" cy="6096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3" name="Line 82"/>
          <p:cNvSpPr>
            <a:spLocks noChangeShapeType="1"/>
          </p:cNvSpPr>
          <p:nvPr/>
        </p:nvSpPr>
        <p:spPr bwMode="auto">
          <a:xfrm>
            <a:off x="3429000" y="1888172"/>
            <a:ext cx="0" cy="6858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4" name="Line 82"/>
          <p:cNvSpPr>
            <a:spLocks noChangeShapeType="1"/>
          </p:cNvSpPr>
          <p:nvPr/>
        </p:nvSpPr>
        <p:spPr bwMode="auto">
          <a:xfrm>
            <a:off x="4038600" y="1964372"/>
            <a:ext cx="0" cy="6858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5" name="Line 20"/>
          <p:cNvSpPr>
            <a:spLocks noChangeShapeType="1"/>
          </p:cNvSpPr>
          <p:nvPr/>
        </p:nvSpPr>
        <p:spPr bwMode="auto">
          <a:xfrm>
            <a:off x="4648200" y="1888172"/>
            <a:ext cx="685800" cy="6858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6" name="Text Box 40"/>
          <p:cNvSpPr txBox="1">
            <a:spLocks noChangeArrowheads="1"/>
          </p:cNvSpPr>
          <p:nvPr/>
        </p:nvSpPr>
        <p:spPr bwMode="auto">
          <a:xfrm>
            <a:off x="5666015" y="1066800"/>
            <a:ext cx="311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</a:p>
        </p:txBody>
      </p:sp>
      <p:sp>
        <p:nvSpPr>
          <p:cNvPr id="117" name="Oval 71"/>
          <p:cNvSpPr>
            <a:spLocks noChangeArrowheads="1"/>
          </p:cNvSpPr>
          <p:nvPr/>
        </p:nvSpPr>
        <p:spPr bwMode="auto">
          <a:xfrm>
            <a:off x="1403578" y="1157288"/>
            <a:ext cx="228600" cy="2286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8" name="Oval 72"/>
          <p:cNvSpPr>
            <a:spLocks noChangeArrowheads="1"/>
          </p:cNvSpPr>
          <p:nvPr/>
        </p:nvSpPr>
        <p:spPr bwMode="auto">
          <a:xfrm>
            <a:off x="2033815" y="1157288"/>
            <a:ext cx="228600" cy="2286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9" name="Oval 73"/>
          <p:cNvSpPr>
            <a:spLocks noChangeArrowheads="1"/>
          </p:cNvSpPr>
          <p:nvPr/>
        </p:nvSpPr>
        <p:spPr bwMode="auto">
          <a:xfrm>
            <a:off x="2664053" y="1157288"/>
            <a:ext cx="228600" cy="2286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0" name="Oval 74"/>
          <p:cNvSpPr>
            <a:spLocks noChangeArrowheads="1"/>
          </p:cNvSpPr>
          <p:nvPr/>
        </p:nvSpPr>
        <p:spPr bwMode="auto">
          <a:xfrm>
            <a:off x="3295878" y="1157288"/>
            <a:ext cx="228600" cy="2286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1" name="Oval 75"/>
          <p:cNvSpPr>
            <a:spLocks noChangeArrowheads="1"/>
          </p:cNvSpPr>
          <p:nvPr/>
        </p:nvSpPr>
        <p:spPr bwMode="auto">
          <a:xfrm>
            <a:off x="5188178" y="1157288"/>
            <a:ext cx="228600" cy="2286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3" name="Oval 77"/>
          <p:cNvSpPr>
            <a:spLocks noChangeArrowheads="1"/>
          </p:cNvSpPr>
          <p:nvPr/>
        </p:nvSpPr>
        <p:spPr bwMode="auto">
          <a:xfrm>
            <a:off x="4561115" y="1157288"/>
            <a:ext cx="228600" cy="2286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4" name="Oval 72"/>
          <p:cNvSpPr>
            <a:spLocks noChangeArrowheads="1"/>
          </p:cNvSpPr>
          <p:nvPr/>
        </p:nvSpPr>
        <p:spPr bwMode="auto">
          <a:xfrm>
            <a:off x="864326" y="1193074"/>
            <a:ext cx="228600" cy="2286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5" name="Line 80"/>
          <p:cNvSpPr>
            <a:spLocks noChangeShapeType="1"/>
          </p:cNvSpPr>
          <p:nvPr/>
        </p:nvSpPr>
        <p:spPr bwMode="auto">
          <a:xfrm flipH="1">
            <a:off x="914400" y="1295400"/>
            <a:ext cx="609600" cy="6858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7" name="Line 80"/>
          <p:cNvSpPr>
            <a:spLocks noChangeShapeType="1"/>
          </p:cNvSpPr>
          <p:nvPr/>
        </p:nvSpPr>
        <p:spPr bwMode="auto">
          <a:xfrm flipH="1">
            <a:off x="1524000" y="1295400"/>
            <a:ext cx="609600" cy="6096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8" name="Line 82"/>
          <p:cNvSpPr>
            <a:spLocks noChangeShapeType="1"/>
          </p:cNvSpPr>
          <p:nvPr/>
        </p:nvSpPr>
        <p:spPr bwMode="auto">
          <a:xfrm>
            <a:off x="2172789" y="1295400"/>
            <a:ext cx="0" cy="6858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9" name="Line 82"/>
          <p:cNvSpPr>
            <a:spLocks noChangeShapeType="1"/>
          </p:cNvSpPr>
          <p:nvPr/>
        </p:nvSpPr>
        <p:spPr bwMode="auto">
          <a:xfrm>
            <a:off x="2793274" y="1269274"/>
            <a:ext cx="0" cy="6858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0" name="Line 23"/>
          <p:cNvSpPr>
            <a:spLocks noChangeShapeType="1"/>
          </p:cNvSpPr>
          <p:nvPr/>
        </p:nvSpPr>
        <p:spPr bwMode="auto">
          <a:xfrm flipH="1">
            <a:off x="3429000" y="1295400"/>
            <a:ext cx="609600" cy="6096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1" name="Line 82"/>
          <p:cNvSpPr>
            <a:spLocks noChangeShapeType="1"/>
          </p:cNvSpPr>
          <p:nvPr/>
        </p:nvSpPr>
        <p:spPr bwMode="auto">
          <a:xfrm>
            <a:off x="4038600" y="1219200"/>
            <a:ext cx="0" cy="6858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2" name="Line 82"/>
          <p:cNvSpPr>
            <a:spLocks noChangeShapeType="1"/>
          </p:cNvSpPr>
          <p:nvPr/>
        </p:nvSpPr>
        <p:spPr bwMode="auto">
          <a:xfrm>
            <a:off x="4687389" y="1282337"/>
            <a:ext cx="0" cy="6858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3" name="Line 82"/>
          <p:cNvSpPr>
            <a:spLocks noChangeShapeType="1"/>
          </p:cNvSpPr>
          <p:nvPr/>
        </p:nvSpPr>
        <p:spPr bwMode="auto">
          <a:xfrm>
            <a:off x="5320937" y="1282337"/>
            <a:ext cx="0" cy="6858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4" name="Oval 8"/>
          <p:cNvSpPr>
            <a:spLocks noChangeArrowheads="1"/>
          </p:cNvSpPr>
          <p:nvPr/>
        </p:nvSpPr>
        <p:spPr bwMode="auto">
          <a:xfrm>
            <a:off x="2049463" y="3094672"/>
            <a:ext cx="228600" cy="22860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5" name="Oval 73"/>
          <p:cNvSpPr>
            <a:spLocks noChangeArrowheads="1"/>
          </p:cNvSpPr>
          <p:nvPr/>
        </p:nvSpPr>
        <p:spPr bwMode="auto">
          <a:xfrm>
            <a:off x="2674938" y="2423160"/>
            <a:ext cx="228600" cy="22860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6" name="Oval 6"/>
          <p:cNvSpPr>
            <a:spLocks noChangeArrowheads="1"/>
          </p:cNvSpPr>
          <p:nvPr/>
        </p:nvSpPr>
        <p:spPr bwMode="auto">
          <a:xfrm>
            <a:off x="1417638" y="3780472"/>
            <a:ext cx="228600" cy="22860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7" name="Oval 2"/>
          <p:cNvSpPr>
            <a:spLocks noChangeArrowheads="1"/>
          </p:cNvSpPr>
          <p:nvPr/>
        </p:nvSpPr>
        <p:spPr bwMode="auto">
          <a:xfrm>
            <a:off x="838200" y="5152072"/>
            <a:ext cx="228600" cy="22860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8" name="Oval 2"/>
          <p:cNvSpPr>
            <a:spLocks noChangeArrowheads="1"/>
          </p:cNvSpPr>
          <p:nvPr/>
        </p:nvSpPr>
        <p:spPr bwMode="auto">
          <a:xfrm>
            <a:off x="838200" y="4466272"/>
            <a:ext cx="228600" cy="22860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9" name="Oval 74"/>
          <p:cNvSpPr>
            <a:spLocks noChangeArrowheads="1"/>
          </p:cNvSpPr>
          <p:nvPr/>
        </p:nvSpPr>
        <p:spPr bwMode="auto">
          <a:xfrm>
            <a:off x="3299324" y="1813560"/>
            <a:ext cx="228600" cy="22860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0" name="Oval 76"/>
          <p:cNvSpPr>
            <a:spLocks noChangeArrowheads="1"/>
          </p:cNvSpPr>
          <p:nvPr/>
        </p:nvSpPr>
        <p:spPr bwMode="auto">
          <a:xfrm>
            <a:off x="3929561" y="1813560"/>
            <a:ext cx="228600" cy="22860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1" name="Oval 76"/>
          <p:cNvSpPr>
            <a:spLocks noChangeArrowheads="1"/>
          </p:cNvSpPr>
          <p:nvPr/>
        </p:nvSpPr>
        <p:spPr bwMode="auto">
          <a:xfrm>
            <a:off x="3926115" y="1157288"/>
            <a:ext cx="228600" cy="22860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2" name="Oval 51"/>
          <p:cNvSpPr>
            <a:spLocks noChangeArrowheads="1"/>
          </p:cNvSpPr>
          <p:nvPr/>
        </p:nvSpPr>
        <p:spPr bwMode="auto">
          <a:xfrm>
            <a:off x="4563564" y="5154249"/>
            <a:ext cx="228600" cy="22860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3" name="Oval 52"/>
          <p:cNvSpPr>
            <a:spLocks noChangeArrowheads="1"/>
          </p:cNvSpPr>
          <p:nvPr/>
        </p:nvSpPr>
        <p:spPr bwMode="auto">
          <a:xfrm>
            <a:off x="5195389" y="5154249"/>
            <a:ext cx="228600" cy="22860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4" name="Oval 53"/>
          <p:cNvSpPr>
            <a:spLocks noChangeArrowheads="1"/>
          </p:cNvSpPr>
          <p:nvPr/>
        </p:nvSpPr>
        <p:spPr bwMode="auto">
          <a:xfrm>
            <a:off x="5195389" y="4468449"/>
            <a:ext cx="228600" cy="22860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5" name="Oval 56"/>
          <p:cNvSpPr>
            <a:spLocks noChangeArrowheads="1"/>
          </p:cNvSpPr>
          <p:nvPr/>
        </p:nvSpPr>
        <p:spPr bwMode="auto">
          <a:xfrm>
            <a:off x="3934914" y="3096849"/>
            <a:ext cx="228600" cy="22860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6" name="Oval 57"/>
          <p:cNvSpPr>
            <a:spLocks noChangeArrowheads="1"/>
          </p:cNvSpPr>
          <p:nvPr/>
        </p:nvSpPr>
        <p:spPr bwMode="auto">
          <a:xfrm>
            <a:off x="3933326" y="3782649"/>
            <a:ext cx="228600" cy="22860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7" name="Oval 58"/>
          <p:cNvSpPr>
            <a:spLocks noChangeArrowheads="1"/>
          </p:cNvSpPr>
          <p:nvPr/>
        </p:nvSpPr>
        <p:spPr bwMode="auto">
          <a:xfrm>
            <a:off x="3933326" y="4468449"/>
            <a:ext cx="228600" cy="22860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8" name="Oval 59"/>
          <p:cNvSpPr>
            <a:spLocks noChangeArrowheads="1"/>
          </p:cNvSpPr>
          <p:nvPr/>
        </p:nvSpPr>
        <p:spPr bwMode="auto">
          <a:xfrm>
            <a:off x="3933326" y="5154249"/>
            <a:ext cx="228600" cy="22860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9" name="Oval 60"/>
          <p:cNvSpPr>
            <a:spLocks noChangeArrowheads="1"/>
          </p:cNvSpPr>
          <p:nvPr/>
        </p:nvSpPr>
        <p:spPr bwMode="auto">
          <a:xfrm>
            <a:off x="3303089" y="5154249"/>
            <a:ext cx="228600" cy="22860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0" name="Oval 61"/>
          <p:cNvSpPr>
            <a:spLocks noChangeArrowheads="1"/>
          </p:cNvSpPr>
          <p:nvPr/>
        </p:nvSpPr>
        <p:spPr bwMode="auto">
          <a:xfrm>
            <a:off x="3303089" y="3782649"/>
            <a:ext cx="228600" cy="22860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1" name="Oval 62"/>
          <p:cNvSpPr>
            <a:spLocks noChangeArrowheads="1"/>
          </p:cNvSpPr>
          <p:nvPr/>
        </p:nvSpPr>
        <p:spPr bwMode="auto">
          <a:xfrm>
            <a:off x="2671264" y="4468449"/>
            <a:ext cx="228600" cy="22860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2" name="Oval 63"/>
          <p:cNvSpPr>
            <a:spLocks noChangeArrowheads="1"/>
          </p:cNvSpPr>
          <p:nvPr/>
        </p:nvSpPr>
        <p:spPr bwMode="auto">
          <a:xfrm>
            <a:off x="2671264" y="5154249"/>
            <a:ext cx="228600" cy="22860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3" name="Oval 64"/>
          <p:cNvSpPr>
            <a:spLocks noChangeArrowheads="1"/>
          </p:cNvSpPr>
          <p:nvPr/>
        </p:nvSpPr>
        <p:spPr bwMode="auto">
          <a:xfrm>
            <a:off x="2041026" y="4468449"/>
            <a:ext cx="228600" cy="22860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4" name="Oval 65"/>
          <p:cNvSpPr>
            <a:spLocks noChangeArrowheads="1"/>
          </p:cNvSpPr>
          <p:nvPr/>
        </p:nvSpPr>
        <p:spPr bwMode="auto">
          <a:xfrm>
            <a:off x="2041026" y="5154249"/>
            <a:ext cx="228600" cy="22860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5" name="Oval 68"/>
          <p:cNvSpPr>
            <a:spLocks noChangeArrowheads="1"/>
          </p:cNvSpPr>
          <p:nvPr/>
        </p:nvSpPr>
        <p:spPr bwMode="auto">
          <a:xfrm>
            <a:off x="4563564" y="4468449"/>
            <a:ext cx="228600" cy="22860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6" name="Oval 77"/>
          <p:cNvSpPr>
            <a:spLocks noChangeArrowheads="1"/>
          </p:cNvSpPr>
          <p:nvPr/>
        </p:nvSpPr>
        <p:spPr bwMode="auto">
          <a:xfrm>
            <a:off x="4565151" y="2425337"/>
            <a:ext cx="228600" cy="22860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7" name="Oval 65"/>
          <p:cNvSpPr>
            <a:spLocks noChangeArrowheads="1"/>
          </p:cNvSpPr>
          <p:nvPr/>
        </p:nvSpPr>
        <p:spPr bwMode="auto">
          <a:xfrm>
            <a:off x="1410789" y="5105400"/>
            <a:ext cx="228600" cy="22860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1706430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ext Box 2"/>
          <p:cNvSpPr txBox="1">
            <a:spLocks noChangeArrowheads="1"/>
          </p:cNvSpPr>
          <p:nvPr/>
        </p:nvSpPr>
        <p:spPr bwMode="auto">
          <a:xfrm>
            <a:off x="6629400" y="5075872"/>
            <a:ext cx="864339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800">
                <a:latin typeface="Times New Roman" panose="02020603050405020304" pitchFamily="18" charset="0"/>
                <a:cs typeface="Times New Roman" panose="02020603050405020304" pitchFamily="18" charset="0"/>
              </a:rPr>
              <a:t>Present</a:t>
            </a:r>
          </a:p>
        </p:txBody>
      </p:sp>
      <p:sp>
        <p:nvSpPr>
          <p:cNvPr id="28675" name="Text Box 3"/>
          <p:cNvSpPr txBox="1">
            <a:spLocks noChangeArrowheads="1"/>
          </p:cNvSpPr>
          <p:nvPr/>
        </p:nvSpPr>
        <p:spPr bwMode="auto">
          <a:xfrm>
            <a:off x="6181951" y="1066800"/>
            <a:ext cx="1742849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Generations Ago</a:t>
            </a:r>
          </a:p>
        </p:txBody>
      </p:sp>
      <p:sp>
        <p:nvSpPr>
          <p:cNvPr id="28676" name="Text Box 4"/>
          <p:cNvSpPr txBox="1">
            <a:spLocks noChangeArrowheads="1"/>
          </p:cNvSpPr>
          <p:nvPr/>
        </p:nvSpPr>
        <p:spPr bwMode="auto">
          <a:xfrm>
            <a:off x="6324600" y="2485072"/>
            <a:ext cx="184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en-US" sz="18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678" name="Oval 6"/>
          <p:cNvSpPr>
            <a:spLocks noChangeArrowheads="1"/>
          </p:cNvSpPr>
          <p:nvPr/>
        </p:nvSpPr>
        <p:spPr bwMode="auto">
          <a:xfrm>
            <a:off x="1417638" y="3780472"/>
            <a:ext cx="228600" cy="2286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687" name="Line 15"/>
          <p:cNvSpPr>
            <a:spLocks noChangeShapeType="1"/>
          </p:cNvSpPr>
          <p:nvPr/>
        </p:nvSpPr>
        <p:spPr bwMode="auto">
          <a:xfrm>
            <a:off x="2146663" y="3323272"/>
            <a:ext cx="0" cy="457200"/>
          </a:xfrm>
          <a:prstGeom prst="line">
            <a:avLst/>
          </a:prstGeom>
          <a:noFill/>
          <a:ln w="19050">
            <a:solidFill>
              <a:schemeClr val="bg1">
                <a:lumMod val="85000"/>
              </a:schemeClr>
            </a:solidFill>
            <a:round/>
            <a:headEnd/>
            <a:tailEnd/>
          </a:ln>
        </p:spPr>
        <p:txBody>
          <a:bodyPr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688" name="Line 16"/>
          <p:cNvSpPr>
            <a:spLocks noChangeShapeType="1"/>
          </p:cNvSpPr>
          <p:nvPr/>
        </p:nvSpPr>
        <p:spPr bwMode="auto">
          <a:xfrm flipH="1">
            <a:off x="1524000" y="3247072"/>
            <a:ext cx="609600" cy="6096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689" name="Line 17"/>
          <p:cNvSpPr>
            <a:spLocks noChangeShapeType="1"/>
          </p:cNvSpPr>
          <p:nvPr/>
        </p:nvSpPr>
        <p:spPr bwMode="auto">
          <a:xfrm>
            <a:off x="2794000" y="3323272"/>
            <a:ext cx="0" cy="457200"/>
          </a:xfrm>
          <a:prstGeom prst="line">
            <a:avLst/>
          </a:prstGeom>
          <a:noFill/>
          <a:ln w="19050">
            <a:solidFill>
              <a:schemeClr val="bg1">
                <a:lumMod val="85000"/>
              </a:schemeClr>
            </a:solidFill>
            <a:round/>
            <a:headEnd/>
            <a:tailEnd/>
          </a:ln>
        </p:spPr>
        <p:txBody>
          <a:bodyPr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690" name="Line 18"/>
          <p:cNvSpPr>
            <a:spLocks noChangeShapeType="1"/>
          </p:cNvSpPr>
          <p:nvPr/>
        </p:nvSpPr>
        <p:spPr bwMode="auto">
          <a:xfrm>
            <a:off x="4054475" y="3170872"/>
            <a:ext cx="0" cy="6858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691" name="Line 19"/>
          <p:cNvSpPr>
            <a:spLocks noChangeShapeType="1"/>
          </p:cNvSpPr>
          <p:nvPr/>
        </p:nvSpPr>
        <p:spPr bwMode="auto">
          <a:xfrm>
            <a:off x="4686300" y="3323272"/>
            <a:ext cx="0" cy="4572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692" name="Line 20"/>
          <p:cNvSpPr>
            <a:spLocks noChangeShapeType="1"/>
          </p:cNvSpPr>
          <p:nvPr/>
        </p:nvSpPr>
        <p:spPr bwMode="auto">
          <a:xfrm>
            <a:off x="4724400" y="3247072"/>
            <a:ext cx="609600" cy="6858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693" name="Line 21"/>
          <p:cNvSpPr>
            <a:spLocks noChangeShapeType="1"/>
          </p:cNvSpPr>
          <p:nvPr/>
        </p:nvSpPr>
        <p:spPr bwMode="auto">
          <a:xfrm flipH="1">
            <a:off x="3429000" y="3247072"/>
            <a:ext cx="609600" cy="6858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694" name="Line 22"/>
          <p:cNvSpPr>
            <a:spLocks noChangeShapeType="1"/>
          </p:cNvSpPr>
          <p:nvPr/>
        </p:nvSpPr>
        <p:spPr bwMode="auto">
          <a:xfrm flipH="1">
            <a:off x="1524000" y="3932872"/>
            <a:ext cx="1295400" cy="715328"/>
          </a:xfrm>
          <a:prstGeom prst="line">
            <a:avLst/>
          </a:prstGeom>
          <a:noFill/>
          <a:ln w="19050">
            <a:solidFill>
              <a:schemeClr val="bg1">
                <a:lumMod val="85000"/>
              </a:schemeClr>
            </a:solidFill>
            <a:round/>
            <a:headEnd/>
            <a:tailEnd/>
          </a:ln>
        </p:spPr>
        <p:txBody>
          <a:bodyPr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695" name="Line 23"/>
          <p:cNvSpPr>
            <a:spLocks noChangeShapeType="1"/>
          </p:cNvSpPr>
          <p:nvPr/>
        </p:nvSpPr>
        <p:spPr bwMode="auto">
          <a:xfrm flipH="1">
            <a:off x="2133600" y="3932872"/>
            <a:ext cx="1295400" cy="6096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696" name="Line 24"/>
          <p:cNvSpPr>
            <a:spLocks noChangeShapeType="1"/>
          </p:cNvSpPr>
          <p:nvPr/>
        </p:nvSpPr>
        <p:spPr bwMode="auto">
          <a:xfrm flipH="1">
            <a:off x="3429000" y="3932872"/>
            <a:ext cx="609600" cy="609600"/>
          </a:xfrm>
          <a:prstGeom prst="line">
            <a:avLst/>
          </a:prstGeom>
          <a:noFill/>
          <a:ln w="19050">
            <a:solidFill>
              <a:schemeClr val="bg1">
                <a:lumMod val="85000"/>
              </a:schemeClr>
            </a:solidFill>
            <a:round/>
            <a:headEnd/>
            <a:tailEnd/>
          </a:ln>
        </p:spPr>
        <p:txBody>
          <a:bodyPr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697" name="Line 25"/>
          <p:cNvSpPr>
            <a:spLocks noChangeShapeType="1"/>
          </p:cNvSpPr>
          <p:nvPr/>
        </p:nvSpPr>
        <p:spPr bwMode="auto">
          <a:xfrm flipH="1">
            <a:off x="4054475" y="3932872"/>
            <a:ext cx="0" cy="6096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698" name="Line 26"/>
          <p:cNvSpPr>
            <a:spLocks noChangeShapeType="1"/>
          </p:cNvSpPr>
          <p:nvPr/>
        </p:nvSpPr>
        <p:spPr bwMode="auto">
          <a:xfrm flipH="1">
            <a:off x="4684713" y="3932872"/>
            <a:ext cx="0" cy="6096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699" name="Line 27"/>
          <p:cNvSpPr>
            <a:spLocks noChangeShapeType="1"/>
          </p:cNvSpPr>
          <p:nvPr/>
        </p:nvSpPr>
        <p:spPr bwMode="auto">
          <a:xfrm flipH="1">
            <a:off x="5318125" y="4009072"/>
            <a:ext cx="0" cy="6096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700" name="Line 28"/>
          <p:cNvSpPr>
            <a:spLocks noChangeShapeType="1"/>
          </p:cNvSpPr>
          <p:nvPr/>
        </p:nvSpPr>
        <p:spPr bwMode="auto">
          <a:xfrm flipH="1">
            <a:off x="2819400" y="3932872"/>
            <a:ext cx="609600" cy="6096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701" name="Line 29"/>
          <p:cNvSpPr>
            <a:spLocks noChangeShapeType="1"/>
          </p:cNvSpPr>
          <p:nvPr/>
        </p:nvSpPr>
        <p:spPr bwMode="auto">
          <a:xfrm flipH="1">
            <a:off x="1524000" y="4648200"/>
            <a:ext cx="609600" cy="580072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702" name="Line 30"/>
          <p:cNvSpPr>
            <a:spLocks noChangeShapeType="1"/>
          </p:cNvSpPr>
          <p:nvPr/>
        </p:nvSpPr>
        <p:spPr bwMode="auto">
          <a:xfrm flipH="1">
            <a:off x="2209800" y="4618672"/>
            <a:ext cx="533400" cy="6096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703" name="Line 31"/>
          <p:cNvSpPr>
            <a:spLocks noChangeShapeType="1"/>
          </p:cNvSpPr>
          <p:nvPr/>
        </p:nvSpPr>
        <p:spPr bwMode="auto">
          <a:xfrm flipH="1">
            <a:off x="2792413" y="4694872"/>
            <a:ext cx="0" cy="6096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704" name="Line 32"/>
          <p:cNvSpPr>
            <a:spLocks noChangeShapeType="1"/>
          </p:cNvSpPr>
          <p:nvPr/>
        </p:nvSpPr>
        <p:spPr bwMode="auto">
          <a:xfrm flipH="1">
            <a:off x="3429000" y="4618672"/>
            <a:ext cx="609600" cy="6096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705" name="Line 33"/>
          <p:cNvSpPr>
            <a:spLocks noChangeShapeType="1"/>
          </p:cNvSpPr>
          <p:nvPr/>
        </p:nvSpPr>
        <p:spPr bwMode="auto">
          <a:xfrm flipH="1">
            <a:off x="4054475" y="4618672"/>
            <a:ext cx="0" cy="6858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706" name="Line 34"/>
          <p:cNvSpPr>
            <a:spLocks noChangeShapeType="1"/>
          </p:cNvSpPr>
          <p:nvPr/>
        </p:nvSpPr>
        <p:spPr bwMode="auto">
          <a:xfrm flipH="1">
            <a:off x="4684713" y="4618672"/>
            <a:ext cx="0" cy="6096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707" name="Line 35"/>
          <p:cNvSpPr>
            <a:spLocks noChangeShapeType="1"/>
          </p:cNvSpPr>
          <p:nvPr/>
        </p:nvSpPr>
        <p:spPr bwMode="auto">
          <a:xfrm>
            <a:off x="5316538" y="4618672"/>
            <a:ext cx="0" cy="6858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708" name="Text Box 36"/>
          <p:cNvSpPr txBox="1">
            <a:spLocks noChangeArrowheads="1"/>
          </p:cNvSpPr>
          <p:nvPr/>
        </p:nvSpPr>
        <p:spPr bwMode="auto">
          <a:xfrm>
            <a:off x="5676900" y="5075872"/>
            <a:ext cx="311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800"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</a:p>
        </p:txBody>
      </p:sp>
      <p:sp>
        <p:nvSpPr>
          <p:cNvPr id="28709" name="Text Box 37"/>
          <p:cNvSpPr txBox="1">
            <a:spLocks noChangeArrowheads="1"/>
          </p:cNvSpPr>
          <p:nvPr/>
        </p:nvSpPr>
        <p:spPr bwMode="auto">
          <a:xfrm>
            <a:off x="5676900" y="4390072"/>
            <a:ext cx="311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80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28710" name="Text Box 38"/>
          <p:cNvSpPr txBox="1">
            <a:spLocks noChangeArrowheads="1"/>
          </p:cNvSpPr>
          <p:nvPr/>
        </p:nvSpPr>
        <p:spPr bwMode="auto">
          <a:xfrm>
            <a:off x="5676900" y="3704272"/>
            <a:ext cx="311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80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28711" name="Text Box 39"/>
          <p:cNvSpPr txBox="1">
            <a:spLocks noChangeArrowheads="1"/>
          </p:cNvSpPr>
          <p:nvPr/>
        </p:nvSpPr>
        <p:spPr bwMode="auto">
          <a:xfrm>
            <a:off x="5676900" y="3018472"/>
            <a:ext cx="311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80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</a:p>
        </p:txBody>
      </p:sp>
      <p:sp>
        <p:nvSpPr>
          <p:cNvPr id="28712" name="Text Box 40"/>
          <p:cNvSpPr txBox="1">
            <a:spLocks noChangeArrowheads="1"/>
          </p:cNvSpPr>
          <p:nvPr/>
        </p:nvSpPr>
        <p:spPr bwMode="auto">
          <a:xfrm>
            <a:off x="5676900" y="2332672"/>
            <a:ext cx="311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80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</a:p>
        </p:txBody>
      </p:sp>
      <p:sp>
        <p:nvSpPr>
          <p:cNvPr id="28721" name="Line 49"/>
          <p:cNvSpPr>
            <a:spLocks noChangeShapeType="1"/>
          </p:cNvSpPr>
          <p:nvPr/>
        </p:nvSpPr>
        <p:spPr bwMode="auto">
          <a:xfrm flipV="1">
            <a:off x="7010400" y="1447800"/>
            <a:ext cx="0" cy="3628072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722" name="Text Box 50"/>
          <p:cNvSpPr txBox="1">
            <a:spLocks noChangeArrowheads="1"/>
          </p:cNvSpPr>
          <p:nvPr/>
        </p:nvSpPr>
        <p:spPr bwMode="auto">
          <a:xfrm>
            <a:off x="6172200" y="5609272"/>
            <a:ext cx="2667000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# of ancestral copies stays the same or decreases with time</a:t>
            </a:r>
          </a:p>
        </p:txBody>
      </p:sp>
      <p:sp>
        <p:nvSpPr>
          <p:cNvPr id="28726" name="Oval 54"/>
          <p:cNvSpPr>
            <a:spLocks noChangeArrowheads="1"/>
          </p:cNvSpPr>
          <p:nvPr/>
        </p:nvSpPr>
        <p:spPr bwMode="auto">
          <a:xfrm>
            <a:off x="5199063" y="3780472"/>
            <a:ext cx="228600" cy="22860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727" name="Oval 55"/>
          <p:cNvSpPr>
            <a:spLocks noChangeArrowheads="1"/>
          </p:cNvSpPr>
          <p:nvPr/>
        </p:nvSpPr>
        <p:spPr bwMode="auto">
          <a:xfrm>
            <a:off x="4572000" y="3094672"/>
            <a:ext cx="228600" cy="22860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739" name="Oval 67"/>
          <p:cNvSpPr>
            <a:spLocks noChangeArrowheads="1"/>
          </p:cNvSpPr>
          <p:nvPr/>
        </p:nvSpPr>
        <p:spPr bwMode="auto">
          <a:xfrm>
            <a:off x="4570413" y="3780472"/>
            <a:ext cx="228600" cy="22860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741" name="Line 69"/>
          <p:cNvSpPr>
            <a:spLocks noChangeShapeType="1"/>
          </p:cNvSpPr>
          <p:nvPr/>
        </p:nvSpPr>
        <p:spPr bwMode="auto">
          <a:xfrm flipH="1">
            <a:off x="4103688" y="2561272"/>
            <a:ext cx="533400" cy="6096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742" name="Line 70"/>
          <p:cNvSpPr>
            <a:spLocks noChangeShapeType="1"/>
          </p:cNvSpPr>
          <p:nvPr/>
        </p:nvSpPr>
        <p:spPr bwMode="auto">
          <a:xfrm>
            <a:off x="4681538" y="2637472"/>
            <a:ext cx="0" cy="4572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750" name="Line 78"/>
          <p:cNvSpPr>
            <a:spLocks noChangeShapeType="1"/>
          </p:cNvSpPr>
          <p:nvPr/>
        </p:nvSpPr>
        <p:spPr bwMode="auto">
          <a:xfrm>
            <a:off x="2790825" y="2637472"/>
            <a:ext cx="0" cy="457200"/>
          </a:xfrm>
          <a:prstGeom prst="line">
            <a:avLst/>
          </a:prstGeom>
          <a:noFill/>
          <a:ln w="19050">
            <a:solidFill>
              <a:schemeClr val="bg1">
                <a:lumMod val="85000"/>
              </a:schemeClr>
            </a:solidFill>
            <a:round/>
            <a:headEnd/>
            <a:tailEnd/>
          </a:ln>
        </p:spPr>
        <p:txBody>
          <a:bodyPr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751" name="Line 79"/>
          <p:cNvSpPr>
            <a:spLocks noChangeShapeType="1"/>
          </p:cNvSpPr>
          <p:nvPr/>
        </p:nvSpPr>
        <p:spPr bwMode="auto">
          <a:xfrm>
            <a:off x="5319713" y="2637472"/>
            <a:ext cx="0" cy="457200"/>
          </a:xfrm>
          <a:prstGeom prst="line">
            <a:avLst/>
          </a:prstGeom>
          <a:noFill/>
          <a:ln w="19050">
            <a:solidFill>
              <a:schemeClr val="bg1">
                <a:lumMod val="85000"/>
              </a:schemeClr>
            </a:solidFill>
            <a:round/>
            <a:headEnd/>
            <a:tailEnd/>
          </a:ln>
        </p:spPr>
        <p:txBody>
          <a:bodyPr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752" name="Line 80"/>
          <p:cNvSpPr>
            <a:spLocks noChangeShapeType="1"/>
          </p:cNvSpPr>
          <p:nvPr/>
        </p:nvSpPr>
        <p:spPr bwMode="auto">
          <a:xfrm flipH="1">
            <a:off x="1524000" y="2561272"/>
            <a:ext cx="609600" cy="609600"/>
          </a:xfrm>
          <a:prstGeom prst="line">
            <a:avLst/>
          </a:prstGeom>
          <a:noFill/>
          <a:ln w="19050">
            <a:solidFill>
              <a:schemeClr val="bg1">
                <a:lumMod val="85000"/>
              </a:schemeClr>
            </a:solidFill>
            <a:round/>
            <a:headEnd/>
            <a:tailEnd/>
          </a:ln>
        </p:spPr>
        <p:txBody>
          <a:bodyPr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753" name="Line 81"/>
          <p:cNvSpPr>
            <a:spLocks noChangeShapeType="1"/>
          </p:cNvSpPr>
          <p:nvPr/>
        </p:nvSpPr>
        <p:spPr bwMode="auto">
          <a:xfrm flipH="1">
            <a:off x="2209800" y="2561272"/>
            <a:ext cx="609600" cy="6096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754" name="Line 82"/>
          <p:cNvSpPr>
            <a:spLocks noChangeShapeType="1"/>
          </p:cNvSpPr>
          <p:nvPr/>
        </p:nvSpPr>
        <p:spPr bwMode="auto">
          <a:xfrm>
            <a:off x="3429000" y="2561272"/>
            <a:ext cx="0" cy="685800"/>
          </a:xfrm>
          <a:prstGeom prst="line">
            <a:avLst/>
          </a:prstGeom>
          <a:noFill/>
          <a:ln w="19050">
            <a:solidFill>
              <a:schemeClr val="bg1">
                <a:lumMod val="85000"/>
              </a:schemeClr>
            </a:solidFill>
            <a:round/>
            <a:headEnd/>
            <a:tailEnd/>
          </a:ln>
        </p:spPr>
        <p:txBody>
          <a:bodyPr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4" name="Text Box 12"/>
          <p:cNvSpPr txBox="1">
            <a:spLocks noChangeArrowheads="1"/>
          </p:cNvSpPr>
          <p:nvPr/>
        </p:nvSpPr>
        <p:spPr bwMode="auto">
          <a:xfrm>
            <a:off x="1358900" y="507274"/>
            <a:ext cx="558390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b="1" dirty="0">
                <a:solidFill>
                  <a:srgbClr val="12017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Wright - Fisher Population Model of Genetic Drift</a:t>
            </a:r>
          </a:p>
        </p:txBody>
      </p:sp>
      <p:sp>
        <p:nvSpPr>
          <p:cNvPr id="89" name="Line 16"/>
          <p:cNvSpPr>
            <a:spLocks noChangeShapeType="1"/>
          </p:cNvSpPr>
          <p:nvPr/>
        </p:nvSpPr>
        <p:spPr bwMode="auto">
          <a:xfrm flipH="1">
            <a:off x="990600" y="3247072"/>
            <a:ext cx="533400" cy="609600"/>
          </a:xfrm>
          <a:prstGeom prst="line">
            <a:avLst/>
          </a:prstGeom>
          <a:noFill/>
          <a:ln w="19050">
            <a:solidFill>
              <a:schemeClr val="bg1">
                <a:lumMod val="85000"/>
              </a:schemeClr>
            </a:solidFill>
            <a:round/>
            <a:headEnd/>
            <a:tailEnd/>
          </a:ln>
        </p:spPr>
        <p:txBody>
          <a:bodyPr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93" name="Straight Connector 92"/>
          <p:cNvCxnSpPr/>
          <p:nvPr/>
        </p:nvCxnSpPr>
        <p:spPr>
          <a:xfrm flipV="1">
            <a:off x="952500" y="4694872"/>
            <a:ext cx="0" cy="4572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5" name="Line 12"/>
          <p:cNvSpPr>
            <a:spLocks noChangeShapeType="1"/>
          </p:cNvSpPr>
          <p:nvPr/>
        </p:nvSpPr>
        <p:spPr bwMode="auto">
          <a:xfrm flipH="1">
            <a:off x="914400" y="3856672"/>
            <a:ext cx="609600" cy="7620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8" name="Line 81"/>
          <p:cNvSpPr>
            <a:spLocks noChangeShapeType="1"/>
          </p:cNvSpPr>
          <p:nvPr/>
        </p:nvSpPr>
        <p:spPr bwMode="auto">
          <a:xfrm>
            <a:off x="978399" y="2692308"/>
            <a:ext cx="0" cy="457200"/>
          </a:xfrm>
          <a:prstGeom prst="line">
            <a:avLst/>
          </a:prstGeom>
          <a:noFill/>
          <a:ln w="19050">
            <a:solidFill>
              <a:schemeClr val="bg1">
                <a:lumMod val="85000"/>
              </a:schemeClr>
            </a:solidFill>
            <a:round/>
            <a:headEnd/>
            <a:tailEnd/>
          </a:ln>
        </p:spPr>
        <p:txBody>
          <a:bodyPr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9" name="Text Box 40"/>
          <p:cNvSpPr txBox="1">
            <a:spLocks noChangeArrowheads="1"/>
          </p:cNvSpPr>
          <p:nvPr/>
        </p:nvSpPr>
        <p:spPr bwMode="auto">
          <a:xfrm>
            <a:off x="5669461" y="1723072"/>
            <a:ext cx="311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</a:p>
        </p:txBody>
      </p:sp>
      <p:sp>
        <p:nvSpPr>
          <p:cNvPr id="108" name="Line 20"/>
          <p:cNvSpPr>
            <a:spLocks noChangeShapeType="1"/>
          </p:cNvSpPr>
          <p:nvPr/>
        </p:nvSpPr>
        <p:spPr bwMode="auto">
          <a:xfrm>
            <a:off x="4038600" y="1888172"/>
            <a:ext cx="685800" cy="6858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9" name="Line 23"/>
          <p:cNvSpPr>
            <a:spLocks noChangeShapeType="1"/>
          </p:cNvSpPr>
          <p:nvPr/>
        </p:nvSpPr>
        <p:spPr bwMode="auto">
          <a:xfrm flipH="1">
            <a:off x="2743200" y="1964372"/>
            <a:ext cx="685800" cy="6096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0" name="Line 81"/>
          <p:cNvSpPr>
            <a:spLocks noChangeShapeType="1"/>
          </p:cNvSpPr>
          <p:nvPr/>
        </p:nvSpPr>
        <p:spPr bwMode="auto">
          <a:xfrm>
            <a:off x="990600" y="2040572"/>
            <a:ext cx="0" cy="457200"/>
          </a:xfrm>
          <a:prstGeom prst="line">
            <a:avLst/>
          </a:prstGeom>
          <a:noFill/>
          <a:ln w="19050">
            <a:solidFill>
              <a:schemeClr val="bg1">
                <a:lumMod val="85000"/>
              </a:schemeClr>
            </a:solidFill>
            <a:round/>
            <a:headEnd/>
            <a:tailEnd/>
          </a:ln>
        </p:spPr>
        <p:txBody>
          <a:bodyPr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1" name="Line 80"/>
          <p:cNvSpPr>
            <a:spLocks noChangeShapeType="1"/>
          </p:cNvSpPr>
          <p:nvPr/>
        </p:nvSpPr>
        <p:spPr bwMode="auto">
          <a:xfrm flipH="1">
            <a:off x="1524000" y="1964372"/>
            <a:ext cx="609600" cy="609600"/>
          </a:xfrm>
          <a:prstGeom prst="line">
            <a:avLst/>
          </a:prstGeom>
          <a:noFill/>
          <a:ln w="19050">
            <a:solidFill>
              <a:schemeClr val="bg1">
                <a:lumMod val="85000"/>
              </a:schemeClr>
            </a:solidFill>
            <a:round/>
            <a:headEnd/>
            <a:tailEnd/>
          </a:ln>
        </p:spPr>
        <p:txBody>
          <a:bodyPr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2" name="Line 80"/>
          <p:cNvSpPr>
            <a:spLocks noChangeShapeType="1"/>
          </p:cNvSpPr>
          <p:nvPr/>
        </p:nvSpPr>
        <p:spPr bwMode="auto">
          <a:xfrm flipH="1">
            <a:off x="2209800" y="1888172"/>
            <a:ext cx="609600" cy="609600"/>
          </a:xfrm>
          <a:prstGeom prst="line">
            <a:avLst/>
          </a:prstGeom>
          <a:noFill/>
          <a:ln w="19050">
            <a:solidFill>
              <a:schemeClr val="bg1">
                <a:lumMod val="85000"/>
              </a:schemeClr>
            </a:solidFill>
            <a:round/>
            <a:headEnd/>
            <a:tailEnd/>
          </a:ln>
        </p:spPr>
        <p:txBody>
          <a:bodyPr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3" name="Line 82"/>
          <p:cNvSpPr>
            <a:spLocks noChangeShapeType="1"/>
          </p:cNvSpPr>
          <p:nvPr/>
        </p:nvSpPr>
        <p:spPr bwMode="auto">
          <a:xfrm>
            <a:off x="3429000" y="1888172"/>
            <a:ext cx="0" cy="685800"/>
          </a:xfrm>
          <a:prstGeom prst="line">
            <a:avLst/>
          </a:prstGeom>
          <a:noFill/>
          <a:ln w="19050">
            <a:solidFill>
              <a:schemeClr val="bg1">
                <a:lumMod val="85000"/>
              </a:schemeClr>
            </a:solidFill>
            <a:round/>
            <a:headEnd/>
            <a:tailEnd/>
          </a:ln>
        </p:spPr>
        <p:txBody>
          <a:bodyPr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4" name="Line 82"/>
          <p:cNvSpPr>
            <a:spLocks noChangeShapeType="1"/>
          </p:cNvSpPr>
          <p:nvPr/>
        </p:nvSpPr>
        <p:spPr bwMode="auto">
          <a:xfrm>
            <a:off x="4038600" y="1964372"/>
            <a:ext cx="0" cy="685800"/>
          </a:xfrm>
          <a:prstGeom prst="line">
            <a:avLst/>
          </a:prstGeom>
          <a:noFill/>
          <a:ln w="19050">
            <a:solidFill>
              <a:schemeClr val="bg1">
                <a:lumMod val="85000"/>
              </a:schemeClr>
            </a:solidFill>
            <a:round/>
            <a:headEnd/>
            <a:tailEnd/>
          </a:ln>
        </p:spPr>
        <p:txBody>
          <a:bodyPr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5" name="Line 20"/>
          <p:cNvSpPr>
            <a:spLocks noChangeShapeType="1"/>
          </p:cNvSpPr>
          <p:nvPr/>
        </p:nvSpPr>
        <p:spPr bwMode="auto">
          <a:xfrm>
            <a:off x="4648200" y="1888172"/>
            <a:ext cx="685800" cy="685800"/>
          </a:xfrm>
          <a:prstGeom prst="line">
            <a:avLst/>
          </a:prstGeom>
          <a:noFill/>
          <a:ln w="19050">
            <a:solidFill>
              <a:schemeClr val="bg1">
                <a:lumMod val="85000"/>
              </a:schemeClr>
            </a:solidFill>
            <a:round/>
            <a:headEnd/>
            <a:tailEnd/>
          </a:ln>
        </p:spPr>
        <p:txBody>
          <a:bodyPr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6" name="Text Box 40"/>
          <p:cNvSpPr txBox="1">
            <a:spLocks noChangeArrowheads="1"/>
          </p:cNvSpPr>
          <p:nvPr/>
        </p:nvSpPr>
        <p:spPr bwMode="auto">
          <a:xfrm>
            <a:off x="5666015" y="1066800"/>
            <a:ext cx="311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</a:p>
        </p:txBody>
      </p:sp>
      <p:sp>
        <p:nvSpPr>
          <p:cNvPr id="125" name="Line 80"/>
          <p:cNvSpPr>
            <a:spLocks noChangeShapeType="1"/>
          </p:cNvSpPr>
          <p:nvPr/>
        </p:nvSpPr>
        <p:spPr bwMode="auto">
          <a:xfrm flipH="1">
            <a:off x="914400" y="1295400"/>
            <a:ext cx="609600" cy="685800"/>
          </a:xfrm>
          <a:prstGeom prst="line">
            <a:avLst/>
          </a:prstGeom>
          <a:noFill/>
          <a:ln w="19050">
            <a:solidFill>
              <a:schemeClr val="bg1">
                <a:lumMod val="85000"/>
              </a:schemeClr>
            </a:solidFill>
            <a:round/>
            <a:headEnd/>
            <a:tailEnd/>
          </a:ln>
        </p:spPr>
        <p:txBody>
          <a:bodyPr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7" name="Line 80"/>
          <p:cNvSpPr>
            <a:spLocks noChangeShapeType="1"/>
          </p:cNvSpPr>
          <p:nvPr/>
        </p:nvSpPr>
        <p:spPr bwMode="auto">
          <a:xfrm flipH="1">
            <a:off x="1524000" y="1295400"/>
            <a:ext cx="609600" cy="609600"/>
          </a:xfrm>
          <a:prstGeom prst="line">
            <a:avLst/>
          </a:prstGeom>
          <a:noFill/>
          <a:ln w="19050">
            <a:solidFill>
              <a:schemeClr val="bg1">
                <a:lumMod val="85000"/>
              </a:schemeClr>
            </a:solidFill>
            <a:round/>
            <a:headEnd/>
            <a:tailEnd/>
          </a:ln>
        </p:spPr>
        <p:txBody>
          <a:bodyPr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8" name="Line 82"/>
          <p:cNvSpPr>
            <a:spLocks noChangeShapeType="1"/>
          </p:cNvSpPr>
          <p:nvPr/>
        </p:nvSpPr>
        <p:spPr bwMode="auto">
          <a:xfrm>
            <a:off x="2172789" y="1295400"/>
            <a:ext cx="0" cy="685800"/>
          </a:xfrm>
          <a:prstGeom prst="line">
            <a:avLst/>
          </a:prstGeom>
          <a:noFill/>
          <a:ln w="19050">
            <a:solidFill>
              <a:schemeClr val="bg1">
                <a:lumMod val="85000"/>
              </a:schemeClr>
            </a:solidFill>
            <a:round/>
            <a:headEnd/>
            <a:tailEnd/>
          </a:ln>
        </p:spPr>
        <p:txBody>
          <a:bodyPr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9" name="Line 82"/>
          <p:cNvSpPr>
            <a:spLocks noChangeShapeType="1"/>
          </p:cNvSpPr>
          <p:nvPr/>
        </p:nvSpPr>
        <p:spPr bwMode="auto">
          <a:xfrm>
            <a:off x="2793274" y="1269274"/>
            <a:ext cx="0" cy="685800"/>
          </a:xfrm>
          <a:prstGeom prst="line">
            <a:avLst/>
          </a:prstGeom>
          <a:noFill/>
          <a:ln w="19050">
            <a:solidFill>
              <a:schemeClr val="bg1">
                <a:lumMod val="85000"/>
              </a:schemeClr>
            </a:solidFill>
            <a:round/>
            <a:headEnd/>
            <a:tailEnd/>
          </a:ln>
        </p:spPr>
        <p:txBody>
          <a:bodyPr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0" name="Line 23"/>
          <p:cNvSpPr>
            <a:spLocks noChangeShapeType="1"/>
          </p:cNvSpPr>
          <p:nvPr/>
        </p:nvSpPr>
        <p:spPr bwMode="auto">
          <a:xfrm flipH="1">
            <a:off x="3429000" y="1295400"/>
            <a:ext cx="609600" cy="6096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1" name="Line 82"/>
          <p:cNvSpPr>
            <a:spLocks noChangeShapeType="1"/>
          </p:cNvSpPr>
          <p:nvPr/>
        </p:nvSpPr>
        <p:spPr bwMode="auto">
          <a:xfrm>
            <a:off x="4038600" y="1219200"/>
            <a:ext cx="0" cy="6858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2" name="Line 82"/>
          <p:cNvSpPr>
            <a:spLocks noChangeShapeType="1"/>
          </p:cNvSpPr>
          <p:nvPr/>
        </p:nvSpPr>
        <p:spPr bwMode="auto">
          <a:xfrm>
            <a:off x="4687389" y="1282337"/>
            <a:ext cx="0" cy="685800"/>
          </a:xfrm>
          <a:prstGeom prst="line">
            <a:avLst/>
          </a:prstGeom>
          <a:noFill/>
          <a:ln w="19050">
            <a:solidFill>
              <a:schemeClr val="bg1">
                <a:lumMod val="85000"/>
              </a:schemeClr>
            </a:solidFill>
            <a:round/>
            <a:headEnd/>
            <a:tailEnd/>
          </a:ln>
        </p:spPr>
        <p:txBody>
          <a:bodyPr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3" name="Line 82"/>
          <p:cNvSpPr>
            <a:spLocks noChangeShapeType="1"/>
          </p:cNvSpPr>
          <p:nvPr/>
        </p:nvSpPr>
        <p:spPr bwMode="auto">
          <a:xfrm>
            <a:off x="5320937" y="1282337"/>
            <a:ext cx="0" cy="685800"/>
          </a:xfrm>
          <a:prstGeom prst="line">
            <a:avLst/>
          </a:prstGeom>
          <a:noFill/>
          <a:ln w="19050">
            <a:solidFill>
              <a:schemeClr val="bg1">
                <a:lumMod val="85000"/>
              </a:schemeClr>
            </a:solidFill>
            <a:round/>
            <a:headEnd/>
            <a:tailEnd/>
          </a:ln>
        </p:spPr>
        <p:txBody>
          <a:bodyPr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4" name="Oval 8"/>
          <p:cNvSpPr>
            <a:spLocks noChangeArrowheads="1"/>
          </p:cNvSpPr>
          <p:nvPr/>
        </p:nvSpPr>
        <p:spPr bwMode="auto">
          <a:xfrm>
            <a:off x="2049463" y="3094672"/>
            <a:ext cx="228600" cy="22860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5" name="Oval 73"/>
          <p:cNvSpPr>
            <a:spLocks noChangeArrowheads="1"/>
          </p:cNvSpPr>
          <p:nvPr/>
        </p:nvSpPr>
        <p:spPr bwMode="auto">
          <a:xfrm>
            <a:off x="2674938" y="2423160"/>
            <a:ext cx="228600" cy="22860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6" name="Oval 6"/>
          <p:cNvSpPr>
            <a:spLocks noChangeArrowheads="1"/>
          </p:cNvSpPr>
          <p:nvPr/>
        </p:nvSpPr>
        <p:spPr bwMode="auto">
          <a:xfrm>
            <a:off x="1417638" y="3780472"/>
            <a:ext cx="228600" cy="22860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7" name="Oval 2"/>
          <p:cNvSpPr>
            <a:spLocks noChangeArrowheads="1"/>
          </p:cNvSpPr>
          <p:nvPr/>
        </p:nvSpPr>
        <p:spPr bwMode="auto">
          <a:xfrm>
            <a:off x="838200" y="5152072"/>
            <a:ext cx="228600" cy="22860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8" name="Oval 2"/>
          <p:cNvSpPr>
            <a:spLocks noChangeArrowheads="1"/>
          </p:cNvSpPr>
          <p:nvPr/>
        </p:nvSpPr>
        <p:spPr bwMode="auto">
          <a:xfrm>
            <a:off x="838200" y="4466272"/>
            <a:ext cx="228600" cy="22860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9" name="Oval 74"/>
          <p:cNvSpPr>
            <a:spLocks noChangeArrowheads="1"/>
          </p:cNvSpPr>
          <p:nvPr/>
        </p:nvSpPr>
        <p:spPr bwMode="auto">
          <a:xfrm>
            <a:off x="3299324" y="1813560"/>
            <a:ext cx="228600" cy="22860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0" name="Oval 76"/>
          <p:cNvSpPr>
            <a:spLocks noChangeArrowheads="1"/>
          </p:cNvSpPr>
          <p:nvPr/>
        </p:nvSpPr>
        <p:spPr bwMode="auto">
          <a:xfrm>
            <a:off x="3929561" y="1813560"/>
            <a:ext cx="228600" cy="22860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1" name="Oval 76"/>
          <p:cNvSpPr>
            <a:spLocks noChangeArrowheads="1"/>
          </p:cNvSpPr>
          <p:nvPr/>
        </p:nvSpPr>
        <p:spPr bwMode="auto">
          <a:xfrm>
            <a:off x="3926115" y="1157288"/>
            <a:ext cx="228600" cy="22860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2" name="Oval 51"/>
          <p:cNvSpPr>
            <a:spLocks noChangeArrowheads="1"/>
          </p:cNvSpPr>
          <p:nvPr/>
        </p:nvSpPr>
        <p:spPr bwMode="auto">
          <a:xfrm>
            <a:off x="4563564" y="5154249"/>
            <a:ext cx="228600" cy="22860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3" name="Oval 52"/>
          <p:cNvSpPr>
            <a:spLocks noChangeArrowheads="1"/>
          </p:cNvSpPr>
          <p:nvPr/>
        </p:nvSpPr>
        <p:spPr bwMode="auto">
          <a:xfrm>
            <a:off x="5195389" y="5154249"/>
            <a:ext cx="228600" cy="22860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4" name="Oval 53"/>
          <p:cNvSpPr>
            <a:spLocks noChangeArrowheads="1"/>
          </p:cNvSpPr>
          <p:nvPr/>
        </p:nvSpPr>
        <p:spPr bwMode="auto">
          <a:xfrm>
            <a:off x="5195389" y="4468449"/>
            <a:ext cx="228600" cy="22860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5" name="Oval 56"/>
          <p:cNvSpPr>
            <a:spLocks noChangeArrowheads="1"/>
          </p:cNvSpPr>
          <p:nvPr/>
        </p:nvSpPr>
        <p:spPr bwMode="auto">
          <a:xfrm>
            <a:off x="3934914" y="3096849"/>
            <a:ext cx="228600" cy="22860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6" name="Oval 57"/>
          <p:cNvSpPr>
            <a:spLocks noChangeArrowheads="1"/>
          </p:cNvSpPr>
          <p:nvPr/>
        </p:nvSpPr>
        <p:spPr bwMode="auto">
          <a:xfrm>
            <a:off x="3933326" y="3782649"/>
            <a:ext cx="228600" cy="22860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7" name="Oval 58"/>
          <p:cNvSpPr>
            <a:spLocks noChangeArrowheads="1"/>
          </p:cNvSpPr>
          <p:nvPr/>
        </p:nvSpPr>
        <p:spPr bwMode="auto">
          <a:xfrm>
            <a:off x="3933326" y="4468449"/>
            <a:ext cx="228600" cy="22860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8" name="Oval 59"/>
          <p:cNvSpPr>
            <a:spLocks noChangeArrowheads="1"/>
          </p:cNvSpPr>
          <p:nvPr/>
        </p:nvSpPr>
        <p:spPr bwMode="auto">
          <a:xfrm>
            <a:off x="3933326" y="5154249"/>
            <a:ext cx="228600" cy="22860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9" name="Oval 60"/>
          <p:cNvSpPr>
            <a:spLocks noChangeArrowheads="1"/>
          </p:cNvSpPr>
          <p:nvPr/>
        </p:nvSpPr>
        <p:spPr bwMode="auto">
          <a:xfrm>
            <a:off x="3303089" y="5154249"/>
            <a:ext cx="228600" cy="22860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0" name="Oval 61"/>
          <p:cNvSpPr>
            <a:spLocks noChangeArrowheads="1"/>
          </p:cNvSpPr>
          <p:nvPr/>
        </p:nvSpPr>
        <p:spPr bwMode="auto">
          <a:xfrm>
            <a:off x="3303089" y="3782649"/>
            <a:ext cx="228600" cy="22860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1" name="Oval 62"/>
          <p:cNvSpPr>
            <a:spLocks noChangeArrowheads="1"/>
          </p:cNvSpPr>
          <p:nvPr/>
        </p:nvSpPr>
        <p:spPr bwMode="auto">
          <a:xfrm>
            <a:off x="2671264" y="4468449"/>
            <a:ext cx="228600" cy="22860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2" name="Oval 63"/>
          <p:cNvSpPr>
            <a:spLocks noChangeArrowheads="1"/>
          </p:cNvSpPr>
          <p:nvPr/>
        </p:nvSpPr>
        <p:spPr bwMode="auto">
          <a:xfrm>
            <a:off x="2671264" y="5154249"/>
            <a:ext cx="228600" cy="22860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3" name="Oval 64"/>
          <p:cNvSpPr>
            <a:spLocks noChangeArrowheads="1"/>
          </p:cNvSpPr>
          <p:nvPr/>
        </p:nvSpPr>
        <p:spPr bwMode="auto">
          <a:xfrm>
            <a:off x="2041026" y="4468449"/>
            <a:ext cx="228600" cy="22860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4" name="Oval 65"/>
          <p:cNvSpPr>
            <a:spLocks noChangeArrowheads="1"/>
          </p:cNvSpPr>
          <p:nvPr/>
        </p:nvSpPr>
        <p:spPr bwMode="auto">
          <a:xfrm>
            <a:off x="2041026" y="5154249"/>
            <a:ext cx="228600" cy="22860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5" name="Oval 68"/>
          <p:cNvSpPr>
            <a:spLocks noChangeArrowheads="1"/>
          </p:cNvSpPr>
          <p:nvPr/>
        </p:nvSpPr>
        <p:spPr bwMode="auto">
          <a:xfrm>
            <a:off x="4563564" y="4468449"/>
            <a:ext cx="228600" cy="22860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6" name="Oval 77"/>
          <p:cNvSpPr>
            <a:spLocks noChangeArrowheads="1"/>
          </p:cNvSpPr>
          <p:nvPr/>
        </p:nvSpPr>
        <p:spPr bwMode="auto">
          <a:xfrm>
            <a:off x="4565151" y="2425337"/>
            <a:ext cx="228600" cy="22860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7" name="Oval 65"/>
          <p:cNvSpPr>
            <a:spLocks noChangeArrowheads="1"/>
          </p:cNvSpPr>
          <p:nvPr/>
        </p:nvSpPr>
        <p:spPr bwMode="auto">
          <a:xfrm>
            <a:off x="1410789" y="5105400"/>
            <a:ext cx="228600" cy="22860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6" name="Oval 5"/>
          <p:cNvSpPr>
            <a:spLocks noChangeArrowheads="1"/>
          </p:cNvSpPr>
          <p:nvPr/>
        </p:nvSpPr>
        <p:spPr bwMode="auto">
          <a:xfrm>
            <a:off x="533400" y="6285411"/>
            <a:ext cx="228600" cy="228600"/>
          </a:xfrm>
          <a:prstGeom prst="ellipse">
            <a:avLst/>
          </a:prstGeom>
          <a:solidFill>
            <a:schemeClr val="bg1">
              <a:lumMod val="85000"/>
            </a:schemeClr>
          </a:solidFill>
          <a:ln w="9525">
            <a:solidFill>
              <a:schemeClr val="bg1">
                <a:lumMod val="85000"/>
              </a:schemeClr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8" name="TextBox 157"/>
          <p:cNvSpPr txBox="1"/>
          <p:nvPr/>
        </p:nvSpPr>
        <p:spPr>
          <a:xfrm>
            <a:off x="785948" y="6198326"/>
            <a:ext cx="45320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= copies went extinct = genetic variation lost</a:t>
            </a:r>
          </a:p>
        </p:txBody>
      </p:sp>
      <p:sp>
        <p:nvSpPr>
          <p:cNvPr id="159" name="Oval 71"/>
          <p:cNvSpPr>
            <a:spLocks noChangeArrowheads="1"/>
          </p:cNvSpPr>
          <p:nvPr/>
        </p:nvSpPr>
        <p:spPr bwMode="auto">
          <a:xfrm>
            <a:off x="1414463" y="2423160"/>
            <a:ext cx="228600" cy="228600"/>
          </a:xfrm>
          <a:prstGeom prst="ellipse">
            <a:avLst/>
          </a:prstGeom>
          <a:solidFill>
            <a:schemeClr val="bg1">
              <a:lumMod val="85000"/>
            </a:schemeClr>
          </a:solidFill>
          <a:ln w="9525">
            <a:solidFill>
              <a:schemeClr val="bg1">
                <a:lumMod val="85000"/>
              </a:schemeClr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0" name="Oval 72"/>
          <p:cNvSpPr>
            <a:spLocks noChangeArrowheads="1"/>
          </p:cNvSpPr>
          <p:nvPr/>
        </p:nvSpPr>
        <p:spPr bwMode="auto">
          <a:xfrm>
            <a:off x="2044700" y="2423160"/>
            <a:ext cx="228600" cy="228600"/>
          </a:xfrm>
          <a:prstGeom prst="ellipse">
            <a:avLst/>
          </a:prstGeom>
          <a:solidFill>
            <a:schemeClr val="bg1">
              <a:lumMod val="85000"/>
            </a:schemeClr>
          </a:solidFill>
          <a:ln w="9525">
            <a:solidFill>
              <a:schemeClr val="bg1">
                <a:lumMod val="85000"/>
              </a:schemeClr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1" name="Oval 5"/>
          <p:cNvSpPr>
            <a:spLocks noChangeArrowheads="1"/>
          </p:cNvSpPr>
          <p:nvPr/>
        </p:nvSpPr>
        <p:spPr bwMode="auto">
          <a:xfrm>
            <a:off x="1419225" y="3124200"/>
            <a:ext cx="228600" cy="228600"/>
          </a:xfrm>
          <a:prstGeom prst="ellipse">
            <a:avLst/>
          </a:prstGeom>
          <a:solidFill>
            <a:schemeClr val="bg1">
              <a:lumMod val="85000"/>
            </a:schemeClr>
          </a:solidFill>
          <a:ln w="9525">
            <a:solidFill>
              <a:schemeClr val="bg1">
                <a:lumMod val="85000"/>
              </a:schemeClr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2" name="Oval 5"/>
          <p:cNvSpPr>
            <a:spLocks noChangeArrowheads="1"/>
          </p:cNvSpPr>
          <p:nvPr/>
        </p:nvSpPr>
        <p:spPr bwMode="auto">
          <a:xfrm>
            <a:off x="862148" y="3780472"/>
            <a:ext cx="228600" cy="228600"/>
          </a:xfrm>
          <a:prstGeom prst="ellipse">
            <a:avLst/>
          </a:prstGeom>
          <a:solidFill>
            <a:schemeClr val="bg1">
              <a:lumMod val="85000"/>
            </a:schemeClr>
          </a:solidFill>
          <a:ln w="9525">
            <a:solidFill>
              <a:schemeClr val="bg1">
                <a:lumMod val="85000"/>
              </a:schemeClr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3" name="Oval 5"/>
          <p:cNvSpPr>
            <a:spLocks noChangeArrowheads="1"/>
          </p:cNvSpPr>
          <p:nvPr/>
        </p:nvSpPr>
        <p:spPr bwMode="auto">
          <a:xfrm>
            <a:off x="851263" y="3107735"/>
            <a:ext cx="228600" cy="228600"/>
          </a:xfrm>
          <a:prstGeom prst="ellipse">
            <a:avLst/>
          </a:prstGeom>
          <a:solidFill>
            <a:schemeClr val="bg1">
              <a:lumMod val="85000"/>
            </a:schemeClr>
          </a:solidFill>
          <a:ln w="9525">
            <a:solidFill>
              <a:schemeClr val="bg1">
                <a:lumMod val="85000"/>
              </a:schemeClr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4" name="Oval 72"/>
          <p:cNvSpPr>
            <a:spLocks noChangeArrowheads="1"/>
          </p:cNvSpPr>
          <p:nvPr/>
        </p:nvSpPr>
        <p:spPr bwMode="auto">
          <a:xfrm>
            <a:off x="875211" y="2458946"/>
            <a:ext cx="228600" cy="228600"/>
          </a:xfrm>
          <a:prstGeom prst="ellipse">
            <a:avLst/>
          </a:prstGeom>
          <a:solidFill>
            <a:schemeClr val="bg1">
              <a:lumMod val="85000"/>
            </a:schemeClr>
          </a:solidFill>
          <a:ln w="9525">
            <a:solidFill>
              <a:schemeClr val="bg1">
                <a:lumMod val="85000"/>
              </a:schemeClr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5" name="Oval 71"/>
          <p:cNvSpPr>
            <a:spLocks noChangeArrowheads="1"/>
          </p:cNvSpPr>
          <p:nvPr/>
        </p:nvSpPr>
        <p:spPr bwMode="auto">
          <a:xfrm>
            <a:off x="1407024" y="1813560"/>
            <a:ext cx="228600" cy="228600"/>
          </a:xfrm>
          <a:prstGeom prst="ellipse">
            <a:avLst/>
          </a:prstGeom>
          <a:solidFill>
            <a:schemeClr val="bg1">
              <a:lumMod val="85000"/>
            </a:schemeClr>
          </a:solidFill>
          <a:ln w="9525">
            <a:solidFill>
              <a:schemeClr val="bg1">
                <a:lumMod val="85000"/>
              </a:schemeClr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6" name="Oval 72"/>
          <p:cNvSpPr>
            <a:spLocks noChangeArrowheads="1"/>
          </p:cNvSpPr>
          <p:nvPr/>
        </p:nvSpPr>
        <p:spPr bwMode="auto">
          <a:xfrm>
            <a:off x="2037261" y="1813560"/>
            <a:ext cx="228600" cy="228600"/>
          </a:xfrm>
          <a:prstGeom prst="ellipse">
            <a:avLst/>
          </a:prstGeom>
          <a:solidFill>
            <a:schemeClr val="bg1">
              <a:lumMod val="85000"/>
            </a:schemeClr>
          </a:solidFill>
          <a:ln w="9525">
            <a:solidFill>
              <a:schemeClr val="bg1">
                <a:lumMod val="85000"/>
              </a:schemeClr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7" name="Oval 73"/>
          <p:cNvSpPr>
            <a:spLocks noChangeArrowheads="1"/>
          </p:cNvSpPr>
          <p:nvPr/>
        </p:nvSpPr>
        <p:spPr bwMode="auto">
          <a:xfrm>
            <a:off x="2667499" y="1813560"/>
            <a:ext cx="228600" cy="228600"/>
          </a:xfrm>
          <a:prstGeom prst="ellipse">
            <a:avLst/>
          </a:prstGeom>
          <a:solidFill>
            <a:schemeClr val="bg1">
              <a:lumMod val="85000"/>
            </a:schemeClr>
          </a:solidFill>
          <a:ln w="9525">
            <a:solidFill>
              <a:schemeClr val="bg1">
                <a:lumMod val="85000"/>
              </a:schemeClr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8" name="Oval 72"/>
          <p:cNvSpPr>
            <a:spLocks noChangeArrowheads="1"/>
          </p:cNvSpPr>
          <p:nvPr/>
        </p:nvSpPr>
        <p:spPr bwMode="auto">
          <a:xfrm>
            <a:off x="867772" y="1849346"/>
            <a:ext cx="228600" cy="228600"/>
          </a:xfrm>
          <a:prstGeom prst="ellipse">
            <a:avLst/>
          </a:prstGeom>
          <a:solidFill>
            <a:schemeClr val="bg1">
              <a:lumMod val="85000"/>
            </a:schemeClr>
          </a:solidFill>
          <a:ln w="9525">
            <a:solidFill>
              <a:schemeClr val="bg1">
                <a:lumMod val="85000"/>
              </a:schemeClr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9" name="Oval 71"/>
          <p:cNvSpPr>
            <a:spLocks noChangeArrowheads="1"/>
          </p:cNvSpPr>
          <p:nvPr/>
        </p:nvSpPr>
        <p:spPr bwMode="auto">
          <a:xfrm>
            <a:off x="1403578" y="1157288"/>
            <a:ext cx="228600" cy="228600"/>
          </a:xfrm>
          <a:prstGeom prst="ellipse">
            <a:avLst/>
          </a:prstGeom>
          <a:solidFill>
            <a:schemeClr val="bg1">
              <a:lumMod val="85000"/>
            </a:schemeClr>
          </a:solidFill>
          <a:ln w="9525">
            <a:solidFill>
              <a:schemeClr val="bg1">
                <a:lumMod val="85000"/>
              </a:schemeClr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0" name="Oval 72"/>
          <p:cNvSpPr>
            <a:spLocks noChangeArrowheads="1"/>
          </p:cNvSpPr>
          <p:nvPr/>
        </p:nvSpPr>
        <p:spPr bwMode="auto">
          <a:xfrm>
            <a:off x="2033815" y="1157288"/>
            <a:ext cx="228600" cy="228600"/>
          </a:xfrm>
          <a:prstGeom prst="ellipse">
            <a:avLst/>
          </a:prstGeom>
          <a:solidFill>
            <a:schemeClr val="bg1">
              <a:lumMod val="85000"/>
            </a:schemeClr>
          </a:solidFill>
          <a:ln w="9525">
            <a:solidFill>
              <a:schemeClr val="bg1">
                <a:lumMod val="85000"/>
              </a:schemeClr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1" name="Oval 73"/>
          <p:cNvSpPr>
            <a:spLocks noChangeArrowheads="1"/>
          </p:cNvSpPr>
          <p:nvPr/>
        </p:nvSpPr>
        <p:spPr bwMode="auto">
          <a:xfrm>
            <a:off x="2664053" y="1157288"/>
            <a:ext cx="228600" cy="228600"/>
          </a:xfrm>
          <a:prstGeom prst="ellipse">
            <a:avLst/>
          </a:prstGeom>
          <a:solidFill>
            <a:schemeClr val="bg1">
              <a:lumMod val="85000"/>
            </a:schemeClr>
          </a:solidFill>
          <a:ln w="9525">
            <a:solidFill>
              <a:schemeClr val="bg1">
                <a:lumMod val="85000"/>
              </a:schemeClr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2" name="Oval 74"/>
          <p:cNvSpPr>
            <a:spLocks noChangeArrowheads="1"/>
          </p:cNvSpPr>
          <p:nvPr/>
        </p:nvSpPr>
        <p:spPr bwMode="auto">
          <a:xfrm>
            <a:off x="3295878" y="1157288"/>
            <a:ext cx="228600" cy="228600"/>
          </a:xfrm>
          <a:prstGeom prst="ellipse">
            <a:avLst/>
          </a:prstGeom>
          <a:solidFill>
            <a:schemeClr val="bg1">
              <a:lumMod val="85000"/>
            </a:schemeClr>
          </a:solidFill>
          <a:ln w="9525">
            <a:solidFill>
              <a:schemeClr val="bg1">
                <a:lumMod val="85000"/>
              </a:schemeClr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3" name="Oval 72"/>
          <p:cNvSpPr>
            <a:spLocks noChangeArrowheads="1"/>
          </p:cNvSpPr>
          <p:nvPr/>
        </p:nvSpPr>
        <p:spPr bwMode="auto">
          <a:xfrm>
            <a:off x="864326" y="1193074"/>
            <a:ext cx="228600" cy="228600"/>
          </a:xfrm>
          <a:prstGeom prst="ellipse">
            <a:avLst/>
          </a:prstGeom>
          <a:solidFill>
            <a:schemeClr val="bg1">
              <a:lumMod val="85000"/>
            </a:schemeClr>
          </a:solidFill>
          <a:ln w="9525">
            <a:solidFill>
              <a:schemeClr val="bg1">
                <a:lumMod val="85000"/>
              </a:schemeClr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4" name="Oval 14"/>
          <p:cNvSpPr>
            <a:spLocks noChangeArrowheads="1"/>
          </p:cNvSpPr>
          <p:nvPr/>
        </p:nvSpPr>
        <p:spPr bwMode="auto">
          <a:xfrm>
            <a:off x="5203825" y="3094672"/>
            <a:ext cx="228600" cy="228600"/>
          </a:xfrm>
          <a:prstGeom prst="ellipse">
            <a:avLst/>
          </a:prstGeom>
          <a:solidFill>
            <a:schemeClr val="bg1">
              <a:lumMod val="85000"/>
            </a:schemeClr>
          </a:solidFill>
          <a:ln w="9525">
            <a:solidFill>
              <a:schemeClr val="bg1">
                <a:lumMod val="85000"/>
              </a:schemeClr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5" name="Oval 75"/>
          <p:cNvSpPr>
            <a:spLocks noChangeArrowheads="1"/>
          </p:cNvSpPr>
          <p:nvPr/>
        </p:nvSpPr>
        <p:spPr bwMode="auto">
          <a:xfrm>
            <a:off x="5199063" y="2423160"/>
            <a:ext cx="228600" cy="228600"/>
          </a:xfrm>
          <a:prstGeom prst="ellipse">
            <a:avLst/>
          </a:prstGeom>
          <a:solidFill>
            <a:schemeClr val="bg1">
              <a:lumMod val="85000"/>
            </a:schemeClr>
          </a:solidFill>
          <a:ln w="9525">
            <a:solidFill>
              <a:schemeClr val="bg1">
                <a:lumMod val="85000"/>
              </a:schemeClr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6" name="Oval 75"/>
          <p:cNvSpPr>
            <a:spLocks noChangeArrowheads="1"/>
          </p:cNvSpPr>
          <p:nvPr/>
        </p:nvSpPr>
        <p:spPr bwMode="auto">
          <a:xfrm>
            <a:off x="5191624" y="1813560"/>
            <a:ext cx="228600" cy="228600"/>
          </a:xfrm>
          <a:prstGeom prst="ellipse">
            <a:avLst/>
          </a:prstGeom>
          <a:solidFill>
            <a:schemeClr val="bg1">
              <a:lumMod val="85000"/>
            </a:schemeClr>
          </a:solidFill>
          <a:ln w="9525">
            <a:solidFill>
              <a:schemeClr val="bg1">
                <a:lumMod val="85000"/>
              </a:schemeClr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7" name="Oval 77"/>
          <p:cNvSpPr>
            <a:spLocks noChangeArrowheads="1"/>
          </p:cNvSpPr>
          <p:nvPr/>
        </p:nvSpPr>
        <p:spPr bwMode="auto">
          <a:xfrm>
            <a:off x="4564561" y="1813560"/>
            <a:ext cx="228600" cy="228600"/>
          </a:xfrm>
          <a:prstGeom prst="ellipse">
            <a:avLst/>
          </a:prstGeom>
          <a:solidFill>
            <a:schemeClr val="bg1">
              <a:lumMod val="85000"/>
            </a:schemeClr>
          </a:solidFill>
          <a:ln w="9525">
            <a:solidFill>
              <a:schemeClr val="bg1">
                <a:lumMod val="85000"/>
              </a:schemeClr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8" name="Oval 75"/>
          <p:cNvSpPr>
            <a:spLocks noChangeArrowheads="1"/>
          </p:cNvSpPr>
          <p:nvPr/>
        </p:nvSpPr>
        <p:spPr bwMode="auto">
          <a:xfrm>
            <a:off x="5188178" y="1157288"/>
            <a:ext cx="228600" cy="228600"/>
          </a:xfrm>
          <a:prstGeom prst="ellipse">
            <a:avLst/>
          </a:prstGeom>
          <a:solidFill>
            <a:schemeClr val="bg1">
              <a:lumMod val="85000"/>
            </a:schemeClr>
          </a:solidFill>
          <a:ln w="9525">
            <a:solidFill>
              <a:schemeClr val="bg1">
                <a:lumMod val="85000"/>
              </a:schemeClr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9" name="Oval 77"/>
          <p:cNvSpPr>
            <a:spLocks noChangeArrowheads="1"/>
          </p:cNvSpPr>
          <p:nvPr/>
        </p:nvSpPr>
        <p:spPr bwMode="auto">
          <a:xfrm>
            <a:off x="4561115" y="1157288"/>
            <a:ext cx="228600" cy="228600"/>
          </a:xfrm>
          <a:prstGeom prst="ellipse">
            <a:avLst/>
          </a:prstGeom>
          <a:solidFill>
            <a:schemeClr val="bg1">
              <a:lumMod val="85000"/>
            </a:schemeClr>
          </a:solidFill>
          <a:ln w="9525">
            <a:solidFill>
              <a:schemeClr val="bg1">
                <a:lumMod val="85000"/>
              </a:schemeClr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0" name="Oval 9"/>
          <p:cNvSpPr>
            <a:spLocks noChangeArrowheads="1"/>
          </p:cNvSpPr>
          <p:nvPr/>
        </p:nvSpPr>
        <p:spPr bwMode="auto">
          <a:xfrm>
            <a:off x="2047875" y="3780472"/>
            <a:ext cx="228600" cy="228600"/>
          </a:xfrm>
          <a:prstGeom prst="ellipse">
            <a:avLst/>
          </a:prstGeom>
          <a:solidFill>
            <a:schemeClr val="bg1">
              <a:lumMod val="85000"/>
            </a:schemeClr>
          </a:solidFill>
          <a:ln w="9525">
            <a:solidFill>
              <a:schemeClr val="bg1">
                <a:lumMod val="85000"/>
              </a:schemeClr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1" name="Oval 10"/>
          <p:cNvSpPr>
            <a:spLocks noChangeArrowheads="1"/>
          </p:cNvSpPr>
          <p:nvPr/>
        </p:nvSpPr>
        <p:spPr bwMode="auto">
          <a:xfrm>
            <a:off x="2679700" y="3094672"/>
            <a:ext cx="228600" cy="228600"/>
          </a:xfrm>
          <a:prstGeom prst="ellipse">
            <a:avLst/>
          </a:prstGeom>
          <a:solidFill>
            <a:schemeClr val="bg1">
              <a:lumMod val="85000"/>
            </a:schemeClr>
          </a:solidFill>
          <a:ln w="9525">
            <a:solidFill>
              <a:schemeClr val="bg1">
                <a:lumMod val="85000"/>
              </a:schemeClr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2" name="Oval 11"/>
          <p:cNvSpPr>
            <a:spLocks noChangeArrowheads="1"/>
          </p:cNvSpPr>
          <p:nvPr/>
        </p:nvSpPr>
        <p:spPr bwMode="auto">
          <a:xfrm>
            <a:off x="2678113" y="3780472"/>
            <a:ext cx="228600" cy="228600"/>
          </a:xfrm>
          <a:prstGeom prst="ellipse">
            <a:avLst/>
          </a:prstGeom>
          <a:solidFill>
            <a:schemeClr val="bg1">
              <a:lumMod val="85000"/>
            </a:schemeClr>
          </a:solidFill>
          <a:ln w="9525">
            <a:solidFill>
              <a:schemeClr val="bg1">
                <a:lumMod val="85000"/>
              </a:schemeClr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3" name="Oval 12"/>
          <p:cNvSpPr>
            <a:spLocks noChangeArrowheads="1"/>
          </p:cNvSpPr>
          <p:nvPr/>
        </p:nvSpPr>
        <p:spPr bwMode="auto">
          <a:xfrm>
            <a:off x="3311525" y="3094672"/>
            <a:ext cx="228600" cy="228600"/>
          </a:xfrm>
          <a:prstGeom prst="ellipse">
            <a:avLst/>
          </a:prstGeom>
          <a:solidFill>
            <a:schemeClr val="bg1">
              <a:lumMod val="85000"/>
            </a:schemeClr>
          </a:solidFill>
          <a:ln w="9525">
            <a:solidFill>
              <a:schemeClr val="bg1">
                <a:lumMod val="85000"/>
              </a:schemeClr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4" name="Oval 13"/>
          <p:cNvSpPr>
            <a:spLocks noChangeArrowheads="1"/>
          </p:cNvSpPr>
          <p:nvPr/>
        </p:nvSpPr>
        <p:spPr bwMode="auto">
          <a:xfrm>
            <a:off x="3309938" y="4466272"/>
            <a:ext cx="228600" cy="228600"/>
          </a:xfrm>
          <a:prstGeom prst="ellipse">
            <a:avLst/>
          </a:prstGeom>
          <a:solidFill>
            <a:schemeClr val="bg1">
              <a:lumMod val="85000"/>
            </a:schemeClr>
          </a:solidFill>
          <a:ln w="9525">
            <a:solidFill>
              <a:schemeClr val="bg1">
                <a:lumMod val="85000"/>
              </a:schemeClr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5" name="Oval 74"/>
          <p:cNvSpPr>
            <a:spLocks noChangeArrowheads="1"/>
          </p:cNvSpPr>
          <p:nvPr/>
        </p:nvSpPr>
        <p:spPr bwMode="auto">
          <a:xfrm>
            <a:off x="3306763" y="2423160"/>
            <a:ext cx="228600" cy="228600"/>
          </a:xfrm>
          <a:prstGeom prst="ellipse">
            <a:avLst/>
          </a:prstGeom>
          <a:solidFill>
            <a:schemeClr val="bg1">
              <a:lumMod val="85000"/>
            </a:schemeClr>
          </a:solidFill>
          <a:ln w="9525">
            <a:solidFill>
              <a:schemeClr val="bg1">
                <a:lumMod val="85000"/>
              </a:schemeClr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6" name="Oval 76"/>
          <p:cNvSpPr>
            <a:spLocks noChangeArrowheads="1"/>
          </p:cNvSpPr>
          <p:nvPr/>
        </p:nvSpPr>
        <p:spPr bwMode="auto">
          <a:xfrm>
            <a:off x="3937000" y="2423160"/>
            <a:ext cx="228600" cy="228600"/>
          </a:xfrm>
          <a:prstGeom prst="ellipse">
            <a:avLst/>
          </a:prstGeom>
          <a:solidFill>
            <a:schemeClr val="bg1">
              <a:lumMod val="85000"/>
            </a:schemeClr>
          </a:solidFill>
          <a:ln w="9525">
            <a:solidFill>
              <a:schemeClr val="bg1">
                <a:lumMod val="85000"/>
              </a:schemeClr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7" name="Oval 7"/>
          <p:cNvSpPr>
            <a:spLocks noChangeArrowheads="1"/>
          </p:cNvSpPr>
          <p:nvPr/>
        </p:nvSpPr>
        <p:spPr bwMode="auto">
          <a:xfrm>
            <a:off x="1417638" y="4495800"/>
            <a:ext cx="228600" cy="228600"/>
          </a:xfrm>
          <a:prstGeom prst="ellipse">
            <a:avLst/>
          </a:prstGeom>
          <a:solidFill>
            <a:schemeClr val="bg1">
              <a:lumMod val="85000"/>
            </a:schemeClr>
          </a:solidFill>
          <a:ln w="9525">
            <a:solidFill>
              <a:schemeClr val="bg1">
                <a:lumMod val="85000"/>
              </a:schemeClr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33734846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85800" y="553124"/>
            <a:ext cx="7696199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probability that two copies of a gene are </a:t>
            </a:r>
            <a:r>
              <a:rPr lang="en-US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identical by state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homozygosity (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i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or 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</a:t>
            </a:r>
            <a:r>
              <a:rPr lang="en-US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Genetics drift: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reduces heterozygosity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increases homozygosity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always!!!</a:t>
            </a:r>
          </a:p>
        </p:txBody>
      </p:sp>
      <p:sp>
        <p:nvSpPr>
          <p:cNvPr id="3074" name="Rectangle 2"/>
          <p:cNvSpPr>
            <a:spLocks noChangeArrowheads="1"/>
          </p:cNvSpPr>
          <p:nvPr/>
        </p:nvSpPr>
        <p:spPr bwMode="auto">
          <a:xfrm>
            <a:off x="0" y="-184666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76" name="Rectangle 4"/>
          <p:cNvSpPr>
            <a:spLocks noChangeArrowheads="1"/>
          </p:cNvSpPr>
          <p:nvPr/>
        </p:nvSpPr>
        <p:spPr bwMode="auto">
          <a:xfrm>
            <a:off x="0" y="-184666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78" name="Rectangle 6"/>
          <p:cNvSpPr>
            <a:spLocks noChangeArrowheads="1"/>
          </p:cNvSpPr>
          <p:nvPr/>
        </p:nvSpPr>
        <p:spPr bwMode="auto">
          <a:xfrm>
            <a:off x="0" y="-184666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762000" y="1467524"/>
            <a:ext cx="34162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Loss of </a:t>
            </a:r>
            <a:r>
              <a:rPr lang="en-US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heterozygosity</a:t>
            </a:r>
            <a:r>
              <a:rPr lang="en-US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due to drift </a:t>
            </a:r>
          </a:p>
        </p:txBody>
      </p:sp>
      <p:sp>
        <p:nvSpPr>
          <p:cNvPr id="22530" name="Rectangle 2"/>
          <p:cNvSpPr>
            <a:spLocks noChangeArrowheads="1"/>
          </p:cNvSpPr>
          <p:nvPr/>
        </p:nvSpPr>
        <p:spPr bwMode="auto">
          <a:xfrm>
            <a:off x="0" y="-184666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532" name="Rectangle 4"/>
          <p:cNvSpPr>
            <a:spLocks noChangeArrowheads="1"/>
          </p:cNvSpPr>
          <p:nvPr/>
        </p:nvSpPr>
        <p:spPr bwMode="auto">
          <a:xfrm>
            <a:off x="0" y="-184666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534" name="Rectangle 6"/>
          <p:cNvSpPr>
            <a:spLocks noChangeArrowheads="1"/>
          </p:cNvSpPr>
          <p:nvPr/>
        </p:nvSpPr>
        <p:spPr bwMode="auto">
          <a:xfrm>
            <a:off x="0" y="-184666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2533" name="Picture 5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200400" y="2000924"/>
            <a:ext cx="1971675" cy="619125"/>
          </a:xfrm>
          <a:prstGeom prst="rect">
            <a:avLst/>
          </a:prstGeom>
          <a:noFill/>
        </p:spPr>
      </p:pic>
      <p:sp>
        <p:nvSpPr>
          <p:cNvPr id="22536" name="Rectangle 8"/>
          <p:cNvSpPr>
            <a:spLocks noChangeArrowheads="1"/>
          </p:cNvSpPr>
          <p:nvPr/>
        </p:nvSpPr>
        <p:spPr bwMode="auto">
          <a:xfrm>
            <a:off x="0" y="-184666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5257800" y="2162849"/>
            <a:ext cx="16490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 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generations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990600" y="2839124"/>
            <a:ext cx="7391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Where 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 the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heterozygosity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at time 0 (initial), and 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 the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heterozygosity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at generation 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23" name="Title 1"/>
          <p:cNvSpPr txBox="1">
            <a:spLocks/>
          </p:cNvSpPr>
          <p:nvPr/>
        </p:nvSpPr>
        <p:spPr>
          <a:xfrm>
            <a:off x="304800" y="152400"/>
            <a:ext cx="8534400" cy="76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algn="ctr">
              <a:spcBef>
                <a:spcPct val="0"/>
              </a:spcBef>
            </a:pP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graphicFrame>
        <p:nvGraphicFramePr>
          <p:cNvPr id="24" name="Chart 2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36469645"/>
              </p:ext>
            </p:extLst>
          </p:nvPr>
        </p:nvGraphicFramePr>
        <p:xfrm>
          <a:off x="3429000" y="3581400"/>
          <a:ext cx="5105400" cy="299371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026361270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" y="230962"/>
            <a:ext cx="5400675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0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4800" y="1251388"/>
            <a:ext cx="2552700" cy="447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5" name="Picture 9" descr="http://www.chickendancetrail.com/images/PrairieChicken1_l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81000" y="1897837"/>
            <a:ext cx="2651760" cy="1766072"/>
          </a:xfrm>
          <a:prstGeom prst="rect">
            <a:avLst/>
          </a:prstGeom>
          <a:noFill/>
        </p:spPr>
      </p:pic>
      <p:sp>
        <p:nvSpPr>
          <p:cNvPr id="9" name="Title 1"/>
          <p:cNvSpPr txBox="1">
            <a:spLocks/>
          </p:cNvSpPr>
          <p:nvPr/>
        </p:nvSpPr>
        <p:spPr>
          <a:xfrm>
            <a:off x="304800" y="228600"/>
            <a:ext cx="8534400" cy="76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algn="ctr">
              <a:spcBef>
                <a:spcPct val="0"/>
              </a:spcBef>
            </a:pP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209414" y="1006442"/>
            <a:ext cx="3376922" cy="5564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Box 7"/>
          <p:cNvSpPr txBox="1"/>
          <p:nvPr/>
        </p:nvSpPr>
        <p:spPr>
          <a:xfrm>
            <a:off x="329164" y="6081494"/>
            <a:ext cx="5035748" cy="64633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115888" indent="-115888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*Loss of variation does not require a bottleneck; it occurs stochastically in small populations.</a:t>
            </a:r>
          </a:p>
        </p:txBody>
      </p:sp>
      <p:pic>
        <p:nvPicPr>
          <p:cNvPr id="10" name="Picture 1" descr="78e4e.jp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539" y="3869787"/>
            <a:ext cx="2651760" cy="18707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49968377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7" name="Picture 2"/>
          <p:cNvPicPr>
            <a:picLocks noChangeAspect="1" noChangeArrowheads="1"/>
          </p:cNvPicPr>
          <p:nvPr/>
        </p:nvPicPr>
        <p:blipFill>
          <a:blip r:embed="rId2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058"/>
          <a:stretch>
            <a:fillRect/>
          </a:stretch>
        </p:blipFill>
        <p:spPr bwMode="auto">
          <a:xfrm>
            <a:off x="457200" y="152400"/>
            <a:ext cx="4248150" cy="6477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698" name="Text Box 3"/>
          <p:cNvSpPr txBox="1">
            <a:spLocks noChangeArrowheads="1"/>
          </p:cNvSpPr>
          <p:nvPr/>
        </p:nvSpPr>
        <p:spPr bwMode="auto">
          <a:xfrm>
            <a:off x="3870325" y="282575"/>
            <a:ext cx="4892675" cy="28007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>
              <a:defRPr sz="1600" b="1">
                <a:solidFill>
                  <a:schemeClr val="tx1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1600" b="1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2pPr>
            <a:lvl3pPr marL="1143000" indent="-228600">
              <a:defRPr sz="1600" b="1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3pPr>
            <a:lvl4pPr marL="1600200" indent="-228600">
              <a:defRPr sz="1600" b="1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4pPr>
            <a:lvl5pPr marL="2057400" indent="-228600">
              <a:defRPr sz="1600" b="1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9pPr>
          </a:lstStyle>
          <a:p>
            <a:r>
              <a:rPr lang="en-US" b="0" dirty="0"/>
              <a:t>Peter </a:t>
            </a:r>
            <a:r>
              <a:rPr lang="en-US" b="0" dirty="0" err="1"/>
              <a:t>Buri</a:t>
            </a:r>
            <a:r>
              <a:rPr lang="ja-JP" altLang="en-US" b="0" dirty="0"/>
              <a:t>’</a:t>
            </a:r>
            <a:r>
              <a:rPr lang="en-US" altLang="ja-JP" b="0" dirty="0"/>
              <a:t>s study of genetic drift in </a:t>
            </a:r>
            <a:r>
              <a:rPr lang="en-US" altLang="ja-JP" b="0" i="1" dirty="0"/>
              <a:t>Drosophila.</a:t>
            </a:r>
            <a:endParaRPr lang="en-US" altLang="ja-JP" b="0" u="sng" dirty="0"/>
          </a:p>
          <a:p>
            <a:endParaRPr lang="en-US" b="0" dirty="0"/>
          </a:p>
          <a:p>
            <a:pPr>
              <a:buFontTx/>
              <a:buChar char="•"/>
            </a:pPr>
            <a:r>
              <a:rPr lang="en-US" b="0" dirty="0"/>
              <a:t>107 experimental populations.</a:t>
            </a:r>
          </a:p>
          <a:p>
            <a:pPr>
              <a:buFontTx/>
              <a:buChar char="•"/>
            </a:pPr>
            <a:endParaRPr lang="en-US" b="0" dirty="0"/>
          </a:p>
          <a:p>
            <a:pPr>
              <a:buFontTx/>
              <a:buChar char="•"/>
            </a:pPr>
            <a:r>
              <a:rPr lang="en-US" b="0" dirty="0"/>
              <a:t>Randomly selected 8 males and 8 females from each population for the next generation for 20 generations.</a:t>
            </a:r>
          </a:p>
          <a:p>
            <a:pPr>
              <a:buFontTx/>
              <a:buChar char="•"/>
            </a:pPr>
            <a:endParaRPr lang="en-US" b="0" dirty="0"/>
          </a:p>
          <a:p>
            <a:pPr>
              <a:buFontTx/>
              <a:buChar char="•"/>
            </a:pPr>
            <a:r>
              <a:rPr lang="en-US" b="0" dirty="0"/>
              <a:t>Sequential Bottleneck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3138972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5" name="Picture 1" descr="Fig1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685800"/>
            <a:ext cx="7315200" cy="4995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626" name="Rectangle 2"/>
          <p:cNvSpPr>
            <a:spLocks noChangeArrowheads="1"/>
          </p:cNvSpPr>
          <p:nvPr/>
        </p:nvSpPr>
        <p:spPr bwMode="auto">
          <a:xfrm>
            <a:off x="457200" y="5867400"/>
            <a:ext cx="830580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sz="1200" b="0"/>
              <a:t>http://wallace.genetics.uga.edu/groups/evol3000/wiki/fb221/Bottlenecks_and_Founder_Effects.html</a:t>
            </a:r>
          </a:p>
        </p:txBody>
      </p:sp>
      <p:sp>
        <p:nvSpPr>
          <p:cNvPr id="26627" name="TextBox 1"/>
          <p:cNvSpPr txBox="1">
            <a:spLocks noChangeArrowheads="1"/>
          </p:cNvSpPr>
          <p:nvPr/>
        </p:nvSpPr>
        <p:spPr bwMode="auto">
          <a:xfrm>
            <a:off x="838200" y="381000"/>
            <a:ext cx="4252186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1600" b="1">
                <a:solidFill>
                  <a:schemeClr val="tx1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1600" b="1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2pPr>
            <a:lvl3pPr marL="1143000" indent="-228600">
              <a:defRPr sz="1600" b="1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3pPr>
            <a:lvl4pPr marL="1600200" indent="-228600">
              <a:defRPr sz="1600" b="1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4pPr>
            <a:lvl5pPr marL="2057400" indent="-228600">
              <a:defRPr sz="1600" b="1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9pPr>
          </a:lstStyle>
          <a:p>
            <a:r>
              <a:rPr lang="en-US" u="sng" dirty="0">
                <a:sym typeface="Symbol" charset="0"/>
              </a:rPr>
              <a:t>Founder Effect – similar to </a:t>
            </a:r>
            <a:r>
              <a:rPr lang="en-US" u="sng" dirty="0" err="1">
                <a:sym typeface="Symbol" charset="0"/>
              </a:rPr>
              <a:t>bottleck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7110926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49" name="Picture 2" descr="alaska [Converted]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96838"/>
            <a:ext cx="9144000" cy="4440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0" name="Picture 3" descr="aleut.tif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7200" y="4267200"/>
            <a:ext cx="2819400" cy="2417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27651" name="Straight Arrow Connector 5"/>
          <p:cNvCxnSpPr>
            <a:cxnSpLocks noChangeShapeType="1"/>
          </p:cNvCxnSpPr>
          <p:nvPr/>
        </p:nvCxnSpPr>
        <p:spPr bwMode="auto">
          <a:xfrm rot="10800000">
            <a:off x="381000" y="3962400"/>
            <a:ext cx="4191000" cy="99060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cxnSp>
        <p:nvCxnSpPr>
          <p:cNvPr id="27652" name="Straight Arrow Connector 7"/>
          <p:cNvCxnSpPr>
            <a:cxnSpLocks noChangeShapeType="1"/>
          </p:cNvCxnSpPr>
          <p:nvPr/>
        </p:nvCxnSpPr>
        <p:spPr bwMode="auto">
          <a:xfrm rot="10800000">
            <a:off x="2438400" y="3962400"/>
            <a:ext cx="2514600" cy="76200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cxnSp>
        <p:nvCxnSpPr>
          <p:cNvPr id="27653" name="Straight Arrow Connector 9"/>
          <p:cNvCxnSpPr>
            <a:cxnSpLocks noChangeShapeType="1"/>
          </p:cNvCxnSpPr>
          <p:nvPr/>
        </p:nvCxnSpPr>
        <p:spPr bwMode="auto">
          <a:xfrm rot="16200000" flipV="1">
            <a:off x="4229100" y="3619500"/>
            <a:ext cx="1143000" cy="91440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cxnSp>
        <p:nvCxnSpPr>
          <p:cNvPr id="27654" name="Straight Arrow Connector 11"/>
          <p:cNvCxnSpPr>
            <a:cxnSpLocks noChangeShapeType="1"/>
          </p:cNvCxnSpPr>
          <p:nvPr/>
        </p:nvCxnSpPr>
        <p:spPr bwMode="auto">
          <a:xfrm rot="16200000" flipV="1">
            <a:off x="4800600" y="3810000"/>
            <a:ext cx="1371600" cy="15240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cxnSp>
        <p:nvCxnSpPr>
          <p:cNvPr id="27655" name="Straight Arrow Connector 14"/>
          <p:cNvCxnSpPr>
            <a:cxnSpLocks noChangeShapeType="1"/>
          </p:cNvCxnSpPr>
          <p:nvPr/>
        </p:nvCxnSpPr>
        <p:spPr bwMode="auto">
          <a:xfrm rot="5400000" flipH="1" flipV="1">
            <a:off x="5295900" y="3314700"/>
            <a:ext cx="1676400" cy="38100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cxnSp>
        <p:nvCxnSpPr>
          <p:cNvPr id="27656" name="Straight Arrow Connector 16"/>
          <p:cNvCxnSpPr>
            <a:cxnSpLocks noChangeShapeType="1"/>
          </p:cNvCxnSpPr>
          <p:nvPr/>
        </p:nvCxnSpPr>
        <p:spPr bwMode="auto">
          <a:xfrm flipV="1">
            <a:off x="6324600" y="3124200"/>
            <a:ext cx="1524000" cy="114300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cxnSp>
        <p:nvCxnSpPr>
          <p:cNvPr id="27657" name="Straight Arrow Connector 19"/>
          <p:cNvCxnSpPr>
            <a:cxnSpLocks noChangeShapeType="1"/>
          </p:cNvCxnSpPr>
          <p:nvPr/>
        </p:nvCxnSpPr>
        <p:spPr bwMode="auto">
          <a:xfrm flipV="1">
            <a:off x="6629400" y="3657600"/>
            <a:ext cx="1828800" cy="68580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cxnSp>
        <p:nvCxnSpPr>
          <p:cNvPr id="27658" name="Straight Arrow Connector 21"/>
          <p:cNvCxnSpPr>
            <a:cxnSpLocks noChangeShapeType="1"/>
          </p:cNvCxnSpPr>
          <p:nvPr/>
        </p:nvCxnSpPr>
        <p:spPr bwMode="auto">
          <a:xfrm flipV="1">
            <a:off x="6934200" y="4267200"/>
            <a:ext cx="1752600" cy="15240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sp>
        <p:nvSpPr>
          <p:cNvPr id="27659" name="TextBox 24"/>
          <p:cNvSpPr txBox="1">
            <a:spLocks noChangeArrowheads="1"/>
          </p:cNvSpPr>
          <p:nvPr/>
        </p:nvSpPr>
        <p:spPr bwMode="auto">
          <a:xfrm>
            <a:off x="381000" y="5029200"/>
            <a:ext cx="3810000" cy="95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600" b="1">
                <a:solidFill>
                  <a:schemeClr val="tx1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1600" b="1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2pPr>
            <a:lvl3pPr marL="1143000" indent="-228600">
              <a:defRPr sz="1600" b="1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3pPr>
            <a:lvl4pPr marL="1600200" indent="-228600">
              <a:defRPr sz="1600" b="1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4pPr>
            <a:lvl5pPr marL="2057400" indent="-228600">
              <a:defRPr sz="1600" b="1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9pPr>
          </a:lstStyle>
          <a:p>
            <a:r>
              <a:rPr lang="en-US" sz="1400" b="0"/>
              <a:t>Heterozygosity for eight populations of Song Sparrows (Pruett &amp; Winker 2005)</a:t>
            </a:r>
          </a:p>
          <a:p>
            <a:endParaRPr lang="en-US" sz="1400" b="0"/>
          </a:p>
          <a:p>
            <a:endParaRPr lang="en-US" sz="1400" b="0"/>
          </a:p>
        </p:txBody>
      </p:sp>
      <p:pic>
        <p:nvPicPr>
          <p:cNvPr id="27660" name="Picture 1" descr="song sparrow specimens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00" y="76200"/>
            <a:ext cx="3362325" cy="2027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661" name="TextBox 13"/>
          <p:cNvSpPr txBox="1">
            <a:spLocks noChangeArrowheads="1"/>
          </p:cNvSpPr>
          <p:nvPr/>
        </p:nvSpPr>
        <p:spPr bwMode="auto">
          <a:xfrm>
            <a:off x="190250" y="381000"/>
            <a:ext cx="3162144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1600" b="1">
                <a:solidFill>
                  <a:schemeClr val="tx1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1600" b="1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2pPr>
            <a:lvl3pPr marL="1143000" indent="-228600">
              <a:defRPr sz="1600" b="1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3pPr>
            <a:lvl4pPr marL="1600200" indent="-228600">
              <a:defRPr sz="1600" b="1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4pPr>
            <a:lvl5pPr marL="2057400" indent="-228600">
              <a:defRPr sz="1600" b="1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9pPr>
          </a:lstStyle>
          <a:p>
            <a:r>
              <a:rPr lang="en-US" u="sng" dirty="0">
                <a:sym typeface="Symbol" charset="0"/>
              </a:rPr>
              <a:t>Sequential Founder Effect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08426293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taysachs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3974" y="622540"/>
            <a:ext cx="8072741" cy="403220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23974" y="4688028"/>
            <a:ext cx="7646457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Data are consistent with a founder effect resulting from a severe bottleneck in population size between </a:t>
            </a:r>
            <a:r>
              <a:rPr lang="en-US" dirty="0" err="1"/>
              <a:t>a.d.</a:t>
            </a:r>
            <a:r>
              <a:rPr lang="en-US" dirty="0"/>
              <a:t> 1100 and </a:t>
            </a:r>
            <a:r>
              <a:rPr lang="en-US" dirty="0" err="1"/>
              <a:t>a.d.</a:t>
            </a:r>
            <a:r>
              <a:rPr lang="en-US" dirty="0"/>
              <a:t> 1400 - </a:t>
            </a:r>
            <a:r>
              <a:rPr lang="en-US" dirty="0" err="1"/>
              <a:t>Slatkin</a:t>
            </a:r>
            <a:r>
              <a:rPr lang="en-US" dirty="0"/>
              <a:t> (2004) - Am J Hum Genetics.</a:t>
            </a:r>
          </a:p>
          <a:p>
            <a:endParaRPr lang="en-US" dirty="0"/>
          </a:p>
          <a:p>
            <a:r>
              <a:rPr lang="en-US" dirty="0"/>
              <a:t>So the disease alleles are prevalent in descendant populations.</a:t>
            </a:r>
          </a:p>
        </p:txBody>
      </p:sp>
    </p:spTree>
    <p:extLst>
      <p:ext uri="{BB962C8B-B14F-4D97-AF65-F5344CB8AC3E}">
        <p14:creationId xmlns:p14="http://schemas.microsoft.com/office/powerpoint/2010/main" val="2120070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2"/>
          <p:cNvSpPr>
            <a:spLocks noChangeArrowheads="1"/>
          </p:cNvSpPr>
          <p:nvPr/>
        </p:nvSpPr>
        <p:spPr bwMode="auto">
          <a:xfrm>
            <a:off x="228600" y="381000"/>
            <a:ext cx="8534400" cy="5632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457200" indent="-457200"/>
            <a:endParaRPr lang="en-US" u="sng" dirty="0"/>
          </a:p>
          <a:p>
            <a:pPr marL="457200" indent="-457200"/>
            <a:r>
              <a:rPr lang="en-US" u="sng" dirty="0"/>
              <a:t>Mutation</a:t>
            </a:r>
            <a:r>
              <a:rPr lang="en-US" dirty="0"/>
              <a:t>:</a:t>
            </a:r>
          </a:p>
          <a:p>
            <a:pPr marL="457200" indent="-457200">
              <a:buFontTx/>
              <a:buChar char="•"/>
            </a:pPr>
            <a:endParaRPr lang="en-US" dirty="0"/>
          </a:p>
          <a:p>
            <a:pPr marL="457200" indent="-457200">
              <a:buFontTx/>
              <a:buChar char="•"/>
            </a:pPr>
            <a:r>
              <a:rPr lang="en-US" dirty="0"/>
              <a:t>Heritable changes within DNA .</a:t>
            </a:r>
          </a:p>
          <a:p>
            <a:pPr marL="457200" indent="-457200">
              <a:buFontTx/>
              <a:buChar char="•"/>
            </a:pPr>
            <a:endParaRPr lang="en-US" dirty="0"/>
          </a:p>
          <a:p>
            <a:pPr marL="457200" indent="-457200">
              <a:buFontTx/>
              <a:buChar char="•"/>
            </a:pPr>
            <a:r>
              <a:rPr lang="en-US" dirty="0"/>
              <a:t>Source of all new genetic variation.</a:t>
            </a:r>
          </a:p>
          <a:p>
            <a:pPr marL="457200" indent="-457200">
              <a:buFontTx/>
              <a:buChar char="•"/>
            </a:pPr>
            <a:endParaRPr lang="en-US" dirty="0"/>
          </a:p>
          <a:p>
            <a:pPr marL="457200" indent="-457200">
              <a:buFontTx/>
              <a:buChar char="•"/>
            </a:pPr>
            <a:r>
              <a:rPr lang="en-US" dirty="0"/>
              <a:t>Raw material for evolution.</a:t>
            </a:r>
          </a:p>
          <a:p>
            <a:pPr marL="457200" indent="-457200">
              <a:buFontTx/>
              <a:buChar char="•"/>
            </a:pPr>
            <a:endParaRPr lang="en-US" dirty="0"/>
          </a:p>
          <a:p>
            <a:pPr marL="457200" indent="-457200"/>
            <a:r>
              <a:rPr lang="en-US" u="sng" dirty="0"/>
              <a:t>Mutation rate varies between loci and among species</a:t>
            </a:r>
            <a:r>
              <a:rPr lang="en-US" dirty="0"/>
              <a:t>:</a:t>
            </a:r>
          </a:p>
          <a:p>
            <a:pPr marL="1028700" lvl="1" indent="-457200"/>
            <a:r>
              <a:rPr lang="en-US" dirty="0"/>
              <a:t> </a:t>
            </a:r>
          </a:p>
          <a:p>
            <a:pPr marL="1028700" lvl="1" indent="-457200">
              <a:buFontTx/>
              <a:buChar char="•"/>
            </a:pPr>
            <a:r>
              <a:rPr lang="en-US" dirty="0"/>
              <a:t>On average 10</a:t>
            </a:r>
            <a:r>
              <a:rPr lang="en-US" baseline="30000" dirty="0"/>
              <a:t>-4</a:t>
            </a:r>
            <a:r>
              <a:rPr lang="en-US" dirty="0"/>
              <a:t> to 10</a:t>
            </a:r>
            <a:r>
              <a:rPr lang="en-US" baseline="30000" dirty="0"/>
              <a:t>-9</a:t>
            </a:r>
            <a:r>
              <a:rPr lang="en-US" dirty="0"/>
              <a:t> mutations/gene/generation</a:t>
            </a:r>
          </a:p>
          <a:p>
            <a:pPr marL="571500" lvl="1"/>
            <a:r>
              <a:rPr lang="en-US" dirty="0"/>
              <a:t> </a:t>
            </a:r>
          </a:p>
          <a:p>
            <a:pPr marL="1943100" lvl="3" indent="-457200">
              <a:buFontTx/>
              <a:buChar char="•"/>
            </a:pPr>
            <a:r>
              <a:rPr lang="en-US" dirty="0"/>
              <a:t>10</a:t>
            </a:r>
            <a:r>
              <a:rPr lang="en-US" baseline="30000" dirty="0"/>
              <a:t>-7</a:t>
            </a:r>
            <a:r>
              <a:rPr lang="en-US" dirty="0"/>
              <a:t> to 10</a:t>
            </a:r>
            <a:r>
              <a:rPr lang="en-US" baseline="30000" dirty="0"/>
              <a:t>-9 </a:t>
            </a:r>
            <a:r>
              <a:rPr lang="en-US" dirty="0"/>
              <a:t>for higher organisms (i.e., vertebrates)</a:t>
            </a:r>
          </a:p>
          <a:p>
            <a:pPr marL="1943100" lvl="3" indent="-457200">
              <a:buFontTx/>
              <a:buChar char="•"/>
            </a:pPr>
            <a:endParaRPr lang="en-US" dirty="0"/>
          </a:p>
          <a:p>
            <a:pPr marL="1943100" lvl="3" indent="-457200">
              <a:buFontTx/>
              <a:buChar char="•"/>
            </a:pPr>
            <a:r>
              <a:rPr lang="en-US" dirty="0"/>
              <a:t>10</a:t>
            </a:r>
            <a:r>
              <a:rPr lang="en-US" baseline="30000" dirty="0"/>
              <a:t>-9 </a:t>
            </a:r>
            <a:r>
              <a:rPr lang="en-US" dirty="0"/>
              <a:t>for humans = 3 new mutations per DNA replication cycle</a:t>
            </a:r>
          </a:p>
          <a:p>
            <a:pPr marL="1943100" lvl="3" indent="-457200">
              <a:buFontTx/>
              <a:buChar char="•"/>
            </a:pPr>
            <a:endParaRPr lang="en-US" dirty="0"/>
          </a:p>
          <a:p>
            <a:pPr marL="1943100" lvl="3" indent="-457200">
              <a:buFontTx/>
              <a:buChar char="•"/>
            </a:pPr>
            <a:r>
              <a:rPr lang="en-US" dirty="0"/>
              <a:t>DNA viruses = 10</a:t>
            </a:r>
            <a:r>
              <a:rPr lang="en-US" baseline="30000" dirty="0"/>
              <a:t>-6 </a:t>
            </a:r>
            <a:r>
              <a:rPr lang="en-US" dirty="0"/>
              <a:t>to 10</a:t>
            </a:r>
            <a:r>
              <a:rPr lang="en-US" baseline="30000" dirty="0"/>
              <a:t>-8</a:t>
            </a:r>
            <a:r>
              <a:rPr lang="en-US" dirty="0"/>
              <a:t>/RNA viruses = 10</a:t>
            </a:r>
            <a:r>
              <a:rPr lang="en-US" baseline="30000" dirty="0"/>
              <a:t>-3 </a:t>
            </a:r>
            <a:r>
              <a:rPr lang="en-US" dirty="0"/>
              <a:t>to 10</a:t>
            </a:r>
            <a:r>
              <a:rPr lang="en-US" baseline="30000" dirty="0"/>
              <a:t>-5</a:t>
            </a:r>
          </a:p>
          <a:p>
            <a:pPr marL="1943100" lvl="3" indent="-457200">
              <a:buFontTx/>
              <a:buChar char="•"/>
            </a:pPr>
            <a:endParaRPr lang="en-US" dirty="0"/>
          </a:p>
          <a:p>
            <a:pPr marL="1943100" lvl="3" indent="-457200">
              <a:buFontTx/>
              <a:buChar char="•"/>
            </a:pPr>
            <a:r>
              <a:rPr lang="en-US" dirty="0"/>
              <a:t>Human mtDNA = 3 x 10</a:t>
            </a:r>
            <a:r>
              <a:rPr lang="en-US" baseline="30000" dirty="0"/>
              <a:t>-5</a:t>
            </a:r>
          </a:p>
        </p:txBody>
      </p:sp>
      <p:pic>
        <p:nvPicPr>
          <p:cNvPr id="15362" name="Picture 1" descr="Unknown.jpe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0150" y="374650"/>
            <a:ext cx="2438400" cy="1365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54229234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37CEE-AC58-4D02-BBE9-3C9970498F68}" type="slidenum">
              <a:rPr lang="en-US" smtClean="0"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60</a:t>
            </a:fld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77792" y="228599"/>
            <a:ext cx="853219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>
                <a:latin typeface="Calibri"/>
                <a:cs typeface="Calibri"/>
              </a:rPr>
              <a:t>Genetic Drift Causes Populations To Diverge in Allele Frequencies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38800" y="1080984"/>
            <a:ext cx="2423972" cy="548640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" y="1696912"/>
            <a:ext cx="4846320" cy="1665281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2085003" y="3778541"/>
            <a:ext cx="3172797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Calibri"/>
                <a:cs typeface="Calibri"/>
              </a:rPr>
              <a:t>New </a:t>
            </a:r>
            <a:r>
              <a:rPr lang="en-US" b="1" dirty="0">
                <a:latin typeface="Calibri"/>
                <a:cs typeface="Calibri"/>
              </a:rPr>
              <a:t>mutations</a:t>
            </a:r>
            <a:r>
              <a:rPr lang="en-US" dirty="0">
                <a:latin typeface="Calibri"/>
                <a:cs typeface="Calibri"/>
              </a:rPr>
              <a:t> arise &amp; </a:t>
            </a:r>
          </a:p>
          <a:p>
            <a:pPr algn="ctr"/>
            <a:r>
              <a:rPr lang="en-US" b="1" dirty="0">
                <a:latin typeface="Calibri"/>
                <a:cs typeface="Calibri"/>
              </a:rPr>
              <a:t>genetic drift </a:t>
            </a:r>
            <a:r>
              <a:rPr lang="en-US" dirty="0">
                <a:latin typeface="Calibri"/>
                <a:cs typeface="Calibri"/>
              </a:rPr>
              <a:t>causes ancestral variation to be lost</a:t>
            </a:r>
          </a:p>
          <a:p>
            <a:pPr algn="ctr"/>
            <a:endParaRPr lang="en-US" dirty="0">
              <a:latin typeface="Calibri"/>
              <a:cs typeface="Calibri"/>
            </a:endParaRPr>
          </a:p>
          <a:p>
            <a:pPr algn="ctr"/>
            <a:r>
              <a:rPr lang="en-US" b="1" dirty="0">
                <a:latin typeface="Calibri"/>
                <a:cs typeface="Calibri"/>
              </a:rPr>
              <a:t>Shared polymorphisms </a:t>
            </a:r>
            <a:r>
              <a:rPr lang="en-US" dirty="0">
                <a:latin typeface="Calibri"/>
                <a:cs typeface="Calibri"/>
              </a:rPr>
              <a:t>disappear with time through </a:t>
            </a:r>
            <a:r>
              <a:rPr lang="en-US" b="1" dirty="0">
                <a:latin typeface="Calibri"/>
                <a:cs typeface="Calibri"/>
              </a:rPr>
              <a:t>lineage sorting</a:t>
            </a:r>
          </a:p>
        </p:txBody>
      </p:sp>
    </p:spTree>
    <p:extLst>
      <p:ext uri="{BB962C8B-B14F-4D97-AF65-F5344CB8AC3E}">
        <p14:creationId xmlns:p14="http://schemas.microsoft.com/office/powerpoint/2010/main" val="2391653753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18349" y="583108"/>
            <a:ext cx="8047368" cy="63401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u="sng" dirty="0"/>
              <a:t>Summary</a:t>
            </a:r>
          </a:p>
          <a:p>
            <a:pPr marL="342900" indent="-342900">
              <a:buFont typeface="+mj-lt"/>
              <a:buAutoNum type="arabicPeriod"/>
            </a:pPr>
            <a:endParaRPr lang="en-US" dirty="0"/>
          </a:p>
          <a:p>
            <a:pPr marL="342900" indent="-342900">
              <a:buFont typeface="+mj-lt"/>
              <a:buAutoNum type="arabicPeriod"/>
            </a:pPr>
            <a:r>
              <a:rPr lang="en-US" sz="2000" dirty="0"/>
              <a:t>Genetic drift is a stochastic evolutionary force, the effects are unpredictable and can only be predicted with probability.</a:t>
            </a:r>
          </a:p>
          <a:p>
            <a:pPr marL="342900" indent="-342900">
              <a:buFont typeface="+mj-lt"/>
              <a:buAutoNum type="arabicPeriod"/>
            </a:pPr>
            <a:endParaRPr lang="en-US" sz="2000" dirty="0">
              <a:cs typeface="Calibri"/>
            </a:endParaRPr>
          </a:p>
          <a:p>
            <a:pPr marL="342900" indent="-342900">
              <a:buFont typeface="+mj-lt"/>
              <a:buAutoNum type="arabicPeriod"/>
            </a:pPr>
            <a:r>
              <a:rPr lang="en-US" sz="2000" dirty="0">
                <a:cs typeface="Calibri"/>
              </a:rPr>
              <a:t>The magnitude of genetic drift depends on population size (N) because the variance is proportional to 1/2N.</a:t>
            </a:r>
          </a:p>
          <a:p>
            <a:pPr marL="342900" indent="-342900">
              <a:buFont typeface="+mj-lt"/>
              <a:buAutoNum type="arabicPeriod"/>
            </a:pPr>
            <a:endParaRPr lang="en-US" sz="2000" dirty="0">
              <a:cs typeface="Calibri"/>
            </a:endParaRPr>
          </a:p>
          <a:p>
            <a:pPr marL="342900" indent="-342900">
              <a:buFont typeface="+mj-lt"/>
              <a:buAutoNum type="arabicPeriod"/>
            </a:pPr>
            <a:r>
              <a:rPr lang="en-US" sz="2000" dirty="0">
                <a:cs typeface="Calibri"/>
              </a:rPr>
              <a:t>Genetic drift always reduces genetic variation over the long-term (all loci eventually go to fixation).  Common alleles have a higher likelihood of becoming fixed sooner, and rarer alleles have a higher likelihood of being lost sooner.</a:t>
            </a:r>
          </a:p>
          <a:p>
            <a:pPr marL="342900" indent="-342900">
              <a:buFont typeface="+mj-lt"/>
              <a:buAutoNum type="arabicPeriod"/>
            </a:pPr>
            <a:endParaRPr lang="en-US" sz="2000" dirty="0">
              <a:cs typeface="Calibri"/>
            </a:endParaRPr>
          </a:p>
          <a:p>
            <a:pPr marL="342900" indent="-342900">
              <a:buFont typeface="+mj-lt"/>
              <a:buAutoNum type="arabicPeriod"/>
            </a:pPr>
            <a:r>
              <a:rPr lang="en-US" sz="2000" dirty="0">
                <a:cs typeface="Calibri"/>
              </a:rPr>
              <a:t>Genetic drift causes populations to diverge because it causes allele frequencies to diverge when populations are isolated (i.e., limited gene flow).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5205310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/>
          <p:cNvGrpSpPr/>
          <p:nvPr/>
        </p:nvGrpSpPr>
        <p:grpSpPr>
          <a:xfrm>
            <a:off x="501916" y="795249"/>
            <a:ext cx="7505829" cy="1055893"/>
            <a:chOff x="825891" y="1209905"/>
            <a:chExt cx="7505829" cy="1055893"/>
          </a:xfrm>
        </p:grpSpPr>
        <p:sp>
          <p:nvSpPr>
            <p:cNvPr id="9" name="TextBox 8"/>
            <p:cNvSpPr txBox="1"/>
            <p:nvPr/>
          </p:nvSpPr>
          <p:spPr>
            <a:xfrm>
              <a:off x="2719561" y="1425873"/>
              <a:ext cx="685800" cy="7232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457200" indent="-457200">
                <a:spcAft>
                  <a:spcPts val="600"/>
                </a:spcAft>
              </a:pPr>
              <a:r>
                <a:rPr lang="en-US" dirty="0">
                  <a:latin typeface="Times New Roman" panose="02020603050405020304" pitchFamily="18" charset="0"/>
                  <a:ea typeface="Cambria Math" pitchFamily="18" charset="0"/>
                  <a:cs typeface="Times New Roman" panose="02020603050405020304" pitchFamily="18" charset="0"/>
                </a:rPr>
                <a:t>2</a:t>
              </a:r>
              <a:r>
                <a:rPr lang="en-US" i="1" dirty="0">
                  <a:latin typeface="Times New Roman" panose="02020603050405020304" pitchFamily="18" charset="0"/>
                  <a:ea typeface="Cambria Math" pitchFamily="18" charset="0"/>
                  <a:cs typeface="Times New Roman" panose="02020603050405020304" pitchFamily="18" charset="0"/>
                </a:rPr>
                <a:t>N</a:t>
              </a:r>
              <a:r>
                <a:rPr lang="en-US" i="1" baseline="-25000" dirty="0">
                  <a:latin typeface="Times New Roman" panose="02020603050405020304" pitchFamily="18" charset="0"/>
                  <a:ea typeface="Cambria Math" pitchFamily="18" charset="0"/>
                  <a:cs typeface="Times New Roman" panose="02020603050405020304" pitchFamily="18" charset="0"/>
                </a:rPr>
                <a:t>e</a:t>
              </a:r>
              <a:r>
                <a:rPr lang="el-GR" i="1" dirty="0">
                  <a:latin typeface="Times New Roman" panose="02020603050405020304" pitchFamily="18" charset="0"/>
                  <a:ea typeface="Cambria Math" pitchFamily="18" charset="0"/>
                  <a:cs typeface="Times New Roman" panose="02020603050405020304" pitchFamily="18" charset="0"/>
                </a:rPr>
                <a:t>μ</a:t>
              </a:r>
              <a:endParaRPr lang="en-US" i="1" dirty="0">
                <a:latin typeface="Times New Roman" panose="02020603050405020304" pitchFamily="18" charset="0"/>
                <a:ea typeface="Cambria Math" pitchFamily="18" charset="0"/>
                <a:cs typeface="Times New Roman" panose="02020603050405020304" pitchFamily="18" charset="0"/>
              </a:endParaRPr>
            </a:p>
            <a:p>
              <a:pPr marL="457200" indent="-457200"/>
              <a:endParaRPr lang="en-US" dirty="0">
                <a:latin typeface="Times New Roman" panose="02020603050405020304" pitchFamily="18" charset="0"/>
                <a:ea typeface="Cambria Math" pitchFamily="18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2" name="Group 79"/>
            <p:cNvGrpSpPr/>
            <p:nvPr/>
          </p:nvGrpSpPr>
          <p:grpSpPr>
            <a:xfrm>
              <a:off x="825891" y="1367347"/>
              <a:ext cx="7505829" cy="898451"/>
              <a:chOff x="4647180" y="4114800"/>
              <a:chExt cx="4442232" cy="990600"/>
            </a:xfrm>
          </p:grpSpPr>
          <p:sp>
            <p:nvSpPr>
              <p:cNvPr id="3" name="Rounded Rectangle 2"/>
              <p:cNvSpPr/>
              <p:nvPr/>
            </p:nvSpPr>
            <p:spPr>
              <a:xfrm>
                <a:off x="6172200" y="4114800"/>
                <a:ext cx="1371600" cy="990600"/>
              </a:xfrm>
              <a:prstGeom prst="roundRect">
                <a:avLst/>
              </a:prstGeom>
              <a:solidFill>
                <a:schemeClr val="bg1">
                  <a:lumMod val="75000"/>
                </a:schemeClr>
              </a:solidFill>
              <a:ln w="12700" cmpd="sng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Genetic variation; Allele or genotype frequencies</a:t>
                </a:r>
              </a:p>
            </p:txBody>
          </p:sp>
          <p:sp>
            <p:nvSpPr>
              <p:cNvPr id="4" name="Rectangle 3"/>
              <p:cNvSpPr/>
              <p:nvPr/>
            </p:nvSpPr>
            <p:spPr>
              <a:xfrm>
                <a:off x="4647180" y="4397606"/>
                <a:ext cx="1066800" cy="484555"/>
              </a:xfrm>
              <a:prstGeom prst="rect">
                <a:avLst/>
              </a:prstGeom>
              <a:solidFill>
                <a:schemeClr val="bg1">
                  <a:lumMod val="75000"/>
                </a:schemeClr>
              </a:solidFill>
              <a:ln w="12700" cmpd="sng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Mutation</a:t>
                </a:r>
              </a:p>
            </p:txBody>
          </p:sp>
          <p:sp>
            <p:nvSpPr>
              <p:cNvPr id="5" name="Rectangle 4"/>
              <p:cNvSpPr/>
              <p:nvPr/>
            </p:nvSpPr>
            <p:spPr>
              <a:xfrm>
                <a:off x="8022612" y="4381765"/>
                <a:ext cx="1066800" cy="533400"/>
              </a:xfrm>
              <a:prstGeom prst="rect">
                <a:avLst/>
              </a:prstGeom>
              <a:solidFill>
                <a:schemeClr val="bg1">
                  <a:lumMod val="75000"/>
                </a:schemeClr>
              </a:solidFill>
              <a:ln w="12700" cmpd="sng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Genetic Drift</a:t>
                </a:r>
              </a:p>
            </p:txBody>
          </p:sp>
          <p:cxnSp>
            <p:nvCxnSpPr>
              <p:cNvPr id="6" name="Straight Arrow Connector 5"/>
              <p:cNvCxnSpPr/>
              <p:nvPr/>
            </p:nvCxnSpPr>
            <p:spPr>
              <a:xfrm>
                <a:off x="5755164" y="4648200"/>
                <a:ext cx="381000" cy="1588"/>
              </a:xfrm>
              <a:prstGeom prst="straightConnector1">
                <a:avLst/>
              </a:prstGeom>
              <a:ln w="28575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" name="Straight Arrow Connector 6"/>
              <p:cNvCxnSpPr/>
              <p:nvPr/>
            </p:nvCxnSpPr>
            <p:spPr>
              <a:xfrm>
                <a:off x="7600428" y="4648200"/>
                <a:ext cx="381000" cy="1588"/>
              </a:xfrm>
              <a:prstGeom prst="straightConnector1">
                <a:avLst/>
              </a:prstGeom>
              <a:ln w="28575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pic>
          <p:nvPicPr>
            <p:cNvPr id="8" name="Picture 3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5830698" y="1209905"/>
              <a:ext cx="373598" cy="594360"/>
            </a:xfrm>
            <a:prstGeom prst="rect">
              <a:avLst/>
            </a:prstGeom>
            <a:noFill/>
          </p:spPr>
        </p:pic>
      </p:grpSp>
      <p:sp>
        <p:nvSpPr>
          <p:cNvPr id="10" name="TextBox 9"/>
          <p:cNvSpPr txBox="1"/>
          <p:nvPr/>
        </p:nvSpPr>
        <p:spPr>
          <a:xfrm>
            <a:off x="518349" y="2280599"/>
            <a:ext cx="7648123" cy="2862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u="sng" dirty="0"/>
              <a:t>Mutation-Drift Equilibrium</a:t>
            </a:r>
          </a:p>
          <a:p>
            <a:endParaRPr lang="en-US" dirty="0"/>
          </a:p>
          <a:p>
            <a:r>
              <a:rPr lang="en-US" dirty="0"/>
              <a:t>Genetic drift always takes away variations, proportional to 1/2N.  Mutation always adds variation proportional to 2N.</a:t>
            </a:r>
          </a:p>
          <a:p>
            <a:endParaRPr lang="en-US" dirty="0"/>
          </a:p>
          <a:p>
            <a:r>
              <a:rPr lang="en-US" dirty="0"/>
              <a:t>Mutation and drift are in equilibrium when the number of mutations entering the population through mutation equals the number of alleles lost through genetic drift.</a:t>
            </a:r>
          </a:p>
          <a:p>
            <a:endParaRPr lang="en-US" dirty="0"/>
          </a:p>
          <a:p>
            <a:r>
              <a:rPr lang="en-US" dirty="0"/>
              <a:t>At equilibrium, genetic diversity remains the same, a function of Ne.</a:t>
            </a:r>
          </a:p>
        </p:txBody>
      </p:sp>
      <p:pic>
        <p:nvPicPr>
          <p:cNvPr id="11" name="Picture 7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86275" y="5524980"/>
            <a:ext cx="1714500" cy="752475"/>
          </a:xfrm>
          <a:prstGeom prst="rect">
            <a:avLst/>
          </a:prstGeom>
          <a:noFill/>
        </p:spPr>
      </p:pic>
      <p:sp>
        <p:nvSpPr>
          <p:cNvPr id="13" name="TextBox 12"/>
          <p:cNvSpPr txBox="1"/>
          <p:nvPr/>
        </p:nvSpPr>
        <p:spPr>
          <a:xfrm>
            <a:off x="3081387" y="5421267"/>
            <a:ext cx="4512426" cy="101566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000" dirty="0">
                <a:highlight>
                  <a:srgbClr val="FFFF00"/>
                </a:highlight>
                <a:latin typeface="Symbol" charset="2"/>
                <a:cs typeface="Symbol" charset="2"/>
              </a:rPr>
              <a:t>4</a:t>
            </a:r>
            <a:r>
              <a:rPr lang="en-US" sz="2000" dirty="0">
                <a:highlight>
                  <a:srgbClr val="FFFF00"/>
                </a:highlight>
                <a:latin typeface="Calibri"/>
                <a:cs typeface="Calibri"/>
              </a:rPr>
              <a:t>N</a:t>
            </a:r>
            <a:r>
              <a:rPr lang="en-US" sz="2000" baseline="-25000" dirty="0">
                <a:highlight>
                  <a:srgbClr val="FFFF00"/>
                </a:highlight>
                <a:latin typeface="Calibri"/>
                <a:cs typeface="Calibri"/>
              </a:rPr>
              <a:t>e</a:t>
            </a:r>
            <a:r>
              <a:rPr lang="en-US" sz="2000" dirty="0">
                <a:highlight>
                  <a:srgbClr val="FFFF00"/>
                </a:highlight>
                <a:latin typeface="Symbol" charset="2"/>
                <a:cs typeface="Symbol" charset="2"/>
              </a:rPr>
              <a:t>m</a:t>
            </a:r>
            <a:r>
              <a:rPr lang="en-US" sz="2000" dirty="0">
                <a:latin typeface="Symbol" charset="2"/>
                <a:cs typeface="Symbol" charset="2"/>
              </a:rPr>
              <a:t> </a:t>
            </a:r>
            <a:r>
              <a:rPr lang="en-US" sz="2000" dirty="0">
                <a:latin typeface="Calibri"/>
                <a:cs typeface="Calibri"/>
              </a:rPr>
              <a:t>is termed the </a:t>
            </a:r>
            <a:r>
              <a:rPr lang="en-US" sz="2000" u="sng" dirty="0">
                <a:latin typeface="Calibri"/>
                <a:cs typeface="Calibri"/>
              </a:rPr>
              <a:t>neutral parameter</a:t>
            </a:r>
            <a:r>
              <a:rPr lang="en-US" sz="2000" dirty="0">
                <a:latin typeface="Calibri"/>
                <a:cs typeface="Calibri"/>
              </a:rPr>
              <a:t>, describes balance between mutation and genetic drift  </a:t>
            </a:r>
          </a:p>
        </p:txBody>
      </p:sp>
    </p:spTree>
    <p:extLst>
      <p:ext uri="{BB962C8B-B14F-4D97-AF65-F5344CB8AC3E}">
        <p14:creationId xmlns:p14="http://schemas.microsoft.com/office/powerpoint/2010/main" val="28707743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Chart 2"/>
          <p:cNvGraphicFramePr/>
          <p:nvPr>
            <p:extLst>
              <p:ext uri="{D42A27DB-BD31-4B8C-83A1-F6EECF244321}">
                <p14:modId xmlns:p14="http://schemas.microsoft.com/office/powerpoint/2010/main" val="4197312353"/>
              </p:ext>
            </p:extLst>
          </p:nvPr>
        </p:nvGraphicFramePr>
        <p:xfrm>
          <a:off x="1524000" y="1748930"/>
          <a:ext cx="6086476" cy="443864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426919" y="285690"/>
            <a:ext cx="830705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Calibri"/>
                <a:cs typeface="Calibri"/>
              </a:rPr>
              <a:t>At mutation-drift equilibrium H</a:t>
            </a:r>
            <a:r>
              <a:rPr lang="en-US" sz="2800" baseline="-25000" dirty="0">
                <a:latin typeface="Calibri"/>
                <a:cs typeface="Calibri"/>
              </a:rPr>
              <a:t>E</a:t>
            </a:r>
            <a:r>
              <a:rPr lang="en-US" sz="2800" dirty="0">
                <a:latin typeface="Calibri"/>
                <a:cs typeface="Calibri"/>
              </a:rPr>
              <a:t> is expected to scale to population size Ne</a:t>
            </a:r>
          </a:p>
        </p:txBody>
      </p:sp>
    </p:spTree>
    <p:extLst>
      <p:ext uri="{BB962C8B-B14F-4D97-AF65-F5344CB8AC3E}">
        <p14:creationId xmlns:p14="http://schemas.microsoft.com/office/powerpoint/2010/main" val="2480643840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381" y="456983"/>
            <a:ext cx="8416219" cy="5340567"/>
          </a:xfrm>
          <a:prstGeom prst="rect">
            <a:avLst/>
          </a:prstGeom>
          <a:noFill/>
          <a:ln>
            <a:noFill/>
          </a:ln>
          <a:scene3d>
            <a:camera prst="orthographicFront">
              <a:rot lat="0" lon="0" rev="21552000"/>
            </a:camera>
            <a:lightRig rig="threePt" dir="t"/>
          </a:scene3d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 Box 5"/>
          <p:cNvSpPr txBox="1">
            <a:spLocks noChangeArrowheads="1"/>
          </p:cNvSpPr>
          <p:nvPr/>
        </p:nvSpPr>
        <p:spPr bwMode="auto">
          <a:xfrm>
            <a:off x="2452367" y="6060862"/>
            <a:ext cx="4289425" cy="277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1600" b="1">
                <a:solidFill>
                  <a:schemeClr val="tx1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1600" b="1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2pPr>
            <a:lvl3pPr marL="1143000" indent="-228600">
              <a:defRPr sz="1600" b="1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3pPr>
            <a:lvl4pPr marL="1600200" indent="-228600">
              <a:defRPr sz="1600" b="1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4pPr>
            <a:lvl5pPr marL="2057400" indent="-228600">
              <a:defRPr sz="1600" b="1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9pPr>
          </a:lstStyle>
          <a:p>
            <a:r>
              <a:rPr lang="en-US" sz="1200" b="0" dirty="0" err="1"/>
              <a:t>Hartl</a:t>
            </a:r>
            <a:r>
              <a:rPr lang="en-US" sz="1200" b="0" dirty="0"/>
              <a:t> &amp; Clark (1997) Principles of Population Genetics</a:t>
            </a:r>
          </a:p>
        </p:txBody>
      </p:sp>
    </p:spTree>
    <p:extLst>
      <p:ext uri="{BB962C8B-B14F-4D97-AF65-F5344CB8AC3E}">
        <p14:creationId xmlns:p14="http://schemas.microsoft.com/office/powerpoint/2010/main" val="52354977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n_vs_div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9500" y="1752600"/>
            <a:ext cx="6413500" cy="3624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>
            <a:spLocks noChangeArrowheads="1"/>
          </p:cNvSpPr>
          <p:nvPr/>
        </p:nvSpPr>
        <p:spPr bwMode="auto">
          <a:xfrm>
            <a:off x="2760352" y="457200"/>
            <a:ext cx="5514010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1600" b="1">
                <a:solidFill>
                  <a:schemeClr val="tx1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1600" b="1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2pPr>
            <a:lvl3pPr marL="1143000" indent="-228600">
              <a:defRPr sz="1600" b="1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3pPr>
            <a:lvl4pPr marL="1600200" indent="-228600">
              <a:defRPr sz="1600" b="1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4pPr>
            <a:lvl5pPr marL="2057400" indent="-228600">
              <a:defRPr sz="1600" b="1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9pPr>
          </a:lstStyle>
          <a:p>
            <a:pPr algn="ctr"/>
            <a:r>
              <a:rPr lang="en-US" sz="2200" b="0" dirty="0" err="1"/>
              <a:t>Lewontin’s</a:t>
            </a:r>
            <a:r>
              <a:rPr lang="en-US" sz="2200" b="0" dirty="0"/>
              <a:t> Paradox</a:t>
            </a:r>
          </a:p>
          <a:p>
            <a:pPr algn="ctr"/>
            <a:endParaRPr lang="en-US" b="0" dirty="0"/>
          </a:p>
          <a:p>
            <a:pPr algn="ctr"/>
            <a:r>
              <a:rPr lang="en-US" b="0" dirty="0"/>
              <a:t>Selection Constrains Variation in Larger Populations</a:t>
            </a:r>
          </a:p>
        </p:txBody>
      </p:sp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3786188" y="5867400"/>
            <a:ext cx="457200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sz="1200" b="0"/>
              <a:t>http://www.trevorbedford.com/tree_topology/</a:t>
            </a:r>
          </a:p>
        </p:txBody>
      </p:sp>
      <p:pic>
        <p:nvPicPr>
          <p:cNvPr id="5" name="Picture 1" descr="Richard-Lewontin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304800"/>
            <a:ext cx="1898650" cy="2209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18C7E66-570F-1448-B340-0A9C83B786BF}"/>
              </a:ext>
            </a:extLst>
          </p:cNvPr>
          <p:cNvSpPr txBox="1"/>
          <p:nvPr/>
        </p:nvSpPr>
        <p:spPr>
          <a:xfrm>
            <a:off x="381000" y="5079304"/>
            <a:ext cx="2649255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Finally, we find that there is not as much</a:t>
            </a:r>
          </a:p>
          <a:p>
            <a:r>
              <a:rPr lang="en-US" dirty="0"/>
              <a:t>diversity as we might expect in large Ne populations.</a:t>
            </a:r>
          </a:p>
        </p:txBody>
      </p:sp>
    </p:spTree>
    <p:extLst>
      <p:ext uri="{BB962C8B-B14F-4D97-AF65-F5344CB8AC3E}">
        <p14:creationId xmlns:p14="http://schemas.microsoft.com/office/powerpoint/2010/main" val="181732275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700" y="2194860"/>
            <a:ext cx="6223000" cy="37465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1082400" y="6068217"/>
            <a:ext cx="335745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https://</a:t>
            </a:r>
            <a:r>
              <a:rPr lang="en-US" dirty="0" err="1"/>
              <a:t>viralzone.expasy.org</a:t>
            </a:r>
            <a:r>
              <a:rPr lang="en-US" dirty="0"/>
              <a:t>/4136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94868" y="224118"/>
            <a:ext cx="5873596" cy="16312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Slowest mutation rates are in eukaryotes (10</a:t>
            </a:r>
            <a:r>
              <a:rPr lang="en-US" sz="2000" baseline="30000" dirty="0"/>
              <a:t>-11</a:t>
            </a:r>
            <a:r>
              <a:rPr lang="en-US" sz="2000" dirty="0"/>
              <a:t> to 10</a:t>
            </a:r>
            <a:r>
              <a:rPr lang="en-US" sz="2000" baseline="30000" dirty="0"/>
              <a:t>-9</a:t>
            </a:r>
            <a:r>
              <a:rPr lang="en-US" sz="2000" dirty="0"/>
              <a:t>)</a:t>
            </a:r>
          </a:p>
          <a:p>
            <a:endParaRPr lang="en-US" sz="2000" dirty="0"/>
          </a:p>
          <a:p>
            <a:r>
              <a:rPr lang="en-US" sz="2000" dirty="0"/>
              <a:t>Fasted rates are in RNA viruses (10</a:t>
            </a:r>
            <a:r>
              <a:rPr lang="en-US" sz="2000" baseline="30000" dirty="0"/>
              <a:t>-3</a:t>
            </a:r>
            <a:r>
              <a:rPr lang="en-US" sz="2000" dirty="0"/>
              <a:t>)</a:t>
            </a:r>
          </a:p>
          <a:p>
            <a:endParaRPr lang="en-US" sz="2000" dirty="0"/>
          </a:p>
          <a:p>
            <a:r>
              <a:rPr lang="en-US" sz="2000" dirty="0"/>
              <a:t>Correlated with genome size</a:t>
            </a:r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C71A988D-B33D-1D48-A198-2F70AA2A00CA}"/>
              </a:ext>
            </a:extLst>
          </p:cNvPr>
          <p:cNvCxnSpPr/>
          <p:nvPr/>
        </p:nvCxnSpPr>
        <p:spPr>
          <a:xfrm flipH="1">
            <a:off x="4866572" y="3896940"/>
            <a:ext cx="141149" cy="227065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B3170CA8-793C-9843-AEAE-078DE39DCD24}"/>
              </a:ext>
            </a:extLst>
          </p:cNvPr>
          <p:cNvSpPr txBox="1"/>
          <p:nvPr/>
        </p:nvSpPr>
        <p:spPr>
          <a:xfrm>
            <a:off x="4478283" y="3589163"/>
            <a:ext cx="105888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chemeClr val="accent1">
                    <a:lumMod val="75000"/>
                  </a:schemeClr>
                </a:solidFill>
              </a:rPr>
              <a:t>Coronavirus</a:t>
            </a:r>
          </a:p>
        </p:txBody>
      </p:sp>
    </p:spTree>
    <p:extLst>
      <p:ext uri="{BB962C8B-B14F-4D97-AF65-F5344CB8AC3E}">
        <p14:creationId xmlns:p14="http://schemas.microsoft.com/office/powerpoint/2010/main" val="126798336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2"/>
          <p:cNvSpPr txBox="1">
            <a:spLocks/>
          </p:cNvSpPr>
          <p:nvPr/>
        </p:nvSpPr>
        <p:spPr>
          <a:xfrm>
            <a:off x="471668" y="808037"/>
            <a:ext cx="8382000" cy="4525963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2000" dirty="0">
              <a:latin typeface="Calibri"/>
              <a:cs typeface="Calibri"/>
            </a:endParaRPr>
          </a:p>
          <a:p>
            <a:r>
              <a:rPr lang="en-US" sz="1800" dirty="0">
                <a:latin typeface="Calibri"/>
                <a:cs typeface="Calibri"/>
              </a:rPr>
              <a:t>With </a:t>
            </a:r>
            <a:r>
              <a:rPr lang="el-GR" sz="1800" dirty="0">
                <a:latin typeface="Calibri"/>
                <a:cs typeface="Calibri"/>
              </a:rPr>
              <a:t>μ</a:t>
            </a:r>
            <a:r>
              <a:rPr lang="en-US" sz="1800" dirty="0">
                <a:latin typeface="Calibri"/>
                <a:cs typeface="Calibri"/>
              </a:rPr>
              <a:t> = 1 x 10</a:t>
            </a:r>
            <a:r>
              <a:rPr lang="en-US" sz="1800" baseline="30000" dirty="0">
                <a:latin typeface="Calibri"/>
                <a:cs typeface="Calibri"/>
              </a:rPr>
              <a:t>-9</a:t>
            </a:r>
            <a:r>
              <a:rPr lang="en-US" sz="1800" dirty="0">
                <a:latin typeface="Calibri"/>
                <a:cs typeface="Calibri"/>
              </a:rPr>
              <a:t> mutations in humans per nucleotide per generation </a:t>
            </a:r>
          </a:p>
          <a:p>
            <a:pPr marL="0" indent="0">
              <a:buNone/>
            </a:pPr>
            <a:r>
              <a:rPr lang="en-US" sz="1800" dirty="0">
                <a:latin typeface="Calibri"/>
                <a:cs typeface="Calibri"/>
              </a:rPr>
              <a:t>       (or 1 mutation for every 1 billion nucleotides)…</a:t>
            </a:r>
          </a:p>
          <a:p>
            <a:pPr>
              <a:buFont typeface="Arial"/>
              <a:buNone/>
            </a:pPr>
            <a:endParaRPr lang="en-US" sz="1800" dirty="0">
              <a:latin typeface="Calibri"/>
              <a:cs typeface="Calibri"/>
            </a:endParaRPr>
          </a:p>
          <a:p>
            <a:r>
              <a:rPr lang="en-US" sz="1800" dirty="0">
                <a:latin typeface="Calibri"/>
                <a:cs typeface="Calibri"/>
              </a:rPr>
              <a:t>There are an average of 3.2 point mutations per gamete [(</a:t>
            </a:r>
            <a:r>
              <a:rPr lang="en-US" sz="1800" dirty="0">
                <a:cs typeface="Calibri"/>
              </a:rPr>
              <a:t>3.2 x 10</a:t>
            </a:r>
            <a:r>
              <a:rPr lang="en-US" sz="1800" baseline="30000" dirty="0">
                <a:cs typeface="Calibri"/>
              </a:rPr>
              <a:t>9</a:t>
            </a:r>
            <a:r>
              <a:rPr lang="en-US" sz="1800" dirty="0">
                <a:cs typeface="Calibri"/>
              </a:rPr>
              <a:t>) x (1 x 10</a:t>
            </a:r>
            <a:r>
              <a:rPr lang="en-US" sz="1800" baseline="30000" dirty="0">
                <a:cs typeface="Calibri"/>
              </a:rPr>
              <a:t>-9</a:t>
            </a:r>
            <a:r>
              <a:rPr lang="en-US" sz="1800" dirty="0">
                <a:cs typeface="Calibri"/>
              </a:rPr>
              <a:t>)].</a:t>
            </a:r>
            <a:r>
              <a:rPr lang="en-US" sz="1800" dirty="0">
                <a:latin typeface="Calibri"/>
                <a:cs typeface="Calibri"/>
              </a:rPr>
              <a:t> Each child thus contains an average of 6.4 point mutations that differ from their parents.</a:t>
            </a:r>
          </a:p>
          <a:p>
            <a:pPr>
              <a:buFont typeface="Arial"/>
              <a:buNone/>
            </a:pPr>
            <a:endParaRPr lang="en-US" sz="1800" dirty="0">
              <a:latin typeface="Calibri"/>
              <a:cs typeface="Calibri"/>
            </a:endParaRPr>
          </a:p>
          <a:p>
            <a:r>
              <a:rPr lang="en-US" sz="1800" dirty="0">
                <a:latin typeface="Calibri"/>
                <a:cs typeface="Calibri"/>
              </a:rPr>
              <a:t>With 7 x 10</a:t>
            </a:r>
            <a:r>
              <a:rPr lang="en-US" sz="1800" baseline="30000" dirty="0">
                <a:latin typeface="Calibri"/>
                <a:cs typeface="Calibri"/>
              </a:rPr>
              <a:t>9</a:t>
            </a:r>
            <a:r>
              <a:rPr lang="en-US" sz="1800" dirty="0">
                <a:latin typeface="Calibri"/>
                <a:cs typeface="Calibri"/>
              </a:rPr>
              <a:t> people and two children per couple, the total number of mutations per generation is expected to be:</a:t>
            </a:r>
          </a:p>
          <a:p>
            <a:pPr marL="457200" lvl="1" indent="0">
              <a:buNone/>
            </a:pPr>
            <a:endParaRPr lang="en-US" sz="1800" dirty="0">
              <a:latin typeface="Calibri"/>
              <a:cs typeface="Calibri"/>
            </a:endParaRPr>
          </a:p>
          <a:p>
            <a:pPr lvl="1"/>
            <a:r>
              <a:rPr lang="en-US" sz="1800" dirty="0">
                <a:latin typeface="Calibri"/>
                <a:cs typeface="Calibri"/>
              </a:rPr>
              <a:t>51.2 x 10</a:t>
            </a:r>
            <a:r>
              <a:rPr lang="en-US" sz="1800" baseline="30000" dirty="0">
                <a:latin typeface="Calibri"/>
                <a:cs typeface="Calibri"/>
              </a:rPr>
              <a:t>9</a:t>
            </a:r>
            <a:r>
              <a:rPr lang="en-US" sz="1800" dirty="0">
                <a:latin typeface="Calibri"/>
                <a:cs typeface="Calibri"/>
              </a:rPr>
              <a:t> mutations entering the population every generation!</a:t>
            </a:r>
          </a:p>
          <a:p>
            <a:pPr marL="0" indent="0">
              <a:buFont typeface="Arial"/>
              <a:buNone/>
            </a:pPr>
            <a:endParaRPr lang="en-US" sz="1800" b="1" dirty="0">
              <a:latin typeface="Calibri"/>
              <a:cs typeface="Calibri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04476" y="325170"/>
            <a:ext cx="788824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dirty="0">
                <a:latin typeface="Calibri"/>
                <a:cs typeface="Calibri"/>
              </a:rPr>
              <a:t>Accumulation of Mutations in the Human Population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0269" y="4796118"/>
            <a:ext cx="2440848" cy="18288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B0556C83-C49D-7CFC-D984-FD1ECAFC141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7741" y="4848713"/>
            <a:ext cx="3165644" cy="17834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019497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737B5F8-93ED-981B-3D65-36E6C4EA5A2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2794" y="0"/>
            <a:ext cx="613841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797683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893</TotalTime>
  <Words>2947</Words>
  <Application>Microsoft Macintosh PowerPoint</Application>
  <PresentationFormat>On-screen Show (4:3)</PresentationFormat>
  <Paragraphs>548</Paragraphs>
  <Slides>65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65</vt:i4>
      </vt:variant>
    </vt:vector>
  </HeadingPairs>
  <TitlesOfParts>
    <vt:vector size="73" baseType="lpstr">
      <vt:lpstr>Arial</vt:lpstr>
      <vt:lpstr>Calibri</vt:lpstr>
      <vt:lpstr>Comic Sans MS</vt:lpstr>
      <vt:lpstr>Courier New</vt:lpstr>
      <vt:lpstr>Symbol</vt:lpstr>
      <vt:lpstr>Times New Roman</vt:lpstr>
      <vt:lpstr>Verdana</vt:lpstr>
      <vt:lpstr>Office Theme</vt:lpstr>
      <vt:lpstr>Mutation &amp; Genetic Drift</vt:lpstr>
      <vt:lpstr>Switching gears…</vt:lpstr>
      <vt:lpstr>PowerPoint Presentation</vt:lpstr>
      <vt:lpstr>J. Hey 2011 – Q. Rev. Biol.</vt:lpstr>
      <vt:lpstr>Let’s start with our 1st  evolutionary force, mutation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The 2nd evolutionary force is, genetic drift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University of Alaska Fairbanks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Giants of Population Genetics</dc:title>
  <dc:creator>Kevin McCracken</dc:creator>
  <cp:lastModifiedBy>Kevin McCracken</cp:lastModifiedBy>
  <cp:revision>180</cp:revision>
  <dcterms:created xsi:type="dcterms:W3CDTF">2017-01-09T21:19:33Z</dcterms:created>
  <dcterms:modified xsi:type="dcterms:W3CDTF">2026-09-08T01:15:00Z</dcterms:modified>
</cp:coreProperties>
</file>