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64" r:id="rId13"/>
    <p:sldId id="272" r:id="rId14"/>
    <p:sldId id="277" r:id="rId15"/>
    <p:sldId id="265" r:id="rId16"/>
    <p:sldId id="345" r:id="rId17"/>
    <p:sldId id="267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7" autoAdjust="0"/>
    <p:restoredTop sz="93760"/>
  </p:normalViewPr>
  <p:slideViewPr>
    <p:cSldViewPr snapToGrid="0" snapToObjects="1">
      <p:cViewPr varScale="1">
        <p:scale>
          <a:sx n="207" d="100"/>
          <a:sy n="207" d="100"/>
        </p:scale>
        <p:origin x="2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.net/WileyCDA/ElsArticle/refId-a0026303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dang_57/ano_nuevos_elephant_se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Effective Population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/>
              <a:t>Fall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" y="297891"/>
            <a:ext cx="63500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80" y="5165520"/>
            <a:ext cx="84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/>
              <a:t>ffective </a:t>
            </a:r>
            <a:r>
              <a:rPr lang="en-US" dirty="0"/>
              <a:t>population size through time: showing a steady decline in </a:t>
            </a:r>
            <a:r>
              <a:rPr lang="en-US" dirty="0" err="1"/>
              <a:t>Tassie</a:t>
            </a:r>
            <a:r>
              <a:rPr lang="en-US" dirty="0"/>
              <a:t> tigers and devils over thousands of years. However, populations appear to have </a:t>
            </a:r>
            <a:r>
              <a:rPr lang="en-US" dirty="0" err="1"/>
              <a:t>stabilised</a:t>
            </a:r>
            <a:r>
              <a:rPr lang="en-US" dirty="0"/>
              <a:t> and even increased approx. 6,000 years ago.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612" y="6227148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632722"/>
            <a:ext cx="1969583" cy="11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497966"/>
            <a:ext cx="1969583" cy="1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5" y="788275"/>
            <a:ext cx="7272548" cy="424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80" y="5457183"/>
            <a:ext cx="8142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Evolutionary History of Polar and Brown Bears</a:t>
            </a:r>
          </a:p>
          <a:p>
            <a:r>
              <a:rPr lang="en-US" sz="1600" dirty="0"/>
              <a:t>Frank Hailer, Cardiff University, Cardiff, UK, Andreanna J Welch, Durham University, Durham, UK </a:t>
            </a:r>
          </a:p>
          <a:p>
            <a:r>
              <a:rPr lang="en-US" sz="1600" dirty="0">
                <a:hlinkClick r:id="rId3"/>
              </a:rPr>
              <a:t>http://www.els.net/WileyCDA/ElsArticle/refId-a0026303.html</a:t>
            </a:r>
            <a:endParaRPr lang="en-US" sz="1600" dirty="0"/>
          </a:p>
          <a:p>
            <a:r>
              <a:rPr lang="en-US" sz="1600" dirty="0"/>
              <a:t>Published online: July 2016</a:t>
            </a:r>
          </a:p>
        </p:txBody>
      </p:sp>
    </p:spTree>
    <p:extLst>
      <p:ext uri="{BB962C8B-B14F-4D97-AF65-F5344CB8AC3E}">
        <p14:creationId xmlns:p14="http://schemas.microsoft.com/office/powerpoint/2010/main" val="13843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of-World-Pop-v-History-of-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" y="433399"/>
            <a:ext cx="6781093" cy="50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315" y="5862052"/>
            <a:ext cx="512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 for the human population is ~10,000</a:t>
            </a:r>
          </a:p>
        </p:txBody>
      </p:sp>
    </p:spTree>
    <p:extLst>
      <p:ext uri="{BB962C8B-B14F-4D97-AF65-F5344CB8AC3E}">
        <p14:creationId xmlns:p14="http://schemas.microsoft.com/office/powerpoint/2010/main" val="5790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9374"/>
            <a:ext cx="8292661" cy="592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488" y="6306262"/>
            <a:ext cx="610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erictopol</a:t>
            </a:r>
            <a:r>
              <a:rPr lang="en-US" dirty="0"/>
              <a:t>/status/1037693383370715138</a:t>
            </a:r>
          </a:p>
        </p:txBody>
      </p:sp>
    </p:spTree>
    <p:extLst>
      <p:ext uri="{BB962C8B-B14F-4D97-AF65-F5344CB8AC3E}">
        <p14:creationId xmlns:p14="http://schemas.microsoft.com/office/powerpoint/2010/main" val="14517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D8C7F-64D5-7285-B246-CC4054B8A9B5}"/>
              </a:ext>
            </a:extLst>
          </p:cNvPr>
          <p:cNvGrpSpPr>
            <a:grpSpLocks noChangeAspect="1"/>
          </p:cNvGrpSpPr>
          <p:nvPr/>
        </p:nvGrpSpPr>
        <p:grpSpPr>
          <a:xfrm>
            <a:off x="453147" y="407241"/>
            <a:ext cx="8231344" cy="4890169"/>
            <a:chOff x="1229272" y="218524"/>
            <a:chExt cx="9841283" cy="5846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CBC94D-AD0D-4E6D-94ED-3C0CA0E4A148}"/>
                </a:ext>
              </a:extLst>
            </p:cNvPr>
            <p:cNvGrpSpPr/>
            <p:nvPr/>
          </p:nvGrpSpPr>
          <p:grpSpPr>
            <a:xfrm>
              <a:off x="1229272" y="219232"/>
              <a:ext cx="2345072" cy="5845436"/>
              <a:chOff x="4567617" y="255493"/>
              <a:chExt cx="2345072" cy="58454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334FD7-F00E-5CEA-C069-D58D72CAA731}"/>
                  </a:ext>
                </a:extLst>
              </p:cNvPr>
              <p:cNvGrpSpPr/>
              <p:nvPr/>
            </p:nvGrpSpPr>
            <p:grpSpPr>
              <a:xfrm>
                <a:off x="4567617" y="255493"/>
                <a:ext cx="2345072" cy="5845436"/>
                <a:chOff x="4567617" y="255493"/>
                <a:chExt cx="2345072" cy="58454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7ADC2F-A890-C92C-E124-70BF69983ED0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1543" cy="5253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850010-8619-B4B1-1DB4-D401B524C951}"/>
                    </a:ext>
                  </a:extLst>
                </p:cNvPr>
                <p:cNvSpPr txBox="1"/>
                <p:nvPr/>
              </p:nvSpPr>
              <p:spPr>
                <a:xfrm>
                  <a:off x="4661457" y="255493"/>
                  <a:ext cx="2251232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Autosomal DNA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06C51D4-4DCE-C35E-7C9B-18A04810175D}"/>
                    </a:ext>
                  </a:extLst>
                </p:cNvPr>
                <p:cNvCxnSpPr/>
                <p:nvPr/>
              </p:nvCxnSpPr>
              <p:spPr>
                <a:xfrm flipH="1">
                  <a:off x="6230260" y="3066498"/>
                  <a:ext cx="15014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9E9CE61-BF6C-6034-DFFB-9A2376C5FF53}"/>
                    </a:ext>
                  </a:extLst>
                </p:cNvPr>
                <p:cNvCxnSpPr/>
                <p:nvPr/>
              </p:nvCxnSpPr>
              <p:spPr>
                <a:xfrm flipH="1">
                  <a:off x="5432922" y="3066498"/>
                  <a:ext cx="947487" cy="81628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0361EA-821C-786B-D04F-A8428CBD004B}"/>
                    </a:ext>
                  </a:extLst>
                </p:cNvPr>
                <p:cNvSpPr txBox="1"/>
                <p:nvPr/>
              </p:nvSpPr>
              <p:spPr>
                <a:xfrm>
                  <a:off x="4991477" y="5023780"/>
                  <a:ext cx="1493821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Biparental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B5F7F55-0A04-412C-9AA6-AB5BEA94608F}"/>
                    </a:ext>
                  </a:extLst>
                </p:cNvPr>
                <p:cNvCxnSpPr/>
                <p:nvPr/>
              </p:nvCxnSpPr>
              <p:spPr>
                <a:xfrm>
                  <a:off x="5200919" y="3097592"/>
                  <a:ext cx="122224" cy="80433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90B18EA-88B3-ED5A-A30B-0EE55BE71925}"/>
                    </a:ext>
                  </a:extLst>
                </p:cNvPr>
                <p:cNvCxnSpPr/>
                <p:nvPr/>
              </p:nvCxnSpPr>
              <p:spPr>
                <a:xfrm>
                  <a:off x="5200921" y="3097592"/>
                  <a:ext cx="873555" cy="7657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6D29E3-173E-5318-7B43-28316699A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5A300-229F-2A1F-256F-F2B2B9C12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42F5B-C5C8-C054-723D-072AF8F22629}"/>
                </a:ext>
              </a:extLst>
            </p:cNvPr>
            <p:cNvGrpSpPr/>
            <p:nvPr/>
          </p:nvGrpSpPr>
          <p:grpSpPr>
            <a:xfrm>
              <a:off x="8729691" y="218524"/>
              <a:ext cx="2340864" cy="5846144"/>
              <a:chOff x="4567617" y="269908"/>
              <a:chExt cx="2340864" cy="58461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6AE62B-DD50-0342-127C-D90A335AE285}"/>
                  </a:ext>
                </a:extLst>
              </p:cNvPr>
              <p:cNvGrpSpPr/>
              <p:nvPr/>
            </p:nvGrpSpPr>
            <p:grpSpPr>
              <a:xfrm>
                <a:off x="4567617" y="269908"/>
                <a:ext cx="2340864" cy="5846144"/>
                <a:chOff x="4567617" y="269908"/>
                <a:chExt cx="2340864" cy="58461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0B377FC-14AE-2DDC-45E2-0D3B38AAFA1B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21DFF5-FC58-D3D2-46A8-15B875D50397}"/>
                    </a:ext>
                  </a:extLst>
                </p:cNvPr>
                <p:cNvSpPr txBox="1"/>
                <p:nvPr/>
              </p:nvSpPr>
              <p:spPr>
                <a:xfrm>
                  <a:off x="4825444" y="269908"/>
                  <a:ext cx="1896904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X-linked DNA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BC4079D-D26E-C84A-6D12-DFAAE928D311}"/>
                    </a:ext>
                  </a:extLst>
                </p:cNvPr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FF62A95-1DDC-B125-0C7F-11C394CB1854}"/>
                    </a:ext>
                  </a:extLst>
                </p:cNvPr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B22E62-B467-48EA-A2A0-E195A297AC4C}"/>
                    </a:ext>
                  </a:extLst>
                </p:cNvPr>
                <p:cNvSpPr txBox="1"/>
                <p:nvPr/>
              </p:nvSpPr>
              <p:spPr>
                <a:xfrm>
                  <a:off x="4988264" y="5040799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Sex-linked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EBD7BF7-742C-FAA1-0EF2-2D73FDF5B233}"/>
                    </a:ext>
                  </a:extLst>
                </p:cNvPr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12A5009-4B7F-8C92-9755-944768621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84A5CB-4CBC-5FA9-7AEB-6CC3A983C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772D19-750A-42AF-D4D5-EBD7F72FD8A1}"/>
                </a:ext>
              </a:extLst>
            </p:cNvPr>
            <p:cNvGrpSpPr/>
            <p:nvPr/>
          </p:nvGrpSpPr>
          <p:grpSpPr>
            <a:xfrm>
              <a:off x="3743854" y="219232"/>
              <a:ext cx="2340864" cy="5845437"/>
              <a:chOff x="4726983" y="302869"/>
              <a:chExt cx="2340864" cy="58454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CAE51A-0F39-5A22-2B87-77DC9B98A2D0}"/>
                  </a:ext>
                </a:extLst>
              </p:cNvPr>
              <p:cNvGrpSpPr/>
              <p:nvPr/>
            </p:nvGrpSpPr>
            <p:grpSpPr>
              <a:xfrm>
                <a:off x="4726983" y="302869"/>
                <a:ext cx="2340864" cy="5845437"/>
                <a:chOff x="8083366" y="270614"/>
                <a:chExt cx="2340864" cy="584543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1B3AB8-5898-DEFB-B716-1228AAB47CCB}"/>
                    </a:ext>
                  </a:extLst>
                </p:cNvPr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7536B0-0751-C596-EAD4-66789B7CBD2B}"/>
                    </a:ext>
                  </a:extLst>
                </p:cNvPr>
                <p:cNvSpPr txBox="1"/>
                <p:nvPr/>
              </p:nvSpPr>
              <p:spPr>
                <a:xfrm>
                  <a:off x="8341611" y="270614"/>
                  <a:ext cx="1880575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Y-linked DNA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454C6A-E605-30E0-1581-4F3FBF94E539}"/>
                    </a:ext>
                  </a:extLst>
                </p:cNvPr>
                <p:cNvSpPr txBox="1"/>
                <p:nvPr/>
              </p:nvSpPr>
              <p:spPr>
                <a:xfrm>
                  <a:off x="8523287" y="5043175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Paternal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C36DF7A-5E32-6C83-8681-E2A8D3F278CE}"/>
                    </a:ext>
                  </a:extLst>
                </p:cNvPr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222169-E2F5-2E06-F8B7-5E265A4E3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AA75626-13D8-5A43-F590-0E87D1991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703674-586C-F70A-352A-7853AA3FDEEB}"/>
                </a:ext>
              </a:extLst>
            </p:cNvPr>
            <p:cNvGrpSpPr/>
            <p:nvPr/>
          </p:nvGrpSpPr>
          <p:grpSpPr>
            <a:xfrm>
              <a:off x="6208488" y="219073"/>
              <a:ext cx="2340864" cy="5845595"/>
              <a:chOff x="1045511" y="270457"/>
              <a:chExt cx="2340864" cy="584559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BF34D40-D9B2-83F9-71EE-207A31C67A45}"/>
                  </a:ext>
                </a:extLst>
              </p:cNvPr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B668A0-A614-93D2-A450-821244F3AA52}"/>
                  </a:ext>
                </a:extLst>
              </p:cNvPr>
              <p:cNvSpPr txBox="1"/>
              <p:nvPr/>
            </p:nvSpPr>
            <p:spPr>
              <a:xfrm>
                <a:off x="1246156" y="990149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940A0A-1D7A-8572-596F-375C246A998E}"/>
                  </a:ext>
                </a:extLst>
              </p:cNvPr>
              <p:cNvSpPr txBox="1"/>
              <p:nvPr/>
            </p:nvSpPr>
            <p:spPr>
              <a:xfrm>
                <a:off x="2330502" y="1022763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42044E-6133-16EE-7AE7-C1658076B849}"/>
                  </a:ext>
                </a:extLst>
              </p:cNvPr>
              <p:cNvSpPr txBox="1"/>
              <p:nvPr/>
            </p:nvSpPr>
            <p:spPr>
              <a:xfrm>
                <a:off x="1648011" y="270457"/>
                <a:ext cx="1153214" cy="47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mtDNA</a:t>
                </a:r>
                <a:endParaRPr lang="en-US" sz="2000" b="1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8AE86A4-C87F-3E43-81D4-51382091FD2E}"/>
                  </a:ext>
                </a:extLst>
              </p:cNvPr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489D5E9-1382-D66B-7543-68595D6B6AD2}"/>
                  </a:ext>
                </a:extLst>
              </p:cNvPr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F2D7ADC-AFC4-3C4B-AFD2-2BCC16C2F854}"/>
                  </a:ext>
                </a:extLst>
              </p:cNvPr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D7039-7233-6F76-D343-FC303B5F81C2}"/>
                  </a:ext>
                </a:extLst>
              </p:cNvPr>
              <p:cNvSpPr txBox="1"/>
              <p:nvPr/>
            </p:nvSpPr>
            <p:spPr>
              <a:xfrm>
                <a:off x="1262665" y="3015663"/>
                <a:ext cx="653143" cy="12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×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22877B-41AF-B40C-14FD-6E66DF4BDB0A}"/>
                  </a:ext>
                </a:extLst>
              </p:cNvPr>
              <p:cNvSpPr txBox="1"/>
              <p:nvPr/>
            </p:nvSpPr>
            <p:spPr>
              <a:xfrm>
                <a:off x="1494443" y="5038904"/>
                <a:ext cx="1499569" cy="77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Maternal</a:t>
                </a:r>
              </a:p>
              <a:p>
                <a:pPr algn="ctr"/>
                <a:r>
                  <a:rPr lang="en-US" dirty="0"/>
                  <a:t>Inheritance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FEDB66C-277C-6879-7341-1008B1A60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5580EA-7D7A-7D1D-6FEB-4CD081FB7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A7D2B23-1BE8-000B-533D-7C8AF5D071F6}"/>
              </a:ext>
            </a:extLst>
          </p:cNvPr>
          <p:cNvSpPr txBox="1"/>
          <p:nvPr/>
        </p:nvSpPr>
        <p:spPr>
          <a:xfrm>
            <a:off x="7006217" y="1023264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B772A4-B4D8-7E3C-58CF-3D0A5A80BB43}"/>
              </a:ext>
            </a:extLst>
          </p:cNvPr>
          <p:cNvSpPr txBox="1"/>
          <p:nvPr/>
        </p:nvSpPr>
        <p:spPr>
          <a:xfrm>
            <a:off x="7913175" y="1050545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8D2EAD-44C9-292A-314B-E80E6ABBFAAF}"/>
              </a:ext>
            </a:extLst>
          </p:cNvPr>
          <p:cNvSpPr txBox="1"/>
          <p:nvPr/>
        </p:nvSpPr>
        <p:spPr>
          <a:xfrm>
            <a:off x="2846731" y="1012100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FE44A-6E41-7E88-3F15-32FF4663FCB6}"/>
              </a:ext>
            </a:extLst>
          </p:cNvPr>
          <p:cNvSpPr txBox="1"/>
          <p:nvPr/>
        </p:nvSpPr>
        <p:spPr>
          <a:xfrm>
            <a:off x="3753689" y="1039381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D7061E-6770-BBFC-9E06-E8E21F30F954}"/>
              </a:ext>
            </a:extLst>
          </p:cNvPr>
          <p:cNvSpPr txBox="1"/>
          <p:nvPr/>
        </p:nvSpPr>
        <p:spPr>
          <a:xfrm>
            <a:off x="741456" y="1027035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542D3E-4FE7-44AB-B27F-2E222004CEE7}"/>
              </a:ext>
            </a:extLst>
          </p:cNvPr>
          <p:cNvSpPr txBox="1"/>
          <p:nvPr/>
        </p:nvSpPr>
        <p:spPr>
          <a:xfrm>
            <a:off x="1648414" y="1054316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</p:spTree>
    <p:extLst>
      <p:ext uri="{BB962C8B-B14F-4D97-AF65-F5344CB8AC3E}">
        <p14:creationId xmlns:p14="http://schemas.microsoft.com/office/powerpoint/2010/main" val="240793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For different modes of chromosomal inheritance: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mtDNA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X-linked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Y-linked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Sex-linked alleles become lost or fixed faster than autosomal alleles, because </a:t>
            </a:r>
            <a:r>
              <a:rPr lang="en-US" sz="1800" u="sng" dirty="0">
                <a:latin typeface="Calibri"/>
                <a:cs typeface="Calibri"/>
              </a:rPr>
              <a:t>genetic drift has a larger effect</a:t>
            </a:r>
            <a:r>
              <a:rPr lang="en-US" sz="1800" dirty="0">
                <a:latin typeface="Calibri"/>
                <a:cs typeface="Calibri"/>
              </a:rPr>
              <a:t> on sex-linked loci. 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9038" y="2300785"/>
            <a:ext cx="1876425" cy="2598568"/>
            <a:chOff x="656438" y="2207209"/>
            <a:chExt cx="1876425" cy="259856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4196177"/>
              <a:ext cx="1019175" cy="60960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2207209"/>
              <a:ext cx="942975" cy="619125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3191871"/>
              <a:ext cx="1876425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16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195943" y="1160962"/>
            <a:ext cx="7112726" cy="1312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195944" y="2473779"/>
            <a:ext cx="6965768" cy="231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82199" y="4675753"/>
            <a:ext cx="4480016" cy="512718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027800" y="2862431"/>
            <a:ext cx="5523220" cy="178308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90001" y="5290274"/>
            <a:ext cx="22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average,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0.1</a:t>
            </a:r>
            <a:r>
              <a:rPr lang="en-US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 flow strongly influences N</a:t>
            </a:r>
            <a:r>
              <a:rPr lang="en-US" baseline="-25000" dirty="0"/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6278" y="1166741"/>
            <a:ext cx="3008798" cy="2807026"/>
            <a:chOff x="457200" y="2138662"/>
            <a:chExt cx="3008798" cy="2807026"/>
          </a:xfrm>
        </p:grpSpPr>
        <p:pic>
          <p:nvPicPr>
            <p:cNvPr id="4" name="Picture 3" descr="auk-13-164_pr_fig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8662"/>
              <a:ext cx="2551842" cy="2807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25853" y="384717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9042" y="329429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</p:grp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266852"/>
            <a:ext cx="3094767" cy="8308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976"/>
              </p:ext>
            </p:extLst>
          </p:nvPr>
        </p:nvGraphicFramePr>
        <p:xfrm>
          <a:off x="4108294" y="1355938"/>
          <a:ext cx="4384428" cy="142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/>
                        <a:t>Species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Mallard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9,330,000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Mottled</a:t>
                      </a:r>
                      <a:r>
                        <a:rPr lang="en-US" sz="1600" baseline="0" dirty="0"/>
                        <a:t> Duck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86932" y="3152197"/>
            <a:ext cx="3974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Mottled Ducks &amp; Mallards are closely related but not sister taxa.</a:t>
            </a:r>
          </a:p>
          <a:p>
            <a:endParaRPr lang="en-US" dirty="0"/>
          </a:p>
          <a:p>
            <a:r>
              <a:rPr lang="en-US" dirty="0"/>
              <a:t>Because of recurrent hybridization, gene has driven Mottled Duck N</a:t>
            </a:r>
            <a:r>
              <a:rPr lang="en-US" baseline="-25000" dirty="0"/>
              <a:t>e</a:t>
            </a:r>
            <a:r>
              <a:rPr lang="en-US" dirty="0"/>
              <a:t> &gt; N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Interspecific gene flow has been occurring for a long time.</a:t>
            </a:r>
          </a:p>
          <a:p>
            <a:endParaRPr lang="en-US" dirty="0"/>
          </a:p>
          <a:p>
            <a:r>
              <a:rPr lang="en-US" dirty="0"/>
              <a:t>Mottled Ducks have high genetic diversity because of Mallard introgression.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72141-FCC3-8084-CFEF-B62292C0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24116"/>
            <a:ext cx="1765253" cy="114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EB2C9-9FFD-2C11-A9DA-14A6BE51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121" y="5228951"/>
            <a:ext cx="2177143" cy="1143000"/>
          </a:xfrm>
          <a:prstGeom prst="rect">
            <a:avLst/>
          </a:prstGeom>
        </p:spPr>
      </p:pic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67DDD6AC-EACA-9F8F-0B28-4B13E1A3BBF0}"/>
              </a:ext>
            </a:extLst>
          </p:cNvPr>
          <p:cNvSpPr/>
          <p:nvPr/>
        </p:nvSpPr>
        <p:spPr>
          <a:xfrm flipH="1">
            <a:off x="1453163" y="6440529"/>
            <a:ext cx="1597323" cy="205099"/>
          </a:xfrm>
          <a:prstGeom prst="curvedUpArrow">
            <a:avLst>
              <a:gd name="adj1" fmla="val 25000"/>
              <a:gd name="adj2" fmla="val 19394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0" y="0"/>
            <a:ext cx="419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4A0-F326-F648-ACEB-6CD4E3E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Adaption/Extinction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0C43-5CE3-F947-A6FF-39D5537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Ne is a genetic diversity measure, usually derived from measures such as per site heterozygosity.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Ne thus reflects the adaptive potential of a population.</a:t>
            </a:r>
          </a:p>
          <a:p>
            <a:endParaRPr lang="en-US" sz="2600" dirty="0"/>
          </a:p>
          <a:p>
            <a:r>
              <a:rPr lang="en-US" sz="2600" dirty="0"/>
              <a:t>Therefore it can also reflect potential for extinction because loss of genetic diversity makes species vulnerable to extinction.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vs N</a:t>
            </a:r>
            <a:r>
              <a:rPr lang="en-US" baseline="-25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(N)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/>
                <a:cs typeface="Calibri"/>
              </a:rPr>
              <a:t>2N diploid individuals, with 2 alleles each. Generations are non-overlapping. At each generation, each chromosome inherits its genetic material from a randomly chosen chromosome from the previous  generation, independently from all other chromosomes.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/>
                <a:cs typeface="Calibri"/>
              </a:rPr>
              <a:t>Model Assumptions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9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562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Effective population size (N</a:t>
            </a:r>
            <a:r>
              <a:rPr lang="en-US" sz="2600" b="1" baseline="-25000" dirty="0">
                <a:latin typeface="Calibri"/>
                <a:cs typeface="Calibri"/>
              </a:rPr>
              <a:t>e</a:t>
            </a:r>
            <a:r>
              <a:rPr lang="en-US" sz="2600" b="1" dirty="0">
                <a:latin typeface="Calibri"/>
                <a:cs typeface="Calibri"/>
              </a:rPr>
              <a:t>)</a:t>
            </a:r>
            <a:r>
              <a:rPr lang="en-US" sz="2600" dirty="0">
                <a:latin typeface="Calibri"/>
                <a:cs typeface="Calibri"/>
              </a:rPr>
              <a:t>: the size of an idealized population that would experience drift the same as the actual population.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So N</a:t>
            </a:r>
            <a:r>
              <a:rPr lang="en-US" sz="2400" b="1" baseline="-25000" dirty="0">
                <a:latin typeface="Calibri"/>
                <a:cs typeface="Calibri"/>
              </a:rPr>
              <a:t>e </a:t>
            </a:r>
            <a:r>
              <a:rPr lang="en-US" sz="2400" b="1" dirty="0">
                <a:latin typeface="Calibri"/>
                <a:cs typeface="Calibri"/>
              </a:rPr>
              <a:t> depends 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Calibri"/>
              </a:rPr>
              <a:t>Sex ratio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Breeding structure/overlap of generations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Mean and variance of family size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Variance in population size over time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Etc.</a:t>
            </a:r>
          </a:p>
          <a:p>
            <a:pPr lvl="0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600" dirty="0">
                <a:latin typeface="Calibri"/>
                <a:cs typeface="Calibri"/>
              </a:rPr>
              <a:t>Empirical estimates of Ne usually show that changes in allele frequencies due to drift are faster than predicted by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 So N</a:t>
            </a:r>
            <a:r>
              <a:rPr lang="en-US" sz="2600" baseline="-25000" dirty="0">
                <a:latin typeface="Calibri"/>
                <a:cs typeface="Calibri"/>
              </a:rPr>
              <a:t>e</a:t>
            </a:r>
            <a:r>
              <a:rPr lang="en-US" sz="2600" dirty="0">
                <a:latin typeface="Calibri"/>
                <a:cs typeface="Calibri"/>
              </a:rPr>
              <a:t> is almost always &lt;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sex ratios are unequal.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N</a:t>
            </a:r>
            <a:r>
              <a:rPr lang="en-US" sz="1800" baseline="-2500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 depends more on the rarer sex. Effect of drift is greater if sex ratios are skewed.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Elephant Seals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13" y="1961350"/>
            <a:ext cx="1600200" cy="714375"/>
          </a:xfrm>
          <a:prstGeom prst="rect">
            <a:avLst/>
          </a:prstGeom>
          <a:noFill/>
        </p:spPr>
      </p:pic>
      <p:pic>
        <p:nvPicPr>
          <p:cNvPr id="6" name="Picture 2" descr="Bull and Har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47" y="3465094"/>
            <a:ext cx="3657600" cy="2441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2368" y="3535947"/>
            <a:ext cx="3820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Elephant seal harems average ~12 females per male.</a:t>
            </a:r>
          </a:p>
          <a:p>
            <a:endParaRPr lang="en-US" dirty="0"/>
          </a:p>
          <a:p>
            <a:r>
              <a:rPr lang="en-US" dirty="0"/>
              <a:t>N = 100,000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= 50,000</a:t>
            </a:r>
          </a:p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= 50,000/12 = 4,167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15,384</a:t>
            </a:r>
          </a:p>
        </p:txBody>
      </p:sp>
    </p:spTree>
    <p:extLst>
      <p:ext uri="{BB962C8B-B14F-4D97-AF65-F5344CB8AC3E}">
        <p14:creationId xmlns:p14="http://schemas.microsoft.com/office/powerpoint/2010/main" val="40872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587500"/>
            <a:ext cx="61214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606" y="5270500"/>
            <a:ext cx="774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relationship between Ne and </a:t>
            </a:r>
            <a:r>
              <a:rPr lang="en-US" dirty="0" err="1"/>
              <a:t>Nf</a:t>
            </a:r>
            <a:r>
              <a:rPr lang="en-US" dirty="0"/>
              <a:t> in a population of 1000 mating individuals.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908" y="5780204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</p:spTree>
    <p:extLst>
      <p:ext uri="{BB962C8B-B14F-4D97-AF65-F5344CB8AC3E}">
        <p14:creationId xmlns:p14="http://schemas.microsoft.com/office/powerpoint/2010/main" val="1144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variance in family (K) size is &gt;2: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If all individuals leave the same # offspring,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= 0, and 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= 2N </a:t>
            </a:r>
          </a:p>
          <a:p>
            <a:pPr marL="0" indent="0">
              <a:buNone/>
            </a:pP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Thus, in captive breeding programs, it is possible to increase the Ne by controlling (equalizing) reproductive output!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Simply maximizing number of offspring is not necessarily the best strategy.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This is especially important for endangered species.</a:t>
            </a: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15" y="1945105"/>
            <a:ext cx="13620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26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population size fluctuates over time: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calculated as a harmonic mean in this case.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Harmonic means have different mathematical properties.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disproportionately affected by time periods with small population sizes, because inbreeding is higher during those times.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Genetics diversity declines, and takes a long time to recover.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(because mutation acts very slowly)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4872" y="2049714"/>
            <a:ext cx="6114492" cy="895350"/>
            <a:chOff x="1505508" y="1924050"/>
            <a:chExt cx="6114492" cy="8953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population size in generation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60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88984" y="589534"/>
            <a:ext cx="7245684" cy="5194204"/>
            <a:chOff x="922404" y="168442"/>
            <a:chExt cx="7245684" cy="51942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04" y="2180352"/>
              <a:ext cx="3094892" cy="2743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499" y="2165916"/>
              <a:ext cx="3277589" cy="27432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463424" y="3757692"/>
              <a:ext cx="2362200" cy="1413689"/>
              <a:chOff x="922020" y="2567940"/>
              <a:chExt cx="2362200" cy="14136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96649" y="3704630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22020" y="256794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424888" y="3796596"/>
              <a:ext cx="2362200" cy="540156"/>
              <a:chOff x="4876800" y="2667000"/>
              <a:chExt cx="2362200" cy="218971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49400" y="3733801"/>
                <a:ext cx="184666" cy="112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876800" y="266700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698" y="254098"/>
              <a:ext cx="2249424" cy="16491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20" y="168442"/>
              <a:ext cx="2244436" cy="18288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844016" y="4993314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3.4 million</a:t>
              </a:r>
              <a:endParaRPr lang="en-US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4737" y="4986715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1.5 million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763</Words>
  <Application>Microsoft Macintosh PowerPoint</Application>
  <PresentationFormat>On-screen Show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Cailibri</vt:lpstr>
      <vt:lpstr>Calibri</vt:lpstr>
      <vt:lpstr>Times New Roman</vt:lpstr>
      <vt:lpstr>Office Theme</vt:lpstr>
      <vt:lpstr>Effective Population Size</vt:lpstr>
      <vt:lpstr>N vs Ne</vt:lpstr>
      <vt:lpstr>Wright-Fisher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 strongly influences Ne</vt:lpstr>
      <vt:lpstr>PowerPoint Presentation</vt:lpstr>
      <vt:lpstr>Adaption/Extinction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143</cp:revision>
  <dcterms:created xsi:type="dcterms:W3CDTF">2017-01-09T21:19:33Z</dcterms:created>
  <dcterms:modified xsi:type="dcterms:W3CDTF">2026-02-04T20:10:44Z</dcterms:modified>
</cp:coreProperties>
</file>