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9" r:id="rId7"/>
    <p:sldId id="261" r:id="rId8"/>
    <p:sldId id="262" r:id="rId9"/>
    <p:sldId id="263" r:id="rId10"/>
    <p:sldId id="270" r:id="rId11"/>
    <p:sldId id="271" r:id="rId12"/>
    <p:sldId id="264" r:id="rId13"/>
    <p:sldId id="272" r:id="rId14"/>
    <p:sldId id="277" r:id="rId15"/>
    <p:sldId id="265" r:id="rId16"/>
    <p:sldId id="345" r:id="rId17"/>
    <p:sldId id="267" r:id="rId18"/>
    <p:sldId id="268" r:id="rId19"/>
    <p:sldId id="276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266" autoAdjust="0"/>
    <p:restoredTop sz="93742"/>
  </p:normalViewPr>
  <p:slideViewPr>
    <p:cSldViewPr snapToGrid="0" snapToObjects="1">
      <p:cViewPr varScale="1">
        <p:scale>
          <a:sx n="118" d="100"/>
          <a:sy n="118" d="100"/>
        </p:scale>
        <p:origin x="2584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87F922-569D-634F-BB3B-51A0E68E7064}" type="datetimeFigureOut">
              <a:rPr lang="en-US" smtClean="0"/>
              <a:t>9/10/26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86E469-A527-8A45-AE36-F77C5323F6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979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F534-3BE0-CE4E-A01D-B758576C6A46}" type="datetimeFigureOut">
              <a:rPr lang="en-US" smtClean="0"/>
              <a:t>9/10/26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BBA-E5B2-B148-B46D-51B9A6A3D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88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F534-3BE0-CE4E-A01D-B758576C6A46}" type="datetimeFigureOut">
              <a:rPr lang="en-US" smtClean="0"/>
              <a:t>9/10/26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BBA-E5B2-B148-B46D-51B9A6A3D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064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F534-3BE0-CE4E-A01D-B758576C6A46}" type="datetimeFigureOut">
              <a:rPr lang="en-US" smtClean="0"/>
              <a:t>9/10/26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BBA-E5B2-B148-B46D-51B9A6A3D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580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F534-3BE0-CE4E-A01D-B758576C6A46}" type="datetimeFigureOut">
              <a:rPr lang="en-US" smtClean="0"/>
              <a:t>9/10/26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BBA-E5B2-B148-B46D-51B9A6A3D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824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F534-3BE0-CE4E-A01D-B758576C6A46}" type="datetimeFigureOut">
              <a:rPr lang="en-US" smtClean="0"/>
              <a:t>9/10/26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BBA-E5B2-B148-B46D-51B9A6A3D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218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F534-3BE0-CE4E-A01D-B758576C6A46}" type="datetimeFigureOut">
              <a:rPr lang="en-US" smtClean="0"/>
              <a:t>9/10/26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BBA-E5B2-B148-B46D-51B9A6A3D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24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F534-3BE0-CE4E-A01D-B758576C6A46}" type="datetimeFigureOut">
              <a:rPr lang="en-US" smtClean="0"/>
              <a:t>9/10/26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BBA-E5B2-B148-B46D-51B9A6A3D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743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F534-3BE0-CE4E-A01D-B758576C6A46}" type="datetimeFigureOut">
              <a:rPr lang="en-US" smtClean="0"/>
              <a:t>9/10/26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BBA-E5B2-B148-B46D-51B9A6A3D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112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F534-3BE0-CE4E-A01D-B758576C6A46}" type="datetimeFigureOut">
              <a:rPr lang="en-US" smtClean="0"/>
              <a:t>9/10/26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BBA-E5B2-B148-B46D-51B9A6A3D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203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F534-3BE0-CE4E-A01D-B758576C6A46}" type="datetimeFigureOut">
              <a:rPr lang="en-US" smtClean="0"/>
              <a:t>9/10/26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BBA-E5B2-B148-B46D-51B9A6A3D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288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5F534-3BE0-CE4E-A01D-B758576C6A46}" type="datetimeFigureOut">
              <a:rPr lang="en-US" smtClean="0"/>
              <a:t>9/10/26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33BBA-E5B2-B148-B46D-51B9A6A3D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012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5F534-3BE0-CE4E-A01D-B758576C6A46}" type="datetimeFigureOut">
              <a:rPr lang="en-US" smtClean="0"/>
              <a:t>9/10/26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33BBA-E5B2-B148-B46D-51B9A6A3D0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030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ls.net/WileyCDA/ElsArticle/refId-a0026303.html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base.com/dang_57/ano_nuevos_elephant_seals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36297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/>
              <a:t>Effective Population Size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792072"/>
            <a:ext cx="6400800" cy="1752600"/>
          </a:xfrm>
        </p:spPr>
        <p:txBody>
          <a:bodyPr/>
          <a:lstStyle/>
          <a:p>
            <a:r>
              <a:rPr lang="en-US" dirty="0"/>
              <a:t>University of Miami</a:t>
            </a:r>
          </a:p>
          <a:p>
            <a:r>
              <a:rPr lang="en-US"/>
              <a:t>Fall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1179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80" y="297891"/>
            <a:ext cx="6350000" cy="45593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31080" y="5165520"/>
            <a:ext cx="84345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E</a:t>
            </a:r>
            <a:r>
              <a:rPr lang="en-US"/>
              <a:t>ffective </a:t>
            </a:r>
            <a:r>
              <a:rPr lang="en-US" dirty="0"/>
              <a:t>population size through time: showing a steady decline in </a:t>
            </a:r>
            <a:r>
              <a:rPr lang="en-US" dirty="0" err="1"/>
              <a:t>Tassie</a:t>
            </a:r>
            <a:r>
              <a:rPr lang="en-US" dirty="0"/>
              <a:t> tigers and devils over thousands of years. However, populations appear to have </a:t>
            </a:r>
            <a:r>
              <a:rPr lang="en-US" dirty="0" err="1"/>
              <a:t>stabilised</a:t>
            </a:r>
            <a:r>
              <a:rPr lang="en-US" dirty="0"/>
              <a:t> and even increased approx. 6,000 years ago.</a:t>
            </a:r>
          </a:p>
        </p:txBody>
      </p:sp>
      <p:sp>
        <p:nvSpPr>
          <p:cNvPr id="6" name="Rectangle 5"/>
          <p:cNvSpPr/>
          <p:nvPr/>
        </p:nvSpPr>
        <p:spPr>
          <a:xfrm>
            <a:off x="1561612" y="6227148"/>
            <a:ext cx="61613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www.nature.com</a:t>
            </a:r>
            <a:r>
              <a:rPr lang="en-US" sz="1200" dirty="0"/>
              <a:t>/</a:t>
            </a:r>
            <a:r>
              <a:rPr lang="en-US" sz="1200" dirty="0" err="1"/>
              <a:t>scitable</a:t>
            </a:r>
            <a:r>
              <a:rPr lang="en-US" sz="1200" dirty="0"/>
              <a:t>/</a:t>
            </a:r>
            <a:r>
              <a:rPr lang="en-US" sz="1200" dirty="0" err="1"/>
              <a:t>topicpage</a:t>
            </a:r>
            <a:r>
              <a:rPr lang="en-US" sz="1200" dirty="0"/>
              <a:t>/genetic-drift-and-effective-population-size-772523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2168" y="2632722"/>
            <a:ext cx="1969583" cy="110897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2168" y="497966"/>
            <a:ext cx="1969583" cy="1857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5590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935" y="788275"/>
            <a:ext cx="7272548" cy="424949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12380" y="5457183"/>
            <a:ext cx="814288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Evolutionary History of Polar and Brown Bears</a:t>
            </a:r>
          </a:p>
          <a:p>
            <a:r>
              <a:rPr lang="en-US" sz="1600" dirty="0"/>
              <a:t>Frank Hailer, Cardiff University, Cardiff, UK, Andreanna J Welch, Durham University, Durham, UK </a:t>
            </a:r>
          </a:p>
          <a:p>
            <a:r>
              <a:rPr lang="en-US" sz="1600" dirty="0">
                <a:hlinkClick r:id="rId3"/>
              </a:rPr>
              <a:t>http://www.els.net/WileyCDA/ElsArticle/refId-a0026303.html</a:t>
            </a:r>
            <a:endParaRPr lang="en-US" sz="1600" dirty="0"/>
          </a:p>
          <a:p>
            <a:r>
              <a:rPr lang="en-US" sz="1600" dirty="0"/>
              <a:t>Published online: July 2016</a:t>
            </a:r>
          </a:p>
        </p:txBody>
      </p:sp>
    </p:spTree>
    <p:extLst>
      <p:ext uri="{BB962C8B-B14F-4D97-AF65-F5344CB8AC3E}">
        <p14:creationId xmlns:p14="http://schemas.microsoft.com/office/powerpoint/2010/main" val="13843865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owth-of-World-Pop-v-History-of-Tech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138" y="433399"/>
            <a:ext cx="6781093" cy="50286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98315" y="5862052"/>
            <a:ext cx="51247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N</a:t>
            </a:r>
            <a:r>
              <a:rPr lang="en-US" sz="2400" baseline="-25000" dirty="0"/>
              <a:t>e</a:t>
            </a:r>
            <a:r>
              <a:rPr lang="en-US" sz="2400" dirty="0"/>
              <a:t> for the human population is ~10,000</a:t>
            </a:r>
          </a:p>
        </p:txBody>
      </p:sp>
    </p:spTree>
    <p:extLst>
      <p:ext uri="{BB962C8B-B14F-4D97-AF65-F5344CB8AC3E}">
        <p14:creationId xmlns:p14="http://schemas.microsoft.com/office/powerpoint/2010/main" val="5790837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04" y="229374"/>
            <a:ext cx="8292661" cy="592925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13488" y="6306262"/>
            <a:ext cx="61012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twitter.com</a:t>
            </a:r>
            <a:r>
              <a:rPr lang="en-US" dirty="0"/>
              <a:t>/</a:t>
            </a:r>
            <a:r>
              <a:rPr lang="en-US" dirty="0" err="1"/>
              <a:t>erictopol</a:t>
            </a:r>
            <a:r>
              <a:rPr lang="en-US" dirty="0"/>
              <a:t>/status/1037693383370715138</a:t>
            </a:r>
          </a:p>
        </p:txBody>
      </p:sp>
    </p:spTree>
    <p:extLst>
      <p:ext uri="{BB962C8B-B14F-4D97-AF65-F5344CB8AC3E}">
        <p14:creationId xmlns:p14="http://schemas.microsoft.com/office/powerpoint/2010/main" val="14517971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roup 61">
            <a:extLst>
              <a:ext uri="{FF2B5EF4-FFF2-40B4-BE49-F238E27FC236}">
                <a16:creationId xmlns:a16="http://schemas.microsoft.com/office/drawing/2014/main" id="{C3ED8C7F-64D5-7285-B246-CC4054B8A9B5}"/>
              </a:ext>
            </a:extLst>
          </p:cNvPr>
          <p:cNvGrpSpPr>
            <a:grpSpLocks noChangeAspect="1"/>
          </p:cNvGrpSpPr>
          <p:nvPr/>
        </p:nvGrpSpPr>
        <p:grpSpPr>
          <a:xfrm>
            <a:off x="453147" y="407241"/>
            <a:ext cx="8231344" cy="4890169"/>
            <a:chOff x="1229272" y="218524"/>
            <a:chExt cx="9841283" cy="5846145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9CBC94D-AD0D-4E6D-94ED-3C0CA0E4A148}"/>
                </a:ext>
              </a:extLst>
            </p:cNvPr>
            <p:cNvGrpSpPr/>
            <p:nvPr/>
          </p:nvGrpSpPr>
          <p:grpSpPr>
            <a:xfrm>
              <a:off x="1229272" y="219232"/>
              <a:ext cx="2345072" cy="5845436"/>
              <a:chOff x="4567617" y="255493"/>
              <a:chExt cx="2345072" cy="5845436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2C334FD7-F00E-5CEA-C069-D58D72CAA731}"/>
                  </a:ext>
                </a:extLst>
              </p:cNvPr>
              <p:cNvGrpSpPr/>
              <p:nvPr/>
            </p:nvGrpSpPr>
            <p:grpSpPr>
              <a:xfrm>
                <a:off x="4567617" y="255493"/>
                <a:ext cx="2345072" cy="5845436"/>
                <a:chOff x="4567617" y="255493"/>
                <a:chExt cx="2345072" cy="5845436"/>
              </a:xfrm>
            </p:grpSpPr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E27ADC2F-A890-C92C-E124-70BF69983ED0}"/>
                    </a:ext>
                  </a:extLst>
                </p:cNvPr>
                <p:cNvSpPr/>
                <p:nvPr/>
              </p:nvSpPr>
              <p:spPr>
                <a:xfrm>
                  <a:off x="4567617" y="847044"/>
                  <a:ext cx="2341543" cy="5253885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n>
                      <a:solidFill>
                        <a:sysClr val="windowText" lastClr="000000"/>
                      </a:solidFill>
                    </a:ln>
                  </a:endParaRPr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5E850010-8619-B4B1-1DB4-D401B524C951}"/>
                    </a:ext>
                  </a:extLst>
                </p:cNvPr>
                <p:cNvSpPr txBox="1"/>
                <p:nvPr/>
              </p:nvSpPr>
              <p:spPr>
                <a:xfrm>
                  <a:off x="4661457" y="255493"/>
                  <a:ext cx="2251232" cy="47832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2000" b="1" dirty="0"/>
                    <a:t>Autosomal DNA</a:t>
                  </a:r>
                </a:p>
              </p:txBody>
            </p:sp>
            <p:cxnSp>
              <p:nvCxnSpPr>
                <p:cNvPr id="16" name="Straight Arrow Connector 15">
                  <a:extLst>
                    <a:ext uri="{FF2B5EF4-FFF2-40B4-BE49-F238E27FC236}">
                      <a16:creationId xmlns:a16="http://schemas.microsoft.com/office/drawing/2014/main" id="{D06C51D4-4DCE-C35E-7C9B-18A04810175D}"/>
                    </a:ext>
                  </a:extLst>
                </p:cNvPr>
                <p:cNvCxnSpPr/>
                <p:nvPr/>
              </p:nvCxnSpPr>
              <p:spPr>
                <a:xfrm flipH="1">
                  <a:off x="6230260" y="3066498"/>
                  <a:ext cx="150147" cy="796834"/>
                </a:xfrm>
                <a:prstGeom prst="straightConnector1">
                  <a:avLst/>
                </a:prstGeom>
                <a:ln w="38100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Arrow Connector 16">
                  <a:extLst>
                    <a:ext uri="{FF2B5EF4-FFF2-40B4-BE49-F238E27FC236}">
                      <a16:creationId xmlns:a16="http://schemas.microsoft.com/office/drawing/2014/main" id="{E9E9CE61-BF6C-6034-DFFB-9A2376C5FF53}"/>
                    </a:ext>
                  </a:extLst>
                </p:cNvPr>
                <p:cNvCxnSpPr/>
                <p:nvPr/>
              </p:nvCxnSpPr>
              <p:spPr>
                <a:xfrm flipH="1">
                  <a:off x="5432922" y="3066498"/>
                  <a:ext cx="947487" cy="816283"/>
                </a:xfrm>
                <a:prstGeom prst="straightConnector1">
                  <a:avLst/>
                </a:prstGeom>
                <a:ln w="38100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680361EA-821C-786B-D04F-A8428CBD004B}"/>
                    </a:ext>
                  </a:extLst>
                </p:cNvPr>
                <p:cNvSpPr txBox="1"/>
                <p:nvPr/>
              </p:nvSpPr>
              <p:spPr>
                <a:xfrm>
                  <a:off x="4991477" y="5023780"/>
                  <a:ext cx="1493821" cy="77268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dirty="0"/>
                    <a:t>Biparental</a:t>
                  </a:r>
                </a:p>
                <a:p>
                  <a:pPr algn="ctr"/>
                  <a:r>
                    <a:rPr lang="en-US" dirty="0"/>
                    <a:t>Inheritance</a:t>
                  </a:r>
                </a:p>
              </p:txBody>
            </p:sp>
            <p:cxnSp>
              <p:nvCxnSpPr>
                <p:cNvPr id="19" name="Straight Arrow Connector 18">
                  <a:extLst>
                    <a:ext uri="{FF2B5EF4-FFF2-40B4-BE49-F238E27FC236}">
                      <a16:creationId xmlns:a16="http://schemas.microsoft.com/office/drawing/2014/main" id="{1B5F7F55-0A04-412C-9AA6-AB5BEA94608F}"/>
                    </a:ext>
                  </a:extLst>
                </p:cNvPr>
                <p:cNvCxnSpPr/>
                <p:nvPr/>
              </p:nvCxnSpPr>
              <p:spPr>
                <a:xfrm>
                  <a:off x="5200919" y="3097592"/>
                  <a:ext cx="122224" cy="804333"/>
                </a:xfrm>
                <a:prstGeom prst="straightConnector1">
                  <a:avLst/>
                </a:prstGeom>
                <a:ln w="38100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Arrow Connector 19">
                  <a:extLst>
                    <a:ext uri="{FF2B5EF4-FFF2-40B4-BE49-F238E27FC236}">
                      <a16:creationId xmlns:a16="http://schemas.microsoft.com/office/drawing/2014/main" id="{B90B18EA-88B3-ED5A-A30B-0EE55BE71925}"/>
                    </a:ext>
                  </a:extLst>
                </p:cNvPr>
                <p:cNvCxnSpPr/>
                <p:nvPr/>
              </p:nvCxnSpPr>
              <p:spPr>
                <a:xfrm>
                  <a:off x="5200921" y="3097592"/>
                  <a:ext cx="873555" cy="765740"/>
                </a:xfrm>
                <a:prstGeom prst="straightConnector1">
                  <a:avLst/>
                </a:prstGeom>
                <a:ln w="38100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766D29E3-173E-5318-7B43-28316699AB7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206" t="5453" r="41937" b="52503"/>
              <a:stretch/>
            </p:blipFill>
            <p:spPr>
              <a:xfrm>
                <a:off x="4914006" y="1694898"/>
                <a:ext cx="1763486" cy="1371600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7795A300-229F-2A1F-256F-F2B2B9C12FB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206" t="5453" r="41937" b="52503"/>
              <a:stretch/>
            </p:blipFill>
            <p:spPr>
              <a:xfrm>
                <a:off x="5157946" y="3946801"/>
                <a:ext cx="1283917" cy="982593"/>
              </a:xfrm>
              <a:prstGeom prst="rect">
                <a:avLst/>
              </a:prstGeom>
            </p:spPr>
          </p:pic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A5142F5B-C5C8-C054-723D-072AF8F22629}"/>
                </a:ext>
              </a:extLst>
            </p:cNvPr>
            <p:cNvGrpSpPr/>
            <p:nvPr/>
          </p:nvGrpSpPr>
          <p:grpSpPr>
            <a:xfrm>
              <a:off x="8729691" y="218524"/>
              <a:ext cx="2340864" cy="5846144"/>
              <a:chOff x="4567617" y="269908"/>
              <a:chExt cx="2340864" cy="5846144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A96AE62B-DD50-0342-127C-D90A335AE285}"/>
                  </a:ext>
                </a:extLst>
              </p:cNvPr>
              <p:cNvGrpSpPr/>
              <p:nvPr/>
            </p:nvGrpSpPr>
            <p:grpSpPr>
              <a:xfrm>
                <a:off x="4567617" y="269908"/>
                <a:ext cx="2340864" cy="5846144"/>
                <a:chOff x="4567617" y="269908"/>
                <a:chExt cx="2340864" cy="5846144"/>
              </a:xfrm>
            </p:grpSpPr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00B377FC-14AE-2DDC-45E2-0D3B38AAFA1B}"/>
                    </a:ext>
                  </a:extLst>
                </p:cNvPr>
                <p:cNvSpPr/>
                <p:nvPr/>
              </p:nvSpPr>
              <p:spPr>
                <a:xfrm>
                  <a:off x="4567617" y="847044"/>
                  <a:ext cx="2340864" cy="5269008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n>
                      <a:solidFill>
                        <a:sysClr val="windowText" lastClr="000000"/>
                      </a:solidFill>
                    </a:ln>
                  </a:endParaRPr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4921DFF5-FC58-D3D2-46A8-15B875D50397}"/>
                    </a:ext>
                  </a:extLst>
                </p:cNvPr>
                <p:cNvSpPr txBox="1"/>
                <p:nvPr/>
              </p:nvSpPr>
              <p:spPr>
                <a:xfrm>
                  <a:off x="4825444" y="269908"/>
                  <a:ext cx="1896904" cy="47832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2000" b="1" dirty="0"/>
                    <a:t>X-linked DNA</a:t>
                  </a:r>
                </a:p>
              </p:txBody>
            </p:sp>
            <p:cxnSp>
              <p:nvCxnSpPr>
                <p:cNvPr id="31" name="Straight Arrow Connector 30">
                  <a:extLst>
                    <a:ext uri="{FF2B5EF4-FFF2-40B4-BE49-F238E27FC236}">
                      <a16:creationId xmlns:a16="http://schemas.microsoft.com/office/drawing/2014/main" id="{9BC4079D-D26E-C84A-6D12-DFAAE928D311}"/>
                    </a:ext>
                  </a:extLst>
                </p:cNvPr>
                <p:cNvCxnSpPr/>
                <p:nvPr/>
              </p:nvCxnSpPr>
              <p:spPr>
                <a:xfrm flipH="1">
                  <a:off x="6181399" y="3066498"/>
                  <a:ext cx="199008" cy="834705"/>
                </a:xfrm>
                <a:prstGeom prst="straightConnector1">
                  <a:avLst/>
                </a:prstGeom>
                <a:ln w="38100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Arrow Connector 31">
                  <a:extLst>
                    <a:ext uri="{FF2B5EF4-FFF2-40B4-BE49-F238E27FC236}">
                      <a16:creationId xmlns:a16="http://schemas.microsoft.com/office/drawing/2014/main" id="{4FF62A95-1DDC-B125-0C7F-11C394CB1854}"/>
                    </a:ext>
                  </a:extLst>
                </p:cNvPr>
                <p:cNvCxnSpPr/>
                <p:nvPr/>
              </p:nvCxnSpPr>
              <p:spPr>
                <a:xfrm flipH="1">
                  <a:off x="5570511" y="3066498"/>
                  <a:ext cx="809897" cy="796834"/>
                </a:xfrm>
                <a:prstGeom prst="straightConnector1">
                  <a:avLst/>
                </a:prstGeom>
                <a:ln w="38100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C5B22E62-B467-48EA-A2A0-E195A297AC4C}"/>
                    </a:ext>
                  </a:extLst>
                </p:cNvPr>
                <p:cNvSpPr txBox="1"/>
                <p:nvPr/>
              </p:nvSpPr>
              <p:spPr>
                <a:xfrm>
                  <a:off x="4988264" y="5040799"/>
                  <a:ext cx="1499569" cy="77268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dirty="0"/>
                    <a:t>Sex-linked</a:t>
                  </a:r>
                </a:p>
                <a:p>
                  <a:pPr algn="ctr"/>
                  <a:r>
                    <a:rPr lang="en-US" dirty="0"/>
                    <a:t>Inheritance</a:t>
                  </a:r>
                </a:p>
              </p:txBody>
            </p:sp>
            <p:cxnSp>
              <p:nvCxnSpPr>
                <p:cNvPr id="34" name="Straight Arrow Connector 33">
                  <a:extLst>
                    <a:ext uri="{FF2B5EF4-FFF2-40B4-BE49-F238E27FC236}">
                      <a16:creationId xmlns:a16="http://schemas.microsoft.com/office/drawing/2014/main" id="{6EBD7BF7-742C-FAA1-0EF2-2D73FDF5B233}"/>
                    </a:ext>
                  </a:extLst>
                </p:cNvPr>
                <p:cNvCxnSpPr/>
                <p:nvPr/>
              </p:nvCxnSpPr>
              <p:spPr>
                <a:xfrm>
                  <a:off x="5273427" y="3065776"/>
                  <a:ext cx="801049" cy="797556"/>
                </a:xfrm>
                <a:prstGeom prst="straightConnector1">
                  <a:avLst/>
                </a:prstGeom>
                <a:ln w="38100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112A5009-4B7F-8C92-9755-94476862164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206" t="5453" r="41937" b="52503"/>
              <a:stretch/>
            </p:blipFill>
            <p:spPr>
              <a:xfrm>
                <a:off x="4914006" y="1694898"/>
                <a:ext cx="1763486" cy="1371600"/>
              </a:xfrm>
              <a:prstGeom prst="rect">
                <a:avLst/>
              </a:prstGeom>
            </p:spPr>
          </p:pic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BF84A5CB-4CBC-5FA9-7AEB-6CC3A983CCA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206" t="5453" r="41937" b="52503"/>
              <a:stretch/>
            </p:blipFill>
            <p:spPr>
              <a:xfrm>
                <a:off x="5157946" y="3946801"/>
                <a:ext cx="1283917" cy="982593"/>
              </a:xfrm>
              <a:prstGeom prst="rect">
                <a:avLst/>
              </a:prstGeom>
            </p:spPr>
          </p:pic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4E772D19-750A-42AF-D4D5-EBD7F72FD8A1}"/>
                </a:ext>
              </a:extLst>
            </p:cNvPr>
            <p:cNvGrpSpPr/>
            <p:nvPr/>
          </p:nvGrpSpPr>
          <p:grpSpPr>
            <a:xfrm>
              <a:off x="3743854" y="219232"/>
              <a:ext cx="2340864" cy="5845437"/>
              <a:chOff x="4726983" y="302869"/>
              <a:chExt cx="2340864" cy="5845437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55CAE51A-0F39-5A22-2B87-77DC9B98A2D0}"/>
                  </a:ext>
                </a:extLst>
              </p:cNvPr>
              <p:cNvGrpSpPr/>
              <p:nvPr/>
            </p:nvGrpSpPr>
            <p:grpSpPr>
              <a:xfrm>
                <a:off x="4726983" y="302869"/>
                <a:ext cx="2340864" cy="5845437"/>
                <a:chOff x="8083366" y="270614"/>
                <a:chExt cx="2340864" cy="5845437"/>
              </a:xfrm>
            </p:grpSpPr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231B3AB8-5898-DEFB-B716-1228AAB47CCB}"/>
                    </a:ext>
                  </a:extLst>
                </p:cNvPr>
                <p:cNvSpPr/>
                <p:nvPr/>
              </p:nvSpPr>
              <p:spPr>
                <a:xfrm>
                  <a:off x="8083366" y="847043"/>
                  <a:ext cx="2340864" cy="5269008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n>
                      <a:solidFill>
                        <a:sysClr val="windowText" lastClr="000000"/>
                      </a:solidFill>
                    </a:ln>
                  </a:endParaRPr>
                </a:p>
              </p:txBody>
            </p: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FE7536B0-0751-C596-EAD4-66789B7CBD2B}"/>
                    </a:ext>
                  </a:extLst>
                </p:cNvPr>
                <p:cNvSpPr txBox="1"/>
                <p:nvPr/>
              </p:nvSpPr>
              <p:spPr>
                <a:xfrm>
                  <a:off x="8341611" y="270614"/>
                  <a:ext cx="1880575" cy="47832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2000" b="1" dirty="0"/>
                    <a:t>Y-linked DNA</a:t>
                  </a:r>
                </a:p>
              </p:txBody>
            </p:sp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63454C6A-E605-30E0-1581-4F3FBF94E539}"/>
                    </a:ext>
                  </a:extLst>
                </p:cNvPr>
                <p:cNvSpPr txBox="1"/>
                <p:nvPr/>
              </p:nvSpPr>
              <p:spPr>
                <a:xfrm>
                  <a:off x="8523287" y="5043175"/>
                  <a:ext cx="1499569" cy="77268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dirty="0"/>
                    <a:t>Paternal</a:t>
                  </a:r>
                </a:p>
                <a:p>
                  <a:pPr algn="ctr"/>
                  <a:r>
                    <a:rPr lang="en-US" dirty="0"/>
                    <a:t>Inheritance</a:t>
                  </a:r>
                </a:p>
              </p:txBody>
            </p:sp>
            <p:cxnSp>
              <p:nvCxnSpPr>
                <p:cNvPr id="46" name="Straight Arrow Connector 45">
                  <a:extLst>
                    <a:ext uri="{FF2B5EF4-FFF2-40B4-BE49-F238E27FC236}">
                      <a16:creationId xmlns:a16="http://schemas.microsoft.com/office/drawing/2014/main" id="{FC36DF7A-5E32-6C83-8681-E2A8D3F278CE}"/>
                    </a:ext>
                  </a:extLst>
                </p:cNvPr>
                <p:cNvCxnSpPr/>
                <p:nvPr/>
              </p:nvCxnSpPr>
              <p:spPr>
                <a:xfrm>
                  <a:off x="8774952" y="3055631"/>
                  <a:ext cx="0" cy="796834"/>
                </a:xfrm>
                <a:prstGeom prst="straightConnector1">
                  <a:avLst/>
                </a:prstGeom>
                <a:ln w="38100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E5222169-E2F5-2E06-F8B7-5E265A4E341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206" t="5453" r="41937" b="52503"/>
              <a:stretch/>
            </p:blipFill>
            <p:spPr>
              <a:xfrm>
                <a:off x="5090767" y="1718927"/>
                <a:ext cx="1763486" cy="1371600"/>
              </a:xfrm>
              <a:prstGeom prst="rect">
                <a:avLst/>
              </a:prstGeom>
            </p:spPr>
          </p:pic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FAA75626-13D8-5A43-F590-0E87D19917E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206" t="5453" r="41937" b="52503"/>
              <a:stretch/>
            </p:blipFill>
            <p:spPr>
              <a:xfrm>
                <a:off x="5213389" y="3930157"/>
                <a:ext cx="1283917" cy="982593"/>
              </a:xfrm>
              <a:prstGeom prst="rect">
                <a:avLst/>
              </a:prstGeom>
            </p:spPr>
          </p:pic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CC703674-586C-F70A-352A-7853AA3FDEEB}"/>
                </a:ext>
              </a:extLst>
            </p:cNvPr>
            <p:cNvGrpSpPr/>
            <p:nvPr/>
          </p:nvGrpSpPr>
          <p:grpSpPr>
            <a:xfrm>
              <a:off x="6208488" y="219073"/>
              <a:ext cx="2340864" cy="5845595"/>
              <a:chOff x="1045511" y="270457"/>
              <a:chExt cx="2340864" cy="5845595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CBF34D40-D9B2-83F9-71EE-207A31C67A45}"/>
                  </a:ext>
                </a:extLst>
              </p:cNvPr>
              <p:cNvSpPr/>
              <p:nvPr/>
            </p:nvSpPr>
            <p:spPr>
              <a:xfrm>
                <a:off x="1045511" y="847044"/>
                <a:ext cx="2340864" cy="526900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ysClr val="windowText" lastClr="000000"/>
                    </a:solidFill>
                  </a:ln>
                </a:endParaRP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1DB668A0-A614-93D2-A450-821244F3AA52}"/>
                  </a:ext>
                </a:extLst>
              </p:cNvPr>
              <p:cNvSpPr txBox="1"/>
              <p:nvPr/>
            </p:nvSpPr>
            <p:spPr>
              <a:xfrm>
                <a:off x="1246156" y="990149"/>
                <a:ext cx="57476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/>
                  <a:t>♂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1A940A0A-1D7A-8572-596F-375C246A998E}"/>
                  </a:ext>
                </a:extLst>
              </p:cNvPr>
              <p:cNvSpPr txBox="1"/>
              <p:nvPr/>
            </p:nvSpPr>
            <p:spPr>
              <a:xfrm>
                <a:off x="2330502" y="1022763"/>
                <a:ext cx="52686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/>
                  <a:t>♀ 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F742044E-6133-16EE-7AE7-C1658076B849}"/>
                  </a:ext>
                </a:extLst>
              </p:cNvPr>
              <p:cNvSpPr txBox="1"/>
              <p:nvPr/>
            </p:nvSpPr>
            <p:spPr>
              <a:xfrm>
                <a:off x="1648011" y="270457"/>
                <a:ext cx="1153214" cy="4783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000" b="1" dirty="0" err="1"/>
                  <a:t>mtDNA</a:t>
                </a:r>
                <a:endParaRPr lang="en-US" sz="2000" b="1" dirty="0"/>
              </a:p>
            </p:txBody>
          </p:sp>
          <p:cxnSp>
            <p:nvCxnSpPr>
              <p:cNvPr id="54" name="Straight Arrow Connector 53">
                <a:extLst>
                  <a:ext uri="{FF2B5EF4-FFF2-40B4-BE49-F238E27FC236}">
                    <a16:creationId xmlns:a16="http://schemas.microsoft.com/office/drawing/2014/main" id="{E8AE86A4-C87F-3E43-81D4-51382091FD2E}"/>
                  </a:ext>
                </a:extLst>
              </p:cNvPr>
              <p:cNvCxnSpPr/>
              <p:nvPr/>
            </p:nvCxnSpPr>
            <p:spPr>
              <a:xfrm flipH="1">
                <a:off x="2646550" y="3112715"/>
                <a:ext cx="27567" cy="804333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" name="Straight Arrow Connector 54">
                <a:extLst>
                  <a:ext uri="{FF2B5EF4-FFF2-40B4-BE49-F238E27FC236}">
                    <a16:creationId xmlns:a16="http://schemas.microsoft.com/office/drawing/2014/main" id="{C489D5E9-1382-D66B-7543-68595D6B6AD2}"/>
                  </a:ext>
                </a:extLst>
              </p:cNvPr>
              <p:cNvCxnSpPr/>
              <p:nvPr/>
            </p:nvCxnSpPr>
            <p:spPr>
              <a:xfrm flipH="1">
                <a:off x="1836655" y="3112715"/>
                <a:ext cx="837462" cy="804333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3F2D7ADC-AFC4-3C4B-AFD2-2BCC16C2F854}"/>
                  </a:ext>
                </a:extLst>
              </p:cNvPr>
              <p:cNvCxnSpPr/>
              <p:nvPr/>
            </p:nvCxnSpPr>
            <p:spPr>
              <a:xfrm>
                <a:off x="1588460" y="3081621"/>
                <a:ext cx="0" cy="306977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3ABD7039-7233-6F76-D343-FC303B5F81C2}"/>
                  </a:ext>
                </a:extLst>
              </p:cNvPr>
              <p:cNvSpPr txBox="1"/>
              <p:nvPr/>
            </p:nvSpPr>
            <p:spPr>
              <a:xfrm>
                <a:off x="1262665" y="3015663"/>
                <a:ext cx="653143" cy="12142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0" b="1" dirty="0"/>
                  <a:t>×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0022877B-41AF-B40C-14FD-6E66DF4BDB0A}"/>
                  </a:ext>
                </a:extLst>
              </p:cNvPr>
              <p:cNvSpPr txBox="1"/>
              <p:nvPr/>
            </p:nvSpPr>
            <p:spPr>
              <a:xfrm>
                <a:off x="1494443" y="5038904"/>
                <a:ext cx="1499569" cy="7726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Maternal</a:t>
                </a:r>
              </a:p>
              <a:p>
                <a:pPr algn="ctr"/>
                <a:r>
                  <a:rPr lang="en-US" dirty="0"/>
                  <a:t>Inheritance</a:t>
                </a:r>
              </a:p>
            </p:txBody>
          </p:sp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0FEDB66C-277C-6879-7341-1008B1A604E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206" t="5453" r="41937" b="52503"/>
              <a:stretch/>
            </p:blipFill>
            <p:spPr>
              <a:xfrm>
                <a:off x="1262665" y="1631752"/>
                <a:ext cx="1763486" cy="1371600"/>
              </a:xfrm>
              <a:prstGeom prst="rect">
                <a:avLst/>
              </a:prstGeom>
            </p:spPr>
          </p:pic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445580EA-7D7A-7D1D-6FEB-4CD081FB7E3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206" t="5453" r="41937" b="52503"/>
              <a:stretch/>
            </p:blipFill>
            <p:spPr>
              <a:xfrm>
                <a:off x="1588460" y="3958051"/>
                <a:ext cx="1300012" cy="982593"/>
              </a:xfrm>
              <a:prstGeom prst="rect">
                <a:avLst/>
              </a:prstGeom>
            </p:spPr>
          </p:pic>
        </p:grp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4A7D2B23-1BE8-000B-533D-7C8AF5D071F6}"/>
              </a:ext>
            </a:extLst>
          </p:cNvPr>
          <p:cNvSpPr txBox="1"/>
          <p:nvPr/>
        </p:nvSpPr>
        <p:spPr>
          <a:xfrm>
            <a:off x="7006217" y="1023264"/>
            <a:ext cx="480740" cy="540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♂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8B772A4-B4D8-7E3C-58CF-3D0A5A80BB43}"/>
              </a:ext>
            </a:extLst>
          </p:cNvPr>
          <p:cNvSpPr txBox="1"/>
          <p:nvPr/>
        </p:nvSpPr>
        <p:spPr>
          <a:xfrm>
            <a:off x="7913175" y="1050545"/>
            <a:ext cx="440678" cy="540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♀ 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D8D2EAD-44C9-292A-314B-E80E6ABBFAAF}"/>
              </a:ext>
            </a:extLst>
          </p:cNvPr>
          <p:cNvSpPr txBox="1"/>
          <p:nvPr/>
        </p:nvSpPr>
        <p:spPr>
          <a:xfrm>
            <a:off x="2846731" y="1012100"/>
            <a:ext cx="480740" cy="540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♂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3AFE44A-6E41-7E88-3F15-32FF4663FCB6}"/>
              </a:ext>
            </a:extLst>
          </p:cNvPr>
          <p:cNvSpPr txBox="1"/>
          <p:nvPr/>
        </p:nvSpPr>
        <p:spPr>
          <a:xfrm>
            <a:off x="3753689" y="1039381"/>
            <a:ext cx="440678" cy="540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♀ 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ED7061E-6770-BBFC-9E06-E8E21F30F954}"/>
              </a:ext>
            </a:extLst>
          </p:cNvPr>
          <p:cNvSpPr txBox="1"/>
          <p:nvPr/>
        </p:nvSpPr>
        <p:spPr>
          <a:xfrm>
            <a:off x="741456" y="1027035"/>
            <a:ext cx="480740" cy="540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♂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6542D3E-4FE7-44AB-B27F-2E222004CEE7}"/>
              </a:ext>
            </a:extLst>
          </p:cNvPr>
          <p:cNvSpPr txBox="1"/>
          <p:nvPr/>
        </p:nvSpPr>
        <p:spPr>
          <a:xfrm>
            <a:off x="1648414" y="1054316"/>
            <a:ext cx="440678" cy="540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♀ </a:t>
            </a:r>
          </a:p>
        </p:txBody>
      </p:sp>
    </p:spTree>
    <p:extLst>
      <p:ext uri="{BB962C8B-B14F-4D97-AF65-F5344CB8AC3E}">
        <p14:creationId xmlns:p14="http://schemas.microsoft.com/office/powerpoint/2010/main" val="24079388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501316"/>
            <a:ext cx="8229600" cy="61160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>
                <a:latin typeface="Calibri"/>
                <a:cs typeface="Calibri"/>
              </a:rPr>
              <a:t>Factors Affecting Ne</a:t>
            </a:r>
            <a:r>
              <a:rPr lang="en-US" sz="2600" dirty="0">
                <a:latin typeface="Calibri"/>
                <a:cs typeface="Calibri"/>
              </a:rPr>
              <a:t>:</a:t>
            </a:r>
          </a:p>
          <a:p>
            <a:pPr marL="0" indent="0">
              <a:buNone/>
            </a:pPr>
            <a:endParaRPr lang="en-US" sz="2600" dirty="0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en-US" sz="1800" b="1" dirty="0">
                <a:latin typeface="Calibri"/>
                <a:cs typeface="Calibri"/>
              </a:rPr>
              <a:t>For different modes of chromosomal inheritance: </a:t>
            </a: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en-US" sz="1800" dirty="0">
                <a:latin typeface="Calibri"/>
                <a:cs typeface="Calibri"/>
              </a:rPr>
              <a:t>mtDNA</a:t>
            </a: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en-US" sz="1800" dirty="0">
                <a:latin typeface="Calibri"/>
                <a:cs typeface="Calibri"/>
              </a:rPr>
              <a:t>X-linked</a:t>
            </a: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en-US" sz="1800" dirty="0">
                <a:latin typeface="Calibri"/>
                <a:cs typeface="Calibri"/>
              </a:rPr>
              <a:t>Y-linked</a:t>
            </a: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en-US" sz="1800" dirty="0">
                <a:latin typeface="Calibri"/>
                <a:cs typeface="Calibri"/>
              </a:rPr>
              <a:t>Sex-linked alleles become lost or fixed faster than autosomal alleles, because </a:t>
            </a:r>
            <a:r>
              <a:rPr lang="en-US" sz="1800" u="sng" dirty="0">
                <a:latin typeface="Calibri"/>
                <a:cs typeface="Calibri"/>
              </a:rPr>
              <a:t>genetic drift has a larger effect</a:t>
            </a:r>
            <a:r>
              <a:rPr lang="en-US" sz="1800" dirty="0">
                <a:latin typeface="Calibri"/>
                <a:cs typeface="Calibri"/>
              </a:rPr>
              <a:t> on sex-linked loci.  </a:t>
            </a: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ilibri"/>
              <a:cs typeface="Cailibri"/>
            </a:endParaRPr>
          </a:p>
          <a:p>
            <a:pPr marL="0" indent="0">
              <a:buNone/>
            </a:pPr>
            <a:endParaRPr lang="en-US" sz="1800" dirty="0">
              <a:cs typeface="Calibri"/>
            </a:endParaRPr>
          </a:p>
          <a:p>
            <a:pPr marL="0" indent="0">
              <a:buNone/>
            </a:pPr>
            <a:endParaRPr lang="en-US" sz="1800" dirty="0">
              <a:cs typeface="Calibri"/>
            </a:endParaRPr>
          </a:p>
          <a:p>
            <a:pPr marL="0" indent="0">
              <a:buNone/>
            </a:pPr>
            <a:endParaRPr lang="en-US" sz="1800" dirty="0">
              <a:cs typeface="Calibri"/>
            </a:endParaRPr>
          </a:p>
          <a:p>
            <a:pPr marL="0" indent="0">
              <a:buNone/>
            </a:pPr>
            <a:endParaRPr lang="en-US" sz="1800" dirty="0">
              <a:cs typeface="Calibri"/>
            </a:endParaRPr>
          </a:p>
          <a:p>
            <a:pPr marL="0" indent="0">
              <a:buNone/>
            </a:pPr>
            <a:endParaRPr lang="en-US" sz="1800" dirty="0">
              <a:cs typeface="Calibri"/>
            </a:endParaRPr>
          </a:p>
          <a:p>
            <a:pPr marL="0" indent="0">
              <a:buNone/>
            </a:pPr>
            <a:endParaRPr lang="en-US" sz="1800" dirty="0"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2000" dirty="0">
              <a:latin typeface="Calibri"/>
              <a:cs typeface="Calibri"/>
            </a:endParaRPr>
          </a:p>
          <a:p>
            <a:pPr lvl="0">
              <a:spcBef>
                <a:spcPct val="0"/>
              </a:spcBef>
            </a:pPr>
            <a:endParaRPr lang="en-US" dirty="0">
              <a:latin typeface="Calibri"/>
              <a:cs typeface="Calibri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659038" y="2300785"/>
            <a:ext cx="1876425" cy="2598568"/>
            <a:chOff x="656438" y="2207209"/>
            <a:chExt cx="1876425" cy="2598568"/>
          </a:xfrm>
        </p:grpSpPr>
        <p:pic>
          <p:nvPicPr>
            <p:cNvPr id="6" name="Picture 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56438" y="4196177"/>
              <a:ext cx="1019175" cy="609600"/>
            </a:xfrm>
            <a:prstGeom prst="rect">
              <a:avLst/>
            </a:prstGeom>
            <a:noFill/>
          </p:spPr>
        </p:pic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56438" y="2207209"/>
              <a:ext cx="942975" cy="619125"/>
            </a:xfrm>
            <a:prstGeom prst="rect">
              <a:avLst/>
            </a:prstGeom>
            <a:noFill/>
          </p:spPr>
        </p:pic>
        <p:pic>
          <p:nvPicPr>
            <p:cNvPr id="12" name="Picture 5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56438" y="3191871"/>
              <a:ext cx="1876425" cy="714375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0216316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0979" t="30446" r="16132" b="45625"/>
          <a:stretch/>
        </p:blipFill>
        <p:spPr>
          <a:xfrm>
            <a:off x="195943" y="1160962"/>
            <a:ext cx="7112726" cy="13128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0979" t="72292" r="17638" b="23482"/>
          <a:stretch/>
        </p:blipFill>
        <p:spPr>
          <a:xfrm>
            <a:off x="195944" y="2473779"/>
            <a:ext cx="6965768" cy="231866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2482199" y="4675753"/>
            <a:ext cx="4480016" cy="512718"/>
            <a:chOff x="3418840" y="5708469"/>
            <a:chExt cx="5973354" cy="68362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t="83846"/>
            <a:stretch/>
          </p:blipFill>
          <p:spPr>
            <a:xfrm>
              <a:off x="3418840" y="5708469"/>
              <a:ext cx="5842000" cy="64008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788694" y="6015991"/>
              <a:ext cx="2603500" cy="3761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087654" y="6269357"/>
              <a:ext cx="2603500" cy="12273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grpSp>
        <p:nvGrpSpPr>
          <p:cNvPr id="14" name="Group 13"/>
          <p:cNvGrpSpPr>
            <a:grpSpLocks noChangeAspect="1"/>
          </p:cNvGrpSpPr>
          <p:nvPr/>
        </p:nvGrpSpPr>
        <p:grpSpPr>
          <a:xfrm>
            <a:off x="2027800" y="2862431"/>
            <a:ext cx="5523220" cy="1783080"/>
            <a:chOff x="3266440" y="2233749"/>
            <a:chExt cx="5368109" cy="173300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3"/>
            <a:srcRect r="10348" b="66044"/>
            <a:stretch/>
          </p:blipFill>
          <p:spPr>
            <a:xfrm>
              <a:off x="3266440" y="2233749"/>
              <a:ext cx="5237480" cy="1345474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8229600" y="2906486"/>
              <a:ext cx="404949" cy="2416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3796937" y="3252651"/>
              <a:ext cx="404949" cy="44740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682705" y="3242854"/>
              <a:ext cx="404949" cy="44740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3"/>
            <a:srcRect t="73956" r="10348" b="15495"/>
            <a:stretch/>
          </p:blipFill>
          <p:spPr>
            <a:xfrm>
              <a:off x="3266440" y="3548744"/>
              <a:ext cx="5237480" cy="418010"/>
            </a:xfrm>
            <a:prstGeom prst="rect">
              <a:avLst/>
            </a:prstGeom>
          </p:spPr>
        </p:pic>
      </p:grpSp>
      <p:sp>
        <p:nvSpPr>
          <p:cNvPr id="15" name="TextBox 14"/>
          <p:cNvSpPr txBox="1"/>
          <p:nvPr/>
        </p:nvSpPr>
        <p:spPr>
          <a:xfrm>
            <a:off x="3390001" y="5290274"/>
            <a:ext cx="2239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On average, </a:t>
            </a:r>
            <a:r>
              <a:rPr lang="en-US" i="1" dirty="0"/>
              <a:t>N</a:t>
            </a:r>
            <a:r>
              <a:rPr lang="en-US" i="1" baseline="-25000" dirty="0"/>
              <a:t>e</a:t>
            </a:r>
            <a:r>
              <a:rPr lang="en-US" dirty="0"/>
              <a:t> = 0.1</a:t>
            </a:r>
            <a:r>
              <a:rPr lang="en-US" i="1" dirty="0"/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35816156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3917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Gene flow strongly influences N</a:t>
            </a:r>
            <a:r>
              <a:rPr lang="en-US" baseline="-25000" dirty="0"/>
              <a:t>e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496278" y="1166741"/>
            <a:ext cx="3008798" cy="2807026"/>
            <a:chOff x="457200" y="2138662"/>
            <a:chExt cx="3008798" cy="2807026"/>
          </a:xfrm>
        </p:grpSpPr>
        <p:pic>
          <p:nvPicPr>
            <p:cNvPr id="4" name="Picture 3" descr="auk-13-164_pr_fig-1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" y="2138662"/>
              <a:ext cx="2551842" cy="2807026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3025853" y="3847179"/>
              <a:ext cx="44014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/>
                <a:t>*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009042" y="3294299"/>
              <a:ext cx="44014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/>
                <a:t>*</a:t>
              </a:r>
            </a:p>
          </p:txBody>
        </p:sp>
      </p:grpSp>
      <p:pic>
        <p:nvPicPr>
          <p:cNvPr id="7" name="Picture 6" descr="Untitle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35" y="4266852"/>
            <a:ext cx="3094767" cy="830853"/>
          </a:xfrm>
          <a:prstGeom prst="rect">
            <a:avLst/>
          </a:prstGeom>
        </p:spPr>
      </p:pic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7094976"/>
              </p:ext>
            </p:extLst>
          </p:nvPr>
        </p:nvGraphicFramePr>
        <p:xfrm>
          <a:off x="4108294" y="1355938"/>
          <a:ext cx="4384428" cy="14296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614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14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14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6541">
                <a:tc>
                  <a:txBody>
                    <a:bodyPr/>
                    <a:lstStyle/>
                    <a:p>
                      <a:pPr algn="l"/>
                      <a:r>
                        <a:rPr lang="en-US" sz="1600" b="1" u="none" dirty="0"/>
                        <a:t>Species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u="none" dirty="0"/>
                        <a:t>N</a:t>
                      </a:r>
                      <a:r>
                        <a:rPr lang="en-US" sz="1600" b="1" u="none" baseline="-25000" dirty="0"/>
                        <a:t>C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u="none" dirty="0"/>
                        <a:t>N</a:t>
                      </a:r>
                      <a:r>
                        <a:rPr lang="en-US" sz="1600" b="1" u="none" baseline="-25000" dirty="0"/>
                        <a:t>e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6541"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Mallard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9,330,000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640,000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6541"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Mottled</a:t>
                      </a:r>
                      <a:r>
                        <a:rPr lang="en-US" sz="1600" baseline="0" dirty="0"/>
                        <a:t> Duck</a:t>
                      </a:r>
                      <a:endParaRPr lang="en-US" sz="16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135,000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360,000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4586932" y="3152197"/>
            <a:ext cx="39741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Mottled Ducks &amp; Mallards are closely related but not sister taxa.</a:t>
            </a:r>
          </a:p>
          <a:p>
            <a:endParaRPr lang="en-US" dirty="0"/>
          </a:p>
          <a:p>
            <a:r>
              <a:rPr lang="en-US" dirty="0"/>
              <a:t>Because of recurrent hybridization, gene has driven Mottled Duck N</a:t>
            </a:r>
            <a:r>
              <a:rPr lang="en-US" baseline="-25000" dirty="0"/>
              <a:t>e</a:t>
            </a:r>
            <a:r>
              <a:rPr lang="en-US" dirty="0"/>
              <a:t> &gt; N</a:t>
            </a:r>
            <a:r>
              <a:rPr lang="en-US" baseline="-25000" dirty="0"/>
              <a:t>C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Interspecific gene flow has been occurring for a long time.</a:t>
            </a:r>
          </a:p>
          <a:p>
            <a:endParaRPr lang="en-US" dirty="0"/>
          </a:p>
          <a:p>
            <a:r>
              <a:rPr lang="en-US" dirty="0"/>
              <a:t>Mottled Ducks have high genetic diversity because of Mallard introgression.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6672141-FCC3-8084-CFEF-B62292C00D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24116"/>
            <a:ext cx="1765253" cy="114300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39EB2C9-9FFD-2C11-A9DA-14A6BE515F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6121" y="5228951"/>
            <a:ext cx="2177143" cy="1143000"/>
          </a:xfrm>
          <a:prstGeom prst="rect">
            <a:avLst/>
          </a:prstGeom>
        </p:spPr>
      </p:pic>
      <p:sp>
        <p:nvSpPr>
          <p:cNvPr id="14" name="Curved Up Arrow 13">
            <a:extLst>
              <a:ext uri="{FF2B5EF4-FFF2-40B4-BE49-F238E27FC236}">
                <a16:creationId xmlns:a16="http://schemas.microsoft.com/office/drawing/2014/main" id="{67DDD6AC-EACA-9F8F-0B28-4B13E1A3BBF0}"/>
              </a:ext>
            </a:extLst>
          </p:cNvPr>
          <p:cNvSpPr/>
          <p:nvPr/>
        </p:nvSpPr>
        <p:spPr>
          <a:xfrm flipH="1">
            <a:off x="1453163" y="6440529"/>
            <a:ext cx="1597323" cy="205099"/>
          </a:xfrm>
          <a:prstGeom prst="curvedUpArrow">
            <a:avLst>
              <a:gd name="adj1" fmla="val 25000"/>
              <a:gd name="adj2" fmla="val 193948"/>
              <a:gd name="adj3" fmla="val 25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8538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title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120" y="0"/>
            <a:ext cx="41946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6554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7C4A0-F326-F648-ACEB-6CD4E3E47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Adaption/Extinction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CB0C43-5CE3-F947-A6FF-39D55372E8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600" dirty="0"/>
              <a:t>Ne is a genetic diversity measure, usually derived from measures such as per site heterozygosity.</a:t>
            </a:r>
          </a:p>
          <a:p>
            <a:pPr marL="0" indent="0">
              <a:buNone/>
            </a:pPr>
            <a:endParaRPr lang="en-US" sz="2600" dirty="0"/>
          </a:p>
          <a:p>
            <a:r>
              <a:rPr lang="en-US" sz="2600" dirty="0"/>
              <a:t>Ne thus reflects the adaptive potential of a population.</a:t>
            </a:r>
          </a:p>
          <a:p>
            <a:endParaRPr lang="en-US" sz="2600" dirty="0"/>
          </a:p>
          <a:p>
            <a:r>
              <a:rPr lang="en-US" sz="2600" dirty="0"/>
              <a:t>Therefore it can also reflect potential for extinction because loss of genetic diversity makes species vulnerable to extinction.</a:t>
            </a:r>
          </a:p>
          <a:p>
            <a:endParaRPr lang="en-US" sz="2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008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 vs N</a:t>
            </a:r>
            <a:r>
              <a:rPr lang="en-US" baseline="-25000" dirty="0"/>
              <a:t>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latin typeface="Calibri"/>
                <a:cs typeface="Calibri"/>
              </a:rPr>
              <a:t>Census Population Size (N) </a:t>
            </a:r>
            <a:r>
              <a:rPr lang="en-US" sz="2400" dirty="0">
                <a:latin typeface="Calibri"/>
                <a:cs typeface="Calibri"/>
              </a:rPr>
              <a:t>= # of adult (all) individuals (breeding or non-breeding) within a population. This # can be counted by observation.</a:t>
            </a:r>
          </a:p>
          <a:p>
            <a:endParaRPr lang="en-US" sz="2400" dirty="0">
              <a:latin typeface="Calibri"/>
              <a:cs typeface="Calibri"/>
            </a:endParaRPr>
          </a:p>
          <a:p>
            <a:r>
              <a:rPr lang="en-US" sz="2400" b="1" dirty="0">
                <a:latin typeface="Calibri"/>
                <a:cs typeface="Calibri"/>
              </a:rPr>
              <a:t>Effective Population Size (N</a:t>
            </a:r>
            <a:r>
              <a:rPr lang="en-US" sz="2400" b="1" baseline="-25000" dirty="0">
                <a:latin typeface="Calibri"/>
                <a:cs typeface="Calibri"/>
              </a:rPr>
              <a:t>e</a:t>
            </a:r>
            <a:r>
              <a:rPr lang="en-US" sz="2400" dirty="0">
                <a:latin typeface="Calibri"/>
                <a:cs typeface="Calibri"/>
              </a:rPr>
              <a:t>) = The # of individuals in an idealized population (one that meets Wright-Fisher Model) that has the </a:t>
            </a:r>
            <a:r>
              <a:rPr lang="en-US" sz="2400" u="sng" dirty="0">
                <a:latin typeface="Calibri"/>
                <a:cs typeface="Calibri"/>
              </a:rPr>
              <a:t>same magnitude of genetic drift</a:t>
            </a:r>
            <a:r>
              <a:rPr lang="en-US" sz="2400" dirty="0">
                <a:latin typeface="Calibri"/>
                <a:cs typeface="Calibri"/>
              </a:rPr>
              <a:t> as the actual population.</a:t>
            </a:r>
          </a:p>
          <a:p>
            <a:pPr marL="0" indent="0">
              <a:buNone/>
            </a:pPr>
            <a:endParaRPr lang="en-US" sz="2400" dirty="0">
              <a:latin typeface="Calibri"/>
              <a:cs typeface="Calibri"/>
            </a:endParaRPr>
          </a:p>
          <a:p>
            <a:endParaRPr lang="en-US"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6248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/>
                <a:cs typeface="Calibri"/>
              </a:rPr>
              <a:t>Wright-Fisher Model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2900" dirty="0">
                <a:latin typeface="Calibri"/>
                <a:cs typeface="Calibri"/>
              </a:rPr>
              <a:t>2N diploid individuals, with 2 alleles each. Generations are non-overlapping. At each generation, each chromosome inherits its genetic material from a randomly chosen chromosome from the previous  generation, independently from all other chromosomes.</a:t>
            </a:r>
          </a:p>
          <a:p>
            <a:endParaRPr lang="en-US" dirty="0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en-US" sz="2900" b="1" u="sng" dirty="0">
                <a:latin typeface="Calibri"/>
                <a:cs typeface="Calibri"/>
              </a:rPr>
              <a:t>Model Assumptions</a:t>
            </a:r>
          </a:p>
          <a:p>
            <a:pPr marL="0" indent="0">
              <a:buNone/>
            </a:pPr>
            <a:endParaRPr lang="en-US" sz="2900" b="1" u="sng" dirty="0">
              <a:latin typeface="Calibri"/>
              <a:cs typeface="Calibri"/>
            </a:endParaRPr>
          </a:p>
          <a:p>
            <a:r>
              <a:rPr lang="en-US" sz="2900" dirty="0">
                <a:cs typeface="Calibri"/>
              </a:rPr>
              <a:t>Constant population</a:t>
            </a:r>
          </a:p>
          <a:p>
            <a:r>
              <a:rPr lang="en-US" sz="2900" dirty="0">
                <a:cs typeface="Calibri"/>
              </a:rPr>
              <a:t>Discrete/non-overlapping generations</a:t>
            </a:r>
          </a:p>
          <a:p>
            <a:r>
              <a:rPr lang="en-US" sz="2900" dirty="0">
                <a:cs typeface="Calibri"/>
              </a:rPr>
              <a:t>Random mating (</a:t>
            </a:r>
            <a:r>
              <a:rPr lang="en-US" sz="2900" dirty="0" err="1">
                <a:cs typeface="Calibri"/>
              </a:rPr>
              <a:t>panmixia</a:t>
            </a:r>
            <a:r>
              <a:rPr lang="en-US" sz="2900" dirty="0">
                <a:cs typeface="Calibri"/>
              </a:rPr>
              <a:t>)</a:t>
            </a:r>
          </a:p>
          <a:p>
            <a:r>
              <a:rPr lang="en-US" sz="2900" dirty="0">
                <a:cs typeface="Calibri"/>
              </a:rPr>
              <a:t>Equal sex ratio</a:t>
            </a:r>
          </a:p>
          <a:p>
            <a:r>
              <a:rPr lang="en-US" sz="2900" dirty="0">
                <a:cs typeface="Calibri"/>
              </a:rPr>
              <a:t>One locus</a:t>
            </a:r>
          </a:p>
          <a:p>
            <a:r>
              <a:rPr lang="en-US" sz="2900" dirty="0">
                <a:latin typeface="Calibri"/>
                <a:cs typeface="Calibri"/>
              </a:rPr>
              <a:t>No recombination</a:t>
            </a:r>
          </a:p>
          <a:p>
            <a:r>
              <a:rPr lang="en-US" sz="2900" dirty="0">
                <a:latin typeface="Calibri"/>
                <a:cs typeface="Calibri"/>
              </a:rPr>
              <a:t>No population structure</a:t>
            </a:r>
          </a:p>
          <a:p>
            <a:r>
              <a:rPr lang="en-US" sz="2900" dirty="0">
                <a:latin typeface="Calibri"/>
                <a:cs typeface="Calibri"/>
              </a:rPr>
              <a:t>No selection</a:t>
            </a:r>
          </a:p>
          <a:p>
            <a:pPr marL="0" indent="0"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60099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1316"/>
            <a:ext cx="8229600" cy="562484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600" b="1" dirty="0">
                <a:latin typeface="Calibri"/>
                <a:cs typeface="Calibri"/>
              </a:rPr>
              <a:t>Effective population size (N</a:t>
            </a:r>
            <a:r>
              <a:rPr lang="en-US" sz="2600" b="1" baseline="-25000" dirty="0">
                <a:latin typeface="Calibri"/>
                <a:cs typeface="Calibri"/>
              </a:rPr>
              <a:t>e</a:t>
            </a:r>
            <a:r>
              <a:rPr lang="en-US" sz="2600" b="1" dirty="0">
                <a:latin typeface="Calibri"/>
                <a:cs typeface="Calibri"/>
              </a:rPr>
              <a:t>)</a:t>
            </a:r>
            <a:r>
              <a:rPr lang="en-US" sz="2600" dirty="0">
                <a:latin typeface="Calibri"/>
                <a:cs typeface="Calibri"/>
              </a:rPr>
              <a:t>: the size of an idealized population that would experience drift the same as the actual population.</a:t>
            </a:r>
          </a:p>
          <a:p>
            <a:pPr marL="0" indent="0">
              <a:buNone/>
            </a:pPr>
            <a:endParaRPr lang="en-US" sz="2000" dirty="0">
              <a:latin typeface="Calibri"/>
              <a:cs typeface="Calibri"/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en-US" sz="2400" b="1" dirty="0">
                <a:latin typeface="Calibri"/>
                <a:cs typeface="Calibri"/>
              </a:rPr>
              <a:t>So N</a:t>
            </a:r>
            <a:r>
              <a:rPr lang="en-US" sz="2400" b="1" baseline="-25000" dirty="0">
                <a:latin typeface="Calibri"/>
                <a:cs typeface="Calibri"/>
              </a:rPr>
              <a:t>e </a:t>
            </a:r>
            <a:r>
              <a:rPr lang="en-US" sz="2400" b="1" dirty="0">
                <a:latin typeface="Calibri"/>
                <a:cs typeface="Calibri"/>
              </a:rPr>
              <a:t> depends on: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en-US" sz="2400" b="1" dirty="0">
                <a:latin typeface="Calibri"/>
                <a:cs typeface="Calibri"/>
              </a:rPr>
              <a:t> </a:t>
            </a:r>
          </a:p>
          <a:p>
            <a:pPr>
              <a:spcBef>
                <a:spcPct val="0"/>
              </a:spcBef>
            </a:pPr>
            <a:r>
              <a:rPr lang="en-US" sz="2400" dirty="0">
                <a:cs typeface="Calibri"/>
              </a:rPr>
              <a:t>Sex ratio</a:t>
            </a:r>
          </a:p>
          <a:p>
            <a:pPr lvl="0">
              <a:spcBef>
                <a:spcPct val="0"/>
              </a:spcBef>
            </a:pPr>
            <a:r>
              <a:rPr lang="en-US" sz="2400" dirty="0">
                <a:latin typeface="Calibri"/>
                <a:cs typeface="Calibri"/>
              </a:rPr>
              <a:t>Breeding structure/overlap of generations</a:t>
            </a:r>
          </a:p>
          <a:p>
            <a:pPr lvl="0">
              <a:spcBef>
                <a:spcPct val="0"/>
              </a:spcBef>
            </a:pPr>
            <a:r>
              <a:rPr lang="en-US" sz="2400" dirty="0">
                <a:latin typeface="Calibri"/>
                <a:cs typeface="Calibri"/>
              </a:rPr>
              <a:t>Mean and variance of family size</a:t>
            </a:r>
          </a:p>
          <a:p>
            <a:pPr lvl="0">
              <a:spcBef>
                <a:spcPct val="0"/>
              </a:spcBef>
            </a:pPr>
            <a:r>
              <a:rPr lang="en-US" sz="2400" dirty="0">
                <a:latin typeface="Calibri"/>
                <a:cs typeface="Calibri"/>
              </a:rPr>
              <a:t>Variance in population size over time</a:t>
            </a:r>
          </a:p>
          <a:p>
            <a:pPr lvl="0">
              <a:spcBef>
                <a:spcPct val="0"/>
              </a:spcBef>
            </a:pPr>
            <a:r>
              <a:rPr lang="en-US" sz="2400" dirty="0">
                <a:latin typeface="Calibri"/>
                <a:cs typeface="Calibri"/>
              </a:rPr>
              <a:t>Etc.</a:t>
            </a:r>
          </a:p>
          <a:p>
            <a:pPr lvl="0">
              <a:spcBef>
                <a:spcPct val="0"/>
              </a:spcBef>
            </a:pPr>
            <a:endParaRPr lang="en-US" sz="2000" dirty="0">
              <a:latin typeface="Calibri"/>
              <a:cs typeface="Calibri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sz="2600" dirty="0">
                <a:latin typeface="Calibri"/>
                <a:cs typeface="Calibri"/>
              </a:rPr>
              <a:t>Empirical estimates of Ne usually show that changes in allele frequencies due to drift are faster than predicted by </a:t>
            </a:r>
            <a:r>
              <a:rPr lang="en-US" sz="2600" i="1" dirty="0">
                <a:latin typeface="Calibri"/>
                <a:cs typeface="Calibri"/>
              </a:rPr>
              <a:t>N</a:t>
            </a:r>
            <a:r>
              <a:rPr lang="en-US" sz="2600" dirty="0">
                <a:latin typeface="Calibri"/>
                <a:cs typeface="Calibri"/>
              </a:rPr>
              <a:t>. So N</a:t>
            </a:r>
            <a:r>
              <a:rPr lang="en-US" sz="2600" baseline="-25000" dirty="0">
                <a:latin typeface="Calibri"/>
                <a:cs typeface="Calibri"/>
              </a:rPr>
              <a:t>e</a:t>
            </a:r>
            <a:r>
              <a:rPr lang="en-US" sz="2600" dirty="0">
                <a:latin typeface="Calibri"/>
                <a:cs typeface="Calibri"/>
              </a:rPr>
              <a:t> is almost always &lt; </a:t>
            </a:r>
            <a:r>
              <a:rPr lang="en-US" sz="2600" i="1" dirty="0">
                <a:latin typeface="Calibri"/>
                <a:cs typeface="Calibri"/>
              </a:rPr>
              <a:t>N</a:t>
            </a:r>
            <a:r>
              <a:rPr lang="en-US" sz="2600" dirty="0">
                <a:latin typeface="Calibri"/>
                <a:cs typeface="Calibri"/>
              </a:rPr>
              <a:t>.</a:t>
            </a:r>
          </a:p>
          <a:p>
            <a:pPr lvl="0">
              <a:spcBef>
                <a:spcPct val="0"/>
              </a:spcBef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32113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501316"/>
            <a:ext cx="8229600" cy="61160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>
                <a:latin typeface="Calibri"/>
                <a:cs typeface="Calibri"/>
              </a:rPr>
              <a:t>Factors Affecting Ne</a:t>
            </a:r>
            <a:r>
              <a:rPr lang="en-US" sz="2600" dirty="0">
                <a:latin typeface="Calibri"/>
                <a:cs typeface="Calibri"/>
              </a:rPr>
              <a:t>:</a:t>
            </a:r>
          </a:p>
          <a:p>
            <a:pPr marL="0" indent="0">
              <a:buNone/>
            </a:pPr>
            <a:endParaRPr lang="en-US" sz="2600" dirty="0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en-US" sz="1800" b="1" dirty="0">
                <a:latin typeface="Calibri"/>
                <a:cs typeface="Calibri"/>
              </a:rPr>
              <a:t>If sex ratios are unequal. </a:t>
            </a: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en-US" sz="1800" dirty="0">
                <a:cs typeface="Calibri"/>
              </a:rPr>
              <a:t>N</a:t>
            </a:r>
            <a:r>
              <a:rPr lang="en-US" sz="1800" baseline="-25000" dirty="0">
                <a:cs typeface="Calibri"/>
              </a:rPr>
              <a:t>e</a:t>
            </a:r>
            <a:r>
              <a:rPr lang="en-US" sz="1800" dirty="0">
                <a:cs typeface="Calibri"/>
              </a:rPr>
              <a:t> depends more on the rarer sex. Effect of drift is greater if sex ratios are skewed.</a:t>
            </a:r>
          </a:p>
          <a:p>
            <a:pPr marL="0" indent="0">
              <a:buNone/>
            </a:pPr>
            <a:endParaRPr lang="en-US" sz="1800" dirty="0">
              <a:cs typeface="Calibri"/>
            </a:endParaRPr>
          </a:p>
          <a:p>
            <a:pPr marL="0" indent="0">
              <a:buNone/>
            </a:pPr>
            <a:endParaRPr lang="en-US" sz="1800" dirty="0">
              <a:cs typeface="Calibri"/>
            </a:endParaRPr>
          </a:p>
          <a:p>
            <a:pPr marL="0" indent="0">
              <a:buNone/>
            </a:pPr>
            <a:endParaRPr lang="en-US" sz="1800" dirty="0">
              <a:cs typeface="Calibri"/>
            </a:endParaRPr>
          </a:p>
          <a:p>
            <a:pPr marL="0" indent="0">
              <a:buNone/>
            </a:pPr>
            <a:endParaRPr lang="en-US" sz="1800" dirty="0">
              <a:cs typeface="Calibri"/>
            </a:endParaRPr>
          </a:p>
          <a:p>
            <a:pPr marL="0" indent="0">
              <a:buNone/>
            </a:pPr>
            <a:endParaRPr lang="en-US" sz="1800" dirty="0">
              <a:cs typeface="Calibri"/>
            </a:endParaRPr>
          </a:p>
          <a:p>
            <a:pPr marL="0" indent="0">
              <a:buNone/>
            </a:pPr>
            <a:endParaRPr lang="en-US" sz="1800" dirty="0">
              <a:cs typeface="Calibri"/>
            </a:endParaRPr>
          </a:p>
          <a:p>
            <a:pPr marL="0" indent="0">
              <a:buNone/>
            </a:pPr>
            <a:endParaRPr lang="en-US" sz="1800" dirty="0">
              <a:cs typeface="Calibri"/>
            </a:endParaRPr>
          </a:p>
          <a:p>
            <a:pPr marL="0" indent="0">
              <a:buNone/>
            </a:pPr>
            <a:endParaRPr lang="en-US" sz="1800" dirty="0">
              <a:cs typeface="Calibri"/>
            </a:endParaRPr>
          </a:p>
          <a:p>
            <a:pPr marL="0" indent="0">
              <a:buNone/>
            </a:pPr>
            <a:endParaRPr lang="en-US" sz="1800" dirty="0">
              <a:cs typeface="Calibri"/>
            </a:endParaRPr>
          </a:p>
          <a:p>
            <a:pPr marL="0" indent="0">
              <a:buNone/>
            </a:pPr>
            <a:r>
              <a:rPr lang="en-US" sz="1800" dirty="0">
                <a:cs typeface="Calibri"/>
              </a:rPr>
              <a:t>Elephant Seals</a:t>
            </a: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2000" dirty="0">
              <a:latin typeface="Calibri"/>
              <a:cs typeface="Calibri"/>
            </a:endParaRPr>
          </a:p>
          <a:p>
            <a:pPr lvl="0">
              <a:spcBef>
                <a:spcPct val="0"/>
              </a:spcBef>
            </a:pPr>
            <a:endParaRPr lang="en-US" dirty="0">
              <a:latin typeface="Calibri"/>
              <a:cs typeface="Calibri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0813" y="1961350"/>
            <a:ext cx="1600200" cy="714375"/>
          </a:xfrm>
          <a:prstGeom prst="rect">
            <a:avLst/>
          </a:prstGeom>
          <a:noFill/>
        </p:spPr>
      </p:pic>
      <p:pic>
        <p:nvPicPr>
          <p:cNvPr id="6" name="Picture 2" descr="Bull and Harem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8747" y="3465094"/>
            <a:ext cx="3657600" cy="244144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712368" y="3535947"/>
            <a:ext cx="38206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Elephant seal harems average ~12 females per male.</a:t>
            </a:r>
          </a:p>
          <a:p>
            <a:endParaRPr lang="en-US" dirty="0"/>
          </a:p>
          <a:p>
            <a:r>
              <a:rPr lang="en-US" dirty="0"/>
              <a:t>N = 100,000</a:t>
            </a:r>
          </a:p>
          <a:p>
            <a:r>
              <a:rPr lang="en-US" dirty="0" err="1"/>
              <a:t>N</a:t>
            </a:r>
            <a:r>
              <a:rPr lang="en-US" baseline="-25000" dirty="0" err="1"/>
              <a:t>f</a:t>
            </a:r>
            <a:r>
              <a:rPr lang="en-US" dirty="0"/>
              <a:t> = 50,000</a:t>
            </a:r>
          </a:p>
          <a:p>
            <a:r>
              <a:rPr lang="en-US" dirty="0"/>
              <a:t>N</a:t>
            </a:r>
            <a:r>
              <a:rPr lang="en-US" baseline="-25000" dirty="0"/>
              <a:t>m</a:t>
            </a:r>
            <a:r>
              <a:rPr lang="en-US" dirty="0"/>
              <a:t> = 50,000/12 = 4,167</a:t>
            </a:r>
          </a:p>
          <a:p>
            <a:endParaRPr lang="en-US" dirty="0"/>
          </a:p>
          <a:p>
            <a:r>
              <a:rPr lang="en-US" dirty="0"/>
              <a:t>N</a:t>
            </a:r>
            <a:r>
              <a:rPr lang="en-US" baseline="-25000" dirty="0"/>
              <a:t>e</a:t>
            </a:r>
            <a:r>
              <a:rPr lang="en-US" dirty="0"/>
              <a:t> = 15,384</a:t>
            </a:r>
          </a:p>
        </p:txBody>
      </p:sp>
    </p:spTree>
    <p:extLst>
      <p:ext uri="{BB962C8B-B14F-4D97-AF65-F5344CB8AC3E}">
        <p14:creationId xmlns:p14="http://schemas.microsoft.com/office/powerpoint/2010/main" val="4087266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300" y="1587500"/>
            <a:ext cx="6121400" cy="3683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18606" y="5270500"/>
            <a:ext cx="77419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The relationship between Ne and </a:t>
            </a:r>
            <a:r>
              <a:rPr lang="en-US" dirty="0" err="1"/>
              <a:t>Nf</a:t>
            </a:r>
            <a:r>
              <a:rPr lang="en-US" dirty="0"/>
              <a:t> in a population of 1000 mating individuals.</a:t>
            </a:r>
          </a:p>
        </p:txBody>
      </p:sp>
      <p:sp>
        <p:nvSpPr>
          <p:cNvPr id="6" name="Rectangle 5"/>
          <p:cNvSpPr/>
          <p:nvPr/>
        </p:nvSpPr>
        <p:spPr>
          <a:xfrm>
            <a:off x="1608908" y="5780204"/>
            <a:ext cx="61613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www.nature.com</a:t>
            </a:r>
            <a:r>
              <a:rPr lang="en-US" sz="1200" dirty="0"/>
              <a:t>/</a:t>
            </a:r>
            <a:r>
              <a:rPr lang="en-US" sz="1200" dirty="0" err="1"/>
              <a:t>scitable</a:t>
            </a:r>
            <a:r>
              <a:rPr lang="en-US" sz="1200" dirty="0"/>
              <a:t>/</a:t>
            </a:r>
            <a:r>
              <a:rPr lang="en-US" sz="1200" dirty="0" err="1"/>
              <a:t>topicpage</a:t>
            </a:r>
            <a:r>
              <a:rPr lang="en-US" sz="1200" dirty="0"/>
              <a:t>/genetic-drift-and-effective-population-size-772523</a:t>
            </a:r>
          </a:p>
        </p:txBody>
      </p:sp>
    </p:spTree>
    <p:extLst>
      <p:ext uri="{BB962C8B-B14F-4D97-AF65-F5344CB8AC3E}">
        <p14:creationId xmlns:p14="http://schemas.microsoft.com/office/powerpoint/2010/main" val="114405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501316"/>
            <a:ext cx="8229600" cy="61160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>
                <a:latin typeface="Calibri"/>
                <a:cs typeface="Calibri"/>
              </a:rPr>
              <a:t>Factors Affecting Ne</a:t>
            </a:r>
            <a:r>
              <a:rPr lang="en-US" sz="2600" dirty="0">
                <a:latin typeface="Calibri"/>
                <a:cs typeface="Calibri"/>
              </a:rPr>
              <a:t>:</a:t>
            </a:r>
          </a:p>
          <a:p>
            <a:pPr marL="0" indent="0">
              <a:buNone/>
            </a:pPr>
            <a:endParaRPr lang="en-US" sz="2600" dirty="0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en-US" sz="1800" b="1" dirty="0">
                <a:latin typeface="Calibri"/>
                <a:cs typeface="Calibri"/>
              </a:rPr>
              <a:t>If the variance in family (K) size is &gt;2: </a:t>
            </a: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en-US" sz="1800" dirty="0">
                <a:latin typeface="Calibri"/>
                <a:cs typeface="Calibri"/>
              </a:rPr>
              <a:t>If all individuals leave the same # offspring, </a:t>
            </a:r>
            <a:r>
              <a:rPr lang="en-US" sz="1800" dirty="0" err="1">
                <a:latin typeface="Calibri"/>
                <a:cs typeface="Calibri"/>
              </a:rPr>
              <a:t>V</a:t>
            </a:r>
            <a:r>
              <a:rPr lang="en-US" sz="1800" baseline="-25000" dirty="0" err="1">
                <a:latin typeface="Calibri"/>
                <a:cs typeface="Calibri"/>
              </a:rPr>
              <a:t>k</a:t>
            </a:r>
            <a:r>
              <a:rPr lang="en-US" sz="1800" dirty="0">
                <a:latin typeface="Calibri"/>
                <a:cs typeface="Calibri"/>
              </a:rPr>
              <a:t> = 0, and N</a:t>
            </a:r>
            <a:r>
              <a:rPr lang="en-US" sz="1800" baseline="-25000" dirty="0">
                <a:latin typeface="Calibri"/>
                <a:cs typeface="Calibri"/>
              </a:rPr>
              <a:t>e</a:t>
            </a:r>
            <a:r>
              <a:rPr lang="en-US" sz="1800" dirty="0">
                <a:latin typeface="Calibri"/>
                <a:cs typeface="Calibri"/>
              </a:rPr>
              <a:t> = 2N </a:t>
            </a:r>
          </a:p>
          <a:p>
            <a:pPr marL="0" indent="0">
              <a:buNone/>
            </a:pPr>
            <a:endParaRPr lang="en-US" sz="1800" baseline="-25000" dirty="0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en-US" sz="1800" dirty="0">
                <a:latin typeface="Calibri"/>
                <a:cs typeface="Calibri"/>
              </a:rPr>
              <a:t>Thus, in captive breeding programs, it is possible to increase the Ne by controlling (equalizing) reproductive output! </a:t>
            </a: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en-US" sz="1800" dirty="0">
                <a:latin typeface="Calibri"/>
                <a:cs typeface="Calibri"/>
              </a:rPr>
              <a:t>Simply maximizing number of offspring is not necessarily the best strategy.</a:t>
            </a: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en-US" sz="1800" dirty="0">
                <a:cs typeface="Calibri"/>
              </a:rPr>
              <a:t>This is especially important for endangered species.</a:t>
            </a:r>
            <a:endParaRPr lang="en-US" sz="1800" baseline="-250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ilibri"/>
              <a:cs typeface="Cailibri"/>
            </a:endParaRPr>
          </a:p>
          <a:p>
            <a:pPr marL="0" indent="0">
              <a:buNone/>
            </a:pPr>
            <a:endParaRPr lang="en-US" sz="1800" dirty="0">
              <a:cs typeface="Calibri"/>
            </a:endParaRPr>
          </a:p>
          <a:p>
            <a:pPr marL="0" indent="0">
              <a:buNone/>
            </a:pPr>
            <a:endParaRPr lang="en-US" sz="1800" dirty="0">
              <a:cs typeface="Calibri"/>
            </a:endParaRPr>
          </a:p>
          <a:p>
            <a:pPr marL="0" indent="0">
              <a:buNone/>
            </a:pPr>
            <a:endParaRPr lang="en-US" sz="1800" dirty="0">
              <a:cs typeface="Calibri"/>
            </a:endParaRPr>
          </a:p>
          <a:p>
            <a:pPr marL="0" indent="0">
              <a:buNone/>
            </a:pPr>
            <a:endParaRPr lang="en-US" sz="1800" dirty="0">
              <a:cs typeface="Calibri"/>
            </a:endParaRPr>
          </a:p>
          <a:p>
            <a:pPr marL="0" indent="0">
              <a:buNone/>
            </a:pPr>
            <a:endParaRPr lang="en-US" sz="1800" dirty="0">
              <a:cs typeface="Calibri"/>
            </a:endParaRPr>
          </a:p>
          <a:p>
            <a:pPr marL="0" indent="0">
              <a:buNone/>
            </a:pPr>
            <a:endParaRPr lang="en-US" sz="1800" dirty="0"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2000" dirty="0">
              <a:latin typeface="Calibri"/>
              <a:cs typeface="Calibri"/>
            </a:endParaRPr>
          </a:p>
          <a:p>
            <a:pPr lvl="0">
              <a:spcBef>
                <a:spcPct val="0"/>
              </a:spcBef>
            </a:pPr>
            <a:endParaRPr lang="en-US" dirty="0">
              <a:latin typeface="Calibri"/>
              <a:cs typeface="Calibri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26315" y="1945105"/>
            <a:ext cx="1362075" cy="666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13264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501316"/>
            <a:ext cx="8229600" cy="61160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b="1" dirty="0">
                <a:latin typeface="Calibri"/>
                <a:cs typeface="Calibri"/>
              </a:rPr>
              <a:t>Factors Affecting Ne</a:t>
            </a:r>
            <a:r>
              <a:rPr lang="en-US" sz="2600" dirty="0">
                <a:latin typeface="Calibri"/>
                <a:cs typeface="Calibri"/>
              </a:rPr>
              <a:t>:</a:t>
            </a:r>
          </a:p>
          <a:p>
            <a:pPr marL="0" indent="0">
              <a:buNone/>
            </a:pPr>
            <a:endParaRPr lang="en-US" sz="2600" dirty="0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en-US" sz="1800" b="1" dirty="0">
                <a:latin typeface="Calibri"/>
                <a:cs typeface="Calibri"/>
              </a:rPr>
              <a:t>If the population size fluctuates over time: </a:t>
            </a: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en-US" sz="1800" dirty="0">
                <a:latin typeface="Calibri"/>
                <a:cs typeface="Calibri"/>
              </a:rPr>
              <a:t>N</a:t>
            </a:r>
            <a:r>
              <a:rPr lang="en-US" sz="1800" baseline="-25000" dirty="0">
                <a:latin typeface="Calibri"/>
                <a:cs typeface="Calibri"/>
              </a:rPr>
              <a:t>e</a:t>
            </a:r>
            <a:r>
              <a:rPr lang="en-US" sz="1800" dirty="0">
                <a:latin typeface="Calibri"/>
                <a:cs typeface="Calibri"/>
              </a:rPr>
              <a:t> is calculated as a harmonic mean in this case.</a:t>
            </a: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en-US" sz="1800" dirty="0">
                <a:latin typeface="Calibri"/>
                <a:cs typeface="Calibri"/>
              </a:rPr>
              <a:t>Harmonic means have different mathematical properties.</a:t>
            </a: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en-US" sz="1800" dirty="0">
                <a:latin typeface="Calibri"/>
                <a:cs typeface="Calibri"/>
              </a:rPr>
              <a:t>N</a:t>
            </a:r>
            <a:r>
              <a:rPr lang="en-US" sz="1800" baseline="-25000" dirty="0">
                <a:latin typeface="Calibri"/>
                <a:cs typeface="Calibri"/>
              </a:rPr>
              <a:t>e</a:t>
            </a:r>
            <a:r>
              <a:rPr lang="en-US" sz="1800" dirty="0">
                <a:latin typeface="Calibri"/>
                <a:cs typeface="Calibri"/>
              </a:rPr>
              <a:t> is disproportionately affected by time periods with small population sizes, because inbreeding is higher during those times.</a:t>
            </a: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en-US" sz="1800" dirty="0">
                <a:latin typeface="Calibri"/>
                <a:cs typeface="Calibri"/>
              </a:rPr>
              <a:t>Genetics diversity declines, and takes a long time to recover.</a:t>
            </a:r>
          </a:p>
          <a:p>
            <a:pPr marL="0" indent="0">
              <a:buNone/>
            </a:pPr>
            <a:r>
              <a:rPr lang="en-US" sz="1800" dirty="0">
                <a:latin typeface="Calibri"/>
                <a:cs typeface="Calibri"/>
              </a:rPr>
              <a:t>(because mutation acts very slowly)</a:t>
            </a:r>
            <a:endParaRPr lang="en-US" sz="20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ilibri"/>
              <a:cs typeface="Cailibri"/>
            </a:endParaRPr>
          </a:p>
          <a:p>
            <a:pPr marL="0" indent="0">
              <a:buNone/>
            </a:pPr>
            <a:endParaRPr lang="en-US" sz="1800" dirty="0">
              <a:cs typeface="Calibri"/>
            </a:endParaRPr>
          </a:p>
          <a:p>
            <a:pPr marL="0" indent="0">
              <a:buNone/>
            </a:pPr>
            <a:endParaRPr lang="en-US" sz="1800" dirty="0">
              <a:cs typeface="Calibri"/>
            </a:endParaRPr>
          </a:p>
          <a:p>
            <a:pPr marL="0" indent="0">
              <a:buNone/>
            </a:pPr>
            <a:endParaRPr lang="en-US" sz="1800" dirty="0">
              <a:cs typeface="Calibri"/>
            </a:endParaRPr>
          </a:p>
          <a:p>
            <a:pPr marL="0" indent="0">
              <a:buNone/>
            </a:pPr>
            <a:endParaRPr lang="en-US" sz="1800" dirty="0">
              <a:cs typeface="Calibri"/>
            </a:endParaRPr>
          </a:p>
          <a:p>
            <a:pPr marL="0" indent="0">
              <a:buNone/>
            </a:pPr>
            <a:endParaRPr lang="en-US" sz="1800" dirty="0">
              <a:cs typeface="Calibri"/>
            </a:endParaRPr>
          </a:p>
          <a:p>
            <a:pPr marL="0" indent="0">
              <a:buNone/>
            </a:pPr>
            <a:endParaRPr lang="en-US" sz="1800" dirty="0"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sz="2000" dirty="0">
              <a:latin typeface="Calibri"/>
              <a:cs typeface="Calibri"/>
            </a:endParaRPr>
          </a:p>
          <a:p>
            <a:pPr lvl="0">
              <a:spcBef>
                <a:spcPct val="0"/>
              </a:spcBef>
            </a:pPr>
            <a:endParaRPr lang="en-US" dirty="0">
              <a:latin typeface="Calibri"/>
              <a:cs typeface="Calibri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264872" y="2049714"/>
            <a:ext cx="6114492" cy="895350"/>
            <a:chOff x="1505508" y="1924050"/>
            <a:chExt cx="6114492" cy="895350"/>
          </a:xfrm>
        </p:grpSpPr>
        <p:pic>
          <p:nvPicPr>
            <p:cNvPr id="6" name="Picture 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05508" y="1924050"/>
              <a:ext cx="1447800" cy="895350"/>
            </a:xfrm>
            <a:prstGeom prst="rect">
              <a:avLst/>
            </a:prstGeom>
            <a:noFill/>
          </p:spPr>
        </p:pic>
        <p:sp>
          <p:nvSpPr>
            <p:cNvPr id="7" name="TextBox 6"/>
            <p:cNvSpPr txBox="1"/>
            <p:nvPr/>
          </p:nvSpPr>
          <p:spPr>
            <a:xfrm>
              <a:off x="3107098" y="2076450"/>
              <a:ext cx="45129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where </a:t>
              </a:r>
              <a:r>
                <a:rPr lang="en-US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</a:t>
              </a:r>
              <a:r>
                <a:rPr lang="en-US" i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is the population size in generation </a:t>
              </a:r>
              <a:r>
                <a:rPr lang="en-US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79603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888984" y="589534"/>
            <a:ext cx="7245684" cy="5194204"/>
            <a:chOff x="922404" y="168442"/>
            <a:chExt cx="7245684" cy="5194204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2404" y="2180352"/>
              <a:ext cx="3094892" cy="2743200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90499" y="2165916"/>
              <a:ext cx="3277589" cy="2743200"/>
            </a:xfrm>
            <a:prstGeom prst="rect">
              <a:avLst/>
            </a:prstGeom>
          </p:spPr>
        </p:pic>
        <p:grpSp>
          <p:nvGrpSpPr>
            <p:cNvPr id="31" name="Group 30"/>
            <p:cNvGrpSpPr/>
            <p:nvPr/>
          </p:nvGrpSpPr>
          <p:grpSpPr>
            <a:xfrm>
              <a:off x="1463424" y="3757692"/>
              <a:ext cx="2362200" cy="1413689"/>
              <a:chOff x="922020" y="2567940"/>
              <a:chExt cx="2362200" cy="1413689"/>
            </a:xfrm>
          </p:grpSpPr>
          <p:sp>
            <p:nvSpPr>
              <p:cNvPr id="32" name="TextBox 31"/>
              <p:cNvSpPr txBox="1"/>
              <p:nvPr/>
            </p:nvSpPr>
            <p:spPr>
              <a:xfrm>
                <a:off x="1296649" y="3704630"/>
                <a:ext cx="18466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i="1" baseline="-25000" dirty="0">
                  <a:solidFill>
                    <a:srgbClr val="2313F9"/>
                  </a:solidFill>
                </a:endParaRPr>
              </a:p>
            </p:txBody>
          </p:sp>
          <p:cxnSp>
            <p:nvCxnSpPr>
              <p:cNvPr id="33" name="Straight Connector 32"/>
              <p:cNvCxnSpPr/>
              <p:nvPr/>
            </p:nvCxnSpPr>
            <p:spPr>
              <a:xfrm>
                <a:off x="922020" y="2567940"/>
                <a:ext cx="2362200" cy="0"/>
              </a:xfrm>
              <a:prstGeom prst="line">
                <a:avLst/>
              </a:prstGeom>
              <a:ln w="38100">
                <a:solidFill>
                  <a:srgbClr val="2313F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oup 33"/>
            <p:cNvGrpSpPr/>
            <p:nvPr/>
          </p:nvGrpSpPr>
          <p:grpSpPr>
            <a:xfrm>
              <a:off x="5424888" y="3796596"/>
              <a:ext cx="2362200" cy="540156"/>
              <a:chOff x="4876800" y="2667000"/>
              <a:chExt cx="2362200" cy="2189716"/>
            </a:xfrm>
          </p:grpSpPr>
          <p:sp>
            <p:nvSpPr>
              <p:cNvPr id="35" name="TextBox 34"/>
              <p:cNvSpPr txBox="1"/>
              <p:nvPr/>
            </p:nvSpPr>
            <p:spPr>
              <a:xfrm>
                <a:off x="5349400" y="3733801"/>
                <a:ext cx="184666" cy="11229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i="1" baseline="-25000" dirty="0">
                  <a:solidFill>
                    <a:srgbClr val="2313F9"/>
                  </a:solidFill>
                </a:endParaRPr>
              </a:p>
            </p:txBody>
          </p:sp>
          <p:cxnSp>
            <p:nvCxnSpPr>
              <p:cNvPr id="36" name="Straight Connector 35"/>
              <p:cNvCxnSpPr/>
              <p:nvPr/>
            </p:nvCxnSpPr>
            <p:spPr>
              <a:xfrm>
                <a:off x="4876800" y="2667000"/>
                <a:ext cx="2362200" cy="0"/>
              </a:xfrm>
              <a:prstGeom prst="line">
                <a:avLst/>
              </a:prstGeom>
              <a:ln w="38100">
                <a:solidFill>
                  <a:srgbClr val="2313F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51698" y="254098"/>
              <a:ext cx="2249424" cy="1649109"/>
            </a:xfrm>
            <a:prstGeom prst="rect">
              <a:avLst/>
            </a:prstGeom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6020" y="168442"/>
              <a:ext cx="2244436" cy="1828800"/>
            </a:xfrm>
            <a:prstGeom prst="rect">
              <a:avLst/>
            </a:prstGeom>
          </p:spPr>
        </p:pic>
        <p:sp>
          <p:nvSpPr>
            <p:cNvPr id="40" name="Rectangle 39"/>
            <p:cNvSpPr/>
            <p:nvPr/>
          </p:nvSpPr>
          <p:spPr>
            <a:xfrm>
              <a:off x="5844016" y="4993314"/>
              <a:ext cx="165836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N</a:t>
              </a:r>
              <a:r>
                <a:rPr lang="en-US" baseline="-25000" dirty="0"/>
                <a:t>e</a:t>
              </a:r>
              <a:r>
                <a:rPr lang="en-US" dirty="0"/>
                <a:t> = 3.4 million</a:t>
              </a:r>
              <a:endParaRPr lang="en-US" baseline="-25000" dirty="0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1844737" y="4986715"/>
              <a:ext cx="165836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N</a:t>
              </a:r>
              <a:r>
                <a:rPr lang="en-US" baseline="-25000" dirty="0"/>
                <a:t>e</a:t>
              </a:r>
              <a:r>
                <a:rPr lang="en-US" dirty="0"/>
                <a:t> = 1.5 million</a:t>
              </a:r>
              <a:endParaRPr lang="en-US" baseline="-250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17428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809</TotalTime>
  <Words>763</Words>
  <Application>Microsoft Macintosh PowerPoint</Application>
  <PresentationFormat>On-screen Show (4:3)</PresentationFormat>
  <Paragraphs>210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Cailibri</vt:lpstr>
      <vt:lpstr>Calibri</vt:lpstr>
      <vt:lpstr>Times New Roman</vt:lpstr>
      <vt:lpstr>Office Theme</vt:lpstr>
      <vt:lpstr>Effective Population Size</vt:lpstr>
      <vt:lpstr>N vs Ne</vt:lpstr>
      <vt:lpstr>Wright-Fisher Model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Gene flow strongly influences Ne</vt:lpstr>
      <vt:lpstr>PowerPoint Presentation</vt:lpstr>
      <vt:lpstr>Adaption/Extinction</vt:lpstr>
    </vt:vector>
  </TitlesOfParts>
  <Company>University of Alaska Fairbanks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Giants of Population Genetics</dc:title>
  <dc:creator>Kevin McCracken</dc:creator>
  <cp:lastModifiedBy>Kevin McCracken</cp:lastModifiedBy>
  <cp:revision>143</cp:revision>
  <dcterms:created xsi:type="dcterms:W3CDTF">2017-01-09T21:19:33Z</dcterms:created>
  <dcterms:modified xsi:type="dcterms:W3CDTF">2026-09-10T13:27:07Z</dcterms:modified>
</cp:coreProperties>
</file>