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258" r:id="rId3"/>
    <p:sldId id="259" r:id="rId4"/>
    <p:sldId id="257" r:id="rId5"/>
    <p:sldId id="261" r:id="rId6"/>
    <p:sldId id="291" r:id="rId7"/>
    <p:sldId id="262" r:id="rId8"/>
    <p:sldId id="290" r:id="rId9"/>
    <p:sldId id="289" r:id="rId10"/>
    <p:sldId id="263" r:id="rId11"/>
    <p:sldId id="264" r:id="rId12"/>
    <p:sldId id="292" r:id="rId13"/>
    <p:sldId id="284" r:id="rId14"/>
    <p:sldId id="266" r:id="rId15"/>
    <p:sldId id="268" r:id="rId16"/>
    <p:sldId id="305" r:id="rId17"/>
    <p:sldId id="265" r:id="rId18"/>
    <p:sldId id="270" r:id="rId19"/>
    <p:sldId id="306" r:id="rId20"/>
    <p:sldId id="307" r:id="rId21"/>
    <p:sldId id="326" r:id="rId22"/>
    <p:sldId id="327" r:id="rId23"/>
    <p:sldId id="328" r:id="rId24"/>
    <p:sldId id="473" r:id="rId25"/>
    <p:sldId id="332" r:id="rId26"/>
    <p:sldId id="333" r:id="rId27"/>
    <p:sldId id="334" r:id="rId28"/>
    <p:sldId id="335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 autoAdjust="0"/>
    <p:restoredTop sz="94674"/>
  </p:normalViewPr>
  <p:slideViewPr>
    <p:cSldViewPr snapToGrid="0" snapToObjects="1">
      <p:cViewPr varScale="1">
        <p:scale>
          <a:sx n="119" d="100"/>
          <a:sy n="119" d="100"/>
        </p:scale>
        <p:origin x="2544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87F922-569D-634F-BB3B-51A0E68E7064}" type="datetimeFigureOut">
              <a:rPr lang="en-US" smtClean="0"/>
              <a:t>9/14/26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86E469-A527-8A45-AE36-F77C5323F6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979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5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6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5D9ACAC7-B77A-D64B-9220-F243B3B22D25}" type="slidenum">
              <a:rPr lang="en-US" sz="1200"/>
              <a:pPr/>
              <a:t>13</a:t>
            </a:fld>
            <a:endParaRPr lang="en-US" sz="1200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IntroPopGen-Fig-04-06-0.jpg</a:t>
            </a:r>
            <a:br>
              <a:rPr lang="en-US" altLang="en-US">
                <a:latin typeface="Arial" panose="020B0604020202020204" pitchFamily="34" charset="0"/>
              </a:rPr>
            </a:b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27A2FC2-1935-4428-92EC-071C739D26D2}" type="slidenum">
              <a:rPr lang="en-US" altLang="en-US"/>
              <a:pPr eaLnBrk="1" hangingPunct="1"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13043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IntroPopGen-Fig-04-06-0.jpg</a:t>
            </a:r>
            <a:br>
              <a:rPr lang="en-US" altLang="en-US">
                <a:latin typeface="Arial" panose="020B0604020202020204" pitchFamily="34" charset="0"/>
              </a:rPr>
            </a:b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27A2FC2-1935-4428-92EC-071C739D26D2}" type="slidenum">
              <a:rPr lang="en-US" altLang="en-US"/>
              <a:pPr eaLnBrk="1" hangingPunct="1"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12686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5F534-3BE0-CE4E-A01D-B758576C6A46}" type="datetimeFigureOut">
              <a:rPr lang="en-US" smtClean="0"/>
              <a:t>9/14/26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3BBA-E5B2-B148-B46D-51B9A6A3D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88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5F534-3BE0-CE4E-A01D-B758576C6A46}" type="datetimeFigureOut">
              <a:rPr lang="en-US" smtClean="0"/>
              <a:t>9/14/26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3BBA-E5B2-B148-B46D-51B9A6A3D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064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5F534-3BE0-CE4E-A01D-B758576C6A46}" type="datetimeFigureOut">
              <a:rPr lang="en-US" smtClean="0"/>
              <a:t>9/14/26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3BBA-E5B2-B148-B46D-51B9A6A3D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5801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6AFCD2CC-32CB-46D5-9742-7E5A1C8BA946}" type="datetimeFigureOut">
              <a:rPr lang="en-US"/>
              <a:pPr>
                <a:defRPr/>
              </a:pPr>
              <a:t>9/14/26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21FE61F-5498-46B4-B119-83F7AB9DB87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3445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5F534-3BE0-CE4E-A01D-B758576C6A46}" type="datetimeFigureOut">
              <a:rPr lang="en-US" smtClean="0"/>
              <a:t>9/14/26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3BBA-E5B2-B148-B46D-51B9A6A3D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824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5F534-3BE0-CE4E-A01D-B758576C6A46}" type="datetimeFigureOut">
              <a:rPr lang="en-US" smtClean="0"/>
              <a:t>9/14/26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3BBA-E5B2-B148-B46D-51B9A6A3D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218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5F534-3BE0-CE4E-A01D-B758576C6A46}" type="datetimeFigureOut">
              <a:rPr lang="en-US" smtClean="0"/>
              <a:t>9/14/26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3BBA-E5B2-B148-B46D-51B9A6A3D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24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5F534-3BE0-CE4E-A01D-B758576C6A46}" type="datetimeFigureOut">
              <a:rPr lang="en-US" smtClean="0"/>
              <a:t>9/14/26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3BBA-E5B2-B148-B46D-51B9A6A3D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743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5F534-3BE0-CE4E-A01D-B758576C6A46}" type="datetimeFigureOut">
              <a:rPr lang="en-US" smtClean="0"/>
              <a:t>9/14/26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3BBA-E5B2-B148-B46D-51B9A6A3D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112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5F534-3BE0-CE4E-A01D-B758576C6A46}" type="datetimeFigureOut">
              <a:rPr lang="en-US" smtClean="0"/>
              <a:t>9/14/26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3BBA-E5B2-B148-B46D-51B9A6A3D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203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5F534-3BE0-CE4E-A01D-B758576C6A46}" type="datetimeFigureOut">
              <a:rPr lang="en-US" smtClean="0"/>
              <a:t>9/14/26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3BBA-E5B2-B148-B46D-51B9A6A3D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288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5F534-3BE0-CE4E-A01D-B758576C6A46}" type="datetimeFigureOut">
              <a:rPr lang="en-US" smtClean="0"/>
              <a:t>9/14/26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3BBA-E5B2-B148-B46D-51B9A6A3D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012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5F534-3BE0-CE4E-A01D-B758576C6A46}" type="datetimeFigureOut">
              <a:rPr lang="en-US" smtClean="0"/>
              <a:t>9/14/26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33BBA-E5B2-B148-B46D-51B9A6A3D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030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hyperlink" Target="https://doi.org/10.1371/journal.pone.0034567" TargetMode="Externa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9.png"/><Relationship Id="rId7" Type="http://schemas.openxmlformats.org/officeDocument/2006/relationships/image" Target="../media/image3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20.png"/><Relationship Id="rId9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13" Type="http://schemas.openxmlformats.org/officeDocument/2006/relationships/image" Target="../media/image50.png"/><Relationship Id="rId18" Type="http://schemas.openxmlformats.org/officeDocument/2006/relationships/image" Target="../media/image55.png"/><Relationship Id="rId3" Type="http://schemas.openxmlformats.org/officeDocument/2006/relationships/hyperlink" Target="http://www.southwestbirders.com/soca_20050201/gadwall%200502016s.jpg" TargetMode="External"/><Relationship Id="rId7" Type="http://schemas.openxmlformats.org/officeDocument/2006/relationships/image" Target="../media/image21.jpeg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" Type="http://schemas.openxmlformats.org/officeDocument/2006/relationships/image" Target="../media/image17.jpeg"/><Relationship Id="rId16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11" Type="http://schemas.openxmlformats.org/officeDocument/2006/relationships/image" Target="../media/image39.png"/><Relationship Id="rId5" Type="http://schemas.openxmlformats.org/officeDocument/2006/relationships/image" Target="../media/image19.jpeg"/><Relationship Id="rId15" Type="http://schemas.openxmlformats.org/officeDocument/2006/relationships/image" Target="../media/image52.png"/><Relationship Id="rId10" Type="http://schemas.openxmlformats.org/officeDocument/2006/relationships/image" Target="../media/image38.png"/><Relationship Id="rId19" Type="http://schemas.openxmlformats.org/officeDocument/2006/relationships/image" Target="../media/image56.png"/><Relationship Id="rId4" Type="http://schemas.openxmlformats.org/officeDocument/2006/relationships/image" Target="../media/image18.jpeg"/><Relationship Id="rId9" Type="http://schemas.openxmlformats.org/officeDocument/2006/relationships/image" Target="../media/image23.tiff"/><Relationship Id="rId14" Type="http://schemas.openxmlformats.org/officeDocument/2006/relationships/image" Target="../media/image5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36297"/>
            <a:ext cx="7772400" cy="1470025"/>
          </a:xfrm>
        </p:spPr>
        <p:txBody>
          <a:bodyPr>
            <a:normAutofit/>
          </a:bodyPr>
          <a:lstStyle/>
          <a:p>
            <a:r>
              <a:rPr lang="en-US"/>
              <a:t>Population Subdivision 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792072"/>
            <a:ext cx="6400800" cy="1752600"/>
          </a:xfrm>
        </p:spPr>
        <p:txBody>
          <a:bodyPr/>
          <a:lstStyle/>
          <a:p>
            <a:r>
              <a:rPr lang="en-US" dirty="0"/>
              <a:t>University of Miami</a:t>
            </a:r>
          </a:p>
          <a:p>
            <a:r>
              <a:rPr lang="en-US"/>
              <a:t>Fall </a:t>
            </a:r>
            <a:r>
              <a:rPr lang="en-US" dirty="0"/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10491179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9868047"/>
              </p:ext>
            </p:extLst>
          </p:nvPr>
        </p:nvGraphicFramePr>
        <p:xfrm>
          <a:off x="609600" y="1277034"/>
          <a:ext cx="3897104" cy="22707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329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0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50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40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SUBPOPS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sng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US" sz="1800" b="0" i="0" u="sng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sng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US" sz="1800" b="0" i="0" u="sng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sng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1800" b="0" i="0" u="sng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 </a:t>
                      </a: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(AA)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 </a:t>
                      </a: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(AT)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 </a:t>
                      </a: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(TT)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 </a:t>
                      </a: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(A)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 </a:t>
                      </a: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(T)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76600" y="357832"/>
            <a:ext cx="4281528" cy="553998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 F</a:t>
            </a:r>
            <a:r>
              <a:rPr lang="en-US" sz="3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Calculation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104620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104620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32568" y="1338486"/>
            <a:ext cx="389405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Population</a:t>
            </a: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 = (0.80 + 0.45 + 0.50)/3 = 0.58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(T) = 1 - 0.58 = 0.42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(0.32 + 0.50 + 0.40)/3 =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0.407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(0.32 + 0.495 + 0.50)/3 =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0.438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2 x (0.58) x (0.42) =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0.487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=&gt; Pop Structure!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5982324"/>
              </p:ext>
            </p:extLst>
          </p:nvPr>
        </p:nvGraphicFramePr>
        <p:xfrm>
          <a:off x="609600" y="4177665"/>
          <a:ext cx="3897103" cy="8515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22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52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50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40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1800" u="none" strike="noStrike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obs </a:t>
                      </a: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 </a:t>
                      </a:r>
                      <a:r>
                        <a:rPr lang="en-US" sz="1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  </a:t>
                      </a: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(AT)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978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12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</a:t>
                      </a:r>
                      <a:r>
                        <a:rPr lang="en-US" sz="1800" u="none" strike="noStrike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 2 x </a:t>
                      </a:r>
                      <a:r>
                        <a:rPr lang="en-US" sz="1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 </a:t>
                      </a: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(A) </a:t>
                      </a:r>
                      <a:r>
                        <a:rPr lang="en-US" sz="1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(T)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0.495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609600" y="5506043"/>
            <a:ext cx="814465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b="1" i="1" cap="small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b="1" i="1" cap="small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="1" i="1" cap="small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i="1" cap="small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="1" i="1" cap="small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="1" i="1" cap="small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i="1" cap="small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(0.487 – 0.438)/0.487 = 0.10062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*This is the % reduction in heterozygosity due to genetic differentiation among pops.</a:t>
            </a:r>
          </a:p>
        </p:txBody>
      </p:sp>
    </p:spTree>
    <p:extLst>
      <p:ext uri="{BB962C8B-B14F-4D97-AF65-F5344CB8AC3E}">
        <p14:creationId xmlns:p14="http://schemas.microsoft.com/office/powerpoint/2010/main" val="562100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98605" y="147637"/>
            <a:ext cx="654403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Pairwise F</a:t>
            </a:r>
            <a:r>
              <a:rPr lang="en-US" sz="3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Three Subpopulations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0415176"/>
              </p:ext>
            </p:extLst>
          </p:nvPr>
        </p:nvGraphicFramePr>
        <p:xfrm>
          <a:off x="609600" y="1137286"/>
          <a:ext cx="2251520" cy="19869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46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4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Subpop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1200" b="0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0.320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0.495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 H</a:t>
                      </a:r>
                      <a:r>
                        <a:rPr lang="en-US" sz="1200" b="0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0.4383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409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1200" b="0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0.4870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200400" y="1149394"/>
            <a:ext cx="4572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1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(1 - F</a:t>
            </a:r>
            <a:r>
              <a:rPr lang="en-US" sz="1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= H</a:t>
            </a:r>
            <a:r>
              <a:rPr lang="en-US" sz="1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  <a:p>
            <a:endParaRPr lang="en-US" sz="12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0.487 x (1 - F</a:t>
            </a:r>
            <a:r>
              <a:rPr lang="en-US" sz="1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= 0.4383</a:t>
            </a:r>
          </a:p>
          <a:p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1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-[(0.4383</a:t>
            </a:r>
            <a:r>
              <a:rPr lang="en-US" sz="2400" dirty="0"/>
              <a:t> / 0.487) -1]</a:t>
            </a:r>
          </a:p>
          <a:p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1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0.10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3400" y="3382296"/>
            <a:ext cx="8090793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*Do this across subpopulations for all pair-wise comparisons: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3138" indent="-973138"/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b="1" i="1" cap="small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b="1" i="1" cap="small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A-B = (((2*((0.8+0.45)/2)*((0.2+0.55)/2))) – ((0.32+0.5)/2)) / ((2*((0.8+0.45)/2)*((0.2+0.55)/2))) =</a:t>
            </a:r>
          </a:p>
          <a:p>
            <a:pPr marL="973138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0.125</a:t>
            </a:r>
          </a:p>
          <a:p>
            <a:pPr marL="973138" indent="-973138"/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b="1" i="1" cap="small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b="1" i="1" cap="small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A-C = (((2*((0.8+0.5)/2)*((0.2+0.5)/2))) – ((0.32+0.4)/2)) / ((2*((0.8+0.5)/2)*((0.2+0.5)/2))) =</a:t>
            </a:r>
          </a:p>
          <a:p>
            <a:pPr marL="973138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0.209</a:t>
            </a:r>
          </a:p>
          <a:p>
            <a:pPr marL="973138" indent="-973138"/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b="1" i="1" cap="small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b="1" i="1" cap="small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B-C = (((2*((0.45+0.5)/2)*((0.55+0.5)/2))) – ((0.5+0.4)/2)) / ((2*((0.45+0.5)/2)*((0.55+0.5)/2))) = </a:t>
            </a:r>
          </a:p>
          <a:p>
            <a:pPr marL="973138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0.0977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4944002" y="1219200"/>
            <a:ext cx="3048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26035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CF4DCE7-0FE3-0542-B05A-48DCFE87A1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120" y="663880"/>
            <a:ext cx="7689699" cy="33171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3F4AB26-680C-2B45-940E-205B617F3D65}"/>
              </a:ext>
            </a:extLst>
          </p:cNvPr>
          <p:cNvSpPr txBox="1"/>
          <p:nvPr/>
        </p:nvSpPr>
        <p:spPr>
          <a:xfrm>
            <a:off x="250520" y="75156"/>
            <a:ext cx="852650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/>
              <a:t>Pairwise F</a:t>
            </a:r>
            <a:r>
              <a:rPr lang="en-US" sz="2600" baseline="-25000" dirty="0"/>
              <a:t>ST</a:t>
            </a:r>
            <a:r>
              <a:rPr lang="en-US" sz="2600" dirty="0"/>
              <a:t> for microsatellite loci among 13 localities in China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0CA282B-6849-4944-B784-E1962EEADC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2180" y="4114864"/>
            <a:ext cx="3656143" cy="2616651"/>
          </a:xfrm>
          <a:prstGeom prst="rect">
            <a:avLst/>
          </a:prstGeom>
        </p:spPr>
      </p:pic>
      <p:sp>
        <p:nvSpPr>
          <p:cNvPr id="13" name="Rectangle 1">
            <a:extLst>
              <a:ext uri="{FF2B5EF4-FFF2-40B4-BE49-F238E27FC236}">
                <a16:creationId xmlns:a16="http://schemas.microsoft.com/office/drawing/2014/main" id="{DBBA1C04-210B-6A40-8217-BC8136C8CE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874" y="4299804"/>
            <a:ext cx="3519813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9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Open Sans"/>
              </a:rPr>
              <a:t>Invasion Genetics of the Western Flower </a:t>
            </a:r>
            <a:r>
              <a:rPr kumimoji="0" lang="en-US" altLang="en-US" sz="19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Open Sans"/>
              </a:rPr>
              <a:t>Thrips</a:t>
            </a:r>
            <a:r>
              <a:rPr kumimoji="0" lang="en-US" altLang="en-US" sz="19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Open Sans"/>
              </a:rPr>
              <a:t> in China: Evidence for Genetic Bottleneck, Hybridization and Bridgehead Effect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666666"/>
                </a:solidFill>
                <a:effectLst/>
                <a:latin typeface="inherit"/>
              </a:rPr>
              <a:t>Xian-Ming Yang,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666666"/>
                </a:solidFill>
                <a:effectLst/>
                <a:latin typeface="inherit"/>
              </a:rPr>
              <a:t>Jing-Tao Sun,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666666"/>
                </a:solidFill>
                <a:effectLst/>
                <a:latin typeface="inherit"/>
              </a:rPr>
              <a:t>Xiao-Feng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rgbClr val="666666"/>
                </a:solidFill>
                <a:effectLst/>
                <a:latin typeface="inherit"/>
              </a:rPr>
              <a:t>Xue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666666"/>
                </a:solidFill>
                <a:effectLst/>
                <a:latin typeface="inherit"/>
              </a:rPr>
              <a:t>,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rgbClr val="666666"/>
                </a:solidFill>
                <a:effectLst/>
                <a:latin typeface="inherit"/>
              </a:rPr>
              <a:t>Jin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666666"/>
                </a:solidFill>
                <a:effectLst/>
                <a:latin typeface="inherit"/>
              </a:rPr>
              <a:t>-Bo Li,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666666"/>
                </a:solidFill>
                <a:effectLst/>
                <a:latin typeface="inherit"/>
              </a:rPr>
              <a:t>Xiao-Yue Hong </a:t>
            </a:r>
          </a:p>
        </p:txBody>
      </p:sp>
      <p:pic>
        <p:nvPicPr>
          <p:cNvPr id="1026" name="Picture 2" descr="PLOS">
            <a:extLst>
              <a:ext uri="{FF2B5EF4-FFF2-40B4-BE49-F238E27FC236}">
                <a16:creationId xmlns:a16="http://schemas.microsoft.com/office/drawing/2014/main" id="{A47ED309-A084-214C-B7BD-0639F56F0B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891" y="5566463"/>
            <a:ext cx="1635926" cy="710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3">
            <a:extLst>
              <a:ext uri="{FF2B5EF4-FFF2-40B4-BE49-F238E27FC236}">
                <a16:creationId xmlns:a16="http://schemas.microsoft.com/office/drawing/2014/main" id="{D91FA662-0B6C-3442-814E-CBF3E005CC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2567" y="5001115"/>
            <a:ext cx="1833158" cy="907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66666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Published: April 3, 2012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66666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https://doi.org/10.1371/journal.pone.0034567</a:t>
            </a:r>
            <a:endParaRPr kumimoji="0" lang="en-US" altLang="en-US" sz="900" b="0" i="0" u="none" strike="noStrike" cap="none" normalizeH="0" baseline="0">
              <a:ln>
                <a:noFill/>
              </a:ln>
              <a:solidFill>
                <a:srgbClr val="666666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B861017-EEBC-D14F-8441-BF09FAA60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8153" y="1327759"/>
            <a:ext cx="2171332" cy="1444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8953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1" name="Picture 2" descr="mtDN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9200"/>
            <a:ext cx="9144000" cy="428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55739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Multiple Loci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5819" y="1371600"/>
            <a:ext cx="8624193" cy="5016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Nei (1977, 1987)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400" b="1" i="1" cap="small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sz="2400" b="1" i="1" cap="small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b="1" i="1" cap="small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b="1" i="1" cap="small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b="1" i="1" cap="small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b="1" i="1" cap="small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b="1" i="1" cap="small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---calculate H per locus and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across all loci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Weir &amp;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Cocherham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		 	           = Wright’s F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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	       	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is the best estimator for lots of DNA sequence data.</a:t>
            </a:r>
          </a:p>
          <a:p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112713" indent="-112713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*Calculating the proportion of nucleotide diversity among subpopulations, relative to the total.</a:t>
            </a:r>
          </a:p>
          <a:p>
            <a:pPr marL="112713" indent="-112713"/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112713" indent="-112713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*However we require a means to statistically test and verify differences among and between estimators. </a:t>
            </a:r>
          </a:p>
        </p:txBody>
      </p:sp>
      <p:pic>
        <p:nvPicPr>
          <p:cNvPr id="9" name="Picture 2" descr="https://o.quizlet.com/eAURJ9Lkay1Xsm7OE5JHR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980" y="2614152"/>
            <a:ext cx="2038350" cy="9144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o.quizlet.com/X6aPlbotF-OUmKyW5f-0F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6247" y="2869175"/>
            <a:ext cx="1447800" cy="4191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73" t="56076" r="51489" b="34202"/>
          <a:stretch/>
        </p:blipFill>
        <p:spPr bwMode="auto">
          <a:xfrm>
            <a:off x="1105295" y="3868601"/>
            <a:ext cx="8636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58272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Fisher’s Exact 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600" dirty="0"/>
              <a:t>Useful for small samples.</a:t>
            </a:r>
          </a:p>
          <a:p>
            <a:endParaRPr lang="en-US" sz="1300" dirty="0"/>
          </a:p>
          <a:p>
            <a:r>
              <a:rPr lang="en-US" sz="2600" dirty="0"/>
              <a:t>Significance of the deviation from a null hypothesis can be calculated exactly (instead of approximation). </a:t>
            </a:r>
          </a:p>
        </p:txBody>
      </p:sp>
      <p:pic>
        <p:nvPicPr>
          <p:cNvPr id="4" name="Picture 3" descr="cb44ee7d47f349b7494a123e532fd84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554" y="5343620"/>
            <a:ext cx="5629550" cy="1231464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0465536"/>
              </p:ext>
            </p:extLst>
          </p:nvPr>
        </p:nvGraphicFramePr>
        <p:xfrm>
          <a:off x="891567" y="3480906"/>
          <a:ext cx="4055564" cy="158866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38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38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38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38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8013"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Category</a:t>
                      </a:r>
                      <a:r>
                        <a:rPr lang="en-US" sz="1400" baseline="0" dirty="0"/>
                        <a:t> 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Category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Row</a:t>
                      </a:r>
                      <a:r>
                        <a:rPr lang="en-US" sz="1400" baseline="0" dirty="0"/>
                        <a:t> Total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8013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Group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a + 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8013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Group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 + 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462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Column 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a +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 + 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F9A6B281-50F1-AF45-B727-62E4520BE9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9578" y="388306"/>
            <a:ext cx="1667222" cy="171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6139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57842" y="1405315"/>
                <a:ext cx="7821738" cy="50407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𝐼𝑆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sz="2000" dirty="0">
                    <a:cs typeface="Calibri"/>
                  </a:rPr>
                  <a:t>Deviation in heterozygosity among individuals relative to the subpopulation – this is the inbreeding coefficient and can be calculated per population.</a:t>
                </a:r>
              </a:p>
              <a:p>
                <a:pPr algn="ctr"/>
                <a:endParaRPr lang="en-US" sz="20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𝐼𝑆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sub>
                          </m:s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000" i="1" dirty="0">
                  <a:latin typeface="Calibri"/>
                  <a:cs typeface="Calibri"/>
                </a:endParaRPr>
              </a:p>
              <a:p>
                <a:pPr algn="ctr"/>
                <a:endParaRPr lang="en-US" sz="2000" dirty="0">
                  <a:latin typeface="Calibri"/>
                  <a:cs typeface="Calibri"/>
                </a:endParaRPr>
              </a:p>
              <a:p>
                <a:pPr algn="ctr"/>
                <a:r>
                  <a:rPr lang="en-US" sz="2000" dirty="0">
                    <a:cs typeface="Calibri"/>
                  </a:rPr>
                  <a:t>*</a:t>
                </a:r>
                <a:r>
                  <a:rPr lang="en-US" sz="2000" i="1" dirty="0">
                    <a:cs typeface="Calibri"/>
                  </a:rPr>
                  <a:t>H</a:t>
                </a:r>
                <a:r>
                  <a:rPr lang="en-US" sz="2000" i="1" baseline="-25000" dirty="0">
                    <a:cs typeface="Calibri"/>
                  </a:rPr>
                  <a:t>I</a:t>
                </a:r>
                <a:r>
                  <a:rPr lang="en-US" sz="2000" dirty="0">
                    <a:cs typeface="Calibri"/>
                  </a:rPr>
                  <a:t> = Observed heterozygosity (</a:t>
                </a:r>
                <a:r>
                  <a:rPr lang="en-US" sz="2000" i="1" dirty="0">
                    <a:cs typeface="Calibri"/>
                  </a:rPr>
                  <a:t>H</a:t>
                </a:r>
                <a:r>
                  <a:rPr lang="en-US" sz="2000" i="1" baseline="-25000" dirty="0">
                    <a:cs typeface="Calibri"/>
                  </a:rPr>
                  <a:t>obs</a:t>
                </a:r>
                <a:r>
                  <a:rPr lang="en-US" sz="2000" dirty="0">
                    <a:cs typeface="Calibri"/>
                  </a:rPr>
                  <a:t>)</a:t>
                </a:r>
                <a:endParaRPr lang="en-US" sz="2000" dirty="0">
                  <a:latin typeface="Calibri"/>
                  <a:cs typeface="Calibri"/>
                </a:endParaRPr>
              </a:p>
              <a:p>
                <a:pPr algn="ctr"/>
                <a:endParaRPr lang="en-US" sz="2000" dirty="0">
                  <a:latin typeface="Calibri"/>
                  <a:cs typeface="Calibri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𝐼𝑇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sz="2000" dirty="0">
                    <a:cs typeface="Calibri"/>
                  </a:rPr>
                  <a:t>Deviation in overall heterozygosity among individuals relative to the total population</a:t>
                </a:r>
              </a:p>
              <a:p>
                <a:pPr algn="ctr"/>
                <a:endParaRPr lang="en-US" sz="2000" dirty="0">
                  <a:latin typeface="Calibri"/>
                  <a:cs typeface="Calibri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𝐼𝑇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000" i="1" dirty="0">
                  <a:cs typeface="Calibri"/>
                </a:endParaRPr>
              </a:p>
              <a:p>
                <a:pPr algn="ctr"/>
                <a:endParaRPr lang="en-US" sz="2000" dirty="0">
                  <a:cs typeface="Calibri"/>
                </a:endParaRPr>
              </a:p>
              <a:p>
                <a:pPr algn="ctr"/>
                <a:endParaRPr lang="en-US" sz="2000" dirty="0">
                  <a:latin typeface="Calibri"/>
                  <a:cs typeface="Calibri"/>
                  <a:sym typeface="Wingdings" panose="05000000000000000000" pitchFamily="2" charset="2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842" y="1405315"/>
                <a:ext cx="7821738" cy="5040739"/>
              </a:xfrm>
              <a:prstGeom prst="rect">
                <a:avLst/>
              </a:prstGeom>
              <a:blipFill>
                <a:blip r:embed="rId2"/>
                <a:stretch>
                  <a:fillRect l="-810" t="-503" r="-14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611793" y="519213"/>
            <a:ext cx="37290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/>
              <a:t>Related </a:t>
            </a:r>
            <a:r>
              <a:rPr lang="en-US" sz="3200" i="1" u="sng" dirty="0"/>
              <a:t>F</a:t>
            </a:r>
            <a:r>
              <a:rPr lang="en-US" sz="3200" u="sng" dirty="0"/>
              <a:t> coefficients</a:t>
            </a:r>
          </a:p>
        </p:txBody>
      </p:sp>
    </p:spTree>
    <p:extLst>
      <p:ext uri="{BB962C8B-B14F-4D97-AF65-F5344CB8AC3E}">
        <p14:creationId xmlns:p14="http://schemas.microsoft.com/office/powerpoint/2010/main" val="23485857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838200" y="228600"/>
            <a:ext cx="753243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Analysis of Molecular Variance (AMOVA)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0195" y="775400"/>
            <a:ext cx="8666976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Tests for hierarchical population subdivision.</a:t>
            </a:r>
          </a:p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*Proportion of genetic diversity is partitioned </a:t>
            </a:r>
            <a:r>
              <a:rPr lang="en-US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among groups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vs. </a:t>
            </a:r>
            <a:r>
              <a:rPr lang="en-US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among subpopulations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within groups</a:t>
            </a:r>
          </a:p>
        </p:txBody>
      </p:sp>
      <p:sp>
        <p:nvSpPr>
          <p:cNvPr id="17" name="Oval 16"/>
          <p:cNvSpPr/>
          <p:nvPr/>
        </p:nvSpPr>
        <p:spPr>
          <a:xfrm>
            <a:off x="2377484" y="2777347"/>
            <a:ext cx="1371600" cy="1371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5425484" y="2777347"/>
            <a:ext cx="1371600" cy="1371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3738841" y="3204620"/>
            <a:ext cx="1676400" cy="677108"/>
            <a:chOff x="3400822" y="2600342"/>
            <a:chExt cx="1676400" cy="677108"/>
          </a:xfrm>
        </p:grpSpPr>
        <p:cxnSp>
          <p:nvCxnSpPr>
            <p:cNvPr id="20" name="Straight Arrow Connector 19"/>
            <p:cNvCxnSpPr>
              <a:stCxn id="17" idx="6"/>
              <a:endCxn id="18" idx="2"/>
            </p:cNvCxnSpPr>
            <p:nvPr/>
          </p:nvCxnSpPr>
          <p:spPr>
            <a:xfrm>
              <a:off x="3400822" y="2858869"/>
              <a:ext cx="1676400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3614410" y="2600342"/>
              <a:ext cx="1269711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Among groups</a:t>
              </a:r>
            </a:p>
            <a:p>
              <a:pPr algn="ctr"/>
              <a:r>
                <a:rPr lang="en-US" sz="24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Ф</a:t>
              </a:r>
              <a:r>
                <a:rPr lang="en-US" sz="2400" i="1" cap="small" baseline="-25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ct</a:t>
              </a:r>
              <a:endParaRPr lang="en-US" sz="2400" i="1" cap="small" baseline="-25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2389628" y="2172449"/>
            <a:ext cx="1358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Population 1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41572" y="2172449"/>
            <a:ext cx="1358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Population 2</a:t>
            </a:r>
          </a:p>
        </p:txBody>
      </p:sp>
      <p:sp>
        <p:nvSpPr>
          <p:cNvPr id="24" name="Oval 23"/>
          <p:cNvSpPr/>
          <p:nvPr/>
        </p:nvSpPr>
        <p:spPr>
          <a:xfrm>
            <a:off x="2554761" y="3082147"/>
            <a:ext cx="3048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25" name="Oval 24"/>
          <p:cNvSpPr/>
          <p:nvPr/>
        </p:nvSpPr>
        <p:spPr>
          <a:xfrm>
            <a:off x="3240561" y="3079564"/>
            <a:ext cx="3048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26" name="Oval 25"/>
          <p:cNvSpPr/>
          <p:nvPr/>
        </p:nvSpPr>
        <p:spPr>
          <a:xfrm>
            <a:off x="2962257" y="3705751"/>
            <a:ext cx="3048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27" name="Oval 26"/>
          <p:cNvSpPr/>
          <p:nvPr/>
        </p:nvSpPr>
        <p:spPr>
          <a:xfrm>
            <a:off x="5573587" y="3082147"/>
            <a:ext cx="3048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28" name="Oval 27"/>
          <p:cNvSpPr/>
          <p:nvPr/>
        </p:nvSpPr>
        <p:spPr>
          <a:xfrm>
            <a:off x="6259387" y="3079564"/>
            <a:ext cx="3048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</a:p>
        </p:txBody>
      </p:sp>
      <p:sp>
        <p:nvSpPr>
          <p:cNvPr id="29" name="Oval 28"/>
          <p:cNvSpPr/>
          <p:nvPr/>
        </p:nvSpPr>
        <p:spPr>
          <a:xfrm>
            <a:off x="5994969" y="3686581"/>
            <a:ext cx="3048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</a:p>
        </p:txBody>
      </p:sp>
      <p:cxnSp>
        <p:nvCxnSpPr>
          <p:cNvPr id="30" name="Straight Arrow Connector 29"/>
          <p:cNvCxnSpPr>
            <a:stCxn id="29" idx="1"/>
            <a:endCxn id="27" idx="5"/>
          </p:cNvCxnSpPr>
          <p:nvPr/>
        </p:nvCxnSpPr>
        <p:spPr>
          <a:xfrm flipH="1" flipV="1">
            <a:off x="5833750" y="3359988"/>
            <a:ext cx="205856" cy="353553"/>
          </a:xfrm>
          <a:prstGeom prst="straightConnector1">
            <a:avLst/>
          </a:prstGeom>
          <a:ln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28" idx="2"/>
          </p:cNvCxnSpPr>
          <p:nvPr/>
        </p:nvCxnSpPr>
        <p:spPr>
          <a:xfrm flipH="1" flipV="1">
            <a:off x="5878389" y="3204558"/>
            <a:ext cx="380998" cy="26101"/>
          </a:xfrm>
          <a:prstGeom prst="straightConnector1">
            <a:avLst/>
          </a:prstGeom>
          <a:ln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29" idx="7"/>
          </p:cNvCxnSpPr>
          <p:nvPr/>
        </p:nvCxnSpPr>
        <p:spPr>
          <a:xfrm flipV="1">
            <a:off x="6255132" y="3384090"/>
            <a:ext cx="147837" cy="330598"/>
          </a:xfrm>
          <a:prstGeom prst="straightConnector1">
            <a:avLst/>
          </a:prstGeom>
          <a:ln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 flipV="1">
            <a:off x="2807981" y="3358897"/>
            <a:ext cx="205856" cy="388908"/>
          </a:xfrm>
          <a:prstGeom prst="straightConnector1">
            <a:avLst/>
          </a:prstGeom>
          <a:ln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 flipV="1">
            <a:off x="2852619" y="3221207"/>
            <a:ext cx="380999" cy="27344"/>
          </a:xfrm>
          <a:prstGeom prst="straightConnector1">
            <a:avLst/>
          </a:prstGeom>
          <a:ln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V="1">
            <a:off x="3229363" y="3400951"/>
            <a:ext cx="147837" cy="346854"/>
          </a:xfrm>
          <a:prstGeom prst="straightConnector1">
            <a:avLst/>
          </a:prstGeom>
          <a:ln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Group 35"/>
          <p:cNvGrpSpPr/>
          <p:nvPr/>
        </p:nvGrpSpPr>
        <p:grpSpPr>
          <a:xfrm>
            <a:off x="5163604" y="4369961"/>
            <a:ext cx="1887065" cy="1169551"/>
            <a:chOff x="1356146" y="4582652"/>
            <a:chExt cx="1887065" cy="1169551"/>
          </a:xfrm>
        </p:grpSpPr>
        <p:cxnSp>
          <p:nvCxnSpPr>
            <p:cNvPr id="37" name="Straight Arrow Connector 36"/>
            <p:cNvCxnSpPr/>
            <p:nvPr/>
          </p:nvCxnSpPr>
          <p:spPr>
            <a:xfrm>
              <a:off x="1878297" y="5085317"/>
              <a:ext cx="838200" cy="0"/>
            </a:xfrm>
            <a:prstGeom prst="straightConnector1">
              <a:avLst/>
            </a:prstGeom>
            <a:ln>
              <a:solidFill>
                <a:schemeClr val="tx1"/>
              </a:solidFill>
              <a:prstDash val="sys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1356146" y="4582652"/>
              <a:ext cx="188706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Among subpopulations within regions</a:t>
              </a:r>
            </a:p>
            <a:p>
              <a:pPr algn="ctr"/>
              <a:r>
                <a:rPr lang="en-US" sz="24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Ф</a:t>
              </a:r>
              <a:r>
                <a:rPr lang="en-US" sz="2400" i="1" cap="small" baseline="-25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sc</a:t>
              </a:r>
              <a:endParaRPr lang="en-US" sz="2400" i="1" cap="small" baseline="-25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2090619" y="4369961"/>
            <a:ext cx="1887065" cy="1169551"/>
            <a:chOff x="1356146" y="4582652"/>
            <a:chExt cx="1887065" cy="1169551"/>
          </a:xfrm>
        </p:grpSpPr>
        <p:cxnSp>
          <p:nvCxnSpPr>
            <p:cNvPr id="40" name="Straight Arrow Connector 39"/>
            <p:cNvCxnSpPr/>
            <p:nvPr/>
          </p:nvCxnSpPr>
          <p:spPr>
            <a:xfrm>
              <a:off x="1878297" y="5085317"/>
              <a:ext cx="838200" cy="0"/>
            </a:xfrm>
            <a:prstGeom prst="straightConnector1">
              <a:avLst/>
            </a:prstGeom>
            <a:ln>
              <a:solidFill>
                <a:schemeClr val="tx1"/>
              </a:solidFill>
              <a:prstDash val="sys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/>
            <p:cNvSpPr txBox="1"/>
            <p:nvPr/>
          </p:nvSpPr>
          <p:spPr>
            <a:xfrm>
              <a:off x="1356146" y="4582652"/>
              <a:ext cx="188706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Among subpopulations within regions</a:t>
              </a:r>
            </a:p>
            <a:p>
              <a:pPr algn="ctr"/>
              <a:r>
                <a:rPr lang="en-US" sz="24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Ф</a:t>
              </a:r>
              <a:r>
                <a:rPr lang="en-US" sz="2400" i="1" cap="small" baseline="-25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sc</a:t>
              </a:r>
              <a:endParaRPr lang="en-US" sz="2400" i="1" cap="small" baseline="-25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3705118" y="5766868"/>
            <a:ext cx="1812095" cy="369332"/>
            <a:chOff x="596364" y="2518614"/>
            <a:chExt cx="1812095" cy="369332"/>
          </a:xfrm>
        </p:grpSpPr>
        <p:sp>
          <p:nvSpPr>
            <p:cNvPr id="49" name="Oval 48"/>
            <p:cNvSpPr/>
            <p:nvPr/>
          </p:nvSpPr>
          <p:spPr>
            <a:xfrm>
              <a:off x="596364" y="2563853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905419" y="2518614"/>
              <a:ext cx="15030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 sample sites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73413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2" grpId="0"/>
      <p:bldP spid="23" grpId="0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Difference between F</a:t>
            </a:r>
            <a:r>
              <a:rPr lang="en-US" baseline="-25000" dirty="0"/>
              <a:t>ST</a:t>
            </a:r>
            <a:r>
              <a:rPr lang="en-US" dirty="0"/>
              <a:t> and </a:t>
            </a:r>
            <a:r>
              <a:rPr lang="en-US" dirty="0">
                <a:latin typeface="Symbol" charset="2"/>
                <a:cs typeface="Symbol" charset="2"/>
              </a:rPr>
              <a:t>F</a:t>
            </a:r>
            <a:r>
              <a:rPr lang="en-US" baseline="-25000" dirty="0"/>
              <a:t>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F</a:t>
            </a:r>
            <a:r>
              <a:rPr lang="en-US" sz="2400" baseline="-25000" dirty="0"/>
              <a:t>ST</a:t>
            </a:r>
            <a:r>
              <a:rPr lang="en-US" sz="2400" dirty="0"/>
              <a:t> is based on allelic frequencies.</a:t>
            </a:r>
          </a:p>
          <a:p>
            <a:endParaRPr lang="en-US" sz="2400" dirty="0"/>
          </a:p>
          <a:p>
            <a:r>
              <a:rPr lang="en-US" sz="2400" dirty="0">
                <a:latin typeface="Symbol" charset="2"/>
                <a:cs typeface="Symbol" charset="2"/>
              </a:rPr>
              <a:t>F</a:t>
            </a:r>
            <a:r>
              <a:rPr lang="en-US" sz="2400" baseline="-25000" dirty="0"/>
              <a:t>ST</a:t>
            </a:r>
            <a:r>
              <a:rPr lang="en-US" sz="2400" dirty="0"/>
              <a:t> incorporates a nucleotide substitution model that accounts for different rates for transitions (TIs) and transversions (TVs), % invariant sites, etc.</a:t>
            </a:r>
          </a:p>
          <a:p>
            <a:endParaRPr lang="en-US" sz="2400" dirty="0"/>
          </a:p>
          <a:p>
            <a:r>
              <a:rPr lang="en-US" sz="2400" dirty="0"/>
              <a:t>HKY &amp; Tamura-Nei are common.</a:t>
            </a:r>
          </a:p>
          <a:p>
            <a:endParaRPr lang="en-US" sz="2400" dirty="0"/>
          </a:p>
          <a:p>
            <a:r>
              <a:rPr lang="en-US" sz="2400" dirty="0"/>
              <a:t>Calculated using nucleotide diversity (</a:t>
            </a:r>
            <a:r>
              <a:rPr lang="en-US" sz="2400" dirty="0">
                <a:latin typeface="Symbol" pitchFamily="2" charset="2"/>
              </a:rPr>
              <a:t>p</a:t>
            </a:r>
            <a:r>
              <a:rPr lang="en-US" sz="2400" dirty="0"/>
              <a:t>), the per site heterozygosity</a:t>
            </a:r>
          </a:p>
        </p:txBody>
      </p:sp>
    </p:spTree>
    <p:extLst>
      <p:ext uri="{BB962C8B-B14F-4D97-AF65-F5344CB8AC3E}">
        <p14:creationId xmlns:p14="http://schemas.microsoft.com/office/powerpoint/2010/main" val="17974479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4175" y="468454"/>
            <a:ext cx="8281047" cy="505625"/>
          </a:xfrm>
        </p:spPr>
        <p:txBody>
          <a:bodyPr>
            <a:noAutofit/>
          </a:bodyPr>
          <a:lstStyle/>
          <a:p>
            <a:r>
              <a:rPr lang="en-US" sz="3200" dirty="0">
                <a:latin typeface="+mn-lt"/>
              </a:rPr>
              <a:t>Calculating </a:t>
            </a:r>
            <a:r>
              <a:rPr lang="en-US" sz="3200" dirty="0" err="1">
                <a:latin typeface="+mn-lt"/>
              </a:rPr>
              <a:t>F</a:t>
            </a:r>
            <a:r>
              <a:rPr lang="en-US" sz="3200" cap="all" baseline="-25000" dirty="0" err="1">
                <a:latin typeface="+mn-lt"/>
              </a:rPr>
              <a:t>st</a:t>
            </a:r>
            <a:r>
              <a:rPr lang="en-US" sz="3200" dirty="0">
                <a:latin typeface="+mn-lt"/>
              </a:rPr>
              <a:t> from sequence data: </a:t>
            </a:r>
            <a:r>
              <a:rPr lang="en-US" sz="3200" dirty="0">
                <a:latin typeface="Symbol" charset="2"/>
                <a:cs typeface="Symbol" charset="2"/>
              </a:rPr>
              <a:t>F</a:t>
            </a:r>
            <a:r>
              <a:rPr lang="en-US" sz="3200" baseline="-25000" dirty="0"/>
              <a:t>ST </a:t>
            </a:r>
            <a:r>
              <a:rPr lang="en-US" sz="3200" dirty="0"/>
              <a:t>(Phi-ST)</a:t>
            </a:r>
            <a:endParaRPr lang="en-US" sz="3200" baseline="-25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28650" y="1636719"/>
                <a:ext cx="1509196" cy="5237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5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sz="1500" dirty="0">
                              <a:latin typeface="Symbol" charset="2"/>
                              <a:cs typeface="Symbol" charset="2"/>
                            </a:rPr>
                            <m:t>F</m:t>
                          </m:r>
                        </m:e>
                        <m:sub>
                          <m:r>
                            <a:rPr lang="en-US" sz="1500" i="1">
                              <a:latin typeface="Cambria Math" panose="02040503050406030204" pitchFamily="18" charset="0"/>
                            </a:rPr>
                            <m:t>𝑆𝑇</m:t>
                          </m:r>
                        </m:sub>
                      </m:sSub>
                      <m:r>
                        <a:rPr lang="en-US" sz="15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5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5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5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en-US" sz="15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lang="en-US" sz="15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15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5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en-US" sz="15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15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5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en-US" sz="15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15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50" y="1636719"/>
                <a:ext cx="1509196" cy="523798"/>
              </a:xfrm>
              <a:prstGeom prst="rect">
                <a:avLst/>
              </a:prstGeom>
              <a:blipFill>
                <a:blip r:embed="rId2"/>
                <a:stretch>
                  <a:fillRect b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28650" y="2270272"/>
                <a:ext cx="8086573" cy="3231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1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sz="1500" dirty="0"/>
                  <a:t> = the average number (or proportion) of nucleotide differences </a:t>
                </a:r>
                <a:r>
                  <a:rPr lang="en-US" sz="1500" u="sng" dirty="0"/>
                  <a:t>between</a:t>
                </a:r>
                <a:r>
                  <a:rPr lang="en-US" sz="1500" dirty="0"/>
                  <a:t> populations (divergence)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50" y="2270272"/>
                <a:ext cx="8086573" cy="323165"/>
              </a:xfrm>
              <a:prstGeom prst="rect">
                <a:avLst/>
              </a:prstGeom>
              <a:blipFill>
                <a:blip r:embed="rId3"/>
                <a:stretch>
                  <a:fillRect t="-3704" b="-185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28650" y="2701943"/>
                <a:ext cx="7942025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1500" i="1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</m:oMath>
                </a14:m>
                <a:r>
                  <a:rPr lang="en-US" sz="1500" dirty="0"/>
                  <a:t> = the average number (or proportion) of nucleotide differences </a:t>
                </a:r>
                <a:r>
                  <a:rPr lang="en-US" sz="1500" u="sng" dirty="0"/>
                  <a:t>within</a:t>
                </a:r>
                <a:r>
                  <a:rPr lang="en-US" sz="1500" dirty="0"/>
                  <a:t> subpopulations (nucleotide diversity)</a:t>
                </a: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50" y="2701943"/>
                <a:ext cx="7942025" cy="553998"/>
              </a:xfrm>
              <a:prstGeom prst="rect">
                <a:avLst/>
              </a:prstGeom>
              <a:blipFill>
                <a:blip r:embed="rId4"/>
                <a:stretch>
                  <a:fillRect l="-319" t="-2222"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 7"/>
          <p:cNvGrpSpPr/>
          <p:nvPr/>
        </p:nvGrpSpPr>
        <p:grpSpPr>
          <a:xfrm>
            <a:off x="720954" y="3463690"/>
            <a:ext cx="6229350" cy="714460"/>
            <a:chOff x="381000" y="4400490"/>
            <a:chExt cx="8001000" cy="952613"/>
          </a:xfrm>
        </p:grpSpPr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381000" y="4400490"/>
              <a:ext cx="8001000" cy="400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…G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GGG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AA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AA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TT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CCCC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…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  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allele A</a:t>
              </a:r>
              <a:endParaRPr lang="en-US" sz="1500" dirty="0">
                <a:latin typeface="Arial" pitchFamily="34" charset="0"/>
              </a:endParaRPr>
            </a:p>
          </p:txBody>
        </p:sp>
        <p:sp>
          <p:nvSpPr>
            <p:cNvPr id="10" name="Rectangle 4"/>
            <p:cNvSpPr>
              <a:spLocks noChangeArrowheads="1"/>
            </p:cNvSpPr>
            <p:nvPr/>
          </p:nvSpPr>
          <p:spPr bwMode="auto">
            <a:xfrm>
              <a:off x="381000" y="4679165"/>
              <a:ext cx="8001000" cy="400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…G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GGG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AA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GG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TT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CCCC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…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  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allele B</a:t>
              </a:r>
              <a:endParaRPr lang="en-US" sz="1500" dirty="0">
                <a:latin typeface="Arial" pitchFamily="34" charset="0"/>
              </a:endParaRPr>
            </a:p>
          </p:txBody>
        </p:sp>
        <p:sp>
          <p:nvSpPr>
            <p:cNvPr id="11" name="Rectangle 4"/>
            <p:cNvSpPr>
              <a:spLocks noChangeArrowheads="1"/>
            </p:cNvSpPr>
            <p:nvPr/>
          </p:nvSpPr>
          <p:spPr bwMode="auto">
            <a:xfrm>
              <a:off x="381000" y="4952994"/>
              <a:ext cx="8001000" cy="400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latin typeface="Arial" pitchFamily="34" charset="0"/>
              </a:endParaRPr>
            </a:p>
          </p:txBody>
        </p:sp>
      </p:grp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999290" y="3232857"/>
            <a:ext cx="1374569" cy="761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500" b="1" i="1" u="sng" dirty="0">
                <a:latin typeface="+mj-lt"/>
                <a:ea typeface="Calibri" pitchFamily="34" charset="0"/>
                <a:cs typeface="Courier New" pitchFamily="49" charset="0"/>
              </a:rPr>
              <a:t>Pop1</a:t>
            </a:r>
            <a:r>
              <a:rPr lang="en-US" sz="1500" b="1" i="1" dirty="0">
                <a:latin typeface="+mj-lt"/>
                <a:ea typeface="Calibri" pitchFamily="34" charset="0"/>
                <a:cs typeface="Courier New" pitchFamily="49" charset="0"/>
              </a:rPr>
              <a:t>	</a:t>
            </a:r>
            <a:r>
              <a:rPr lang="en-US" sz="1500" b="1" i="1" u="sng" dirty="0">
                <a:latin typeface="+mj-lt"/>
                <a:ea typeface="Calibri" pitchFamily="34" charset="0"/>
                <a:cs typeface="Courier New" pitchFamily="49" charset="0"/>
              </a:rPr>
              <a:t>Pop2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500" b="1" dirty="0">
                <a:latin typeface="+mj-lt"/>
                <a:ea typeface="Calibri" pitchFamily="34" charset="0"/>
                <a:cs typeface="Courier New" pitchFamily="49" charset="0"/>
              </a:rPr>
              <a:t>28	50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500" b="1" dirty="0">
                <a:latin typeface="+mj-lt"/>
                <a:ea typeface="Calibri" pitchFamily="34" charset="0"/>
                <a:cs typeface="Courier New" pitchFamily="49" charset="0"/>
              </a:rPr>
              <a:t>22	0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233283" y="3513837"/>
            <a:ext cx="192024" cy="40398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20955" y="5368351"/>
                <a:ext cx="2367315" cy="3000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35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3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sz="1350" i="1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sz="1350" i="1">
                          <a:latin typeface="Cambria Math" panose="02040503050406030204" pitchFamily="18" charset="0"/>
                        </a:rPr>
                        <m:t>=(22∗50∗1)/(50∗50)</m:t>
                      </m:r>
                    </m:oMath>
                  </m:oMathPara>
                </a14:m>
                <a:endParaRPr lang="en-US" sz="135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955" y="5368351"/>
                <a:ext cx="2367315" cy="300082"/>
              </a:xfrm>
              <a:prstGeom prst="rect">
                <a:avLst/>
              </a:prstGeom>
              <a:blipFill>
                <a:blip r:embed="rId5"/>
                <a:stretch>
                  <a:fillRect b="-1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667004" y="4197290"/>
            <a:ext cx="167949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For two populations,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20954" y="5645350"/>
                <a:ext cx="1790234" cy="3000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35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3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sz="1350" i="1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sz="1350" i="1">
                          <a:latin typeface="Cambria Math" panose="02040503050406030204" pitchFamily="18" charset="0"/>
                        </a:rPr>
                        <m:t>=(1100)/(2500)</m:t>
                      </m:r>
                    </m:oMath>
                  </m:oMathPara>
                </a14:m>
                <a:endParaRPr lang="en-US" sz="135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954" y="5645350"/>
                <a:ext cx="1790234" cy="300082"/>
              </a:xfrm>
              <a:prstGeom prst="rect">
                <a:avLst/>
              </a:prstGeom>
              <a:blipFill>
                <a:blip r:embed="rId6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20955" y="5922349"/>
                <a:ext cx="971100" cy="3000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35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3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sz="1350" i="1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sz="1350" i="1">
                          <a:latin typeface="Cambria Math" panose="02040503050406030204" pitchFamily="18" charset="0"/>
                        </a:rPr>
                        <m:t>=0.44</m:t>
                      </m:r>
                    </m:oMath>
                  </m:oMathPara>
                </a14:m>
                <a:endParaRPr lang="en-US" sz="135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955" y="5922349"/>
                <a:ext cx="971100" cy="30008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755852" y="4627945"/>
                <a:ext cx="3972327" cy="7155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35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sz="1350" dirty="0"/>
                  <a:t> = Total number of differences between populations divided by number of pairwise comparisons (</a:t>
                </a:r>
                <a:r>
                  <a:rPr lang="en-US" sz="1350" i="1" dirty="0" err="1"/>
                  <a:t>n</a:t>
                </a:r>
                <a:r>
                  <a:rPr lang="en-US" sz="1350" i="1" baseline="-25000" dirty="0" err="1"/>
                  <a:t>i</a:t>
                </a:r>
                <a:r>
                  <a:rPr lang="en-US" sz="1350" i="1" dirty="0" err="1"/>
                  <a:t>n</a:t>
                </a:r>
                <a:r>
                  <a:rPr lang="en-US" sz="1350" i="1" baseline="-25000" dirty="0" err="1"/>
                  <a:t>j</a:t>
                </a:r>
                <a:r>
                  <a:rPr lang="en-US" sz="1350" dirty="0"/>
                  <a:t>)</a:t>
                </a: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852" y="4627945"/>
                <a:ext cx="3972327" cy="715581"/>
              </a:xfrm>
              <a:prstGeom prst="rect">
                <a:avLst/>
              </a:prstGeom>
              <a:blipFill>
                <a:blip r:embed="rId8"/>
                <a:stretch>
                  <a:fillRect l="-318" t="-1754" b="-87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4781872" y="4611991"/>
                <a:ext cx="3972327" cy="7155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35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</m:oMath>
                </a14:m>
                <a:r>
                  <a:rPr lang="en-US" sz="1350" dirty="0"/>
                  <a:t> = Total number of differences within populations divided by number of pairwise comparisons (</a:t>
                </a:r>
                <a:r>
                  <a:rPr lang="en-US" sz="1350" i="1" dirty="0" err="1"/>
                  <a:t>n</a:t>
                </a:r>
                <a:r>
                  <a:rPr lang="en-US" sz="1350" i="1" baseline="-25000" dirty="0" err="1"/>
                  <a:t>i</a:t>
                </a:r>
                <a:r>
                  <a:rPr lang="en-US" sz="1350" i="1" dirty="0"/>
                  <a:t>(n</a:t>
                </a:r>
                <a:r>
                  <a:rPr lang="en-US" sz="1350" i="1" baseline="-25000" dirty="0"/>
                  <a:t>i</a:t>
                </a:r>
                <a:r>
                  <a:rPr lang="en-US" sz="1350" i="1" dirty="0"/>
                  <a:t>-1</a:t>
                </a:r>
                <a:r>
                  <a:rPr lang="en-US" sz="1350" dirty="0"/>
                  <a:t>))/2</a:t>
                </a: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1872" y="4611991"/>
                <a:ext cx="3972327" cy="715581"/>
              </a:xfrm>
              <a:prstGeom prst="rect">
                <a:avLst/>
              </a:prstGeom>
              <a:blipFill>
                <a:blip r:embed="rId9"/>
                <a:stretch>
                  <a:fillRect l="-318" t="-1754" b="-70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4781872" y="5331263"/>
                <a:ext cx="2495363" cy="3000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35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𝑊</m:t>
                        </m:r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350" dirty="0"/>
                  <a:t> = (28*22*1)/((50*(50-1))/2)</a:t>
                </a: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1872" y="5331263"/>
                <a:ext cx="2495363" cy="300082"/>
              </a:xfrm>
              <a:prstGeom prst="rect">
                <a:avLst/>
              </a:prstGeom>
              <a:blipFill>
                <a:blip r:embed="rId10"/>
                <a:stretch>
                  <a:fillRect t="-4167" b="-208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4781872" y="5589301"/>
                <a:ext cx="1339597" cy="3000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35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𝑊</m:t>
                        </m:r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350" dirty="0"/>
                  <a:t> = 588/1225</a:t>
                </a: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1872" y="5589301"/>
                <a:ext cx="1339597" cy="300082"/>
              </a:xfrm>
              <a:prstGeom prst="rect">
                <a:avLst/>
              </a:prstGeom>
              <a:blipFill>
                <a:blip r:embed="rId11"/>
                <a:stretch>
                  <a:fillRect t="-4167" b="-208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4781872" y="5858160"/>
                <a:ext cx="962892" cy="3000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35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𝑊</m:t>
                        </m:r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350" dirty="0"/>
                  <a:t> = 0.48</a:t>
                </a: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1872" y="5858160"/>
                <a:ext cx="962892" cy="300082"/>
              </a:xfrm>
              <a:prstGeom prst="rect">
                <a:avLst/>
              </a:prstGeom>
              <a:blipFill>
                <a:blip r:embed="rId12"/>
                <a:stretch>
                  <a:fillRect t="-4167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4781872" y="6135473"/>
                <a:ext cx="874727" cy="3000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35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𝑊</m:t>
                        </m:r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350" dirty="0"/>
                  <a:t> = 0.0</a:t>
                </a: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1872" y="6135473"/>
                <a:ext cx="874727" cy="300082"/>
              </a:xfrm>
              <a:prstGeom prst="rect">
                <a:avLst/>
              </a:prstGeom>
              <a:blipFill>
                <a:blip r:embed="rId13"/>
                <a:stretch>
                  <a:fillRect b="-2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7410118" y="5893857"/>
                <a:ext cx="891591" cy="3000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135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135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35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1350" i="1">
                                <a:latin typeface="Cambria Math" panose="02040503050406030204" pitchFamily="18" charset="0"/>
                              </a:rPr>
                              <m:t>𝑊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1350" dirty="0"/>
                  <a:t> = 0.24</a:t>
                </a: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0118" y="5893857"/>
                <a:ext cx="891591" cy="300082"/>
              </a:xfrm>
              <a:prstGeom prst="rect">
                <a:avLst/>
              </a:prstGeom>
              <a:blipFill>
                <a:blip r:embed="rId14"/>
                <a:stretch>
                  <a:fillRect t="-4167" r="-1408" b="-208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7393009" y="5623926"/>
                <a:ext cx="1404552" cy="5078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135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135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35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1350" i="1">
                                <a:latin typeface="Cambria Math" panose="02040503050406030204" pitchFamily="18" charset="0"/>
                              </a:rPr>
                              <m:t>𝑊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1350" dirty="0"/>
                  <a:t> = (0.48 + 0)/2</a:t>
                </a:r>
              </a:p>
              <a:p>
                <a:endParaRPr lang="en-US" sz="1350" dirty="0"/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3009" y="5623926"/>
                <a:ext cx="1404552" cy="507831"/>
              </a:xfrm>
              <a:prstGeom prst="rect">
                <a:avLst/>
              </a:prstGeom>
              <a:blipFill>
                <a:blip r:embed="rId15"/>
                <a:stretch>
                  <a:fillRect t="-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2373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14" grpId="0"/>
      <p:bldP spid="15" grpId="0"/>
      <p:bldP spid="16" grpId="0"/>
      <p:bldP spid="17" grpId="0"/>
      <p:bldP spid="20" grpId="0"/>
      <p:bldP spid="21" grpId="0"/>
      <p:bldP spid="23" grpId="0"/>
      <p:bldP spid="24" grpId="0"/>
      <p:bldP spid="25" grpId="0"/>
      <p:bldP spid="26" grpId="0"/>
      <p:bldP spid="28" grpId="0"/>
      <p:bldP spid="2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2749482" y="4224012"/>
            <a:ext cx="68580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</a:pPr>
            <a:r>
              <a:rPr lang="en-US" dirty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dirty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i="1" baseline="-25000" dirty="0">
                <a:latin typeface="Cambria Math" pitchFamily="18" charset="0"/>
                <a:ea typeface="Cambria Math" pitchFamily="18" charset="0"/>
              </a:rPr>
              <a:t>e</a:t>
            </a:r>
            <a:r>
              <a:rPr lang="el-GR" i="1" dirty="0">
                <a:latin typeface="Cambria Math" pitchFamily="18" charset="0"/>
                <a:ea typeface="Cambria Math" pitchFamily="18" charset="0"/>
              </a:rPr>
              <a:t>μ</a:t>
            </a:r>
            <a:endParaRPr lang="en-US" i="1" dirty="0">
              <a:latin typeface="Cambria Math" pitchFamily="18" charset="0"/>
              <a:ea typeface="Cambria Math" pitchFamily="18" charset="0"/>
            </a:endParaRPr>
          </a:p>
          <a:p>
            <a:pPr marL="457200" indent="-457200"/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55122" y="1902686"/>
            <a:ext cx="68580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</a:pPr>
            <a:r>
              <a:rPr lang="en-US" dirty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dirty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i="1" baseline="-25000" dirty="0">
                <a:latin typeface="Cambria Math" pitchFamily="18" charset="0"/>
                <a:ea typeface="Cambria Math" pitchFamily="18" charset="0"/>
              </a:rPr>
              <a:t>e</a:t>
            </a:r>
            <a:r>
              <a:rPr lang="el-GR" i="1" dirty="0">
                <a:latin typeface="Cambria Math" pitchFamily="18" charset="0"/>
                <a:ea typeface="Cambria Math" pitchFamily="18" charset="0"/>
              </a:rPr>
              <a:t>μ</a:t>
            </a:r>
            <a:endParaRPr lang="en-US" i="1" dirty="0">
              <a:latin typeface="Cambria Math" pitchFamily="18" charset="0"/>
              <a:ea typeface="Cambria Math" pitchFamily="18" charset="0"/>
            </a:endParaRPr>
          </a:p>
          <a:p>
            <a:pPr marL="457200" indent="-457200"/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3489435" y="4130749"/>
            <a:ext cx="2317531" cy="898451"/>
          </a:xfrm>
          <a:prstGeom prst="roundRect">
            <a:avLst/>
          </a:prstGeom>
          <a:solidFill>
            <a:srgbClr val="2313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Genetic variation; Allele or genotype frequencies</a:t>
            </a:r>
          </a:p>
        </p:txBody>
      </p:sp>
      <p:sp>
        <p:nvSpPr>
          <p:cNvPr id="3" name="Rectangle 2"/>
          <p:cNvSpPr/>
          <p:nvPr/>
        </p:nvSpPr>
        <p:spPr>
          <a:xfrm>
            <a:off x="940722" y="4361120"/>
            <a:ext cx="1802524" cy="439480"/>
          </a:xfrm>
          <a:prstGeom prst="rect">
            <a:avLst/>
          </a:prstGeom>
          <a:solidFill>
            <a:srgbClr val="2313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Mutation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6553155" y="4338084"/>
            <a:ext cx="1802524" cy="483781"/>
          </a:xfrm>
          <a:prstGeom prst="rect">
            <a:avLst/>
          </a:prstGeom>
          <a:solidFill>
            <a:srgbClr val="2313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Genetic Drift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4648201" y="2713075"/>
            <a:ext cx="0" cy="14478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2794461" y="4614530"/>
            <a:ext cx="643759" cy="144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5858181" y="4614530"/>
            <a:ext cx="643759" cy="144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4953001" y="2713075"/>
            <a:ext cx="0" cy="14478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79"/>
          <p:cNvGrpSpPr/>
          <p:nvPr/>
        </p:nvGrpSpPr>
        <p:grpSpPr>
          <a:xfrm>
            <a:off x="940732" y="1818622"/>
            <a:ext cx="7414957" cy="898451"/>
            <a:chOff x="4663780" y="4114800"/>
            <a:chExt cx="4388440" cy="990600"/>
          </a:xfrm>
        </p:grpSpPr>
        <p:sp>
          <p:nvSpPr>
            <p:cNvPr id="10" name="Rounded Rectangle 9"/>
            <p:cNvSpPr/>
            <p:nvPr/>
          </p:nvSpPr>
          <p:spPr>
            <a:xfrm>
              <a:off x="6172200" y="4114800"/>
              <a:ext cx="1371600" cy="990600"/>
            </a:xfrm>
            <a:prstGeom prst="roundRect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Genetic variation; Allele or genotype frequencies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63780" y="4397606"/>
              <a:ext cx="1066800" cy="484555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Mutation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7985420" y="4343400"/>
              <a:ext cx="1066800" cy="5334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Genetic Drift</a:t>
              </a:r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>
              <a:off x="5760890" y="4648200"/>
              <a:ext cx="381000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>
              <a:off x="7574110" y="4648200"/>
              <a:ext cx="381000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68689" y="1678578"/>
            <a:ext cx="373598" cy="594360"/>
          </a:xfrm>
          <a:prstGeom prst="rect">
            <a:avLst/>
          </a:prstGeom>
          <a:noFill/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68689" y="3997590"/>
            <a:ext cx="373598" cy="594360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5029200" y="2941675"/>
            <a:ext cx="461665" cy="1030923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r>
              <a:rPr lang="en-US" b="1" dirty="0"/>
              <a:t>Migration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2400" y="603048"/>
            <a:ext cx="89154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alibri"/>
                <a:cs typeface="Calibri"/>
              </a:rPr>
              <a:t>Population Subdivision for Two Populations</a:t>
            </a:r>
            <a:endParaRPr lang="en-US" sz="3200" dirty="0">
              <a:latin typeface="Calibri"/>
              <a:cs typeface="Calibri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28600" y="5322565"/>
            <a:ext cx="8839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Calibri"/>
                <a:cs typeface="Calibri"/>
              </a:rPr>
              <a:t>Mutation and genetic drift (and selection) act independently in each population.</a:t>
            </a:r>
          </a:p>
          <a:p>
            <a:pPr algn="ctr"/>
            <a:endParaRPr lang="en-US" sz="2000" b="1" dirty="0">
              <a:latin typeface="Calibri"/>
              <a:cs typeface="Calibri"/>
            </a:endParaRPr>
          </a:p>
          <a:p>
            <a:pPr algn="ctr"/>
            <a:r>
              <a:rPr lang="en-US" sz="2000" b="1" dirty="0">
                <a:latin typeface="Calibri"/>
                <a:cs typeface="Calibri"/>
              </a:rPr>
              <a:t>Gene flow homogenizes allele frequencies, offsets drift by increasing Ne.</a:t>
            </a:r>
          </a:p>
        </p:txBody>
      </p:sp>
    </p:spTree>
    <p:extLst>
      <p:ext uri="{BB962C8B-B14F-4D97-AF65-F5344CB8AC3E}">
        <p14:creationId xmlns:p14="http://schemas.microsoft.com/office/powerpoint/2010/main" val="4107403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28650" y="1636719"/>
                <a:ext cx="1509196" cy="5237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5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sz="1500" dirty="0">
                              <a:latin typeface="Symbol" charset="2"/>
                              <a:cs typeface="Symbol" charset="2"/>
                            </a:rPr>
                            <m:t>F</m:t>
                          </m:r>
                        </m:e>
                        <m:sub>
                          <m:r>
                            <a:rPr lang="en-US" sz="1500" i="1">
                              <a:latin typeface="Cambria Math" panose="02040503050406030204" pitchFamily="18" charset="0"/>
                            </a:rPr>
                            <m:t>𝑆𝑇</m:t>
                          </m:r>
                        </m:sub>
                      </m:sSub>
                      <m:r>
                        <a:rPr lang="en-US" sz="15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5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5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5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en-US" sz="15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lang="en-US" sz="15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15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5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en-US" sz="15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15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5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en-US" sz="15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15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50" y="1636719"/>
                <a:ext cx="1509196" cy="523798"/>
              </a:xfrm>
              <a:prstGeom prst="rect">
                <a:avLst/>
              </a:prstGeom>
              <a:blipFill>
                <a:blip r:embed="rId2"/>
                <a:stretch>
                  <a:fillRect b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28650" y="2270272"/>
                <a:ext cx="8086573" cy="3231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1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sz="1500" dirty="0"/>
                  <a:t> = the average number (or proportion) of nucleotide differences </a:t>
                </a:r>
                <a:r>
                  <a:rPr lang="en-US" sz="1500" u="sng" dirty="0"/>
                  <a:t>between</a:t>
                </a:r>
                <a:r>
                  <a:rPr lang="en-US" sz="1500" dirty="0"/>
                  <a:t> populations (divergence)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50" y="2270272"/>
                <a:ext cx="8086573" cy="323165"/>
              </a:xfrm>
              <a:prstGeom prst="rect">
                <a:avLst/>
              </a:prstGeom>
              <a:blipFill>
                <a:blip r:embed="rId3"/>
                <a:stretch>
                  <a:fillRect t="-3704" b="-185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28650" y="2701943"/>
                <a:ext cx="7942025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1500" i="1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</m:oMath>
                </a14:m>
                <a:r>
                  <a:rPr lang="en-US" sz="1500" dirty="0"/>
                  <a:t> = the average number (or proportion) of nucleotide differences </a:t>
                </a:r>
                <a:r>
                  <a:rPr lang="en-US" sz="1500" u="sng" dirty="0"/>
                  <a:t>within</a:t>
                </a:r>
                <a:r>
                  <a:rPr lang="en-US" sz="1500" dirty="0"/>
                  <a:t> subpopulations (nucleotide diversity)</a:t>
                </a: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50" y="2701943"/>
                <a:ext cx="7942025" cy="553998"/>
              </a:xfrm>
              <a:prstGeom prst="rect">
                <a:avLst/>
              </a:prstGeom>
              <a:blipFill>
                <a:blip r:embed="rId4"/>
                <a:stretch>
                  <a:fillRect l="-319" t="-2222"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 7"/>
          <p:cNvGrpSpPr/>
          <p:nvPr/>
        </p:nvGrpSpPr>
        <p:grpSpPr>
          <a:xfrm>
            <a:off x="720954" y="3463690"/>
            <a:ext cx="6229350" cy="714460"/>
            <a:chOff x="381000" y="4400490"/>
            <a:chExt cx="8001000" cy="952613"/>
          </a:xfrm>
        </p:grpSpPr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381000" y="4400490"/>
              <a:ext cx="8001000" cy="400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…G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GGG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AA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AA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TT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CCCC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…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  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allele A</a:t>
              </a:r>
              <a:endParaRPr lang="en-US" sz="1500" dirty="0">
                <a:latin typeface="Arial" pitchFamily="34" charset="0"/>
              </a:endParaRPr>
            </a:p>
          </p:txBody>
        </p:sp>
        <p:sp>
          <p:nvSpPr>
            <p:cNvPr id="10" name="Rectangle 4"/>
            <p:cNvSpPr>
              <a:spLocks noChangeArrowheads="1"/>
            </p:cNvSpPr>
            <p:nvPr/>
          </p:nvSpPr>
          <p:spPr bwMode="auto">
            <a:xfrm>
              <a:off x="381000" y="4679165"/>
              <a:ext cx="8001000" cy="400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…G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GGG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AA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GG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TT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CCCC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…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  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allele B</a:t>
              </a:r>
              <a:endParaRPr lang="en-US" sz="1500" dirty="0">
                <a:latin typeface="Arial" pitchFamily="34" charset="0"/>
              </a:endParaRPr>
            </a:p>
          </p:txBody>
        </p:sp>
        <p:sp>
          <p:nvSpPr>
            <p:cNvPr id="11" name="Rectangle 4"/>
            <p:cNvSpPr>
              <a:spLocks noChangeArrowheads="1"/>
            </p:cNvSpPr>
            <p:nvPr/>
          </p:nvSpPr>
          <p:spPr bwMode="auto">
            <a:xfrm>
              <a:off x="381000" y="4952994"/>
              <a:ext cx="8001000" cy="400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latin typeface="Arial" pitchFamily="34" charset="0"/>
              </a:endParaRPr>
            </a:p>
          </p:txBody>
        </p:sp>
      </p:grp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999290" y="3232857"/>
            <a:ext cx="1374569" cy="761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500" b="1" i="1" u="sng" dirty="0">
                <a:latin typeface="+mj-lt"/>
                <a:ea typeface="Calibri" pitchFamily="34" charset="0"/>
                <a:cs typeface="Courier New" pitchFamily="49" charset="0"/>
              </a:rPr>
              <a:t>Pop1</a:t>
            </a:r>
            <a:r>
              <a:rPr lang="en-US" sz="1500" b="1" i="1" dirty="0">
                <a:latin typeface="+mj-lt"/>
                <a:ea typeface="Calibri" pitchFamily="34" charset="0"/>
                <a:cs typeface="Courier New" pitchFamily="49" charset="0"/>
              </a:rPr>
              <a:t>	</a:t>
            </a:r>
            <a:r>
              <a:rPr lang="en-US" sz="1500" b="1" i="1" u="sng" dirty="0">
                <a:latin typeface="+mj-lt"/>
                <a:ea typeface="Calibri" pitchFamily="34" charset="0"/>
                <a:cs typeface="Courier New" pitchFamily="49" charset="0"/>
              </a:rPr>
              <a:t>Pop2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500" b="1" dirty="0">
                <a:latin typeface="+mj-lt"/>
                <a:ea typeface="Calibri" pitchFamily="34" charset="0"/>
                <a:cs typeface="Courier New" pitchFamily="49" charset="0"/>
              </a:rPr>
              <a:t>28	50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500" b="1" dirty="0">
                <a:latin typeface="+mj-lt"/>
                <a:ea typeface="Calibri" pitchFamily="34" charset="0"/>
                <a:cs typeface="Courier New" pitchFamily="49" charset="0"/>
              </a:rPr>
              <a:t>22	0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233283" y="3513837"/>
            <a:ext cx="192024" cy="40398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F4D4E08-43F5-D5E6-7ADE-4356837B5516}"/>
                  </a:ext>
                </a:extLst>
              </p:cNvPr>
              <p:cNvSpPr txBox="1"/>
              <p:nvPr/>
            </p:nvSpPr>
            <p:spPr>
              <a:xfrm>
                <a:off x="961272" y="4529409"/>
                <a:ext cx="12302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=0.44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F4D4E08-43F5-D5E6-7ADE-4356837B55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1272" y="4529409"/>
                <a:ext cx="1230273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E3CE2FB-B024-4BE8-73C7-72BC424FE4CB}"/>
                  </a:ext>
                </a:extLst>
              </p:cNvPr>
              <p:cNvSpPr/>
              <p:nvPr/>
            </p:nvSpPr>
            <p:spPr>
              <a:xfrm>
                <a:off x="1011990" y="4927433"/>
                <a:ext cx="112883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/>
                  <a:t> = 0.24</a:t>
                </a: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E3CE2FB-B024-4BE8-73C7-72BC424FE4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990" y="4927433"/>
                <a:ext cx="1128835" cy="369332"/>
              </a:xfrm>
              <a:prstGeom prst="rect">
                <a:avLst/>
              </a:prstGeom>
              <a:blipFill>
                <a:blip r:embed="rId6"/>
                <a:stretch>
                  <a:fillRect t="-6452" r="-3333" b="-22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F26FE94-F169-B2DC-701F-4DA086FCDB14}"/>
                  </a:ext>
                </a:extLst>
              </p:cNvPr>
              <p:cNvSpPr txBox="1"/>
              <p:nvPr/>
            </p:nvSpPr>
            <p:spPr>
              <a:xfrm>
                <a:off x="2785977" y="4418856"/>
                <a:ext cx="2269531" cy="6705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sz="2000" dirty="0">
                              <a:latin typeface="Symbol" charset="2"/>
                              <a:cs typeface="Symbol" charset="2"/>
                            </a:rPr>
                            <m:t>F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𝑆𝑇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0.44−0.24</m:t>
                          </m:r>
                        </m:num>
                        <m:den>
                          <m:r>
                            <a:rPr lang="en-US" sz="200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.44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F26FE94-F169-B2DC-701F-4DA086FCDB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5977" y="4418856"/>
                <a:ext cx="2269531" cy="670568"/>
              </a:xfrm>
              <a:prstGeom prst="rect">
                <a:avLst/>
              </a:prstGeom>
              <a:blipFill>
                <a:blip r:embed="rId7"/>
                <a:stretch>
                  <a:fillRect b="-75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5115F16-D217-75DA-D1F7-DCD789987A68}"/>
                  </a:ext>
                </a:extLst>
              </p:cNvPr>
              <p:cNvSpPr txBox="1"/>
              <p:nvPr/>
            </p:nvSpPr>
            <p:spPr>
              <a:xfrm>
                <a:off x="2990963" y="5246743"/>
                <a:ext cx="1482265" cy="6705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sz="2000" dirty="0">
                              <a:latin typeface="Symbol" charset="2"/>
                              <a:cs typeface="Symbol" charset="2"/>
                            </a:rPr>
                            <m:t>F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𝑆𝑇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0.20</m:t>
                          </m:r>
                        </m:num>
                        <m:den>
                          <m:r>
                            <a:rPr lang="en-US" sz="200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.44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5115F16-D217-75DA-D1F7-DCD789987A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0963" y="5246743"/>
                <a:ext cx="1482265" cy="670568"/>
              </a:xfrm>
              <a:prstGeom prst="rect">
                <a:avLst/>
              </a:prstGeom>
              <a:blipFill>
                <a:blip r:embed="rId8"/>
                <a:stretch>
                  <a:fillRect b="-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75D7365-8EB7-05E2-1D96-16AF756F68B0}"/>
                  </a:ext>
                </a:extLst>
              </p:cNvPr>
              <p:cNvSpPr txBox="1"/>
              <p:nvPr/>
            </p:nvSpPr>
            <p:spPr>
              <a:xfrm>
                <a:off x="2990963" y="6050489"/>
                <a:ext cx="162493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sz="2000" dirty="0">
                              <a:latin typeface="Symbol" charset="2"/>
                              <a:cs typeface="Symbol" charset="2"/>
                            </a:rPr>
                            <m:t>F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𝑆𝑇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=0.455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75D7365-8EB7-05E2-1D96-16AF756F68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0963" y="6050489"/>
                <a:ext cx="1624932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>
            <a:extLst>
              <a:ext uri="{FF2B5EF4-FFF2-40B4-BE49-F238E27FC236}">
                <a16:creationId xmlns:a16="http://schemas.microsoft.com/office/drawing/2014/main" id="{3F1BB772-4AE7-7C5D-2E95-8A4482F4B6CA}"/>
              </a:ext>
            </a:extLst>
          </p:cNvPr>
          <p:cNvSpPr txBox="1"/>
          <p:nvPr/>
        </p:nvSpPr>
        <p:spPr>
          <a:xfrm>
            <a:off x="5176604" y="4714075"/>
            <a:ext cx="32896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45.5% of the total variation is explained by differences in allele frequencies between populations.</a:t>
            </a:r>
          </a:p>
          <a:p>
            <a:endParaRPr lang="en-US" dirty="0"/>
          </a:p>
          <a:p>
            <a:r>
              <a:rPr lang="en-US" dirty="0"/>
              <a:t>Strong population structure.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36C62688-C1B0-5379-D275-2EF5AD89FA81}"/>
              </a:ext>
            </a:extLst>
          </p:cNvPr>
          <p:cNvSpPr txBox="1">
            <a:spLocks/>
          </p:cNvSpPr>
          <p:nvPr/>
        </p:nvSpPr>
        <p:spPr>
          <a:xfrm>
            <a:off x="434175" y="468454"/>
            <a:ext cx="8281047" cy="5056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>
                <a:latin typeface="+mn-lt"/>
              </a:rPr>
              <a:t>Calculating F</a:t>
            </a:r>
            <a:r>
              <a:rPr lang="en-US" sz="3200" cap="all" baseline="-25000">
                <a:latin typeface="+mn-lt"/>
              </a:rPr>
              <a:t>st</a:t>
            </a:r>
            <a:r>
              <a:rPr lang="en-US" sz="3200">
                <a:latin typeface="+mn-lt"/>
              </a:rPr>
              <a:t> from sequence data: </a:t>
            </a:r>
            <a:r>
              <a:rPr lang="en-US" sz="3200">
                <a:latin typeface="Symbol" charset="2"/>
                <a:cs typeface="Symbol" charset="2"/>
              </a:rPr>
              <a:t>F</a:t>
            </a:r>
            <a:r>
              <a:rPr lang="en-US" sz="3200" baseline="-25000"/>
              <a:t>ST </a:t>
            </a:r>
            <a:r>
              <a:rPr lang="en-US" sz="3200"/>
              <a:t>(Phi-ST)</a:t>
            </a:r>
            <a:endParaRPr lang="en-US" sz="3200" baseline="-25000" dirty="0"/>
          </a:p>
        </p:txBody>
      </p:sp>
    </p:spTree>
    <p:extLst>
      <p:ext uri="{BB962C8B-B14F-4D97-AF65-F5344CB8AC3E}">
        <p14:creationId xmlns:p14="http://schemas.microsoft.com/office/powerpoint/2010/main" val="362849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18" grpId="0"/>
      <p:bldP spid="19" grpId="0"/>
      <p:bldP spid="2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763564" y="975302"/>
                <a:ext cx="4831149" cy="5266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450"/>
                  </a:spcAft>
                </a:pPr>
                <a:r>
                  <a:rPr lang="en-US" sz="1900" dirty="0"/>
                  <a:t>Describe populations diverging from a common ancestor </a:t>
                </a:r>
                <a:r>
                  <a:rPr lang="en-US" sz="1900" u="sng" dirty="0"/>
                  <a:t>without</a:t>
                </a:r>
                <a:r>
                  <a:rPr lang="en-US" sz="1900" dirty="0"/>
                  <a:t> subsequent gene flow.</a:t>
                </a:r>
              </a:p>
              <a:p>
                <a:pPr>
                  <a:spcAft>
                    <a:spcPts val="450"/>
                  </a:spcAft>
                </a:pPr>
                <a:endParaRPr lang="en-US" sz="1900" dirty="0"/>
              </a:p>
              <a:p>
                <a:pPr marL="600075" lvl="1" indent="-257175">
                  <a:spcAft>
                    <a:spcPts val="450"/>
                  </a:spcAft>
                  <a:buFont typeface="Arial" panose="020B0604020202020204" pitchFamily="34" charset="0"/>
                  <a:buChar char="•"/>
                </a:pPr>
                <a:r>
                  <a:rPr lang="en-US" sz="1900" i="1" dirty="0" err="1"/>
                  <a:t>d</a:t>
                </a:r>
                <a:r>
                  <a:rPr lang="en-US" sz="1900" i="1" baseline="-25000" dirty="0" err="1"/>
                  <a:t>XY</a:t>
                </a:r>
                <a:r>
                  <a:rPr lang="en-US" sz="1900" dirty="0"/>
                  <a:t> calculated as the average number (or proportion) of differences between all pairs of sequences between two samples (population X &amp; population Y)</a:t>
                </a:r>
              </a:p>
              <a:p>
                <a:pPr marL="600075" lvl="1" indent="-257175">
                  <a:spcAft>
                    <a:spcPts val="450"/>
                  </a:spcAft>
                  <a:buFont typeface="Arial" panose="020B0604020202020204" pitchFamily="34" charset="0"/>
                  <a:buChar char="•"/>
                </a:pPr>
                <a:endParaRPr lang="en-US" sz="1900" dirty="0"/>
              </a:p>
              <a:p>
                <a:pPr marL="600075" lvl="1" indent="-257175">
                  <a:spcAft>
                    <a:spcPts val="450"/>
                  </a:spcAft>
                  <a:buFont typeface="Arial" panose="020B0604020202020204" pitchFamily="34" charset="0"/>
                  <a:buChar char="•"/>
                </a:pPr>
                <a:endParaRPr lang="en-US" sz="1900" dirty="0"/>
              </a:p>
              <a:p>
                <a:pPr marL="600075" lvl="1" indent="-257175">
                  <a:spcAft>
                    <a:spcPts val="45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900" dirty="0"/>
                  <a:t> = the frequency of the </a:t>
                </a:r>
                <a:r>
                  <a:rPr lang="en-US" sz="1900" i="1" dirty="0" err="1">
                    <a:ea typeface="Cambria Math" panose="02040503050406030204" pitchFamily="18" charset="0"/>
                  </a:rPr>
                  <a:t>i</a:t>
                </a:r>
                <a:r>
                  <a:rPr lang="en-US" sz="1900" dirty="0" err="1"/>
                  <a:t>th</a:t>
                </a:r>
                <a:r>
                  <a:rPr lang="en-US" sz="1900" dirty="0"/>
                  <a:t> allele in population X.</a:t>
                </a:r>
              </a:p>
              <a:p>
                <a:pPr marL="600075" lvl="1" indent="-257175">
                  <a:spcAft>
                    <a:spcPts val="45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1900" dirty="0"/>
                  <a:t> = the frequency of the </a:t>
                </a:r>
                <a:r>
                  <a:rPr lang="en-US" sz="1900" i="1" dirty="0" err="1">
                    <a:ea typeface="Cambria Math" panose="02040503050406030204" pitchFamily="18" charset="0"/>
                  </a:rPr>
                  <a:t>j</a:t>
                </a:r>
                <a:r>
                  <a:rPr lang="en-US" sz="1900" dirty="0" err="1"/>
                  <a:t>th</a:t>
                </a:r>
                <a:r>
                  <a:rPr lang="en-US" sz="1900" dirty="0"/>
                  <a:t> allele in population Y.</a:t>
                </a:r>
              </a:p>
              <a:p>
                <a:pPr marL="600075" lvl="1" indent="-257175">
                  <a:spcAft>
                    <a:spcPts val="45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sz="1900" dirty="0"/>
                  <a:t>= the number (or proportion) of nucleotide differences between the</a:t>
                </a:r>
                <a:r>
                  <a:rPr lang="en-US" sz="1900" i="1" dirty="0">
                    <a:ea typeface="Cambria Math" panose="02040503050406030204" pitchFamily="18" charset="0"/>
                  </a:rPr>
                  <a:t> </a:t>
                </a:r>
                <a:r>
                  <a:rPr lang="en-US" sz="1900" i="1" dirty="0" err="1">
                    <a:ea typeface="Cambria Math" panose="02040503050406030204" pitchFamily="18" charset="0"/>
                  </a:rPr>
                  <a:t>i</a:t>
                </a:r>
                <a:r>
                  <a:rPr lang="en-US" sz="1900" dirty="0" err="1"/>
                  <a:t>th</a:t>
                </a:r>
                <a:r>
                  <a:rPr lang="en-US" sz="1900" dirty="0"/>
                  <a:t> and </a:t>
                </a:r>
                <a:r>
                  <a:rPr lang="en-US" sz="1900" i="1" dirty="0" err="1">
                    <a:ea typeface="Cambria Math" panose="02040503050406030204" pitchFamily="18" charset="0"/>
                  </a:rPr>
                  <a:t>j</a:t>
                </a:r>
                <a:r>
                  <a:rPr lang="en-US" sz="1900" dirty="0" err="1"/>
                  <a:t>th</a:t>
                </a:r>
                <a:r>
                  <a:rPr lang="en-US" sz="1900" dirty="0"/>
                  <a:t> allele.</a:t>
                </a: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564" y="975302"/>
                <a:ext cx="4831149" cy="5266570"/>
              </a:xfrm>
              <a:prstGeom prst="rect">
                <a:avLst/>
              </a:prstGeom>
              <a:blipFill>
                <a:blip r:embed="rId2"/>
                <a:stretch>
                  <a:fillRect l="-1312" t="-481" r="-2100" b="-9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7" name="Group 46"/>
          <p:cNvGrpSpPr/>
          <p:nvPr/>
        </p:nvGrpSpPr>
        <p:grpSpPr>
          <a:xfrm>
            <a:off x="5887469" y="2602793"/>
            <a:ext cx="1328979" cy="2642107"/>
            <a:chOff x="8231062" y="2415860"/>
            <a:chExt cx="1771972" cy="3522809"/>
          </a:xfrm>
        </p:grpSpPr>
        <p:grpSp>
          <p:nvGrpSpPr>
            <p:cNvPr id="38" name="Group 37"/>
            <p:cNvGrpSpPr/>
            <p:nvPr/>
          </p:nvGrpSpPr>
          <p:grpSpPr>
            <a:xfrm>
              <a:off x="8367062" y="2606549"/>
              <a:ext cx="1635972" cy="3332120"/>
              <a:chOff x="7952013" y="3773380"/>
              <a:chExt cx="1635972" cy="3332120"/>
            </a:xfrm>
          </p:grpSpPr>
          <p:grpSp>
            <p:nvGrpSpPr>
              <p:cNvPr id="29" name="Group 28"/>
              <p:cNvGrpSpPr/>
              <p:nvPr/>
            </p:nvGrpSpPr>
            <p:grpSpPr>
              <a:xfrm>
                <a:off x="7952013" y="3958046"/>
                <a:ext cx="1071154" cy="2031657"/>
                <a:chOff x="1541417" y="4402183"/>
                <a:chExt cx="1071154" cy="2031657"/>
              </a:xfrm>
            </p:grpSpPr>
            <p:cxnSp>
              <p:nvCxnSpPr>
                <p:cNvPr id="4" name="Straight Connector 3"/>
                <p:cNvCxnSpPr/>
                <p:nvPr/>
              </p:nvCxnSpPr>
              <p:spPr>
                <a:xfrm>
                  <a:off x="1541417" y="4402183"/>
                  <a:ext cx="522514" cy="1672046"/>
                </a:xfrm>
                <a:prstGeom prst="line">
                  <a:avLst/>
                </a:prstGeom>
                <a:ln w="571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" name="Straight Connector 5"/>
                <p:cNvCxnSpPr/>
                <p:nvPr/>
              </p:nvCxnSpPr>
              <p:spPr>
                <a:xfrm flipH="1">
                  <a:off x="2063931" y="4402183"/>
                  <a:ext cx="548640" cy="1672046"/>
                </a:xfrm>
                <a:prstGeom prst="line">
                  <a:avLst/>
                </a:prstGeom>
                <a:ln w="571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" name="Straight Connector 7"/>
                <p:cNvCxnSpPr/>
                <p:nvPr/>
              </p:nvCxnSpPr>
              <p:spPr>
                <a:xfrm>
                  <a:off x="2063931" y="6074229"/>
                  <a:ext cx="0" cy="359611"/>
                </a:xfrm>
                <a:prstGeom prst="line">
                  <a:avLst/>
                </a:prstGeom>
                <a:ln w="571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Arrow Connector 23"/>
                <p:cNvCxnSpPr/>
                <p:nvPr/>
              </p:nvCxnSpPr>
              <p:spPr>
                <a:xfrm>
                  <a:off x="1710309" y="4585063"/>
                  <a:ext cx="783770" cy="13063"/>
                </a:xfrm>
                <a:prstGeom prst="straightConnector1">
                  <a:avLst/>
                </a:prstGeom>
                <a:ln w="57150">
                  <a:headEnd type="triangle"/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0" name="TextBox 29"/>
              <p:cNvSpPr txBox="1"/>
              <p:nvPr/>
            </p:nvSpPr>
            <p:spPr>
              <a:xfrm>
                <a:off x="8328284" y="3773380"/>
                <a:ext cx="427896" cy="4001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350" i="1" dirty="0"/>
                  <a:t>m</a:t>
                </a: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8173002" y="6151392"/>
                <a:ext cx="1414983" cy="954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350" dirty="0"/>
                  <a:t>Old common ancestor</a:t>
                </a:r>
              </a:p>
            </p:txBody>
          </p:sp>
        </p:grpSp>
        <p:sp>
          <p:nvSpPr>
            <p:cNvPr id="39" name="TextBox 38"/>
            <p:cNvSpPr txBox="1"/>
            <p:nvPr/>
          </p:nvSpPr>
          <p:spPr>
            <a:xfrm>
              <a:off x="8231062" y="2421883"/>
              <a:ext cx="365912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dirty="0"/>
                <a:t>X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9295543" y="2415860"/>
              <a:ext cx="359501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dirty="0"/>
                <a:t>Y</a:t>
              </a: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7362128" y="2602793"/>
            <a:ext cx="1403968" cy="1805259"/>
            <a:chOff x="9939999" y="2415860"/>
            <a:chExt cx="1871957" cy="2407012"/>
          </a:xfrm>
        </p:grpSpPr>
        <p:grpSp>
          <p:nvGrpSpPr>
            <p:cNvPr id="37" name="Group 36"/>
            <p:cNvGrpSpPr/>
            <p:nvPr/>
          </p:nvGrpSpPr>
          <p:grpSpPr>
            <a:xfrm>
              <a:off x="10092446" y="2718365"/>
              <a:ext cx="1719510" cy="2104507"/>
              <a:chOff x="9677397" y="3885196"/>
              <a:chExt cx="1719510" cy="2104507"/>
            </a:xfrm>
          </p:grpSpPr>
          <p:grpSp>
            <p:nvGrpSpPr>
              <p:cNvPr id="32" name="Group 31"/>
              <p:cNvGrpSpPr/>
              <p:nvPr/>
            </p:nvGrpSpPr>
            <p:grpSpPr>
              <a:xfrm>
                <a:off x="9677397" y="3958046"/>
                <a:ext cx="522514" cy="2031657"/>
                <a:chOff x="3135085" y="4402183"/>
                <a:chExt cx="522514" cy="2031657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3135085" y="4402183"/>
                  <a:ext cx="522514" cy="339634"/>
                </a:xfrm>
                <a:prstGeom prst="line">
                  <a:avLst/>
                </a:prstGeom>
                <a:ln w="571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12"/>
                <p:cNvCxnSpPr/>
                <p:nvPr/>
              </p:nvCxnSpPr>
              <p:spPr>
                <a:xfrm>
                  <a:off x="3657599" y="4741817"/>
                  <a:ext cx="0" cy="1692023"/>
                </a:xfrm>
                <a:prstGeom prst="line">
                  <a:avLst/>
                </a:prstGeom>
                <a:ln w="571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3" name="TextBox 32"/>
              <p:cNvSpPr txBox="1"/>
              <p:nvPr/>
            </p:nvSpPr>
            <p:spPr>
              <a:xfrm>
                <a:off x="10276604" y="5032663"/>
                <a:ext cx="1071154" cy="954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350" dirty="0"/>
                  <a:t>Recent common ancestor</a:t>
                </a:r>
              </a:p>
            </p:txBody>
          </p:sp>
          <p:cxnSp>
            <p:nvCxnSpPr>
              <p:cNvPr id="35" name="Straight Connector 34"/>
              <p:cNvCxnSpPr/>
              <p:nvPr/>
            </p:nvCxnSpPr>
            <p:spPr>
              <a:xfrm>
                <a:off x="10813865" y="3958046"/>
                <a:ext cx="0" cy="339634"/>
              </a:xfrm>
              <a:prstGeom prst="line">
                <a:avLst/>
              </a:prstGeom>
              <a:ln w="2540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36" name="TextBox 35"/>
              <p:cNvSpPr txBox="1"/>
              <p:nvPr/>
            </p:nvSpPr>
            <p:spPr>
              <a:xfrm>
                <a:off x="10896342" y="3885196"/>
                <a:ext cx="500565" cy="4001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350" i="1" dirty="0" err="1">
                    <a:solidFill>
                      <a:srgbClr val="C00000"/>
                    </a:solidFill>
                  </a:rPr>
                  <a:t>d</a:t>
                </a:r>
                <a:r>
                  <a:rPr lang="en-US" sz="1350" i="1" baseline="-25000" dirty="0" err="1">
                    <a:solidFill>
                      <a:srgbClr val="C00000"/>
                    </a:solidFill>
                  </a:rPr>
                  <a:t>xy</a:t>
                </a:r>
                <a:endParaRPr lang="en-US" sz="1350" i="1" baseline="-25000" dirty="0">
                  <a:solidFill>
                    <a:srgbClr val="C00000"/>
                  </a:solidFill>
                </a:endParaRPr>
              </a:p>
            </p:txBody>
          </p:sp>
        </p:grpSp>
        <p:sp>
          <p:nvSpPr>
            <p:cNvPr id="40" name="TextBox 39"/>
            <p:cNvSpPr txBox="1"/>
            <p:nvPr/>
          </p:nvSpPr>
          <p:spPr>
            <a:xfrm>
              <a:off x="9939999" y="2421883"/>
              <a:ext cx="365912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dirty="0"/>
                <a:t>X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0972314" y="2415860"/>
              <a:ext cx="359501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dirty="0"/>
                <a:t>Y</a:t>
              </a:r>
            </a:p>
          </p:txBody>
        </p:sp>
        <p:cxnSp>
          <p:nvCxnSpPr>
            <p:cNvPr id="45" name="Straight Connector 44"/>
            <p:cNvCxnSpPr/>
            <p:nvPr/>
          </p:nvCxnSpPr>
          <p:spPr>
            <a:xfrm flipH="1">
              <a:off x="10587591" y="2791215"/>
              <a:ext cx="522514" cy="339634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459971" y="3234574"/>
                <a:ext cx="1490152" cy="6200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35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350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sz="1350" i="1">
                              <a:latin typeface="Cambria Math" panose="02040503050406030204" pitchFamily="18" charset="0"/>
                            </a:rPr>
                            <m:t>𝑋𝑌</m:t>
                          </m:r>
                        </m:sub>
                      </m:sSub>
                      <m:r>
                        <a:rPr lang="en-US" sz="135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135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135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1350" i="1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135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35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35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35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35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135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35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35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sz="1350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135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9971" y="3234574"/>
                <a:ext cx="1490152" cy="620042"/>
              </a:xfrm>
              <a:prstGeom prst="rect">
                <a:avLst/>
              </a:prstGeom>
              <a:blipFill>
                <a:blip r:embed="rId3"/>
                <a:stretch>
                  <a:fillRect l="-5042" t="-118000" b="-16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8B9C60EE-9CD4-1B8B-D73C-6BB2F1DA2F7D}"/>
              </a:ext>
            </a:extLst>
          </p:cNvPr>
          <p:cNvSpPr/>
          <p:nvPr/>
        </p:nvSpPr>
        <p:spPr>
          <a:xfrm>
            <a:off x="6116138" y="2829672"/>
            <a:ext cx="569692" cy="3000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98ED3D6-B36D-7980-6316-77819B4E4CB5}"/>
              </a:ext>
            </a:extLst>
          </p:cNvPr>
          <p:cNvCxnSpPr>
            <a:cxnSpLocks/>
          </p:cNvCxnSpPr>
          <p:nvPr/>
        </p:nvCxnSpPr>
        <p:spPr>
          <a:xfrm>
            <a:off x="6915601" y="2893589"/>
            <a:ext cx="0" cy="1244756"/>
          </a:xfrm>
          <a:prstGeom prst="line">
            <a:avLst/>
          </a:prstGeom>
          <a:ln w="254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430D913-F2F6-FB1C-62F9-756BB78D252B}"/>
              </a:ext>
            </a:extLst>
          </p:cNvPr>
          <p:cNvSpPr txBox="1"/>
          <p:nvPr/>
        </p:nvSpPr>
        <p:spPr>
          <a:xfrm>
            <a:off x="6977459" y="2838952"/>
            <a:ext cx="37542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i="1" dirty="0" err="1">
                <a:solidFill>
                  <a:srgbClr val="C00000"/>
                </a:solidFill>
              </a:rPr>
              <a:t>d</a:t>
            </a:r>
            <a:r>
              <a:rPr lang="en-US" sz="1350" i="1" baseline="-25000" dirty="0" err="1">
                <a:solidFill>
                  <a:srgbClr val="C00000"/>
                </a:solidFill>
              </a:rPr>
              <a:t>xy</a:t>
            </a:r>
            <a:endParaRPr lang="en-US" sz="1350" i="1" baseline="-25000" dirty="0">
              <a:solidFill>
                <a:srgbClr val="C0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D433E9-549F-FDD6-FBEA-D4F2739F8AAA}"/>
              </a:ext>
            </a:extLst>
          </p:cNvPr>
          <p:cNvSpPr txBox="1"/>
          <p:nvPr/>
        </p:nvSpPr>
        <p:spPr>
          <a:xfrm>
            <a:off x="718456" y="390489"/>
            <a:ext cx="43795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Divergence models (</a:t>
            </a:r>
            <a:r>
              <a:rPr lang="en-US" sz="3200" i="1" dirty="0" err="1">
                <a:latin typeface="+mn-lt"/>
              </a:rPr>
              <a:t>d</a:t>
            </a:r>
            <a:r>
              <a:rPr lang="en-US" sz="3200" i="1" baseline="-25000" dirty="0" err="1">
                <a:latin typeface="+mn-lt"/>
              </a:rPr>
              <a:t>XY</a:t>
            </a:r>
            <a:r>
              <a:rPr lang="en-US" sz="3200" b="1" dirty="0"/>
              <a:t>)</a:t>
            </a:r>
            <a:endParaRPr lang="en-US" sz="3200" b="1" u="sng" dirty="0"/>
          </a:p>
        </p:txBody>
      </p:sp>
    </p:spTree>
    <p:extLst>
      <p:ext uri="{BB962C8B-B14F-4D97-AF65-F5344CB8AC3E}">
        <p14:creationId xmlns:p14="http://schemas.microsoft.com/office/powerpoint/2010/main" val="4078718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uiExpand="1" build="p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95336" y="1134995"/>
                <a:ext cx="7439267" cy="9694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600075" lvl="1" indent="-257175">
                  <a:spcAft>
                    <a:spcPts val="45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1900" i="1" dirty="0"/>
                          <m:t>d</m:t>
                        </m:r>
                        <m:r>
                          <m:rPr>
                            <m:nor/>
                          </m:rPr>
                          <a:rPr lang="en-US" sz="1900" i="1" baseline="-25000" dirty="0"/>
                          <m:t>XY</m:t>
                        </m:r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= </m:t>
                        </m:r>
                        <m:r>
                          <a:rPr lang="en-US" sz="19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19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sz="1900" dirty="0"/>
                  <a:t> = the average number (or proportion) of differences between all pairs of sequences between two samples (population X &amp; population Y)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336" y="1134995"/>
                <a:ext cx="7439267" cy="969496"/>
              </a:xfrm>
              <a:prstGeom prst="rect">
                <a:avLst/>
              </a:prstGeom>
              <a:blipFill>
                <a:blip r:embed="rId2"/>
                <a:stretch>
                  <a:fillRect t="-3896" r="-683" b="-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609434" y="1866019"/>
                <a:ext cx="1490152" cy="6200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35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350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sz="1350" i="1">
                              <a:latin typeface="Cambria Math" panose="02040503050406030204" pitchFamily="18" charset="0"/>
                            </a:rPr>
                            <m:t>𝑋𝑌</m:t>
                          </m:r>
                        </m:sub>
                      </m:sSub>
                      <m:r>
                        <a:rPr lang="en-US" sz="135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135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135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1350" i="1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135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35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35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35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35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135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35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35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sz="1350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135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9434" y="1866019"/>
                <a:ext cx="1490152" cy="620042"/>
              </a:xfrm>
              <a:prstGeom prst="rect">
                <a:avLst/>
              </a:prstGeom>
              <a:blipFill>
                <a:blip r:embed="rId3"/>
                <a:stretch>
                  <a:fillRect l="-5932" t="-116000" b="-16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751044" y="2362687"/>
            <a:ext cx="8081705" cy="1223412"/>
            <a:chOff x="1520753" y="1519499"/>
            <a:chExt cx="10775606" cy="1631216"/>
          </a:xfrm>
        </p:grpSpPr>
        <p:sp>
          <p:nvSpPr>
            <p:cNvPr id="12" name="Rectangle 4"/>
            <p:cNvSpPr>
              <a:spLocks noChangeArrowheads="1"/>
            </p:cNvSpPr>
            <p:nvPr/>
          </p:nvSpPr>
          <p:spPr bwMode="auto">
            <a:xfrm>
              <a:off x="9913042" y="1519499"/>
              <a:ext cx="2383317" cy="1631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500" b="1" i="1" u="sng" dirty="0">
                  <a:latin typeface="+mj-lt"/>
                  <a:ea typeface="Calibri" pitchFamily="34" charset="0"/>
                  <a:cs typeface="Courier New" pitchFamily="49" charset="0"/>
                </a:rPr>
                <a:t>Pop X</a:t>
              </a:r>
              <a:r>
                <a:rPr lang="en-US" sz="1500" b="1" i="1" dirty="0">
                  <a:latin typeface="+mj-lt"/>
                  <a:ea typeface="Calibri" pitchFamily="34" charset="0"/>
                  <a:cs typeface="Courier New" pitchFamily="49" charset="0"/>
                </a:rPr>
                <a:t>		</a:t>
              </a:r>
              <a:r>
                <a:rPr lang="en-US" sz="1500" b="1" i="1" u="sng" dirty="0">
                  <a:latin typeface="+mj-lt"/>
                  <a:ea typeface="Calibri" pitchFamily="34" charset="0"/>
                  <a:cs typeface="Courier New" pitchFamily="49" charset="0"/>
                </a:rPr>
                <a:t>Pop Y</a:t>
              </a: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500" b="1" dirty="0">
                  <a:latin typeface="+mj-lt"/>
                  <a:ea typeface="Calibri" pitchFamily="34" charset="0"/>
                  <a:cs typeface="Courier New" pitchFamily="49" charset="0"/>
                </a:rPr>
                <a:t>0.46		0.98</a:t>
              </a: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500" b="1" dirty="0">
                  <a:latin typeface="+mj-lt"/>
                  <a:ea typeface="Calibri" pitchFamily="34" charset="0"/>
                  <a:cs typeface="Courier New" pitchFamily="49" charset="0"/>
                </a:rPr>
                <a:t>0.42		0.00</a:t>
              </a: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500" b="1" dirty="0">
                  <a:latin typeface="+mj-lt"/>
                  <a:ea typeface="Calibri" pitchFamily="34" charset="0"/>
                  <a:cs typeface="Courier New" pitchFamily="49" charset="0"/>
                </a:rPr>
                <a:t>0.02		0.00</a:t>
              </a: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500" b="1" dirty="0">
                  <a:latin typeface="+mj-lt"/>
                  <a:ea typeface="Calibri" pitchFamily="34" charset="0"/>
                  <a:cs typeface="Courier New" pitchFamily="49" charset="0"/>
                </a:rPr>
                <a:t>0.00		0.02</a:t>
              </a:r>
            </a:p>
          </p:txBody>
        </p:sp>
        <p:sp>
          <p:nvSpPr>
            <p:cNvPr id="31" name="Rectangle 4"/>
            <p:cNvSpPr>
              <a:spLocks noChangeArrowheads="1"/>
            </p:cNvSpPr>
            <p:nvPr/>
          </p:nvSpPr>
          <p:spPr bwMode="auto">
            <a:xfrm>
              <a:off x="1520753" y="1856202"/>
              <a:ext cx="8305799" cy="400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…G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GGG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AA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AA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TT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CCCC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…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  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allele A</a:t>
              </a:r>
              <a:endParaRPr lang="en-US" sz="1500" dirty="0">
                <a:latin typeface="Arial" pitchFamily="34" charset="0"/>
              </a:endParaRPr>
            </a:p>
          </p:txBody>
        </p:sp>
        <p:sp>
          <p:nvSpPr>
            <p:cNvPr id="32" name="Rectangle 4"/>
            <p:cNvSpPr>
              <a:spLocks noChangeArrowheads="1"/>
            </p:cNvSpPr>
            <p:nvPr/>
          </p:nvSpPr>
          <p:spPr bwMode="auto">
            <a:xfrm>
              <a:off x="1520753" y="2148115"/>
              <a:ext cx="8305799" cy="400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…G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GGG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AA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GG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TT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CCCC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…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  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allele B</a:t>
              </a:r>
              <a:endParaRPr lang="en-US" sz="1500" dirty="0">
                <a:latin typeface="Arial" pitchFamily="34" charset="0"/>
              </a:endParaRPr>
            </a:p>
          </p:txBody>
        </p:sp>
        <p:sp>
          <p:nvSpPr>
            <p:cNvPr id="33" name="Rectangle 4"/>
            <p:cNvSpPr>
              <a:spLocks noChangeArrowheads="1"/>
            </p:cNvSpPr>
            <p:nvPr/>
          </p:nvSpPr>
          <p:spPr bwMode="auto">
            <a:xfrm>
              <a:off x="1520753" y="2447107"/>
              <a:ext cx="8305799" cy="400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…G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GGG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AA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AA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TT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CCC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…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  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allele C</a:t>
              </a:r>
              <a:endParaRPr lang="en-US" sz="1500" dirty="0">
                <a:latin typeface="Arial" pitchFamily="34" charset="0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005988" y="1960691"/>
              <a:ext cx="198869" cy="1102238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5" name="Rectangle 4"/>
            <p:cNvSpPr>
              <a:spLocks noChangeArrowheads="1"/>
            </p:cNvSpPr>
            <p:nvPr/>
          </p:nvSpPr>
          <p:spPr bwMode="auto">
            <a:xfrm>
              <a:off x="1520753" y="2743051"/>
              <a:ext cx="8305799" cy="400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…G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GGG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AA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AA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TT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CCCC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FF000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T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CC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G</a:t>
              </a:r>
              <a:r>
                <a:rPr lang="en-US" sz="1500" b="1" dirty="0">
                  <a:solidFill>
                    <a:srgbClr val="0000FF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C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…</a:t>
              </a:r>
              <a:r>
                <a:rPr lang="en-US" sz="1500" b="1" dirty="0">
                  <a:solidFill>
                    <a:srgbClr val="00B050"/>
                  </a:solidFill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  </a:t>
              </a:r>
              <a:r>
                <a:rPr lang="en-US" sz="1500" b="1" dirty="0">
                  <a:latin typeface="Courier New" pitchFamily="49" charset="0"/>
                  <a:ea typeface="Calibri" pitchFamily="34" charset="0"/>
                  <a:cs typeface="Courier New" pitchFamily="49" charset="0"/>
                </a:rPr>
                <a:t>allele D</a:t>
              </a:r>
              <a:endParaRPr lang="en-US" sz="1500" dirty="0">
                <a:latin typeface="Arial" pitchFamily="34" charset="0"/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3556585" y="1942598"/>
              <a:ext cx="198869" cy="1102238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7382723" y="1942598"/>
              <a:ext cx="198869" cy="1102238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1136194" y="3666000"/>
                <a:ext cx="4696799" cy="3000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𝑋𝑌</m:t>
                        </m:r>
                      </m:sub>
                    </m:sSub>
                    <m:r>
                      <a:rPr lang="en-US" sz="135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sSub>
                      <m:sSubPr>
                        <m:ctrlPr>
                          <a:rPr lang="en-US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sSub>
                      <m:sSubPr>
                        <m:ctrlPr>
                          <a:rPr lang="en-US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𝐴𝐷</m:t>
                        </m:r>
                      </m:sub>
                    </m:sSub>
                    <m:r>
                      <a:rPr lang="en-US" sz="1350" i="1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135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sSub>
                      <m:sSubPr>
                        <m:ctrlPr>
                          <a:rPr lang="en-US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sSub>
                      <m:sSubPr>
                        <m:ctrlPr>
                          <a:rPr lang="en-US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𝐵𝐴</m:t>
                        </m:r>
                      </m:sub>
                    </m:sSub>
                    <m:r>
                      <a:rPr lang="en-US" sz="135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sSub>
                      <m:sSubPr>
                        <m:ctrlPr>
                          <a:rPr lang="en-US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sSub>
                      <m:sSubPr>
                        <m:ctrlPr>
                          <a:rPr lang="en-US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𝐵𝐷</m:t>
                        </m:r>
                      </m:sub>
                    </m:sSub>
                    <m:r>
                      <a:rPr lang="en-US" sz="135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sSub>
                      <m:sSubPr>
                        <m:ctrlPr>
                          <a:rPr lang="en-US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sSub>
                      <m:sSubPr>
                        <m:ctrlPr>
                          <a:rPr lang="en-US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𝐶𝐴</m:t>
                        </m:r>
                      </m:sub>
                    </m:sSub>
                    <m:r>
                      <a:rPr lang="en-US" sz="135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sSub>
                      <m:sSubPr>
                        <m:ctrlPr>
                          <a:rPr lang="en-US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sSub>
                      <m:sSubPr>
                        <m:ctrlPr>
                          <a:rPr lang="en-US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𝐶𝐷</m:t>
                        </m:r>
                      </m:sub>
                    </m:sSub>
                  </m:oMath>
                </a14:m>
                <a:endParaRPr lang="en-US" sz="1350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6194" y="3666000"/>
                <a:ext cx="4696799" cy="30008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136194" y="3980404"/>
                <a:ext cx="7554119" cy="3000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𝑋𝑌</m:t>
                        </m:r>
                      </m:sub>
                    </m:sSub>
                    <m:r>
                      <a:rPr lang="en-US" sz="1350" i="1">
                        <a:latin typeface="Cambria Math" panose="02040503050406030204" pitchFamily="18" charset="0"/>
                      </a:rPr>
                      <m:t>=(0.46∗0.02∗1)+</m:t>
                    </m:r>
                  </m:oMath>
                </a14:m>
                <a:r>
                  <a:rPr lang="en-US" sz="1350" dirty="0"/>
                  <a:t> </a:t>
                </a:r>
                <a14:m>
                  <m:oMath xmlns:m="http://schemas.openxmlformats.org/officeDocument/2006/math">
                    <m:r>
                      <a:rPr lang="en-US" sz="1350">
                        <a:latin typeface="Cambria Math" panose="02040503050406030204" pitchFamily="18" charset="0"/>
                      </a:rPr>
                      <m:t>(0.42∗0.98∗1)</m:t>
                    </m:r>
                    <m:r>
                      <a:rPr lang="en-US" sz="1350" i="1">
                        <a:latin typeface="Cambria Math" panose="02040503050406030204" pitchFamily="18" charset="0"/>
                      </a:rPr>
                      <m:t>+(0.42∗0.02∗2)+(0.02∗0.98∗1)+(0.02∗0.02∗2)</m:t>
                    </m:r>
                  </m:oMath>
                </a14:m>
                <a:endParaRPr lang="en-US" sz="135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6194" y="3980404"/>
                <a:ext cx="7554119" cy="300082"/>
              </a:xfrm>
              <a:prstGeom prst="rect">
                <a:avLst/>
              </a:prstGeom>
              <a:blipFill>
                <a:blip r:embed="rId5"/>
                <a:stretch>
                  <a:fillRect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136193" y="4284776"/>
                <a:ext cx="3963393" cy="3000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𝑋𝑌</m:t>
                        </m:r>
                      </m:sub>
                    </m:sSub>
                    <m:r>
                      <a:rPr lang="en-US" sz="1350" i="1">
                        <a:latin typeface="Cambria Math" panose="02040503050406030204" pitchFamily="18" charset="0"/>
                      </a:rPr>
                      <m:t>=0.0092+</m:t>
                    </m:r>
                  </m:oMath>
                </a14:m>
                <a:r>
                  <a:rPr lang="en-US" sz="1350" dirty="0"/>
                  <a:t> 0.4116 </a:t>
                </a:r>
                <a14:m>
                  <m:oMath xmlns:m="http://schemas.openxmlformats.org/officeDocument/2006/math">
                    <m:r>
                      <a:rPr lang="en-US" sz="1350" i="1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US" sz="135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1350"/>
                      <m:t>0.0168</m:t>
                    </m:r>
                    <m:r>
                      <a:rPr lang="en-US" sz="1350" i="1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US" sz="1350"/>
                      <m:t>0.0196</m:t>
                    </m:r>
                    <m:r>
                      <a:rPr lang="en-US" sz="1350" i="1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US" sz="1350"/>
                      <m:t>0.0008</m:t>
                    </m:r>
                  </m:oMath>
                </a14:m>
                <a:endParaRPr lang="en-US" sz="1350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6193" y="4284776"/>
                <a:ext cx="3963393" cy="300082"/>
              </a:xfrm>
              <a:prstGeom prst="rect">
                <a:avLst/>
              </a:prstGeom>
              <a:blipFill>
                <a:blip r:embed="rId6"/>
                <a:stretch>
                  <a:fillRect t="-4167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1136193" y="4587502"/>
                <a:ext cx="1199816" cy="3000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𝑋𝑌</m:t>
                        </m:r>
                      </m:sub>
                    </m:sSub>
                    <m:r>
                      <a:rPr lang="en-US" sz="1350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135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0.458</m:t>
                    </m:r>
                  </m:oMath>
                </a14:m>
                <a:r>
                  <a:rPr lang="en-US" sz="135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0</a:t>
                </a: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6193" y="4587502"/>
                <a:ext cx="1199816" cy="300082"/>
              </a:xfrm>
              <a:prstGeom prst="rect">
                <a:avLst/>
              </a:prstGeom>
              <a:blipFill>
                <a:blip r:embed="rId7"/>
                <a:stretch>
                  <a:fillRect t="-4167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136193" y="5101581"/>
                <a:ext cx="4562231" cy="12905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350" dirty="0"/>
                  <a:t>There are an average of 0.4580 nucleotide differences between a sequence randomly sampled from populations X and Y.</a:t>
                </a:r>
              </a:p>
              <a:p>
                <a:endParaRPr lang="en-US" sz="450" dirty="0"/>
              </a:p>
              <a:p>
                <a:r>
                  <a:rPr lang="en-US" sz="1350" dirty="0"/>
                  <a:t>Often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𝑋𝑌</m:t>
                        </m:r>
                      </m:sub>
                    </m:sSub>
                  </m:oMath>
                </a14:m>
                <a:r>
                  <a:rPr lang="en-US" sz="1350" dirty="0"/>
                  <a:t> is reported as proportion of differences: assuming a sequence length of 294 </a:t>
                </a:r>
                <a:r>
                  <a:rPr lang="en-US" sz="1350" dirty="0" err="1"/>
                  <a:t>bp</a:t>
                </a:r>
                <a:r>
                  <a:rPr lang="en-US" sz="135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𝑋𝑌</m:t>
                        </m:r>
                      </m:sub>
                    </m:sSub>
                    <m:r>
                      <a:rPr lang="en-US" sz="135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35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0.4580</m:t>
                        </m:r>
                      </m:num>
                      <m:den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294</m:t>
                        </m:r>
                      </m:den>
                    </m:f>
                  </m:oMath>
                </a14:m>
                <a:r>
                  <a:rPr lang="en-US" sz="135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= 0.00156.</a:t>
                </a:r>
                <a:endParaRPr lang="en-US" sz="135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6193" y="5101581"/>
                <a:ext cx="4562231" cy="1290546"/>
              </a:xfrm>
              <a:prstGeom prst="rect">
                <a:avLst/>
              </a:prstGeom>
              <a:blipFill>
                <a:blip r:embed="rId8"/>
                <a:stretch>
                  <a:fillRect l="-278" r="-278" b="-9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B5701CB4-F32A-CAE1-C651-9E1DF0543D8A}"/>
              </a:ext>
            </a:extLst>
          </p:cNvPr>
          <p:cNvSpPr txBox="1"/>
          <p:nvPr/>
        </p:nvSpPr>
        <p:spPr>
          <a:xfrm>
            <a:off x="718456" y="390489"/>
            <a:ext cx="43795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Divergence models (</a:t>
            </a:r>
            <a:r>
              <a:rPr lang="en-US" sz="3200" i="1" dirty="0" err="1">
                <a:latin typeface="+mn-lt"/>
              </a:rPr>
              <a:t>d</a:t>
            </a:r>
            <a:r>
              <a:rPr lang="en-US" sz="3200" i="1" baseline="-25000" dirty="0" err="1">
                <a:latin typeface="+mn-lt"/>
              </a:rPr>
              <a:t>XY</a:t>
            </a:r>
            <a:r>
              <a:rPr lang="en-US" sz="3200" b="1" dirty="0"/>
              <a:t>)</a:t>
            </a:r>
            <a:endParaRPr lang="en-US" sz="3200" b="1" u="sng" dirty="0"/>
          </a:p>
        </p:txBody>
      </p:sp>
    </p:spTree>
    <p:extLst>
      <p:ext uri="{BB962C8B-B14F-4D97-AF65-F5344CB8AC3E}">
        <p14:creationId xmlns:p14="http://schemas.microsoft.com/office/powerpoint/2010/main" val="3980340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  <p:bldP spid="42" grpId="0"/>
      <p:bldP spid="4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33811" y="1733458"/>
                <a:ext cx="7411383" cy="24291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>
                  <a:spcAft>
                    <a:spcPts val="450"/>
                  </a:spcAft>
                  <a:buFont typeface="Arial" panose="020B0604020202020204" pitchFamily="34" charset="0"/>
                  <a:buChar char="•"/>
                </a:pPr>
                <a:r>
                  <a:rPr lang="en-US" sz="1900" dirty="0"/>
                  <a:t>Assuming no migration,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𝑋𝑌</m:t>
                        </m:r>
                      </m:sub>
                    </m:sSub>
                    <m:r>
                      <a:rPr lang="en-US" sz="1900" i="1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sz="19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US" sz="19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1900" dirty="0"/>
                  <a:t>, where </a:t>
                </a:r>
                <a14:m>
                  <m:oMath xmlns:m="http://schemas.openxmlformats.org/officeDocument/2006/math">
                    <m:r>
                      <a:rPr lang="en-US" sz="19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sz="1900" dirty="0"/>
                  <a:t> is the substitution rate and </a:t>
                </a:r>
                <a14:m>
                  <m:oMath xmlns:m="http://schemas.openxmlformats.org/officeDocument/2006/math">
                    <m:r>
                      <a:rPr lang="en-US" sz="19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1900" dirty="0"/>
                  <a:t> is the time since divergence (time that the two populations split from a common ancestral population).</a:t>
                </a:r>
              </a:p>
              <a:p>
                <a:pPr marL="257175" indent="-257175">
                  <a:spcAft>
                    <a:spcPts val="450"/>
                  </a:spcAft>
                  <a:buFont typeface="Arial" panose="020B0604020202020204" pitchFamily="34" charset="0"/>
                  <a:buChar char="•"/>
                </a:pPr>
                <a:endParaRPr lang="en-US" sz="1900" dirty="0"/>
              </a:p>
              <a:p>
                <a:pPr marL="257175" indent="-257175">
                  <a:spcAft>
                    <a:spcPts val="450"/>
                  </a:spcAft>
                  <a:buFont typeface="Arial" panose="020B0604020202020204" pitchFamily="34" charset="0"/>
                  <a:buChar char="•"/>
                </a:pPr>
                <a:r>
                  <a:rPr lang="en-US" sz="1900" dirty="0"/>
                  <a:t>We can calculate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𝑋𝑌</m:t>
                        </m:r>
                      </m:sub>
                    </m:sSub>
                  </m:oMath>
                </a14:m>
                <a:r>
                  <a:rPr lang="en-US" sz="1900" dirty="0"/>
                  <a:t> from sequence data; if we have an estimate of the substitution rate for the gene(s) sequenced, we can estimate time since divergence (</a:t>
                </a:r>
                <a14:m>
                  <m:oMath xmlns:m="http://schemas.openxmlformats.org/officeDocument/2006/math">
                    <m:r>
                      <a:rPr lang="en-US" sz="19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19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9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9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90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sz="1900" i="1">
                                <a:latin typeface="Cambria Math" panose="02040503050406030204" pitchFamily="18" charset="0"/>
                              </a:rPr>
                              <m:t>𝑋𝑌</m:t>
                            </m:r>
                          </m:sub>
                        </m:sSub>
                      </m:num>
                      <m:den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9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den>
                    </m:f>
                  </m:oMath>
                </a14:m>
                <a:r>
                  <a:rPr lang="en-US" sz="1900" dirty="0"/>
                  <a:t>)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811" y="1733458"/>
                <a:ext cx="7411383" cy="2429191"/>
              </a:xfrm>
              <a:prstGeom prst="rect">
                <a:avLst/>
              </a:prstGeom>
              <a:blipFill>
                <a:blip r:embed="rId2"/>
                <a:stretch>
                  <a:fillRect l="-513" t="-15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36EDEA15-18BD-CAAA-4FF5-12CBE1D4C2D2}"/>
              </a:ext>
            </a:extLst>
          </p:cNvPr>
          <p:cNvSpPr txBox="1"/>
          <p:nvPr/>
        </p:nvSpPr>
        <p:spPr>
          <a:xfrm>
            <a:off x="718456" y="390489"/>
            <a:ext cx="43795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Divergence models (</a:t>
            </a:r>
            <a:r>
              <a:rPr lang="en-US" sz="3200" i="1" dirty="0" err="1">
                <a:latin typeface="+mn-lt"/>
              </a:rPr>
              <a:t>d</a:t>
            </a:r>
            <a:r>
              <a:rPr lang="en-US" sz="3200" i="1" baseline="-25000" dirty="0" err="1">
                <a:latin typeface="+mn-lt"/>
              </a:rPr>
              <a:t>XY</a:t>
            </a:r>
            <a:r>
              <a:rPr lang="en-US" sz="3200" b="1" dirty="0"/>
              <a:t>)</a:t>
            </a:r>
            <a:endParaRPr lang="en-US" sz="3200" b="1" u="sng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82C2518-B584-4089-D3CE-C88CDE27FEB5}"/>
              </a:ext>
            </a:extLst>
          </p:cNvPr>
          <p:cNvGrpSpPr/>
          <p:nvPr/>
        </p:nvGrpSpPr>
        <p:grpSpPr>
          <a:xfrm>
            <a:off x="4433498" y="4089515"/>
            <a:ext cx="1328979" cy="2642107"/>
            <a:chOff x="8231062" y="2415860"/>
            <a:chExt cx="1771972" cy="3522809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1172D9D-9F57-282C-4C68-CB66CC49A95D}"/>
                </a:ext>
              </a:extLst>
            </p:cNvPr>
            <p:cNvGrpSpPr/>
            <p:nvPr/>
          </p:nvGrpSpPr>
          <p:grpSpPr>
            <a:xfrm>
              <a:off x="8367062" y="2606549"/>
              <a:ext cx="1635972" cy="3332120"/>
              <a:chOff x="7952013" y="3773380"/>
              <a:chExt cx="1635972" cy="3332120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CEC8FBCD-87E3-400E-2D4F-BC0CE99D8278}"/>
                  </a:ext>
                </a:extLst>
              </p:cNvPr>
              <p:cNvGrpSpPr/>
              <p:nvPr/>
            </p:nvGrpSpPr>
            <p:grpSpPr>
              <a:xfrm>
                <a:off x="7952013" y="3958046"/>
                <a:ext cx="1071154" cy="2031657"/>
                <a:chOff x="1541417" y="4402183"/>
                <a:chExt cx="1071154" cy="2031657"/>
              </a:xfrm>
            </p:grpSpPr>
            <p:cxnSp>
              <p:nvCxnSpPr>
                <p:cNvPr id="12" name="Straight Connector 11">
                  <a:extLst>
                    <a:ext uri="{FF2B5EF4-FFF2-40B4-BE49-F238E27FC236}">
                      <a16:creationId xmlns:a16="http://schemas.microsoft.com/office/drawing/2014/main" id="{9A0FD4B1-3348-FB4F-2F76-36F23DDC0AEA}"/>
                    </a:ext>
                  </a:extLst>
                </p:cNvPr>
                <p:cNvCxnSpPr/>
                <p:nvPr/>
              </p:nvCxnSpPr>
              <p:spPr>
                <a:xfrm>
                  <a:off x="1541417" y="4402183"/>
                  <a:ext cx="522514" cy="1672046"/>
                </a:xfrm>
                <a:prstGeom prst="line">
                  <a:avLst/>
                </a:prstGeom>
                <a:ln w="571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12">
                  <a:extLst>
                    <a:ext uri="{FF2B5EF4-FFF2-40B4-BE49-F238E27FC236}">
                      <a16:creationId xmlns:a16="http://schemas.microsoft.com/office/drawing/2014/main" id="{4BD38740-BBB8-4F2A-596F-877326996321}"/>
                    </a:ext>
                  </a:extLst>
                </p:cNvPr>
                <p:cNvCxnSpPr/>
                <p:nvPr/>
              </p:nvCxnSpPr>
              <p:spPr>
                <a:xfrm flipH="1">
                  <a:off x="2063931" y="4402183"/>
                  <a:ext cx="548640" cy="1672046"/>
                </a:xfrm>
                <a:prstGeom prst="line">
                  <a:avLst/>
                </a:prstGeom>
                <a:ln w="571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13">
                  <a:extLst>
                    <a:ext uri="{FF2B5EF4-FFF2-40B4-BE49-F238E27FC236}">
                      <a16:creationId xmlns:a16="http://schemas.microsoft.com/office/drawing/2014/main" id="{E0BC32DC-4EA3-855A-ED64-82462794F19E}"/>
                    </a:ext>
                  </a:extLst>
                </p:cNvPr>
                <p:cNvCxnSpPr/>
                <p:nvPr/>
              </p:nvCxnSpPr>
              <p:spPr>
                <a:xfrm>
                  <a:off x="2063931" y="6074229"/>
                  <a:ext cx="0" cy="359611"/>
                </a:xfrm>
                <a:prstGeom prst="line">
                  <a:avLst/>
                </a:prstGeom>
                <a:ln w="571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Arrow Connector 14">
                  <a:extLst>
                    <a:ext uri="{FF2B5EF4-FFF2-40B4-BE49-F238E27FC236}">
                      <a16:creationId xmlns:a16="http://schemas.microsoft.com/office/drawing/2014/main" id="{E6338BC9-F501-A812-A331-EF1FC67CC895}"/>
                    </a:ext>
                  </a:extLst>
                </p:cNvPr>
                <p:cNvCxnSpPr/>
                <p:nvPr/>
              </p:nvCxnSpPr>
              <p:spPr>
                <a:xfrm>
                  <a:off x="1710309" y="4585063"/>
                  <a:ext cx="783770" cy="13063"/>
                </a:xfrm>
                <a:prstGeom prst="straightConnector1">
                  <a:avLst/>
                </a:prstGeom>
                <a:ln w="57150">
                  <a:headEnd type="triangle"/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578D3BC-7D77-239F-DBE5-4AFAA1C53142}"/>
                  </a:ext>
                </a:extLst>
              </p:cNvPr>
              <p:cNvSpPr txBox="1"/>
              <p:nvPr/>
            </p:nvSpPr>
            <p:spPr>
              <a:xfrm>
                <a:off x="8328284" y="3773380"/>
                <a:ext cx="427896" cy="4001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350" i="1" dirty="0"/>
                  <a:t>m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15E57BE-F8E1-4F32-CE73-F6D9504DBB1A}"/>
                  </a:ext>
                </a:extLst>
              </p:cNvPr>
              <p:cNvSpPr txBox="1"/>
              <p:nvPr/>
            </p:nvSpPr>
            <p:spPr>
              <a:xfrm>
                <a:off x="8173002" y="6151392"/>
                <a:ext cx="1414983" cy="954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350" dirty="0"/>
                  <a:t>Old common ancestor</a:t>
                </a: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0F71537-B502-4942-B3E7-6B61A705E0F8}"/>
                </a:ext>
              </a:extLst>
            </p:cNvPr>
            <p:cNvSpPr txBox="1"/>
            <p:nvPr/>
          </p:nvSpPr>
          <p:spPr>
            <a:xfrm>
              <a:off x="8231062" y="2421883"/>
              <a:ext cx="365912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dirty="0"/>
                <a:t>X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B3D0CC1-E673-8384-38B4-BE0F5F073915}"/>
                </a:ext>
              </a:extLst>
            </p:cNvPr>
            <p:cNvSpPr txBox="1"/>
            <p:nvPr/>
          </p:nvSpPr>
          <p:spPr>
            <a:xfrm>
              <a:off x="9295543" y="2415860"/>
              <a:ext cx="359501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dirty="0"/>
                <a:t>Y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4812B7A-9694-0961-C552-D772D056F99C}"/>
              </a:ext>
            </a:extLst>
          </p:cNvPr>
          <p:cNvGrpSpPr/>
          <p:nvPr/>
        </p:nvGrpSpPr>
        <p:grpSpPr>
          <a:xfrm>
            <a:off x="5908156" y="4089515"/>
            <a:ext cx="1367106" cy="1805259"/>
            <a:chOff x="9939999" y="2415860"/>
            <a:chExt cx="1822808" cy="2407012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1A0DC7CA-638D-27E5-C801-4D65FCB64B00}"/>
                </a:ext>
              </a:extLst>
            </p:cNvPr>
            <p:cNvGrpSpPr/>
            <p:nvPr/>
          </p:nvGrpSpPr>
          <p:grpSpPr>
            <a:xfrm>
              <a:off x="10092446" y="2718365"/>
              <a:ext cx="1670361" cy="2104507"/>
              <a:chOff x="9677397" y="3885196"/>
              <a:chExt cx="1670361" cy="2104507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1B525B78-C975-E80F-4042-5B0FA9FAB19C}"/>
                  </a:ext>
                </a:extLst>
              </p:cNvPr>
              <p:cNvGrpSpPr/>
              <p:nvPr/>
            </p:nvGrpSpPr>
            <p:grpSpPr>
              <a:xfrm>
                <a:off x="9677397" y="3958046"/>
                <a:ext cx="522514" cy="2031657"/>
                <a:chOff x="3135085" y="4402183"/>
                <a:chExt cx="522514" cy="2031657"/>
              </a:xfrm>
            </p:grpSpPr>
            <p:cxnSp>
              <p:nvCxnSpPr>
                <p:cNvPr id="25" name="Straight Connector 24">
                  <a:extLst>
                    <a:ext uri="{FF2B5EF4-FFF2-40B4-BE49-F238E27FC236}">
                      <a16:creationId xmlns:a16="http://schemas.microsoft.com/office/drawing/2014/main" id="{BC4BB49D-1491-A367-95B2-483B97A3B8C7}"/>
                    </a:ext>
                  </a:extLst>
                </p:cNvPr>
                <p:cNvCxnSpPr/>
                <p:nvPr/>
              </p:nvCxnSpPr>
              <p:spPr>
                <a:xfrm>
                  <a:off x="3135085" y="4402183"/>
                  <a:ext cx="522514" cy="339634"/>
                </a:xfrm>
                <a:prstGeom prst="line">
                  <a:avLst/>
                </a:prstGeom>
                <a:ln w="571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5">
                  <a:extLst>
                    <a:ext uri="{FF2B5EF4-FFF2-40B4-BE49-F238E27FC236}">
                      <a16:creationId xmlns:a16="http://schemas.microsoft.com/office/drawing/2014/main" id="{5D41682A-1703-6C30-F147-C3ED0783D729}"/>
                    </a:ext>
                  </a:extLst>
                </p:cNvPr>
                <p:cNvCxnSpPr/>
                <p:nvPr/>
              </p:nvCxnSpPr>
              <p:spPr>
                <a:xfrm>
                  <a:off x="3657599" y="4741817"/>
                  <a:ext cx="0" cy="1692023"/>
                </a:xfrm>
                <a:prstGeom prst="line">
                  <a:avLst/>
                </a:prstGeom>
                <a:ln w="571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78C657D-D879-4835-CEB4-AC583D000FA9}"/>
                  </a:ext>
                </a:extLst>
              </p:cNvPr>
              <p:cNvSpPr txBox="1"/>
              <p:nvPr/>
            </p:nvSpPr>
            <p:spPr>
              <a:xfrm>
                <a:off x="10276604" y="5032663"/>
                <a:ext cx="1071154" cy="954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350" dirty="0"/>
                  <a:t>Recent common ancestor</a:t>
                </a:r>
              </a:p>
            </p:txBody>
          </p: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5F5F4B74-1A21-F30C-4E30-25ED3D6E51D6}"/>
                  </a:ext>
                </a:extLst>
              </p:cNvPr>
              <p:cNvCxnSpPr/>
              <p:nvPr/>
            </p:nvCxnSpPr>
            <p:spPr>
              <a:xfrm>
                <a:off x="10813865" y="3958046"/>
                <a:ext cx="0" cy="339634"/>
              </a:xfrm>
              <a:prstGeom prst="line">
                <a:avLst/>
              </a:prstGeom>
              <a:ln w="2540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3921EB0-A3B5-B498-21C9-C42F80A53EB5}"/>
                  </a:ext>
                </a:extLst>
              </p:cNvPr>
              <p:cNvSpPr txBox="1"/>
              <p:nvPr/>
            </p:nvSpPr>
            <p:spPr>
              <a:xfrm>
                <a:off x="10896342" y="3885196"/>
                <a:ext cx="440720" cy="4001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350" i="1" dirty="0">
                    <a:solidFill>
                      <a:srgbClr val="C00000"/>
                    </a:solidFill>
                  </a:rPr>
                  <a:t>t2</a:t>
                </a:r>
                <a:endParaRPr lang="en-US" sz="1350" i="1" baseline="-25000" dirty="0">
                  <a:solidFill>
                    <a:srgbClr val="C00000"/>
                  </a:solidFill>
                </a:endParaRP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DA9BDDF-233E-2C8E-55B1-60FBE2D477F4}"/>
                </a:ext>
              </a:extLst>
            </p:cNvPr>
            <p:cNvSpPr txBox="1"/>
            <p:nvPr/>
          </p:nvSpPr>
          <p:spPr>
            <a:xfrm>
              <a:off x="9939999" y="2421883"/>
              <a:ext cx="365912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dirty="0"/>
                <a:t>X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95C84F0-F431-18FE-5384-CD7EA99800E5}"/>
                </a:ext>
              </a:extLst>
            </p:cNvPr>
            <p:cNvSpPr txBox="1"/>
            <p:nvPr/>
          </p:nvSpPr>
          <p:spPr>
            <a:xfrm>
              <a:off x="10972314" y="2415860"/>
              <a:ext cx="359501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dirty="0"/>
                <a:t>Y</a:t>
              </a: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B80AADFB-417D-21E3-7AF0-27431FB66D3F}"/>
                </a:ext>
              </a:extLst>
            </p:cNvPr>
            <p:cNvCxnSpPr/>
            <p:nvPr/>
          </p:nvCxnSpPr>
          <p:spPr>
            <a:xfrm flipH="1">
              <a:off x="10587591" y="2791215"/>
              <a:ext cx="522514" cy="339634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DFD85C0E-CB36-D6D2-BF37-641F5A549C8B}"/>
              </a:ext>
            </a:extLst>
          </p:cNvPr>
          <p:cNvSpPr/>
          <p:nvPr/>
        </p:nvSpPr>
        <p:spPr>
          <a:xfrm>
            <a:off x="4662167" y="4316394"/>
            <a:ext cx="569692" cy="3000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AA93D12-6279-8C1E-77AB-130A6A65A3CF}"/>
              </a:ext>
            </a:extLst>
          </p:cNvPr>
          <p:cNvCxnSpPr>
            <a:cxnSpLocks/>
          </p:cNvCxnSpPr>
          <p:nvPr/>
        </p:nvCxnSpPr>
        <p:spPr>
          <a:xfrm>
            <a:off x="5461630" y="4380311"/>
            <a:ext cx="0" cy="1244756"/>
          </a:xfrm>
          <a:prstGeom prst="line">
            <a:avLst/>
          </a:prstGeom>
          <a:ln w="254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ADB4CF7B-9544-BE1C-C5DC-536741E123CD}"/>
              </a:ext>
            </a:extLst>
          </p:cNvPr>
          <p:cNvSpPr txBox="1"/>
          <p:nvPr/>
        </p:nvSpPr>
        <p:spPr>
          <a:xfrm>
            <a:off x="5523488" y="4779590"/>
            <a:ext cx="33054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i="1" dirty="0">
                <a:solidFill>
                  <a:srgbClr val="C00000"/>
                </a:solidFill>
              </a:rPr>
              <a:t>t1</a:t>
            </a:r>
            <a:endParaRPr lang="en-US" sz="1350" i="1" baseline="-25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859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60" y="3523254"/>
            <a:ext cx="8469630" cy="223780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88062" y="5694206"/>
            <a:ext cx="243125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dirty="0"/>
              <a:t>American &amp; Eurasian </a:t>
            </a:r>
            <a:r>
              <a:rPr lang="en-US" sz="1350" dirty="0" err="1"/>
              <a:t>Wigeon</a:t>
            </a:r>
            <a:endParaRPr lang="en-US" sz="1350" dirty="0"/>
          </a:p>
        </p:txBody>
      </p:sp>
      <p:sp>
        <p:nvSpPr>
          <p:cNvPr id="4" name="TextBox 3"/>
          <p:cNvSpPr txBox="1"/>
          <p:nvPr/>
        </p:nvSpPr>
        <p:spPr>
          <a:xfrm>
            <a:off x="5395569" y="5635437"/>
            <a:ext cx="72891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Mallard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31197" y="5639950"/>
            <a:ext cx="75341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Gadwall</a:t>
            </a:r>
          </a:p>
        </p:txBody>
      </p:sp>
      <p:pic>
        <p:nvPicPr>
          <p:cNvPr id="6" name="Picture 8" descr="gadwall%200502016s_thumb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18896" y="4845641"/>
            <a:ext cx="1096566" cy="821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3" descr="Mallar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6089" y="4958997"/>
            <a:ext cx="1028700" cy="686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4" descr="euwi-2"/>
          <p:cNvPicPr>
            <a:picLocks noChangeAspect="1" noChangeArrowheads="1"/>
          </p:cNvPicPr>
          <p:nvPr/>
        </p:nvPicPr>
        <p:blipFill>
          <a:blip r:embed="rId6" cstate="print"/>
          <a:srcRect l="9000" b="13091"/>
          <a:stretch>
            <a:fillRect/>
          </a:stretch>
        </p:blipFill>
        <p:spPr bwMode="auto">
          <a:xfrm>
            <a:off x="3168220" y="5001065"/>
            <a:ext cx="1048940" cy="686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Amwigeon03"/>
          <p:cNvPicPr>
            <a:picLocks noChangeAspect="1" noChangeArrowheads="1"/>
          </p:cNvPicPr>
          <p:nvPr/>
        </p:nvPicPr>
        <p:blipFill>
          <a:blip r:embed="rId7" cstate="print"/>
          <a:srcRect l="10608" b="21600"/>
          <a:stretch>
            <a:fillRect/>
          </a:stretch>
        </p:blipFill>
        <p:spPr bwMode="auto">
          <a:xfrm>
            <a:off x="2042841" y="4993312"/>
            <a:ext cx="1060847" cy="684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7" descr="GWTeal"/>
          <p:cNvPicPr>
            <a:picLocks noChangeAspect="1" noChangeArrowheads="1"/>
          </p:cNvPicPr>
          <p:nvPr/>
        </p:nvPicPr>
        <p:blipFill>
          <a:blip r:embed="rId8" cstate="print"/>
          <a:srcRect r="2251" b="3334"/>
          <a:stretch>
            <a:fillRect/>
          </a:stretch>
        </p:blipFill>
        <p:spPr bwMode="auto">
          <a:xfrm>
            <a:off x="158087" y="4990732"/>
            <a:ext cx="1028700" cy="686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range.t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647924" y="1021268"/>
            <a:ext cx="2331720" cy="233172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2991062" y="1383556"/>
            <a:ext cx="3437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1200" dirty="0"/>
              <a:t>Peters et al. 2014. Molecular Ecology 23:2961-2974.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42084" y="287869"/>
            <a:ext cx="62538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Mitochondrial DNA divergence in four groups of Holarctic ducks</a:t>
            </a:r>
          </a:p>
          <a:p>
            <a:r>
              <a:rPr lang="en-US" b="1" dirty="0"/>
              <a:t>with t calculated from the coalescent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579829" y="2140628"/>
                <a:ext cx="986039" cy="3000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35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350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sz="1350" i="1">
                              <a:latin typeface="Cambria Math" panose="02040503050406030204" pitchFamily="18" charset="0"/>
                            </a:rPr>
                            <m:t>𝑋𝑌</m:t>
                          </m:r>
                        </m:sub>
                      </m:sSub>
                      <m:r>
                        <a:rPr lang="en-US" sz="1350" i="1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US" sz="13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US" sz="13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sz="135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829" y="2140628"/>
                <a:ext cx="986039" cy="300082"/>
              </a:xfrm>
              <a:prstGeom prst="rect">
                <a:avLst/>
              </a:prstGeom>
              <a:blipFill>
                <a:blip r:embed="rId10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585475" y="2665304"/>
                <a:ext cx="2145331" cy="3000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350">
                          <a:latin typeface="Cambria Math" panose="02040503050406030204" pitchFamily="18" charset="0"/>
                        </a:rPr>
                        <m:t>0.0</m:t>
                      </m:r>
                      <m:r>
                        <a:rPr lang="en-US" sz="1350" i="1">
                          <a:latin typeface="Cambria Math" panose="02040503050406030204" pitchFamily="18" charset="0"/>
                        </a:rPr>
                        <m:t>86=2</m:t>
                      </m:r>
                      <m:r>
                        <a:rPr lang="en-US" sz="13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×(4.8×</m:t>
                      </m:r>
                      <m:sSup>
                        <m:sSupPr>
                          <m:ctrlPr>
                            <a:rPr lang="en-US" sz="13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3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13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−8</m:t>
                          </m:r>
                        </m:sup>
                      </m:sSup>
                      <m:r>
                        <a:rPr lang="en-US" sz="13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)×</m:t>
                      </m:r>
                      <m:r>
                        <a:rPr lang="en-US" sz="13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sz="1350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475" y="2665304"/>
                <a:ext cx="2145331" cy="300082"/>
              </a:xfrm>
              <a:prstGeom prst="rect">
                <a:avLst/>
              </a:prstGeom>
              <a:blipFill>
                <a:blip r:embed="rId11"/>
                <a:stretch>
                  <a:fillRect b="-1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385976" y="2421452"/>
            <a:ext cx="150086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u="sng" dirty="0"/>
              <a:t>Green-winged Teal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281767" y="1590271"/>
                <a:ext cx="6153680" cy="3000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350" i="1" dirty="0"/>
                  <a:t>*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1350" i="1">
                            <a:latin typeface="Cambria Math" panose="02040503050406030204" pitchFamily="18" charset="0"/>
                          </a:rPr>
                          <m:t>𝑋𝑌</m:t>
                        </m:r>
                      </m:sub>
                    </m:sSub>
                  </m:oMath>
                </a14:m>
                <a:r>
                  <a:rPr lang="en-US" sz="1350" i="1" dirty="0"/>
                  <a:t> was calculated as the </a:t>
                </a:r>
                <a:r>
                  <a:rPr lang="en-US" sz="1350" i="1" u="sng" dirty="0"/>
                  <a:t>proportion</a:t>
                </a:r>
                <a:r>
                  <a:rPr lang="en-US" sz="1350" i="1" dirty="0"/>
                  <a:t> of nucleotide differences between populations.</a:t>
                </a: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767" y="1590271"/>
                <a:ext cx="6153680" cy="300082"/>
              </a:xfrm>
              <a:prstGeom prst="rect">
                <a:avLst/>
              </a:prstGeom>
              <a:blipFill>
                <a:blip r:embed="rId12"/>
                <a:stretch>
                  <a:fillRect l="-206" t="-4167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1858044" y="2139793"/>
                <a:ext cx="3109568" cy="3000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35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US" sz="135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=4.8×</m:t>
                    </m:r>
                    <m:sSup>
                      <m:sSupPr>
                        <m:ctrlPr>
                          <a:rPr lang="en-US" sz="135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35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135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−8</m:t>
                        </m:r>
                      </m:sup>
                    </m:sSup>
                  </m:oMath>
                </a14:m>
                <a:r>
                  <a:rPr lang="en-US" sz="1350" dirty="0">
                    <a:latin typeface="AdvPSPAL-R"/>
                  </a:rPr>
                  <a:t> </a:t>
                </a:r>
                <a:r>
                  <a:rPr lang="en-US" sz="1350" dirty="0"/>
                  <a:t>substitutions/site/year</a:t>
                </a: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8044" y="2139793"/>
                <a:ext cx="3109568" cy="300082"/>
              </a:xfrm>
              <a:prstGeom prst="rect">
                <a:avLst/>
              </a:prstGeom>
              <a:blipFill>
                <a:blip r:embed="rId13"/>
                <a:stretch>
                  <a:fillRect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/>
          <p:cNvSpPr/>
          <p:nvPr/>
        </p:nvSpPr>
        <p:spPr>
          <a:xfrm>
            <a:off x="333278" y="1909151"/>
            <a:ext cx="3109568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dirty="0"/>
              <a:t>What is </a:t>
            </a:r>
            <a:r>
              <a:rPr lang="en-US" sz="1500" i="1" dirty="0"/>
              <a:t>t</a:t>
            </a:r>
            <a:r>
              <a:rPr lang="en-US" sz="1500" dirty="0"/>
              <a:t> (time since divergence)?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636623" y="2951346"/>
                <a:ext cx="1238031" cy="4826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35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135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35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350" i="1">
                              <a:latin typeface="Cambria Math" panose="02040503050406030204" pitchFamily="18" charset="0"/>
                            </a:rPr>
                            <m:t>0.086</m:t>
                          </m:r>
                        </m:num>
                        <m:den>
                          <m:sSup>
                            <m:sSupPr>
                              <m:ctrlPr>
                                <a:rPr lang="en-US" sz="135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35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9.6×10</m:t>
                              </m:r>
                            </m:e>
                            <m:sup>
                              <m:r>
                                <a:rPr lang="en-US" sz="135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−8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1350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623" y="2951346"/>
                <a:ext cx="1238031" cy="48263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817999" y="2960137"/>
                <a:ext cx="2615844" cy="5222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35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350" i="1">
                              <a:latin typeface="Cambria Math" panose="02040503050406030204" pitchFamily="18" charset="0"/>
                            </a:rPr>
                            <m:t>𝑠𝑢𝑏𝑠𝑡𝑖𝑡𝑢𝑡𝑖𝑜𝑛𝑠</m:t>
                          </m:r>
                          <m:r>
                            <a:rPr lang="en-US" sz="135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350" i="1">
                              <a:latin typeface="Cambria Math" panose="02040503050406030204" pitchFamily="18" charset="0"/>
                            </a:rPr>
                            <m:t>𝑝𝑒𝑟</m:t>
                          </m:r>
                          <m:r>
                            <a:rPr lang="en-US" sz="135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350" i="1">
                              <a:latin typeface="Cambria Math" panose="02040503050406030204" pitchFamily="18" charset="0"/>
                            </a:rPr>
                            <m:t>𝑠𝑖𝑡𝑒</m:t>
                          </m:r>
                        </m:num>
                        <m:den>
                          <m:r>
                            <a:rPr lang="en-US" sz="1350" i="1">
                              <a:latin typeface="Cambria Math" panose="02040503050406030204" pitchFamily="18" charset="0"/>
                            </a:rPr>
                            <m:t>𝑠𝑢𝑏𝑠𝑡𝑖𝑡𝑢𝑡𝑖𝑜𝑛𝑠</m:t>
                          </m:r>
                          <m:r>
                            <a:rPr lang="en-US" sz="135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350" i="1">
                              <a:latin typeface="Cambria Math" panose="02040503050406030204" pitchFamily="18" charset="0"/>
                            </a:rPr>
                            <m:t>𝑝𝑒𝑟</m:t>
                          </m:r>
                          <m:r>
                            <a:rPr lang="en-US" sz="135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350" i="1">
                              <a:latin typeface="Cambria Math" panose="02040503050406030204" pitchFamily="18" charset="0"/>
                            </a:rPr>
                            <m:t>𝑠𝑖𝑡𝑒</m:t>
                          </m:r>
                          <m:r>
                            <a:rPr lang="en-US" sz="135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350" i="1">
                              <a:latin typeface="Cambria Math" panose="02040503050406030204" pitchFamily="18" charset="0"/>
                            </a:rPr>
                            <m:t>𝑝𝑒𝑟</m:t>
                          </m:r>
                          <m:r>
                            <a:rPr lang="en-US" sz="135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350" i="1">
                              <a:latin typeface="Cambria Math" panose="02040503050406030204" pitchFamily="18" charset="0"/>
                            </a:rPr>
                            <m:t>𝑦𝑒𝑎𝑟</m:t>
                          </m:r>
                        </m:den>
                      </m:f>
                    </m:oMath>
                  </m:oMathPara>
                </a14:m>
                <a:endParaRPr lang="en-US" sz="135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7999" y="2960137"/>
                <a:ext cx="2615844" cy="522259"/>
              </a:xfrm>
              <a:prstGeom prst="rect">
                <a:avLst/>
              </a:prstGeom>
              <a:blipFill>
                <a:blip r:embed="rId15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672437" y="3476053"/>
                <a:ext cx="1506310" cy="3000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35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135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350">
                        <a:latin typeface="Cambria Math" panose="02040503050406030204" pitchFamily="18" charset="0"/>
                      </a:rPr>
                      <m:t>900,000</m:t>
                    </m:r>
                  </m:oMath>
                </a14:m>
                <a:r>
                  <a:rPr lang="en-US" sz="1350" dirty="0"/>
                  <a:t> years</a:t>
                </a: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437" y="3476053"/>
                <a:ext cx="1506310" cy="300082"/>
              </a:xfrm>
              <a:prstGeom prst="rect">
                <a:avLst/>
              </a:prstGeom>
              <a:blipFill>
                <a:blip r:embed="rId16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-60255" y="5699544"/>
            <a:ext cx="148484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dirty="0"/>
              <a:t>Green-winged Teal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3705601" y="4374706"/>
                <a:ext cx="1506310" cy="3000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35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135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350">
                        <a:latin typeface="Cambria Math" panose="02040503050406030204" pitchFamily="18" charset="0"/>
                      </a:rPr>
                      <m:t>360,000</m:t>
                    </m:r>
                  </m:oMath>
                </a14:m>
                <a:r>
                  <a:rPr lang="en-US" sz="1350" dirty="0"/>
                  <a:t> years</a:t>
                </a: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5601" y="4374706"/>
                <a:ext cx="1506310" cy="300082"/>
              </a:xfrm>
              <a:prstGeom prst="rect">
                <a:avLst/>
              </a:prstGeom>
              <a:blipFill>
                <a:blip r:embed="rId17"/>
                <a:stretch>
                  <a:fillRect t="-4000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5813131" y="4253023"/>
                <a:ext cx="1482265" cy="3000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35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135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350">
                        <a:latin typeface="Cambria Math" panose="02040503050406030204" pitchFamily="18" charset="0"/>
                      </a:rPr>
                      <m:t>26</m:t>
                    </m:r>
                  </m:oMath>
                </a14:m>
                <a:r>
                  <a:rPr lang="en-US" sz="1350" dirty="0"/>
                  <a:t>0,000 years</a:t>
                </a:r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3131" y="4253023"/>
                <a:ext cx="1482265" cy="300082"/>
              </a:xfrm>
              <a:prstGeom prst="rect">
                <a:avLst/>
              </a:prstGeom>
              <a:blipFill>
                <a:blip r:embed="rId18"/>
                <a:stretch>
                  <a:fillRect t="-4167" b="-208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7710338" y="4045948"/>
                <a:ext cx="1394100" cy="3000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35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135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350">
                        <a:latin typeface="Cambria Math" panose="02040503050406030204" pitchFamily="18" charset="0"/>
                      </a:rPr>
                      <m:t>27</m:t>
                    </m:r>
                  </m:oMath>
                </a14:m>
                <a:r>
                  <a:rPr lang="en-US" sz="1350" dirty="0"/>
                  <a:t>,000 years</a:t>
                </a: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0338" y="4045948"/>
                <a:ext cx="1394100" cy="300082"/>
              </a:xfrm>
              <a:prstGeom prst="rect">
                <a:avLst/>
              </a:prstGeom>
              <a:blipFill>
                <a:blip r:embed="rId19"/>
                <a:stretch>
                  <a:fillRect t="-4000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96" t="54449" r="74461" b="22458"/>
          <a:stretch/>
        </p:blipFill>
        <p:spPr>
          <a:xfrm>
            <a:off x="1976219" y="4455267"/>
            <a:ext cx="791308" cy="516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571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2" grpId="0"/>
      <p:bldP spid="23" grpId="0"/>
      <p:bldP spid="24" grpId="0"/>
      <p:bldP spid="26" grpId="0"/>
      <p:bldP spid="27" grpId="0"/>
      <p:bldP spid="2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523142" y="857251"/>
            <a:ext cx="7886700" cy="411956"/>
          </a:xfrm>
        </p:spPr>
        <p:txBody>
          <a:bodyPr>
            <a:normAutofit/>
          </a:bodyPr>
          <a:lstStyle/>
          <a:p>
            <a:pPr algn="l"/>
            <a:r>
              <a:rPr lang="en-US" altLang="ja-JP" sz="1800" dirty="0">
                <a:latin typeface="+mn-lt"/>
                <a:ea typeface="MS PGothic" panose="020B0600070205080204" pitchFamily="34" charset="-128"/>
              </a:rPr>
              <a:t>The coalescence process in a model with population subdivision</a:t>
            </a:r>
            <a:endParaRPr lang="ja-JP" altLang="en-US" sz="1800" dirty="0">
              <a:latin typeface="+mn-lt"/>
              <a:ea typeface="MS PGothic" panose="020B0600070205080204" pitchFamily="34" charset="-128"/>
            </a:endParaRPr>
          </a:p>
        </p:txBody>
      </p:sp>
      <p:pic>
        <p:nvPicPr>
          <p:cNvPr id="9220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43" y="1419134"/>
            <a:ext cx="4158212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54746" y="3338035"/>
            <a:ext cx="675249" cy="30008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350" i="1" dirty="0" err="1"/>
              <a:t>t</a:t>
            </a:r>
            <a:r>
              <a:rPr lang="en-US" sz="1350" dirty="0" err="1"/>
              <a:t>MRCA</a:t>
            </a:r>
            <a:endParaRPr lang="en-US" sz="1350" dirty="0"/>
          </a:p>
        </p:txBody>
      </p:sp>
      <p:sp>
        <p:nvSpPr>
          <p:cNvPr id="3" name="TextBox 2"/>
          <p:cNvSpPr txBox="1"/>
          <p:nvPr/>
        </p:nvSpPr>
        <p:spPr>
          <a:xfrm rot="5400000">
            <a:off x="3699676" y="2228274"/>
            <a:ext cx="196335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i="1" dirty="0"/>
              <a:t>T</a:t>
            </a:r>
            <a:r>
              <a:rPr lang="en-US" sz="1350" dirty="0"/>
              <a:t> = time since divergence</a:t>
            </a:r>
          </a:p>
        </p:txBody>
      </p:sp>
      <p:sp>
        <p:nvSpPr>
          <p:cNvPr id="4" name="Right Brace 3"/>
          <p:cNvSpPr/>
          <p:nvPr/>
        </p:nvSpPr>
        <p:spPr>
          <a:xfrm>
            <a:off x="5195319" y="1521949"/>
            <a:ext cx="131978" cy="1954586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TextBox 4"/>
          <p:cNvSpPr txBox="1"/>
          <p:nvPr/>
        </p:nvSpPr>
        <p:spPr>
          <a:xfrm>
            <a:off x="5444197" y="2256868"/>
            <a:ext cx="2099603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Coalescence is independent in each population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444197" y="2770091"/>
                <a:ext cx="878895" cy="5166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35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35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135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35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35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35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350" i="1"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sz="135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35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135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135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4197" y="2770091"/>
                <a:ext cx="878895" cy="51661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394306" y="2770091"/>
                <a:ext cx="886974" cy="5166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35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35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135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35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35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35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350" i="1"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sz="135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35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135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135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4306" y="2770091"/>
                <a:ext cx="886974" cy="51661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5309850" y="3263639"/>
            <a:ext cx="220342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i="1" dirty="0"/>
              <a:t>*For real populations, use N</a:t>
            </a:r>
            <a:r>
              <a:rPr lang="en-US" sz="1350" i="1" baseline="-25000" dirty="0"/>
              <a:t>e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4554745" y="3885321"/>
            <a:ext cx="523673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093035" y="3642947"/>
            <a:ext cx="303105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Moving back in time, populations merge into a common ancestor of size </a:t>
            </a:r>
            <a:r>
              <a:rPr lang="en-US" sz="1350" i="1" dirty="0"/>
              <a:t>N</a:t>
            </a:r>
            <a:r>
              <a:rPr lang="en-US" sz="1350" i="1" baseline="-25000" dirty="0"/>
              <a:t>A</a:t>
            </a:r>
            <a:r>
              <a:rPr lang="en-US" sz="1350" dirty="0"/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018674" y="4127695"/>
                <a:ext cx="840358" cy="5166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350" i="1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135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35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35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350" i="1"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sz="135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35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135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135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8674" y="4127695"/>
                <a:ext cx="840358" cy="51661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5078418" y="4630608"/>
            <a:ext cx="3168218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/>
              <a:t>Samples from different populations can coalescence only after populations merge.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23142" y="5620556"/>
            <a:ext cx="182774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i="1" dirty="0"/>
              <a:t>*Assumes no migration</a:t>
            </a:r>
          </a:p>
        </p:txBody>
      </p:sp>
    </p:spTree>
    <p:extLst>
      <p:ext uri="{BB962C8B-B14F-4D97-AF65-F5344CB8AC3E}">
        <p14:creationId xmlns:p14="http://schemas.microsoft.com/office/powerpoint/2010/main" val="3284880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10" grpId="0"/>
      <p:bldP spid="7" grpId="0"/>
      <p:bldP spid="14" grpId="0"/>
      <p:bldP spid="15" grpId="0"/>
      <p:bldP spid="1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523142" y="857251"/>
            <a:ext cx="7886700" cy="411956"/>
          </a:xfrm>
        </p:spPr>
        <p:txBody>
          <a:bodyPr>
            <a:normAutofit/>
          </a:bodyPr>
          <a:lstStyle/>
          <a:p>
            <a:pPr algn="l"/>
            <a:r>
              <a:rPr lang="en-US" altLang="ja-JP" sz="1800" dirty="0">
                <a:latin typeface="+mn-lt"/>
                <a:ea typeface="MS PGothic" panose="020B0600070205080204" pitchFamily="34" charset="-128"/>
              </a:rPr>
              <a:t>The coalescence process in a model with population subdivision</a:t>
            </a:r>
            <a:endParaRPr lang="ja-JP" altLang="en-US" sz="1800" dirty="0">
              <a:latin typeface="+mn-lt"/>
              <a:ea typeface="MS PGothic" panose="020B0600070205080204" pitchFamily="34" charset="-128"/>
            </a:endParaRPr>
          </a:p>
        </p:txBody>
      </p:sp>
      <p:pic>
        <p:nvPicPr>
          <p:cNvPr id="9220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43" y="1419134"/>
            <a:ext cx="4158212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54746" y="3338035"/>
            <a:ext cx="675249" cy="30008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350" i="1" dirty="0" err="1"/>
              <a:t>t</a:t>
            </a:r>
            <a:r>
              <a:rPr lang="en-US" sz="1350" dirty="0" err="1"/>
              <a:t>MRCA</a:t>
            </a:r>
            <a:endParaRPr lang="en-US" sz="1350" dirty="0"/>
          </a:p>
        </p:txBody>
      </p:sp>
      <p:sp>
        <p:nvSpPr>
          <p:cNvPr id="3" name="TextBox 2"/>
          <p:cNvSpPr txBox="1"/>
          <p:nvPr/>
        </p:nvSpPr>
        <p:spPr>
          <a:xfrm rot="5400000">
            <a:off x="3699676" y="2228274"/>
            <a:ext cx="196335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i="1" dirty="0"/>
              <a:t>T</a:t>
            </a:r>
            <a:r>
              <a:rPr lang="en-US" sz="1350" dirty="0"/>
              <a:t> = time since divergence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34367" y="1432572"/>
            <a:ext cx="3566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Applications to real populations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4554745" y="3885321"/>
            <a:ext cx="523673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136750" y="1730628"/>
                <a:ext cx="3878831" cy="26571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14313" indent="-214313">
                  <a:spcAft>
                    <a:spcPts val="450"/>
                  </a:spcAft>
                  <a:buFont typeface="Arial" panose="020B0604020202020204" pitchFamily="34" charset="0"/>
                  <a:buChar char="•"/>
                </a:pPr>
                <a:r>
                  <a:rPr lang="en-US" sz="1500" dirty="0"/>
                  <a:t>Time can be scaled to the substitution rate (</a:t>
                </a:r>
                <a:r>
                  <a:rPr lang="en-US" sz="1500" i="1" dirty="0"/>
                  <a:t>µ</a:t>
                </a:r>
                <a:r>
                  <a:rPr lang="en-US" sz="1500" dirty="0"/>
                  <a:t>) or to the effective population size (2</a:t>
                </a:r>
                <a:r>
                  <a:rPr lang="en-US" sz="1500" i="1" dirty="0"/>
                  <a:t>N</a:t>
                </a:r>
                <a:r>
                  <a:rPr lang="en-US" sz="1500" i="1" baseline="-25000" dirty="0"/>
                  <a:t>e</a:t>
                </a:r>
                <a:r>
                  <a:rPr lang="en-US" sz="1500" dirty="0"/>
                  <a:t>)</a:t>
                </a:r>
              </a:p>
              <a:p>
                <a:pPr marL="557213" lvl="1" indent="-214313">
                  <a:spcAft>
                    <a:spcPts val="450"/>
                  </a:spcAft>
                  <a:buFont typeface="Arial" panose="020B0604020202020204" pitchFamily="34" charset="0"/>
                  <a:buChar char="•"/>
                </a:pPr>
                <a:r>
                  <a:rPr lang="en-US" sz="1500" dirty="0"/>
                  <a:t>Define </a:t>
                </a:r>
                <a14:m>
                  <m:oMath xmlns:m="http://schemas.openxmlformats.org/officeDocument/2006/math">
                    <m:r>
                      <a:rPr lang="en-US" sz="15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15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5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15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sz="1500" dirty="0"/>
                  <a:t> or </a:t>
                </a:r>
                <a14:m>
                  <m:oMath xmlns:m="http://schemas.openxmlformats.org/officeDocument/2006/math">
                    <m:r>
                      <a:rPr lang="en-US" sz="15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1500" i="1">
                        <a:latin typeface="Cambria Math" panose="02040503050406030204" pitchFamily="18" charset="0"/>
                      </a:rPr>
                      <m:t>=2</m:t>
                    </m:r>
                    <m:sSub>
                      <m:sSubPr>
                        <m:ctrlPr>
                          <a:rPr lang="en-US" sz="1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5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1500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en-US" sz="1500" i="1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endParaRPr lang="en-US" sz="1500" dirty="0"/>
              </a:p>
              <a:p>
                <a:pPr marL="214313" indent="-214313">
                  <a:spcAft>
                    <a:spcPts val="450"/>
                  </a:spcAft>
                  <a:buFont typeface="Arial" panose="020B0604020202020204" pitchFamily="34" charset="0"/>
                  <a:buChar char="•"/>
                </a:pPr>
                <a:r>
                  <a:rPr lang="en-US" sz="1500" dirty="0"/>
                  <a:t>When we scale to </a:t>
                </a:r>
                <a:r>
                  <a:rPr lang="en-US" sz="1500" i="1" dirty="0"/>
                  <a:t>µ</a:t>
                </a:r>
                <a:r>
                  <a:rPr lang="en-US" sz="1500" dirty="0"/>
                  <a:t>,</a:t>
                </a:r>
                <a:r>
                  <a:rPr lang="en-US" sz="1500" i="1" dirty="0"/>
                  <a:t> t</a:t>
                </a:r>
                <a:r>
                  <a:rPr lang="en-US" sz="1500" dirty="0"/>
                  <a:t> can be estimated from the proportion of nucleotides that differ between samples from different populations (similar to </a:t>
                </a:r>
                <a:r>
                  <a:rPr lang="en-US" sz="1500" i="1" dirty="0" err="1"/>
                  <a:t>d</a:t>
                </a:r>
                <a:r>
                  <a:rPr lang="en-US" sz="1500" i="1" baseline="-25000" dirty="0" err="1"/>
                  <a:t>XY</a:t>
                </a:r>
                <a:r>
                  <a:rPr lang="en-US" sz="1500" dirty="0"/>
                  <a:t>).</a:t>
                </a:r>
              </a:p>
              <a:p>
                <a:pPr marL="557213" lvl="1" indent="-214313">
                  <a:spcAft>
                    <a:spcPts val="450"/>
                  </a:spcAft>
                  <a:buFont typeface="Arial" panose="020B0604020202020204" pitchFamily="34" charset="0"/>
                  <a:buChar char="•"/>
                </a:pPr>
                <a:r>
                  <a:rPr lang="en-US" sz="1500" dirty="0"/>
                  <a:t>i.e., between-population coalescence</a:t>
                </a:r>
              </a:p>
              <a:p>
                <a:pPr marL="214313" indent="-214313">
                  <a:spcAft>
                    <a:spcPts val="450"/>
                  </a:spcAft>
                  <a:buFont typeface="Arial" panose="020B0604020202020204" pitchFamily="34" charset="0"/>
                  <a:buChar char="•"/>
                </a:pPr>
                <a:r>
                  <a:rPr lang="en-US" sz="1500" dirty="0">
                    <a:highlight>
                      <a:srgbClr val="FFFF00"/>
                    </a:highlight>
                  </a:rPr>
                  <a:t>If we know the genealogy and </a:t>
                </a:r>
                <a:r>
                  <a:rPr lang="en-US" sz="1500" i="1" dirty="0">
                    <a:highlight>
                      <a:srgbClr val="FFFF00"/>
                    </a:highlight>
                  </a:rPr>
                  <a:t>µ</a:t>
                </a:r>
                <a:r>
                  <a:rPr lang="en-US" sz="1500" dirty="0">
                    <a:highlight>
                      <a:srgbClr val="FFFF00"/>
                    </a:highlight>
                  </a:rPr>
                  <a:t>, we can estimate time since divergence (</a:t>
                </a:r>
                <a:r>
                  <a:rPr lang="en-US" sz="1500" i="1" dirty="0">
                    <a:highlight>
                      <a:srgbClr val="FFFF00"/>
                    </a:highlight>
                  </a:rPr>
                  <a:t>T</a:t>
                </a:r>
                <a:r>
                  <a:rPr lang="en-US" sz="1500" dirty="0">
                    <a:highlight>
                      <a:srgbClr val="FFFF00"/>
                    </a:highlight>
                  </a:rPr>
                  <a:t>)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6750" y="1730628"/>
                <a:ext cx="3878831" cy="2657138"/>
              </a:xfrm>
              <a:prstGeom prst="rect">
                <a:avLst/>
              </a:prstGeom>
              <a:blipFill>
                <a:blip r:embed="rId4"/>
                <a:stretch>
                  <a:fillRect l="-654" t="-476" r="-1307" b="-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523142" y="5620556"/>
            <a:ext cx="182774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i="1" dirty="0"/>
              <a:t>*Assumes no migration</a:t>
            </a:r>
          </a:p>
        </p:txBody>
      </p:sp>
    </p:spTree>
    <p:extLst>
      <p:ext uri="{BB962C8B-B14F-4D97-AF65-F5344CB8AC3E}">
        <p14:creationId xmlns:p14="http://schemas.microsoft.com/office/powerpoint/2010/main" val="1370526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Oval 3"/>
          <p:cNvSpPr>
            <a:spLocks noChangeAspect="1" noChangeArrowheads="1"/>
          </p:cNvSpPr>
          <p:nvPr/>
        </p:nvSpPr>
        <p:spPr bwMode="auto">
          <a:xfrm rot="-5400000">
            <a:off x="2970014" y="2424708"/>
            <a:ext cx="89297" cy="90488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467" name="Oval 4"/>
          <p:cNvSpPr>
            <a:spLocks noChangeAspect="1" noChangeArrowheads="1"/>
          </p:cNvSpPr>
          <p:nvPr/>
        </p:nvSpPr>
        <p:spPr bwMode="auto">
          <a:xfrm rot="-5400000">
            <a:off x="3119438" y="2425304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468" name="Oval 5"/>
          <p:cNvSpPr>
            <a:spLocks noChangeAspect="1" noChangeArrowheads="1"/>
          </p:cNvSpPr>
          <p:nvPr/>
        </p:nvSpPr>
        <p:spPr bwMode="auto">
          <a:xfrm rot="-5400000">
            <a:off x="3269457" y="2425304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469" name="Oval 6"/>
          <p:cNvSpPr>
            <a:spLocks noChangeAspect="1" noChangeArrowheads="1"/>
          </p:cNvSpPr>
          <p:nvPr/>
        </p:nvSpPr>
        <p:spPr bwMode="auto">
          <a:xfrm rot="-5400000">
            <a:off x="4163616" y="2425303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470" name="Oval 7"/>
          <p:cNvSpPr>
            <a:spLocks noChangeAspect="1" noChangeArrowheads="1"/>
          </p:cNvSpPr>
          <p:nvPr/>
        </p:nvSpPr>
        <p:spPr bwMode="auto">
          <a:xfrm rot="-5400000">
            <a:off x="3418285" y="2425303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471" name="Oval 8"/>
          <p:cNvSpPr>
            <a:spLocks noChangeAspect="1" noChangeArrowheads="1"/>
          </p:cNvSpPr>
          <p:nvPr/>
        </p:nvSpPr>
        <p:spPr bwMode="auto">
          <a:xfrm rot="-5400000">
            <a:off x="3715941" y="2425303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472" name="Oval 9"/>
          <p:cNvSpPr>
            <a:spLocks noChangeAspect="1" noChangeArrowheads="1"/>
          </p:cNvSpPr>
          <p:nvPr/>
        </p:nvSpPr>
        <p:spPr bwMode="auto">
          <a:xfrm rot="-5400000">
            <a:off x="3865960" y="2425303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473" name="Oval 10"/>
          <p:cNvSpPr>
            <a:spLocks noChangeAspect="1" noChangeArrowheads="1"/>
          </p:cNvSpPr>
          <p:nvPr/>
        </p:nvSpPr>
        <p:spPr bwMode="auto">
          <a:xfrm rot="-5400000">
            <a:off x="4313635" y="2425303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474" name="Oval 11"/>
          <p:cNvSpPr>
            <a:spLocks noChangeAspect="1" noChangeArrowheads="1"/>
          </p:cNvSpPr>
          <p:nvPr/>
        </p:nvSpPr>
        <p:spPr bwMode="auto">
          <a:xfrm rot="-5400000">
            <a:off x="4613077" y="2424708"/>
            <a:ext cx="89297" cy="904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475" name="Oval 12"/>
          <p:cNvSpPr>
            <a:spLocks noChangeAspect="1" noChangeArrowheads="1"/>
          </p:cNvSpPr>
          <p:nvPr/>
        </p:nvSpPr>
        <p:spPr bwMode="auto">
          <a:xfrm rot="-5400000">
            <a:off x="5657255" y="2424708"/>
            <a:ext cx="89297" cy="904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476" name="Oval 13"/>
          <p:cNvSpPr>
            <a:spLocks noChangeAspect="1" noChangeArrowheads="1"/>
          </p:cNvSpPr>
          <p:nvPr/>
        </p:nvSpPr>
        <p:spPr bwMode="auto">
          <a:xfrm rot="-5400000">
            <a:off x="5507832" y="2425304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477" name="Oval 14"/>
          <p:cNvSpPr>
            <a:spLocks noChangeAspect="1" noChangeArrowheads="1"/>
          </p:cNvSpPr>
          <p:nvPr/>
        </p:nvSpPr>
        <p:spPr bwMode="auto">
          <a:xfrm rot="-5400000">
            <a:off x="4762501" y="2425304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478" name="Oval 15"/>
          <p:cNvSpPr>
            <a:spLocks noChangeAspect="1" noChangeArrowheads="1"/>
          </p:cNvSpPr>
          <p:nvPr/>
        </p:nvSpPr>
        <p:spPr bwMode="auto">
          <a:xfrm rot="-5400000">
            <a:off x="5060157" y="2425304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479" name="Oval 16"/>
          <p:cNvSpPr>
            <a:spLocks noChangeAspect="1" noChangeArrowheads="1"/>
          </p:cNvSpPr>
          <p:nvPr/>
        </p:nvSpPr>
        <p:spPr bwMode="auto">
          <a:xfrm rot="-5400000">
            <a:off x="5210176" y="2425304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480" name="Oval 17"/>
          <p:cNvSpPr>
            <a:spLocks noChangeAspect="1" noChangeArrowheads="1"/>
          </p:cNvSpPr>
          <p:nvPr/>
        </p:nvSpPr>
        <p:spPr bwMode="auto">
          <a:xfrm>
            <a:off x="5357814" y="2425303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481" name="Oval 18"/>
          <p:cNvSpPr>
            <a:spLocks noChangeAspect="1" noChangeArrowheads="1"/>
          </p:cNvSpPr>
          <p:nvPr/>
        </p:nvSpPr>
        <p:spPr bwMode="auto">
          <a:xfrm>
            <a:off x="5955506" y="2425303"/>
            <a:ext cx="90488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482" name="Oval 19"/>
          <p:cNvSpPr>
            <a:spLocks noChangeAspect="1" noChangeArrowheads="1"/>
          </p:cNvSpPr>
          <p:nvPr/>
        </p:nvSpPr>
        <p:spPr bwMode="auto">
          <a:xfrm rot="-5400000">
            <a:off x="3118248" y="2633663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483" name="Oval 20"/>
          <p:cNvSpPr>
            <a:spLocks noChangeAspect="1" noChangeArrowheads="1"/>
          </p:cNvSpPr>
          <p:nvPr/>
        </p:nvSpPr>
        <p:spPr bwMode="auto">
          <a:xfrm rot="-5400000">
            <a:off x="3268267" y="2633663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484" name="Oval 21"/>
          <p:cNvSpPr>
            <a:spLocks noChangeAspect="1" noChangeArrowheads="1"/>
          </p:cNvSpPr>
          <p:nvPr/>
        </p:nvSpPr>
        <p:spPr bwMode="auto">
          <a:xfrm rot="-5400000">
            <a:off x="4162426" y="2633664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485" name="Oval 22"/>
          <p:cNvSpPr>
            <a:spLocks noChangeAspect="1" noChangeArrowheads="1"/>
          </p:cNvSpPr>
          <p:nvPr/>
        </p:nvSpPr>
        <p:spPr bwMode="auto">
          <a:xfrm rot="-5400000">
            <a:off x="3417095" y="2633664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486" name="Oval 23"/>
          <p:cNvSpPr>
            <a:spLocks noChangeAspect="1" noChangeArrowheads="1"/>
          </p:cNvSpPr>
          <p:nvPr/>
        </p:nvSpPr>
        <p:spPr bwMode="auto">
          <a:xfrm rot="-5400000">
            <a:off x="3714751" y="2633664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487" name="Oval 24"/>
          <p:cNvSpPr>
            <a:spLocks noChangeAspect="1" noChangeArrowheads="1"/>
          </p:cNvSpPr>
          <p:nvPr/>
        </p:nvSpPr>
        <p:spPr bwMode="auto">
          <a:xfrm rot="-5400000">
            <a:off x="3864770" y="2633664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488" name="Oval 25"/>
          <p:cNvSpPr>
            <a:spLocks noChangeAspect="1" noChangeArrowheads="1"/>
          </p:cNvSpPr>
          <p:nvPr/>
        </p:nvSpPr>
        <p:spPr bwMode="auto">
          <a:xfrm rot="-5400000">
            <a:off x="4313040" y="2633068"/>
            <a:ext cx="89297" cy="90488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489" name="Oval 26"/>
          <p:cNvSpPr>
            <a:spLocks noChangeAspect="1" noChangeArrowheads="1"/>
          </p:cNvSpPr>
          <p:nvPr/>
        </p:nvSpPr>
        <p:spPr bwMode="auto">
          <a:xfrm rot="-5400000">
            <a:off x="4612483" y="2633664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490" name="Oval 27"/>
          <p:cNvSpPr>
            <a:spLocks noChangeAspect="1" noChangeArrowheads="1"/>
          </p:cNvSpPr>
          <p:nvPr/>
        </p:nvSpPr>
        <p:spPr bwMode="auto">
          <a:xfrm rot="-5400000">
            <a:off x="5805489" y="2633664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491" name="Oval 28"/>
          <p:cNvSpPr>
            <a:spLocks noChangeAspect="1" noChangeArrowheads="1"/>
          </p:cNvSpPr>
          <p:nvPr/>
        </p:nvSpPr>
        <p:spPr bwMode="auto">
          <a:xfrm rot="-5400000">
            <a:off x="5656065" y="2633068"/>
            <a:ext cx="89297" cy="904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492" name="Oval 29"/>
          <p:cNvSpPr>
            <a:spLocks noChangeAspect="1" noChangeArrowheads="1"/>
          </p:cNvSpPr>
          <p:nvPr/>
        </p:nvSpPr>
        <p:spPr bwMode="auto">
          <a:xfrm rot="-5400000">
            <a:off x="5506642" y="2633663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493" name="Oval 30"/>
          <p:cNvSpPr>
            <a:spLocks noChangeAspect="1" noChangeArrowheads="1"/>
          </p:cNvSpPr>
          <p:nvPr/>
        </p:nvSpPr>
        <p:spPr bwMode="auto">
          <a:xfrm rot="-5400000">
            <a:off x="4761310" y="2633663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494" name="Oval 31"/>
          <p:cNvSpPr>
            <a:spLocks noChangeAspect="1" noChangeArrowheads="1"/>
          </p:cNvSpPr>
          <p:nvPr/>
        </p:nvSpPr>
        <p:spPr bwMode="auto">
          <a:xfrm rot="-5400000">
            <a:off x="5058967" y="2633663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495" name="Oval 32"/>
          <p:cNvSpPr>
            <a:spLocks noChangeAspect="1" noChangeArrowheads="1"/>
          </p:cNvSpPr>
          <p:nvPr/>
        </p:nvSpPr>
        <p:spPr bwMode="auto">
          <a:xfrm>
            <a:off x="5356622" y="2633664"/>
            <a:ext cx="90488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496" name="Oval 33"/>
          <p:cNvSpPr>
            <a:spLocks noChangeAspect="1" noChangeArrowheads="1"/>
          </p:cNvSpPr>
          <p:nvPr/>
        </p:nvSpPr>
        <p:spPr bwMode="auto">
          <a:xfrm rot="-5400000">
            <a:off x="3267670" y="2842618"/>
            <a:ext cx="90488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497" name="Oval 34"/>
          <p:cNvSpPr>
            <a:spLocks noChangeAspect="1" noChangeArrowheads="1"/>
          </p:cNvSpPr>
          <p:nvPr/>
        </p:nvSpPr>
        <p:spPr bwMode="auto">
          <a:xfrm rot="-5400000">
            <a:off x="4161830" y="2842618"/>
            <a:ext cx="90488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498" name="Oval 35"/>
          <p:cNvSpPr>
            <a:spLocks noChangeAspect="1" noChangeArrowheads="1"/>
          </p:cNvSpPr>
          <p:nvPr/>
        </p:nvSpPr>
        <p:spPr bwMode="auto">
          <a:xfrm rot="-5400000">
            <a:off x="3416499" y="2842618"/>
            <a:ext cx="90488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499" name="Oval 36"/>
          <p:cNvSpPr>
            <a:spLocks noChangeAspect="1" noChangeArrowheads="1"/>
          </p:cNvSpPr>
          <p:nvPr/>
        </p:nvSpPr>
        <p:spPr bwMode="auto">
          <a:xfrm rot="-5400000">
            <a:off x="3714155" y="2842618"/>
            <a:ext cx="90488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00" name="Oval 37"/>
          <p:cNvSpPr>
            <a:spLocks noChangeAspect="1" noChangeArrowheads="1"/>
          </p:cNvSpPr>
          <p:nvPr/>
        </p:nvSpPr>
        <p:spPr bwMode="auto">
          <a:xfrm rot="-5400000">
            <a:off x="3864174" y="2842618"/>
            <a:ext cx="90488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01" name="Oval 38"/>
          <p:cNvSpPr>
            <a:spLocks noChangeAspect="1" noChangeArrowheads="1"/>
          </p:cNvSpPr>
          <p:nvPr/>
        </p:nvSpPr>
        <p:spPr bwMode="auto">
          <a:xfrm rot="-5400000">
            <a:off x="4461868" y="2842618"/>
            <a:ext cx="90488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02" name="Oval 39"/>
          <p:cNvSpPr>
            <a:spLocks noChangeAspect="1" noChangeArrowheads="1"/>
          </p:cNvSpPr>
          <p:nvPr/>
        </p:nvSpPr>
        <p:spPr bwMode="auto">
          <a:xfrm rot="-5400000">
            <a:off x="4611886" y="2842618"/>
            <a:ext cx="90488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503" name="Oval 40"/>
          <p:cNvSpPr>
            <a:spLocks noChangeAspect="1" noChangeArrowheads="1"/>
          </p:cNvSpPr>
          <p:nvPr/>
        </p:nvSpPr>
        <p:spPr bwMode="auto">
          <a:xfrm rot="-5400000">
            <a:off x="5655469" y="2842022"/>
            <a:ext cx="90488" cy="904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504" name="Oval 41"/>
          <p:cNvSpPr>
            <a:spLocks noChangeAspect="1" noChangeArrowheads="1"/>
          </p:cNvSpPr>
          <p:nvPr/>
        </p:nvSpPr>
        <p:spPr bwMode="auto">
          <a:xfrm rot="-5400000">
            <a:off x="5506045" y="2842618"/>
            <a:ext cx="90488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505" name="Oval 42"/>
          <p:cNvSpPr>
            <a:spLocks noChangeAspect="1" noChangeArrowheads="1"/>
          </p:cNvSpPr>
          <p:nvPr/>
        </p:nvSpPr>
        <p:spPr bwMode="auto">
          <a:xfrm rot="-5400000">
            <a:off x="4760714" y="2842618"/>
            <a:ext cx="90488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506" name="Oval 43"/>
          <p:cNvSpPr>
            <a:spLocks noChangeAspect="1" noChangeArrowheads="1"/>
          </p:cNvSpPr>
          <p:nvPr/>
        </p:nvSpPr>
        <p:spPr bwMode="auto">
          <a:xfrm rot="-5400000">
            <a:off x="5058370" y="2842618"/>
            <a:ext cx="90488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507" name="Oval 44"/>
          <p:cNvSpPr>
            <a:spLocks noChangeAspect="1" noChangeArrowheads="1"/>
          </p:cNvSpPr>
          <p:nvPr/>
        </p:nvSpPr>
        <p:spPr bwMode="auto">
          <a:xfrm>
            <a:off x="5356622" y="2842022"/>
            <a:ext cx="90488" cy="904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508" name="Oval 45"/>
          <p:cNvSpPr>
            <a:spLocks noChangeAspect="1" noChangeArrowheads="1"/>
          </p:cNvSpPr>
          <p:nvPr/>
        </p:nvSpPr>
        <p:spPr bwMode="auto">
          <a:xfrm rot="-5400000">
            <a:off x="3267670" y="3050977"/>
            <a:ext cx="90488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09" name="Oval 46"/>
          <p:cNvSpPr>
            <a:spLocks noChangeAspect="1" noChangeArrowheads="1"/>
          </p:cNvSpPr>
          <p:nvPr/>
        </p:nvSpPr>
        <p:spPr bwMode="auto">
          <a:xfrm rot="-5400000">
            <a:off x="3714155" y="3050977"/>
            <a:ext cx="90488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10" name="Oval 47"/>
          <p:cNvSpPr>
            <a:spLocks noChangeAspect="1" noChangeArrowheads="1"/>
          </p:cNvSpPr>
          <p:nvPr/>
        </p:nvSpPr>
        <p:spPr bwMode="auto">
          <a:xfrm rot="-5400000">
            <a:off x="3864174" y="3050977"/>
            <a:ext cx="90488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11" name="Oval 48"/>
          <p:cNvSpPr>
            <a:spLocks noChangeAspect="1" noChangeArrowheads="1"/>
          </p:cNvSpPr>
          <p:nvPr/>
        </p:nvSpPr>
        <p:spPr bwMode="auto">
          <a:xfrm rot="-5400000">
            <a:off x="4312444" y="3050381"/>
            <a:ext cx="90488" cy="90488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12" name="Oval 49"/>
          <p:cNvSpPr>
            <a:spLocks noChangeAspect="1" noChangeArrowheads="1"/>
          </p:cNvSpPr>
          <p:nvPr/>
        </p:nvSpPr>
        <p:spPr bwMode="auto">
          <a:xfrm rot="-5400000">
            <a:off x="4461868" y="3050977"/>
            <a:ext cx="90488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13" name="Oval 50"/>
          <p:cNvSpPr>
            <a:spLocks noChangeAspect="1" noChangeArrowheads="1"/>
          </p:cNvSpPr>
          <p:nvPr/>
        </p:nvSpPr>
        <p:spPr bwMode="auto">
          <a:xfrm rot="-5400000">
            <a:off x="5506045" y="3050977"/>
            <a:ext cx="90488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514" name="Oval 51"/>
          <p:cNvSpPr>
            <a:spLocks noChangeAspect="1" noChangeArrowheads="1"/>
          </p:cNvSpPr>
          <p:nvPr/>
        </p:nvSpPr>
        <p:spPr bwMode="auto">
          <a:xfrm rot="-5400000">
            <a:off x="4760714" y="3050977"/>
            <a:ext cx="90488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515" name="Oval 52"/>
          <p:cNvSpPr>
            <a:spLocks noChangeAspect="1" noChangeArrowheads="1"/>
          </p:cNvSpPr>
          <p:nvPr/>
        </p:nvSpPr>
        <p:spPr bwMode="auto">
          <a:xfrm rot="-5400000">
            <a:off x="5058370" y="3050977"/>
            <a:ext cx="90488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516" name="Oval 53"/>
          <p:cNvSpPr>
            <a:spLocks noChangeAspect="1" noChangeArrowheads="1"/>
          </p:cNvSpPr>
          <p:nvPr/>
        </p:nvSpPr>
        <p:spPr bwMode="auto">
          <a:xfrm>
            <a:off x="5356622" y="3050381"/>
            <a:ext cx="90488" cy="904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517" name="Oval 54"/>
          <p:cNvSpPr>
            <a:spLocks noChangeAspect="1" noChangeArrowheads="1"/>
          </p:cNvSpPr>
          <p:nvPr/>
        </p:nvSpPr>
        <p:spPr bwMode="auto">
          <a:xfrm rot="-5400000">
            <a:off x="3715941" y="4094560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18" name="Oval 55"/>
          <p:cNvSpPr>
            <a:spLocks noChangeAspect="1" noChangeArrowheads="1"/>
          </p:cNvSpPr>
          <p:nvPr/>
        </p:nvSpPr>
        <p:spPr bwMode="auto">
          <a:xfrm rot="-5400000">
            <a:off x="3865960" y="4094560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19" name="Oval 56"/>
          <p:cNvSpPr>
            <a:spLocks noChangeAspect="1" noChangeArrowheads="1"/>
          </p:cNvSpPr>
          <p:nvPr/>
        </p:nvSpPr>
        <p:spPr bwMode="auto">
          <a:xfrm rot="-5400000">
            <a:off x="4313635" y="4094560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20" name="Oval 57"/>
          <p:cNvSpPr>
            <a:spLocks noChangeAspect="1" noChangeArrowheads="1"/>
          </p:cNvSpPr>
          <p:nvPr/>
        </p:nvSpPr>
        <p:spPr bwMode="auto">
          <a:xfrm rot="-5400000">
            <a:off x="4762501" y="4094560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521" name="Oval 58"/>
          <p:cNvSpPr>
            <a:spLocks noChangeAspect="1" noChangeArrowheads="1"/>
          </p:cNvSpPr>
          <p:nvPr/>
        </p:nvSpPr>
        <p:spPr bwMode="auto">
          <a:xfrm rot="-5400000">
            <a:off x="5060157" y="4094560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522" name="Oval 59"/>
          <p:cNvSpPr>
            <a:spLocks noChangeAspect="1" noChangeArrowheads="1"/>
          </p:cNvSpPr>
          <p:nvPr/>
        </p:nvSpPr>
        <p:spPr bwMode="auto">
          <a:xfrm rot="-5400000">
            <a:off x="3268267" y="3259932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23" name="Oval 60"/>
          <p:cNvSpPr>
            <a:spLocks noChangeAspect="1" noChangeArrowheads="1"/>
          </p:cNvSpPr>
          <p:nvPr/>
        </p:nvSpPr>
        <p:spPr bwMode="auto">
          <a:xfrm rot="-5400000">
            <a:off x="3714751" y="3259933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24" name="Oval 61"/>
          <p:cNvSpPr>
            <a:spLocks noChangeAspect="1" noChangeArrowheads="1"/>
          </p:cNvSpPr>
          <p:nvPr/>
        </p:nvSpPr>
        <p:spPr bwMode="auto">
          <a:xfrm rot="-5400000">
            <a:off x="3864770" y="3259933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25" name="Oval 62"/>
          <p:cNvSpPr>
            <a:spLocks noChangeAspect="1" noChangeArrowheads="1"/>
          </p:cNvSpPr>
          <p:nvPr/>
        </p:nvSpPr>
        <p:spPr bwMode="auto">
          <a:xfrm rot="-5400000">
            <a:off x="4313040" y="3259336"/>
            <a:ext cx="89297" cy="90488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26" name="Oval 63"/>
          <p:cNvSpPr>
            <a:spLocks noChangeAspect="1" noChangeArrowheads="1"/>
          </p:cNvSpPr>
          <p:nvPr/>
        </p:nvSpPr>
        <p:spPr bwMode="auto">
          <a:xfrm rot="-5400000">
            <a:off x="4462464" y="3259933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27" name="Oval 64"/>
          <p:cNvSpPr>
            <a:spLocks noChangeAspect="1" noChangeArrowheads="1"/>
          </p:cNvSpPr>
          <p:nvPr/>
        </p:nvSpPr>
        <p:spPr bwMode="auto">
          <a:xfrm rot="-5400000">
            <a:off x="5506642" y="3259932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528" name="Oval 65"/>
          <p:cNvSpPr>
            <a:spLocks noChangeAspect="1" noChangeArrowheads="1"/>
          </p:cNvSpPr>
          <p:nvPr/>
        </p:nvSpPr>
        <p:spPr bwMode="auto">
          <a:xfrm rot="-5400000">
            <a:off x="4761310" y="3259932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529" name="Oval 66"/>
          <p:cNvSpPr>
            <a:spLocks noChangeAspect="1" noChangeArrowheads="1"/>
          </p:cNvSpPr>
          <p:nvPr/>
        </p:nvSpPr>
        <p:spPr bwMode="auto">
          <a:xfrm rot="-5400000">
            <a:off x="5058967" y="3259932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530" name="Oval 67"/>
          <p:cNvSpPr>
            <a:spLocks noChangeAspect="1" noChangeArrowheads="1"/>
          </p:cNvSpPr>
          <p:nvPr/>
        </p:nvSpPr>
        <p:spPr bwMode="auto">
          <a:xfrm rot="-5400000">
            <a:off x="3417094" y="3468292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31" name="Oval 68"/>
          <p:cNvSpPr>
            <a:spLocks noChangeAspect="1" noChangeArrowheads="1"/>
          </p:cNvSpPr>
          <p:nvPr/>
        </p:nvSpPr>
        <p:spPr bwMode="auto">
          <a:xfrm rot="-5400000">
            <a:off x="3714751" y="3468292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32" name="Oval 69"/>
          <p:cNvSpPr>
            <a:spLocks noChangeAspect="1" noChangeArrowheads="1"/>
          </p:cNvSpPr>
          <p:nvPr/>
        </p:nvSpPr>
        <p:spPr bwMode="auto">
          <a:xfrm rot="-5400000">
            <a:off x="3864769" y="3468292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33" name="Oval 70"/>
          <p:cNvSpPr>
            <a:spLocks noChangeAspect="1" noChangeArrowheads="1"/>
          </p:cNvSpPr>
          <p:nvPr/>
        </p:nvSpPr>
        <p:spPr bwMode="auto">
          <a:xfrm rot="-5400000">
            <a:off x="4313039" y="3467695"/>
            <a:ext cx="89297" cy="90488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34" name="Oval 71"/>
          <p:cNvSpPr>
            <a:spLocks noChangeAspect="1" noChangeArrowheads="1"/>
          </p:cNvSpPr>
          <p:nvPr/>
        </p:nvSpPr>
        <p:spPr bwMode="auto">
          <a:xfrm rot="-5400000">
            <a:off x="4462463" y="3468292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35" name="Oval 72"/>
          <p:cNvSpPr>
            <a:spLocks noChangeAspect="1" noChangeArrowheads="1"/>
          </p:cNvSpPr>
          <p:nvPr/>
        </p:nvSpPr>
        <p:spPr bwMode="auto">
          <a:xfrm rot="-5400000">
            <a:off x="4761310" y="3468291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536" name="Oval 73"/>
          <p:cNvSpPr>
            <a:spLocks noChangeAspect="1" noChangeArrowheads="1"/>
          </p:cNvSpPr>
          <p:nvPr/>
        </p:nvSpPr>
        <p:spPr bwMode="auto">
          <a:xfrm rot="-5400000">
            <a:off x="5058966" y="3468291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537" name="Oval 74"/>
          <p:cNvSpPr>
            <a:spLocks noChangeAspect="1" noChangeArrowheads="1"/>
          </p:cNvSpPr>
          <p:nvPr/>
        </p:nvSpPr>
        <p:spPr bwMode="auto">
          <a:xfrm>
            <a:off x="5356622" y="3468291"/>
            <a:ext cx="90488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538" name="Oval 75"/>
          <p:cNvSpPr>
            <a:spLocks noChangeAspect="1" noChangeArrowheads="1"/>
          </p:cNvSpPr>
          <p:nvPr/>
        </p:nvSpPr>
        <p:spPr bwMode="auto">
          <a:xfrm rot="-5400000">
            <a:off x="3567113" y="3677842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39" name="Oval 76"/>
          <p:cNvSpPr>
            <a:spLocks noChangeAspect="1" noChangeArrowheads="1"/>
          </p:cNvSpPr>
          <p:nvPr/>
        </p:nvSpPr>
        <p:spPr bwMode="auto">
          <a:xfrm rot="-5400000">
            <a:off x="3715941" y="3677841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40" name="Oval 77"/>
          <p:cNvSpPr>
            <a:spLocks noChangeAspect="1" noChangeArrowheads="1"/>
          </p:cNvSpPr>
          <p:nvPr/>
        </p:nvSpPr>
        <p:spPr bwMode="auto">
          <a:xfrm rot="-5400000">
            <a:off x="3865960" y="3677841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41" name="Oval 78"/>
          <p:cNvSpPr>
            <a:spLocks noChangeAspect="1" noChangeArrowheads="1"/>
          </p:cNvSpPr>
          <p:nvPr/>
        </p:nvSpPr>
        <p:spPr bwMode="auto">
          <a:xfrm rot="-5400000">
            <a:off x="4313635" y="3677841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42" name="Oval 79"/>
          <p:cNvSpPr>
            <a:spLocks noChangeAspect="1" noChangeArrowheads="1"/>
          </p:cNvSpPr>
          <p:nvPr/>
        </p:nvSpPr>
        <p:spPr bwMode="auto">
          <a:xfrm rot="-5400000">
            <a:off x="4762501" y="3677842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543" name="Oval 80"/>
          <p:cNvSpPr>
            <a:spLocks noChangeAspect="1" noChangeArrowheads="1"/>
          </p:cNvSpPr>
          <p:nvPr/>
        </p:nvSpPr>
        <p:spPr bwMode="auto">
          <a:xfrm rot="-5400000">
            <a:off x="5060157" y="3677842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544" name="Oval 81"/>
          <p:cNvSpPr>
            <a:spLocks noChangeAspect="1" noChangeArrowheads="1"/>
          </p:cNvSpPr>
          <p:nvPr/>
        </p:nvSpPr>
        <p:spPr bwMode="auto">
          <a:xfrm rot="-5400000">
            <a:off x="5210176" y="3677842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545" name="Oval 82"/>
          <p:cNvSpPr>
            <a:spLocks noChangeAspect="1" noChangeArrowheads="1"/>
          </p:cNvSpPr>
          <p:nvPr/>
        </p:nvSpPr>
        <p:spPr bwMode="auto">
          <a:xfrm rot="-5400000">
            <a:off x="3565923" y="3886201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46" name="Oval 83"/>
          <p:cNvSpPr>
            <a:spLocks noChangeAspect="1" noChangeArrowheads="1"/>
          </p:cNvSpPr>
          <p:nvPr/>
        </p:nvSpPr>
        <p:spPr bwMode="auto">
          <a:xfrm rot="-5400000">
            <a:off x="3714751" y="3886201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47" name="Oval 84"/>
          <p:cNvSpPr>
            <a:spLocks noChangeAspect="1" noChangeArrowheads="1"/>
          </p:cNvSpPr>
          <p:nvPr/>
        </p:nvSpPr>
        <p:spPr bwMode="auto">
          <a:xfrm rot="-5400000">
            <a:off x="3864770" y="3886201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48" name="Oval 85"/>
          <p:cNvSpPr>
            <a:spLocks noChangeAspect="1" noChangeArrowheads="1"/>
          </p:cNvSpPr>
          <p:nvPr/>
        </p:nvSpPr>
        <p:spPr bwMode="auto">
          <a:xfrm rot="-5400000">
            <a:off x="4313040" y="3885605"/>
            <a:ext cx="89297" cy="90488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49" name="Oval 86"/>
          <p:cNvSpPr>
            <a:spLocks noChangeAspect="1" noChangeArrowheads="1"/>
          </p:cNvSpPr>
          <p:nvPr/>
        </p:nvSpPr>
        <p:spPr bwMode="auto">
          <a:xfrm rot="-5400000">
            <a:off x="4761310" y="3886201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550" name="Oval 87"/>
          <p:cNvSpPr>
            <a:spLocks noChangeAspect="1" noChangeArrowheads="1"/>
          </p:cNvSpPr>
          <p:nvPr/>
        </p:nvSpPr>
        <p:spPr bwMode="auto">
          <a:xfrm rot="-5400000">
            <a:off x="5058967" y="3886201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551" name="Oval 88"/>
          <p:cNvSpPr>
            <a:spLocks noChangeAspect="1" noChangeArrowheads="1"/>
          </p:cNvSpPr>
          <p:nvPr/>
        </p:nvSpPr>
        <p:spPr bwMode="auto">
          <a:xfrm rot="-5400000">
            <a:off x="5208985" y="3886201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552" name="Oval 89"/>
          <p:cNvSpPr>
            <a:spLocks noChangeAspect="1" noChangeArrowheads="1"/>
          </p:cNvSpPr>
          <p:nvPr/>
        </p:nvSpPr>
        <p:spPr bwMode="auto">
          <a:xfrm rot="-5400000">
            <a:off x="3864769" y="4304110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53" name="Oval 90"/>
          <p:cNvSpPr>
            <a:spLocks noChangeAspect="1" noChangeArrowheads="1"/>
          </p:cNvSpPr>
          <p:nvPr/>
        </p:nvSpPr>
        <p:spPr bwMode="auto">
          <a:xfrm>
            <a:off x="4013597" y="4304110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54" name="Oval 91"/>
          <p:cNvSpPr>
            <a:spLocks noChangeAspect="1" noChangeArrowheads="1"/>
          </p:cNvSpPr>
          <p:nvPr/>
        </p:nvSpPr>
        <p:spPr bwMode="auto">
          <a:xfrm rot="-5400000">
            <a:off x="4313039" y="4303514"/>
            <a:ext cx="89297" cy="90488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55" name="Oval 92"/>
          <p:cNvSpPr>
            <a:spLocks noChangeAspect="1" noChangeArrowheads="1"/>
          </p:cNvSpPr>
          <p:nvPr/>
        </p:nvSpPr>
        <p:spPr bwMode="auto">
          <a:xfrm rot="-5400000">
            <a:off x="4761310" y="4304110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556" name="Oval 93"/>
          <p:cNvSpPr>
            <a:spLocks noChangeAspect="1" noChangeArrowheads="1"/>
          </p:cNvSpPr>
          <p:nvPr/>
        </p:nvSpPr>
        <p:spPr bwMode="auto">
          <a:xfrm rot="-5400000">
            <a:off x="4910138" y="4304110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557" name="Oval 94"/>
          <p:cNvSpPr>
            <a:spLocks noChangeAspect="1" noChangeArrowheads="1"/>
          </p:cNvSpPr>
          <p:nvPr/>
        </p:nvSpPr>
        <p:spPr bwMode="auto">
          <a:xfrm>
            <a:off x="4013597" y="4512470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58" name="Oval 95"/>
          <p:cNvSpPr>
            <a:spLocks noChangeAspect="1" noChangeArrowheads="1"/>
          </p:cNvSpPr>
          <p:nvPr/>
        </p:nvSpPr>
        <p:spPr bwMode="auto">
          <a:xfrm rot="-5400000">
            <a:off x="4313040" y="4511874"/>
            <a:ext cx="89297" cy="90488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59" name="Oval 96"/>
          <p:cNvSpPr>
            <a:spLocks noChangeAspect="1" noChangeArrowheads="1"/>
          </p:cNvSpPr>
          <p:nvPr/>
        </p:nvSpPr>
        <p:spPr bwMode="auto">
          <a:xfrm rot="-5400000">
            <a:off x="4761310" y="4512469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560" name="Oval 97"/>
          <p:cNvSpPr>
            <a:spLocks noChangeAspect="1" noChangeArrowheads="1"/>
          </p:cNvSpPr>
          <p:nvPr/>
        </p:nvSpPr>
        <p:spPr bwMode="auto">
          <a:xfrm>
            <a:off x="4013597" y="4722020"/>
            <a:ext cx="89297" cy="89297"/>
          </a:xfrm>
          <a:prstGeom prst="ellipse">
            <a:avLst/>
          </a:pr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561" name="Oval 98"/>
          <p:cNvSpPr>
            <a:spLocks noChangeAspect="1" noChangeArrowheads="1"/>
          </p:cNvSpPr>
          <p:nvPr/>
        </p:nvSpPr>
        <p:spPr bwMode="auto">
          <a:xfrm rot="-5400000">
            <a:off x="4313040" y="4721424"/>
            <a:ext cx="89297" cy="90488"/>
          </a:xfrm>
          <a:prstGeom prst="ellipse">
            <a:avLst/>
          </a:pr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562" name="Oval 99"/>
          <p:cNvSpPr>
            <a:spLocks noChangeAspect="1" noChangeArrowheads="1"/>
          </p:cNvSpPr>
          <p:nvPr/>
        </p:nvSpPr>
        <p:spPr bwMode="auto">
          <a:xfrm rot="-5400000">
            <a:off x="4612483" y="4722020"/>
            <a:ext cx="89297" cy="89297"/>
          </a:xfrm>
          <a:prstGeom prst="ellipse">
            <a:avLst/>
          </a:pr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563" name="Oval 100"/>
          <p:cNvSpPr>
            <a:spLocks noChangeAspect="1" noChangeArrowheads="1"/>
          </p:cNvSpPr>
          <p:nvPr/>
        </p:nvSpPr>
        <p:spPr bwMode="auto">
          <a:xfrm rot="-5400000">
            <a:off x="4162426" y="4930379"/>
            <a:ext cx="89297" cy="89297"/>
          </a:xfrm>
          <a:prstGeom prst="ellipse">
            <a:avLst/>
          </a:pr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564" name="Oval 101"/>
          <p:cNvSpPr>
            <a:spLocks noChangeAspect="1" noChangeArrowheads="1"/>
          </p:cNvSpPr>
          <p:nvPr/>
        </p:nvSpPr>
        <p:spPr bwMode="auto">
          <a:xfrm rot="-5400000">
            <a:off x="4462463" y="4930379"/>
            <a:ext cx="89297" cy="89297"/>
          </a:xfrm>
          <a:prstGeom prst="ellipse">
            <a:avLst/>
          </a:pr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565" name="Oval 102"/>
          <p:cNvSpPr>
            <a:spLocks noChangeAspect="1" noChangeArrowheads="1"/>
          </p:cNvSpPr>
          <p:nvPr/>
        </p:nvSpPr>
        <p:spPr bwMode="auto">
          <a:xfrm rot="-5400000">
            <a:off x="4612482" y="4930379"/>
            <a:ext cx="89297" cy="89297"/>
          </a:xfrm>
          <a:prstGeom prst="ellipse">
            <a:avLst/>
          </a:pr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566" name="Oval 103"/>
          <p:cNvSpPr>
            <a:spLocks noChangeAspect="1" noChangeArrowheads="1"/>
          </p:cNvSpPr>
          <p:nvPr/>
        </p:nvSpPr>
        <p:spPr bwMode="auto">
          <a:xfrm rot="-5400000">
            <a:off x="4162426" y="5139929"/>
            <a:ext cx="89297" cy="89297"/>
          </a:xfrm>
          <a:prstGeom prst="ellipse">
            <a:avLst/>
          </a:pr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567" name="Oval 104"/>
          <p:cNvSpPr>
            <a:spLocks noChangeAspect="1" noChangeArrowheads="1"/>
          </p:cNvSpPr>
          <p:nvPr/>
        </p:nvSpPr>
        <p:spPr bwMode="auto">
          <a:xfrm rot="-5400000">
            <a:off x="4462463" y="5139929"/>
            <a:ext cx="89297" cy="89297"/>
          </a:xfrm>
          <a:prstGeom prst="ellipse">
            <a:avLst/>
          </a:pr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568" name="Oval 105"/>
          <p:cNvSpPr>
            <a:spLocks noChangeAspect="1" noChangeArrowheads="1"/>
          </p:cNvSpPr>
          <p:nvPr/>
        </p:nvSpPr>
        <p:spPr bwMode="auto">
          <a:xfrm rot="-5400000">
            <a:off x="2820591" y="2215753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69" name="Oval 106"/>
          <p:cNvSpPr>
            <a:spLocks noChangeAspect="1" noChangeArrowheads="1"/>
          </p:cNvSpPr>
          <p:nvPr/>
        </p:nvSpPr>
        <p:spPr bwMode="auto">
          <a:xfrm rot="-5400000">
            <a:off x="2969419" y="2215754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70" name="Oval 107"/>
          <p:cNvSpPr>
            <a:spLocks noChangeAspect="1" noChangeArrowheads="1"/>
          </p:cNvSpPr>
          <p:nvPr/>
        </p:nvSpPr>
        <p:spPr bwMode="auto">
          <a:xfrm rot="-5400000">
            <a:off x="3118247" y="2215753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71" name="Oval 108"/>
          <p:cNvSpPr>
            <a:spLocks noChangeAspect="1" noChangeArrowheads="1"/>
          </p:cNvSpPr>
          <p:nvPr/>
        </p:nvSpPr>
        <p:spPr bwMode="auto">
          <a:xfrm rot="-5400000">
            <a:off x="3268266" y="2215753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72" name="Oval 109"/>
          <p:cNvSpPr>
            <a:spLocks noChangeAspect="1" noChangeArrowheads="1"/>
          </p:cNvSpPr>
          <p:nvPr/>
        </p:nvSpPr>
        <p:spPr bwMode="auto">
          <a:xfrm rot="-5400000">
            <a:off x="3417094" y="2215754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73" name="Oval 110"/>
          <p:cNvSpPr>
            <a:spLocks noChangeAspect="1" noChangeArrowheads="1"/>
          </p:cNvSpPr>
          <p:nvPr/>
        </p:nvSpPr>
        <p:spPr bwMode="auto">
          <a:xfrm rot="-5400000">
            <a:off x="3714751" y="2215754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74" name="Oval 111"/>
          <p:cNvSpPr>
            <a:spLocks noChangeAspect="1" noChangeArrowheads="1"/>
          </p:cNvSpPr>
          <p:nvPr/>
        </p:nvSpPr>
        <p:spPr bwMode="auto">
          <a:xfrm rot="-5400000">
            <a:off x="3864769" y="2215754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75" name="Oval 112"/>
          <p:cNvSpPr>
            <a:spLocks noChangeAspect="1" noChangeArrowheads="1"/>
          </p:cNvSpPr>
          <p:nvPr/>
        </p:nvSpPr>
        <p:spPr bwMode="auto">
          <a:xfrm>
            <a:off x="4013597" y="2215753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76" name="Oval 113"/>
          <p:cNvSpPr>
            <a:spLocks noChangeAspect="1" noChangeArrowheads="1"/>
          </p:cNvSpPr>
          <p:nvPr/>
        </p:nvSpPr>
        <p:spPr bwMode="auto">
          <a:xfrm rot="-5400000">
            <a:off x="4313039" y="2215158"/>
            <a:ext cx="89297" cy="90488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77" name="Oval 114"/>
          <p:cNvSpPr>
            <a:spLocks noChangeAspect="1" noChangeArrowheads="1"/>
          </p:cNvSpPr>
          <p:nvPr/>
        </p:nvSpPr>
        <p:spPr bwMode="auto">
          <a:xfrm rot="-5400000">
            <a:off x="4612482" y="2215754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578" name="Oval 115"/>
          <p:cNvSpPr>
            <a:spLocks noChangeAspect="1" noChangeArrowheads="1"/>
          </p:cNvSpPr>
          <p:nvPr/>
        </p:nvSpPr>
        <p:spPr bwMode="auto">
          <a:xfrm rot="-5400000">
            <a:off x="5656064" y="2215158"/>
            <a:ext cx="89297" cy="904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579" name="Oval 116"/>
          <p:cNvSpPr>
            <a:spLocks noChangeAspect="1" noChangeArrowheads="1"/>
          </p:cNvSpPr>
          <p:nvPr/>
        </p:nvSpPr>
        <p:spPr bwMode="auto">
          <a:xfrm rot="-5400000">
            <a:off x="5506641" y="2215753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580" name="Oval 117"/>
          <p:cNvSpPr>
            <a:spLocks noChangeAspect="1" noChangeArrowheads="1"/>
          </p:cNvSpPr>
          <p:nvPr/>
        </p:nvSpPr>
        <p:spPr bwMode="auto">
          <a:xfrm rot="-5400000">
            <a:off x="4761310" y="2215753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581" name="Oval 118"/>
          <p:cNvSpPr>
            <a:spLocks noChangeAspect="1" noChangeArrowheads="1"/>
          </p:cNvSpPr>
          <p:nvPr/>
        </p:nvSpPr>
        <p:spPr bwMode="auto">
          <a:xfrm rot="-5400000">
            <a:off x="4910138" y="2215754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582" name="Oval 119"/>
          <p:cNvSpPr>
            <a:spLocks noChangeAspect="1" noChangeArrowheads="1"/>
          </p:cNvSpPr>
          <p:nvPr/>
        </p:nvSpPr>
        <p:spPr bwMode="auto">
          <a:xfrm rot="-5400000">
            <a:off x="5058966" y="2215753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583" name="Oval 120"/>
          <p:cNvSpPr>
            <a:spLocks noChangeAspect="1" noChangeArrowheads="1"/>
          </p:cNvSpPr>
          <p:nvPr/>
        </p:nvSpPr>
        <p:spPr bwMode="auto">
          <a:xfrm rot="-5400000">
            <a:off x="5208985" y="2215753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584" name="Oval 121"/>
          <p:cNvSpPr>
            <a:spLocks noChangeAspect="1" noChangeArrowheads="1"/>
          </p:cNvSpPr>
          <p:nvPr/>
        </p:nvSpPr>
        <p:spPr bwMode="auto">
          <a:xfrm>
            <a:off x="5356622" y="2215753"/>
            <a:ext cx="90488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585" name="Oval 122"/>
          <p:cNvSpPr>
            <a:spLocks noChangeAspect="1" noChangeArrowheads="1"/>
          </p:cNvSpPr>
          <p:nvPr/>
        </p:nvSpPr>
        <p:spPr bwMode="auto">
          <a:xfrm>
            <a:off x="5955508" y="2215753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586" name="Oval 123"/>
          <p:cNvSpPr>
            <a:spLocks noChangeAspect="1" noChangeArrowheads="1"/>
          </p:cNvSpPr>
          <p:nvPr/>
        </p:nvSpPr>
        <p:spPr bwMode="auto">
          <a:xfrm rot="-5400000">
            <a:off x="2820592" y="2007394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87" name="Oval 124"/>
          <p:cNvSpPr>
            <a:spLocks noChangeAspect="1" noChangeArrowheads="1"/>
          </p:cNvSpPr>
          <p:nvPr/>
        </p:nvSpPr>
        <p:spPr bwMode="auto">
          <a:xfrm rot="-5400000">
            <a:off x="2969420" y="2007395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88" name="Oval 125"/>
          <p:cNvSpPr>
            <a:spLocks noChangeAspect="1" noChangeArrowheads="1"/>
          </p:cNvSpPr>
          <p:nvPr/>
        </p:nvSpPr>
        <p:spPr bwMode="auto">
          <a:xfrm rot="-5400000">
            <a:off x="3118248" y="2007394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89" name="Oval 126"/>
          <p:cNvSpPr>
            <a:spLocks noChangeAspect="1" noChangeArrowheads="1"/>
          </p:cNvSpPr>
          <p:nvPr/>
        </p:nvSpPr>
        <p:spPr bwMode="auto">
          <a:xfrm rot="-5400000">
            <a:off x="3268267" y="2007394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90" name="Oval 127"/>
          <p:cNvSpPr>
            <a:spLocks noChangeAspect="1" noChangeArrowheads="1"/>
          </p:cNvSpPr>
          <p:nvPr/>
        </p:nvSpPr>
        <p:spPr bwMode="auto">
          <a:xfrm rot="-5400000">
            <a:off x="4162426" y="2007395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91" name="Oval 128"/>
          <p:cNvSpPr>
            <a:spLocks noChangeAspect="1" noChangeArrowheads="1"/>
          </p:cNvSpPr>
          <p:nvPr/>
        </p:nvSpPr>
        <p:spPr bwMode="auto">
          <a:xfrm rot="-5400000">
            <a:off x="3417095" y="2007395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92" name="Oval 129"/>
          <p:cNvSpPr>
            <a:spLocks noChangeAspect="1" noChangeArrowheads="1"/>
          </p:cNvSpPr>
          <p:nvPr/>
        </p:nvSpPr>
        <p:spPr bwMode="auto">
          <a:xfrm rot="-5400000">
            <a:off x="3565923" y="2007394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93" name="Oval 130"/>
          <p:cNvSpPr>
            <a:spLocks noChangeAspect="1" noChangeArrowheads="1"/>
          </p:cNvSpPr>
          <p:nvPr/>
        </p:nvSpPr>
        <p:spPr bwMode="auto">
          <a:xfrm rot="-5400000">
            <a:off x="3714751" y="2007395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94" name="Oval 131"/>
          <p:cNvSpPr>
            <a:spLocks noChangeAspect="1" noChangeArrowheads="1"/>
          </p:cNvSpPr>
          <p:nvPr/>
        </p:nvSpPr>
        <p:spPr bwMode="auto">
          <a:xfrm rot="-5400000">
            <a:off x="3864770" y="2007395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95" name="Oval 132"/>
          <p:cNvSpPr>
            <a:spLocks noChangeAspect="1" noChangeArrowheads="1"/>
          </p:cNvSpPr>
          <p:nvPr/>
        </p:nvSpPr>
        <p:spPr bwMode="auto">
          <a:xfrm>
            <a:off x="4013597" y="2007395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96" name="Oval 133"/>
          <p:cNvSpPr>
            <a:spLocks noChangeAspect="1" noChangeArrowheads="1"/>
          </p:cNvSpPr>
          <p:nvPr/>
        </p:nvSpPr>
        <p:spPr bwMode="auto">
          <a:xfrm rot="-5400000">
            <a:off x="4313040" y="2006799"/>
            <a:ext cx="89297" cy="90488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2597" name="Oval 135"/>
          <p:cNvSpPr>
            <a:spLocks noChangeAspect="1" noChangeArrowheads="1"/>
          </p:cNvSpPr>
          <p:nvPr/>
        </p:nvSpPr>
        <p:spPr bwMode="auto">
          <a:xfrm rot="-5400000">
            <a:off x="4612483" y="2007395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598" name="Oval 136"/>
          <p:cNvSpPr>
            <a:spLocks noChangeAspect="1" noChangeArrowheads="1"/>
          </p:cNvSpPr>
          <p:nvPr/>
        </p:nvSpPr>
        <p:spPr bwMode="auto">
          <a:xfrm rot="-5400000">
            <a:off x="5805489" y="2007395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599" name="Oval 137"/>
          <p:cNvSpPr>
            <a:spLocks noChangeAspect="1" noChangeArrowheads="1"/>
          </p:cNvSpPr>
          <p:nvPr/>
        </p:nvSpPr>
        <p:spPr bwMode="auto">
          <a:xfrm rot="-5400000">
            <a:off x="5656065" y="2006799"/>
            <a:ext cx="89297" cy="904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600" name="Oval 138"/>
          <p:cNvSpPr>
            <a:spLocks noChangeAspect="1" noChangeArrowheads="1"/>
          </p:cNvSpPr>
          <p:nvPr/>
        </p:nvSpPr>
        <p:spPr bwMode="auto">
          <a:xfrm rot="-5400000">
            <a:off x="5506642" y="2007394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601" name="Oval 139"/>
          <p:cNvSpPr>
            <a:spLocks noChangeAspect="1" noChangeArrowheads="1"/>
          </p:cNvSpPr>
          <p:nvPr/>
        </p:nvSpPr>
        <p:spPr bwMode="auto">
          <a:xfrm rot="-5400000">
            <a:off x="4761310" y="2007394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602" name="Oval 140"/>
          <p:cNvSpPr>
            <a:spLocks noChangeAspect="1" noChangeArrowheads="1"/>
          </p:cNvSpPr>
          <p:nvPr/>
        </p:nvSpPr>
        <p:spPr bwMode="auto">
          <a:xfrm rot="-5400000">
            <a:off x="4910139" y="2007395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603" name="Oval 141"/>
          <p:cNvSpPr>
            <a:spLocks noChangeAspect="1" noChangeArrowheads="1"/>
          </p:cNvSpPr>
          <p:nvPr/>
        </p:nvSpPr>
        <p:spPr bwMode="auto">
          <a:xfrm rot="-5400000">
            <a:off x="5058967" y="2007394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604" name="Oval 142"/>
          <p:cNvSpPr>
            <a:spLocks noChangeAspect="1" noChangeArrowheads="1"/>
          </p:cNvSpPr>
          <p:nvPr/>
        </p:nvSpPr>
        <p:spPr bwMode="auto">
          <a:xfrm rot="-5400000">
            <a:off x="5208985" y="2007394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605" name="Oval 143"/>
          <p:cNvSpPr>
            <a:spLocks noChangeAspect="1" noChangeArrowheads="1"/>
          </p:cNvSpPr>
          <p:nvPr/>
        </p:nvSpPr>
        <p:spPr bwMode="auto">
          <a:xfrm>
            <a:off x="5356622" y="2007395"/>
            <a:ext cx="90488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606" name="Oval 144"/>
          <p:cNvSpPr>
            <a:spLocks noChangeAspect="1" noChangeArrowheads="1"/>
          </p:cNvSpPr>
          <p:nvPr/>
        </p:nvSpPr>
        <p:spPr bwMode="auto">
          <a:xfrm>
            <a:off x="5955508" y="2007395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607" name="Oval 145"/>
          <p:cNvSpPr>
            <a:spLocks noChangeAspect="1" noChangeArrowheads="1"/>
          </p:cNvSpPr>
          <p:nvPr/>
        </p:nvSpPr>
        <p:spPr bwMode="auto">
          <a:xfrm rot="-5400000">
            <a:off x="4162426" y="5348289"/>
            <a:ext cx="89297" cy="89297"/>
          </a:xfrm>
          <a:prstGeom prst="ellipse">
            <a:avLst/>
          </a:pr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608" name="Oval 146"/>
          <p:cNvSpPr>
            <a:spLocks noChangeAspect="1" noChangeArrowheads="1"/>
          </p:cNvSpPr>
          <p:nvPr/>
        </p:nvSpPr>
        <p:spPr bwMode="auto">
          <a:xfrm rot="-5400000">
            <a:off x="4313040" y="5347693"/>
            <a:ext cx="89297" cy="90488"/>
          </a:xfrm>
          <a:prstGeom prst="ellipse">
            <a:avLst/>
          </a:pr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609" name="Line 147"/>
          <p:cNvSpPr>
            <a:spLocks noChangeAspect="1" noChangeShapeType="1"/>
          </p:cNvSpPr>
          <p:nvPr/>
        </p:nvSpPr>
        <p:spPr bwMode="auto">
          <a:xfrm>
            <a:off x="2850356" y="2066926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10" name="Line 148"/>
          <p:cNvSpPr>
            <a:spLocks noChangeAspect="1" noChangeShapeType="1"/>
          </p:cNvSpPr>
          <p:nvPr/>
        </p:nvSpPr>
        <p:spPr bwMode="auto">
          <a:xfrm>
            <a:off x="2999185" y="2066926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11" name="Line 149"/>
          <p:cNvSpPr>
            <a:spLocks noChangeAspect="1" noChangeShapeType="1"/>
          </p:cNvSpPr>
          <p:nvPr/>
        </p:nvSpPr>
        <p:spPr bwMode="auto">
          <a:xfrm>
            <a:off x="3149204" y="2066926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12" name="Line 150"/>
          <p:cNvSpPr>
            <a:spLocks noChangeAspect="1" noChangeShapeType="1"/>
          </p:cNvSpPr>
          <p:nvPr/>
        </p:nvSpPr>
        <p:spPr bwMode="auto">
          <a:xfrm>
            <a:off x="3298031" y="2066926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13" name="Line 151"/>
          <p:cNvSpPr>
            <a:spLocks noChangeAspect="1" noChangeShapeType="1"/>
          </p:cNvSpPr>
          <p:nvPr/>
        </p:nvSpPr>
        <p:spPr bwMode="auto">
          <a:xfrm>
            <a:off x="3446860" y="2066926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14" name="Line 152"/>
          <p:cNvSpPr>
            <a:spLocks noChangeAspect="1" noChangeShapeType="1"/>
          </p:cNvSpPr>
          <p:nvPr/>
        </p:nvSpPr>
        <p:spPr bwMode="auto">
          <a:xfrm>
            <a:off x="3625455" y="2066926"/>
            <a:ext cx="120253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15" name="Line 153"/>
          <p:cNvSpPr>
            <a:spLocks noChangeAspect="1" noChangeShapeType="1"/>
          </p:cNvSpPr>
          <p:nvPr/>
        </p:nvSpPr>
        <p:spPr bwMode="auto">
          <a:xfrm flipH="1">
            <a:off x="4074319" y="2096691"/>
            <a:ext cx="119063" cy="119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16" name="Line 154"/>
          <p:cNvSpPr>
            <a:spLocks noChangeAspect="1" noChangeShapeType="1"/>
          </p:cNvSpPr>
          <p:nvPr/>
        </p:nvSpPr>
        <p:spPr bwMode="auto">
          <a:xfrm>
            <a:off x="3745706" y="2066926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17" name="Line 155"/>
          <p:cNvSpPr>
            <a:spLocks noChangeAspect="1" noChangeShapeType="1"/>
          </p:cNvSpPr>
          <p:nvPr/>
        </p:nvSpPr>
        <p:spPr bwMode="auto">
          <a:xfrm>
            <a:off x="3895725" y="2066926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18" name="Line 156"/>
          <p:cNvSpPr>
            <a:spLocks noChangeAspect="1" noChangeShapeType="1"/>
          </p:cNvSpPr>
          <p:nvPr/>
        </p:nvSpPr>
        <p:spPr bwMode="auto">
          <a:xfrm>
            <a:off x="4043363" y="2066926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19" name="Line 157"/>
          <p:cNvSpPr>
            <a:spLocks noChangeAspect="1" noChangeShapeType="1"/>
          </p:cNvSpPr>
          <p:nvPr/>
        </p:nvSpPr>
        <p:spPr bwMode="auto">
          <a:xfrm>
            <a:off x="4344591" y="2066926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20" name="Line 159"/>
          <p:cNvSpPr>
            <a:spLocks noChangeAspect="1" noChangeShapeType="1"/>
          </p:cNvSpPr>
          <p:nvPr/>
        </p:nvSpPr>
        <p:spPr bwMode="auto">
          <a:xfrm>
            <a:off x="4643438" y="2066926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21" name="Line 160"/>
          <p:cNvSpPr>
            <a:spLocks noChangeAspect="1" noChangeShapeType="1"/>
          </p:cNvSpPr>
          <p:nvPr/>
        </p:nvSpPr>
        <p:spPr bwMode="auto">
          <a:xfrm>
            <a:off x="4793456" y="2066926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22" name="Line 161"/>
          <p:cNvSpPr>
            <a:spLocks noChangeAspect="1" noChangeShapeType="1"/>
          </p:cNvSpPr>
          <p:nvPr/>
        </p:nvSpPr>
        <p:spPr bwMode="auto">
          <a:xfrm>
            <a:off x="4941094" y="2066926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23" name="Line 162"/>
          <p:cNvSpPr>
            <a:spLocks noChangeAspect="1" noChangeShapeType="1"/>
          </p:cNvSpPr>
          <p:nvPr/>
        </p:nvSpPr>
        <p:spPr bwMode="auto">
          <a:xfrm>
            <a:off x="5091113" y="2066926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24" name="Line 163"/>
          <p:cNvSpPr>
            <a:spLocks noChangeAspect="1" noChangeShapeType="1"/>
          </p:cNvSpPr>
          <p:nvPr/>
        </p:nvSpPr>
        <p:spPr bwMode="auto">
          <a:xfrm>
            <a:off x="5239941" y="2066926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25" name="Line 164"/>
          <p:cNvSpPr>
            <a:spLocks noChangeAspect="1" noChangeShapeType="1"/>
          </p:cNvSpPr>
          <p:nvPr/>
        </p:nvSpPr>
        <p:spPr bwMode="auto">
          <a:xfrm>
            <a:off x="5389960" y="2066926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26" name="Line 165"/>
          <p:cNvSpPr>
            <a:spLocks noChangeAspect="1" noChangeShapeType="1"/>
          </p:cNvSpPr>
          <p:nvPr/>
        </p:nvSpPr>
        <p:spPr bwMode="auto">
          <a:xfrm>
            <a:off x="5538788" y="2066926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27" name="Line 166"/>
          <p:cNvSpPr>
            <a:spLocks noChangeAspect="1" noChangeShapeType="1"/>
          </p:cNvSpPr>
          <p:nvPr/>
        </p:nvSpPr>
        <p:spPr bwMode="auto">
          <a:xfrm>
            <a:off x="5687616" y="2066926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28" name="Line 167"/>
          <p:cNvSpPr>
            <a:spLocks noChangeAspect="1" noChangeShapeType="1"/>
          </p:cNvSpPr>
          <p:nvPr/>
        </p:nvSpPr>
        <p:spPr bwMode="auto">
          <a:xfrm>
            <a:off x="5986463" y="2066926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29" name="Line 168"/>
          <p:cNvSpPr>
            <a:spLocks noChangeAspect="1" noChangeShapeType="1"/>
          </p:cNvSpPr>
          <p:nvPr/>
        </p:nvSpPr>
        <p:spPr bwMode="auto">
          <a:xfrm>
            <a:off x="3295650" y="2275286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30" name="Line 169"/>
          <p:cNvSpPr>
            <a:spLocks noChangeAspect="1" noChangeShapeType="1"/>
          </p:cNvSpPr>
          <p:nvPr/>
        </p:nvSpPr>
        <p:spPr bwMode="auto">
          <a:xfrm>
            <a:off x="3445669" y="2275286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31" name="Line 170"/>
          <p:cNvSpPr>
            <a:spLocks noChangeAspect="1" noChangeShapeType="1"/>
          </p:cNvSpPr>
          <p:nvPr/>
        </p:nvSpPr>
        <p:spPr bwMode="auto">
          <a:xfrm>
            <a:off x="3744516" y="2275286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32" name="Line 171"/>
          <p:cNvSpPr>
            <a:spLocks noChangeAspect="1" noChangeShapeType="1"/>
          </p:cNvSpPr>
          <p:nvPr/>
        </p:nvSpPr>
        <p:spPr bwMode="auto">
          <a:xfrm>
            <a:off x="3893344" y="2275286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33" name="Line 172"/>
          <p:cNvSpPr>
            <a:spLocks noChangeAspect="1" noChangeShapeType="1"/>
          </p:cNvSpPr>
          <p:nvPr/>
        </p:nvSpPr>
        <p:spPr bwMode="auto">
          <a:xfrm>
            <a:off x="4071937" y="2275286"/>
            <a:ext cx="120254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34" name="Line 173"/>
          <p:cNvSpPr>
            <a:spLocks noChangeAspect="1" noChangeShapeType="1"/>
          </p:cNvSpPr>
          <p:nvPr/>
        </p:nvSpPr>
        <p:spPr bwMode="auto">
          <a:xfrm>
            <a:off x="4343400" y="2275286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35" name="Line 174"/>
          <p:cNvSpPr>
            <a:spLocks noChangeAspect="1" noChangeShapeType="1"/>
          </p:cNvSpPr>
          <p:nvPr/>
        </p:nvSpPr>
        <p:spPr bwMode="auto">
          <a:xfrm>
            <a:off x="4642247" y="2275286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36" name="Line 175"/>
          <p:cNvSpPr>
            <a:spLocks noChangeAspect="1" noChangeShapeType="1"/>
          </p:cNvSpPr>
          <p:nvPr/>
        </p:nvSpPr>
        <p:spPr bwMode="auto">
          <a:xfrm>
            <a:off x="4791075" y="2275286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37" name="Line 176"/>
          <p:cNvSpPr>
            <a:spLocks noChangeAspect="1" noChangeShapeType="1"/>
          </p:cNvSpPr>
          <p:nvPr/>
        </p:nvSpPr>
        <p:spPr bwMode="auto">
          <a:xfrm>
            <a:off x="4969669" y="2275286"/>
            <a:ext cx="120254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38" name="Line 177"/>
          <p:cNvSpPr>
            <a:spLocks noChangeAspect="1" noChangeShapeType="1"/>
          </p:cNvSpPr>
          <p:nvPr/>
        </p:nvSpPr>
        <p:spPr bwMode="auto">
          <a:xfrm>
            <a:off x="5089922" y="2275286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39" name="Line 178"/>
          <p:cNvSpPr>
            <a:spLocks noChangeAspect="1" noChangeShapeType="1"/>
          </p:cNvSpPr>
          <p:nvPr/>
        </p:nvSpPr>
        <p:spPr bwMode="auto">
          <a:xfrm>
            <a:off x="5238750" y="2275286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40" name="Line 179"/>
          <p:cNvSpPr>
            <a:spLocks noChangeAspect="1" noChangeShapeType="1"/>
          </p:cNvSpPr>
          <p:nvPr/>
        </p:nvSpPr>
        <p:spPr bwMode="auto">
          <a:xfrm>
            <a:off x="5387579" y="2275286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41" name="Line 180"/>
          <p:cNvSpPr>
            <a:spLocks noChangeAspect="1" noChangeShapeType="1"/>
          </p:cNvSpPr>
          <p:nvPr/>
        </p:nvSpPr>
        <p:spPr bwMode="auto">
          <a:xfrm>
            <a:off x="5537597" y="2275286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42" name="Line 181"/>
          <p:cNvSpPr>
            <a:spLocks noChangeAspect="1" noChangeShapeType="1"/>
          </p:cNvSpPr>
          <p:nvPr/>
        </p:nvSpPr>
        <p:spPr bwMode="auto">
          <a:xfrm>
            <a:off x="5686425" y="2275286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43" name="Line 182"/>
          <p:cNvSpPr>
            <a:spLocks noChangeAspect="1" noChangeShapeType="1"/>
          </p:cNvSpPr>
          <p:nvPr/>
        </p:nvSpPr>
        <p:spPr bwMode="auto">
          <a:xfrm>
            <a:off x="5985272" y="2275286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44" name="Line 183"/>
          <p:cNvSpPr>
            <a:spLocks noChangeAspect="1" noChangeShapeType="1"/>
          </p:cNvSpPr>
          <p:nvPr/>
        </p:nvSpPr>
        <p:spPr bwMode="auto">
          <a:xfrm>
            <a:off x="3028950" y="2275286"/>
            <a:ext cx="120254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45" name="Line 184"/>
          <p:cNvSpPr>
            <a:spLocks noChangeAspect="1" noChangeShapeType="1"/>
          </p:cNvSpPr>
          <p:nvPr/>
        </p:nvSpPr>
        <p:spPr bwMode="auto">
          <a:xfrm>
            <a:off x="3149204" y="2275286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46" name="Line 185"/>
          <p:cNvSpPr>
            <a:spLocks noChangeAspect="1" noChangeShapeType="1"/>
          </p:cNvSpPr>
          <p:nvPr/>
        </p:nvSpPr>
        <p:spPr bwMode="auto">
          <a:xfrm>
            <a:off x="5537597" y="2483645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47" name="Line 186"/>
          <p:cNvSpPr>
            <a:spLocks noChangeAspect="1" noChangeShapeType="1"/>
          </p:cNvSpPr>
          <p:nvPr/>
        </p:nvSpPr>
        <p:spPr bwMode="auto">
          <a:xfrm>
            <a:off x="5687616" y="2483645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48" name="Line 187"/>
          <p:cNvSpPr>
            <a:spLocks noChangeAspect="1" noChangeShapeType="1"/>
          </p:cNvSpPr>
          <p:nvPr/>
        </p:nvSpPr>
        <p:spPr bwMode="auto">
          <a:xfrm>
            <a:off x="3028950" y="2483645"/>
            <a:ext cx="120254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49" name="Line 188"/>
          <p:cNvSpPr>
            <a:spLocks noChangeAspect="1" noChangeShapeType="1"/>
          </p:cNvSpPr>
          <p:nvPr/>
        </p:nvSpPr>
        <p:spPr bwMode="auto">
          <a:xfrm>
            <a:off x="3149204" y="2483645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50" name="Line 189"/>
          <p:cNvSpPr>
            <a:spLocks noChangeAspect="1" noChangeShapeType="1"/>
          </p:cNvSpPr>
          <p:nvPr/>
        </p:nvSpPr>
        <p:spPr bwMode="auto">
          <a:xfrm>
            <a:off x="3298031" y="2483645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51" name="Line 190"/>
          <p:cNvSpPr>
            <a:spLocks noChangeAspect="1" noChangeShapeType="1"/>
          </p:cNvSpPr>
          <p:nvPr/>
        </p:nvSpPr>
        <p:spPr bwMode="auto">
          <a:xfrm>
            <a:off x="3446860" y="2483645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52" name="Line 191"/>
          <p:cNvSpPr>
            <a:spLocks noChangeAspect="1" noChangeShapeType="1"/>
          </p:cNvSpPr>
          <p:nvPr/>
        </p:nvSpPr>
        <p:spPr bwMode="auto">
          <a:xfrm>
            <a:off x="3745706" y="2483645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53" name="Line 192"/>
          <p:cNvSpPr>
            <a:spLocks noChangeAspect="1" noChangeShapeType="1"/>
          </p:cNvSpPr>
          <p:nvPr/>
        </p:nvSpPr>
        <p:spPr bwMode="auto">
          <a:xfrm>
            <a:off x="3895725" y="2483645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54" name="Line 193"/>
          <p:cNvSpPr>
            <a:spLocks noChangeAspect="1" noChangeShapeType="1"/>
          </p:cNvSpPr>
          <p:nvPr/>
        </p:nvSpPr>
        <p:spPr bwMode="auto">
          <a:xfrm>
            <a:off x="4194572" y="2483645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55" name="Line 194"/>
          <p:cNvSpPr>
            <a:spLocks noChangeAspect="1" noChangeShapeType="1"/>
          </p:cNvSpPr>
          <p:nvPr/>
        </p:nvSpPr>
        <p:spPr bwMode="auto">
          <a:xfrm>
            <a:off x="4344591" y="2483645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56" name="Line 195"/>
          <p:cNvSpPr>
            <a:spLocks noChangeAspect="1" noChangeShapeType="1"/>
          </p:cNvSpPr>
          <p:nvPr/>
        </p:nvSpPr>
        <p:spPr bwMode="auto">
          <a:xfrm>
            <a:off x="4643438" y="2483645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57" name="Line 196"/>
          <p:cNvSpPr>
            <a:spLocks noChangeAspect="1" noChangeShapeType="1"/>
          </p:cNvSpPr>
          <p:nvPr/>
        </p:nvSpPr>
        <p:spPr bwMode="auto">
          <a:xfrm>
            <a:off x="4793456" y="2483645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58" name="Line 197"/>
          <p:cNvSpPr>
            <a:spLocks noChangeAspect="1" noChangeShapeType="1"/>
          </p:cNvSpPr>
          <p:nvPr/>
        </p:nvSpPr>
        <p:spPr bwMode="auto">
          <a:xfrm>
            <a:off x="5091113" y="2483645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59" name="Line 198"/>
          <p:cNvSpPr>
            <a:spLocks noChangeAspect="1" noChangeShapeType="1"/>
          </p:cNvSpPr>
          <p:nvPr/>
        </p:nvSpPr>
        <p:spPr bwMode="auto">
          <a:xfrm>
            <a:off x="5269706" y="2483645"/>
            <a:ext cx="120254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60" name="Line 199"/>
          <p:cNvSpPr>
            <a:spLocks noChangeAspect="1" noChangeShapeType="1"/>
          </p:cNvSpPr>
          <p:nvPr/>
        </p:nvSpPr>
        <p:spPr bwMode="auto">
          <a:xfrm>
            <a:off x="5389960" y="2483645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61" name="Line 200"/>
          <p:cNvSpPr>
            <a:spLocks noChangeAspect="1" noChangeShapeType="1"/>
          </p:cNvSpPr>
          <p:nvPr/>
        </p:nvSpPr>
        <p:spPr bwMode="auto">
          <a:xfrm>
            <a:off x="5089922" y="2901555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62" name="Line 201"/>
          <p:cNvSpPr>
            <a:spLocks noChangeAspect="1" noChangeShapeType="1"/>
          </p:cNvSpPr>
          <p:nvPr/>
        </p:nvSpPr>
        <p:spPr bwMode="auto">
          <a:xfrm>
            <a:off x="5388769" y="2901555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63" name="Line 202"/>
          <p:cNvSpPr>
            <a:spLocks noChangeAspect="1" noChangeShapeType="1"/>
          </p:cNvSpPr>
          <p:nvPr/>
        </p:nvSpPr>
        <p:spPr bwMode="auto">
          <a:xfrm>
            <a:off x="5537597" y="2901555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64" name="Line 203"/>
          <p:cNvSpPr>
            <a:spLocks noChangeAspect="1" noChangeShapeType="1"/>
          </p:cNvSpPr>
          <p:nvPr/>
        </p:nvSpPr>
        <p:spPr bwMode="auto">
          <a:xfrm>
            <a:off x="3895725" y="2722961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65" name="Line 204"/>
          <p:cNvSpPr>
            <a:spLocks noChangeAspect="1" noChangeShapeType="1"/>
          </p:cNvSpPr>
          <p:nvPr/>
        </p:nvSpPr>
        <p:spPr bwMode="auto">
          <a:xfrm>
            <a:off x="4194572" y="2722961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66" name="Line 205"/>
          <p:cNvSpPr>
            <a:spLocks noChangeAspect="1" noChangeShapeType="1"/>
          </p:cNvSpPr>
          <p:nvPr/>
        </p:nvSpPr>
        <p:spPr bwMode="auto">
          <a:xfrm>
            <a:off x="4375547" y="2722961"/>
            <a:ext cx="119063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67" name="Line 206"/>
          <p:cNvSpPr>
            <a:spLocks noChangeAspect="1" noChangeShapeType="1"/>
          </p:cNvSpPr>
          <p:nvPr/>
        </p:nvSpPr>
        <p:spPr bwMode="auto">
          <a:xfrm>
            <a:off x="4644629" y="2722961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68" name="Line 207"/>
          <p:cNvSpPr>
            <a:spLocks noChangeAspect="1" noChangeShapeType="1"/>
          </p:cNvSpPr>
          <p:nvPr/>
        </p:nvSpPr>
        <p:spPr bwMode="auto">
          <a:xfrm>
            <a:off x="4793456" y="2722961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69" name="Line 208"/>
          <p:cNvSpPr>
            <a:spLocks noChangeAspect="1" noChangeShapeType="1"/>
          </p:cNvSpPr>
          <p:nvPr/>
        </p:nvSpPr>
        <p:spPr bwMode="auto">
          <a:xfrm>
            <a:off x="5092304" y="2722961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70" name="Line 209"/>
          <p:cNvSpPr>
            <a:spLocks noChangeAspect="1" noChangeShapeType="1"/>
          </p:cNvSpPr>
          <p:nvPr/>
        </p:nvSpPr>
        <p:spPr bwMode="auto">
          <a:xfrm>
            <a:off x="5391150" y="2722961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71" name="Line 210"/>
          <p:cNvSpPr>
            <a:spLocks noChangeAspect="1" noChangeShapeType="1"/>
          </p:cNvSpPr>
          <p:nvPr/>
        </p:nvSpPr>
        <p:spPr bwMode="auto">
          <a:xfrm>
            <a:off x="5538788" y="2722961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72" name="Line 211"/>
          <p:cNvSpPr>
            <a:spLocks noChangeAspect="1" noChangeShapeType="1"/>
          </p:cNvSpPr>
          <p:nvPr/>
        </p:nvSpPr>
        <p:spPr bwMode="auto">
          <a:xfrm>
            <a:off x="4493419" y="2901555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73" name="Line 212"/>
          <p:cNvSpPr>
            <a:spLocks noChangeAspect="1" noChangeShapeType="1"/>
          </p:cNvSpPr>
          <p:nvPr/>
        </p:nvSpPr>
        <p:spPr bwMode="auto">
          <a:xfrm>
            <a:off x="4672012" y="2901555"/>
            <a:ext cx="120254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74" name="Line 213"/>
          <p:cNvSpPr>
            <a:spLocks noChangeAspect="1" noChangeShapeType="1"/>
          </p:cNvSpPr>
          <p:nvPr/>
        </p:nvSpPr>
        <p:spPr bwMode="auto">
          <a:xfrm>
            <a:off x="4792266" y="2901555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75" name="Line 214"/>
          <p:cNvSpPr>
            <a:spLocks noChangeAspect="1" noChangeShapeType="1"/>
          </p:cNvSpPr>
          <p:nvPr/>
        </p:nvSpPr>
        <p:spPr bwMode="auto">
          <a:xfrm>
            <a:off x="3745706" y="2901555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76" name="Line 215"/>
          <p:cNvSpPr>
            <a:spLocks noChangeAspect="1" noChangeShapeType="1"/>
          </p:cNvSpPr>
          <p:nvPr/>
        </p:nvSpPr>
        <p:spPr bwMode="auto">
          <a:xfrm>
            <a:off x="3895725" y="2901555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77" name="Line 216"/>
          <p:cNvSpPr>
            <a:spLocks noChangeAspect="1" noChangeShapeType="1"/>
          </p:cNvSpPr>
          <p:nvPr/>
        </p:nvSpPr>
        <p:spPr bwMode="auto">
          <a:xfrm>
            <a:off x="4221956" y="2901555"/>
            <a:ext cx="120254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78" name="Line 217"/>
          <p:cNvSpPr>
            <a:spLocks noChangeAspect="1" noChangeShapeType="1"/>
          </p:cNvSpPr>
          <p:nvPr/>
        </p:nvSpPr>
        <p:spPr bwMode="auto">
          <a:xfrm>
            <a:off x="3299222" y="2693194"/>
            <a:ext cx="0" cy="14882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79" name="Line 218"/>
          <p:cNvSpPr>
            <a:spLocks noChangeAspect="1" noChangeShapeType="1"/>
          </p:cNvSpPr>
          <p:nvPr/>
        </p:nvSpPr>
        <p:spPr bwMode="auto">
          <a:xfrm>
            <a:off x="3448050" y="2693194"/>
            <a:ext cx="0" cy="14882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80" name="Line 219"/>
          <p:cNvSpPr>
            <a:spLocks noChangeAspect="1" noChangeShapeType="1"/>
          </p:cNvSpPr>
          <p:nvPr/>
        </p:nvSpPr>
        <p:spPr bwMode="auto">
          <a:xfrm>
            <a:off x="3746897" y="2693194"/>
            <a:ext cx="0" cy="14882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81" name="Line 220"/>
          <p:cNvSpPr>
            <a:spLocks noChangeAspect="1" noChangeShapeType="1"/>
          </p:cNvSpPr>
          <p:nvPr/>
        </p:nvSpPr>
        <p:spPr bwMode="auto">
          <a:xfrm flipH="1">
            <a:off x="3328987" y="2931319"/>
            <a:ext cx="119063" cy="119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82" name="Line 221"/>
          <p:cNvSpPr>
            <a:spLocks noChangeAspect="1" noChangeShapeType="1"/>
          </p:cNvSpPr>
          <p:nvPr/>
        </p:nvSpPr>
        <p:spPr bwMode="auto">
          <a:xfrm>
            <a:off x="3298031" y="2901555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83" name="Line 222"/>
          <p:cNvSpPr>
            <a:spLocks noChangeAspect="1" noChangeShapeType="1"/>
          </p:cNvSpPr>
          <p:nvPr/>
        </p:nvSpPr>
        <p:spPr bwMode="auto">
          <a:xfrm>
            <a:off x="4789885" y="3140869"/>
            <a:ext cx="0" cy="14882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84" name="Line 223"/>
          <p:cNvSpPr>
            <a:spLocks noChangeAspect="1" noChangeShapeType="1"/>
          </p:cNvSpPr>
          <p:nvPr/>
        </p:nvSpPr>
        <p:spPr bwMode="auto">
          <a:xfrm>
            <a:off x="5091113" y="3140869"/>
            <a:ext cx="0" cy="14882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85" name="Line 224"/>
          <p:cNvSpPr>
            <a:spLocks noChangeAspect="1" noChangeShapeType="1"/>
          </p:cNvSpPr>
          <p:nvPr/>
        </p:nvSpPr>
        <p:spPr bwMode="auto">
          <a:xfrm>
            <a:off x="5418535" y="3140869"/>
            <a:ext cx="119063" cy="14882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86" name="Line 225"/>
          <p:cNvSpPr>
            <a:spLocks noChangeAspect="1" noChangeShapeType="1"/>
          </p:cNvSpPr>
          <p:nvPr/>
        </p:nvSpPr>
        <p:spPr bwMode="auto">
          <a:xfrm>
            <a:off x="5537597" y="3140869"/>
            <a:ext cx="0" cy="14882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87" name="Line 226"/>
          <p:cNvSpPr>
            <a:spLocks noChangeAspect="1" noChangeShapeType="1"/>
          </p:cNvSpPr>
          <p:nvPr/>
        </p:nvSpPr>
        <p:spPr bwMode="auto">
          <a:xfrm>
            <a:off x="4345781" y="3140869"/>
            <a:ext cx="0" cy="14882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88" name="Line 227"/>
          <p:cNvSpPr>
            <a:spLocks noChangeAspect="1" noChangeShapeType="1"/>
          </p:cNvSpPr>
          <p:nvPr/>
        </p:nvSpPr>
        <p:spPr bwMode="auto">
          <a:xfrm>
            <a:off x="4494610" y="3140869"/>
            <a:ext cx="0" cy="14882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89" name="Line 228"/>
          <p:cNvSpPr>
            <a:spLocks noChangeAspect="1" noChangeShapeType="1"/>
          </p:cNvSpPr>
          <p:nvPr/>
        </p:nvSpPr>
        <p:spPr bwMode="auto">
          <a:xfrm>
            <a:off x="3745706" y="3111105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90" name="Line 229"/>
          <p:cNvSpPr>
            <a:spLocks noChangeAspect="1" noChangeShapeType="1"/>
          </p:cNvSpPr>
          <p:nvPr/>
        </p:nvSpPr>
        <p:spPr bwMode="auto">
          <a:xfrm>
            <a:off x="3895725" y="3111105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91" name="Line 230"/>
          <p:cNvSpPr>
            <a:spLocks noChangeAspect="1" noChangeShapeType="1"/>
          </p:cNvSpPr>
          <p:nvPr/>
        </p:nvSpPr>
        <p:spPr bwMode="auto">
          <a:xfrm>
            <a:off x="3298031" y="3111105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92" name="Line 231"/>
          <p:cNvSpPr>
            <a:spLocks noChangeAspect="1" noChangeShapeType="1"/>
          </p:cNvSpPr>
          <p:nvPr/>
        </p:nvSpPr>
        <p:spPr bwMode="auto">
          <a:xfrm>
            <a:off x="3745706" y="3318273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93" name="Line 232"/>
          <p:cNvSpPr>
            <a:spLocks noChangeAspect="1" noChangeShapeType="1"/>
          </p:cNvSpPr>
          <p:nvPr/>
        </p:nvSpPr>
        <p:spPr bwMode="auto">
          <a:xfrm>
            <a:off x="3895725" y="3318273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94" name="Line 233"/>
          <p:cNvSpPr>
            <a:spLocks noChangeAspect="1" noChangeShapeType="1"/>
          </p:cNvSpPr>
          <p:nvPr/>
        </p:nvSpPr>
        <p:spPr bwMode="auto">
          <a:xfrm>
            <a:off x="4344591" y="3318273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95" name="Line 234"/>
          <p:cNvSpPr>
            <a:spLocks noChangeAspect="1" noChangeShapeType="1"/>
          </p:cNvSpPr>
          <p:nvPr/>
        </p:nvSpPr>
        <p:spPr bwMode="auto">
          <a:xfrm>
            <a:off x="4494610" y="3318273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96" name="Line 235"/>
          <p:cNvSpPr>
            <a:spLocks noChangeAspect="1" noChangeShapeType="1"/>
          </p:cNvSpPr>
          <p:nvPr/>
        </p:nvSpPr>
        <p:spPr bwMode="auto">
          <a:xfrm>
            <a:off x="4793456" y="3318273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97" name="Line 236"/>
          <p:cNvSpPr>
            <a:spLocks noChangeAspect="1" noChangeShapeType="1"/>
          </p:cNvSpPr>
          <p:nvPr/>
        </p:nvSpPr>
        <p:spPr bwMode="auto">
          <a:xfrm>
            <a:off x="5091113" y="3318273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98" name="Line 237"/>
          <p:cNvSpPr>
            <a:spLocks noChangeAspect="1" noChangeShapeType="1"/>
          </p:cNvSpPr>
          <p:nvPr/>
        </p:nvSpPr>
        <p:spPr bwMode="auto">
          <a:xfrm>
            <a:off x="3745706" y="3527823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699" name="Line 238"/>
          <p:cNvSpPr>
            <a:spLocks noChangeAspect="1" noChangeShapeType="1"/>
          </p:cNvSpPr>
          <p:nvPr/>
        </p:nvSpPr>
        <p:spPr bwMode="auto">
          <a:xfrm>
            <a:off x="3895725" y="3527823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00" name="Line 239"/>
          <p:cNvSpPr>
            <a:spLocks noChangeAspect="1" noChangeShapeType="1"/>
          </p:cNvSpPr>
          <p:nvPr/>
        </p:nvSpPr>
        <p:spPr bwMode="auto">
          <a:xfrm flipH="1">
            <a:off x="4375547" y="3557589"/>
            <a:ext cx="119063" cy="11787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01" name="Line 240"/>
          <p:cNvSpPr>
            <a:spLocks noChangeAspect="1" noChangeShapeType="1"/>
          </p:cNvSpPr>
          <p:nvPr/>
        </p:nvSpPr>
        <p:spPr bwMode="auto">
          <a:xfrm>
            <a:off x="4344591" y="3527823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02" name="Line 241"/>
          <p:cNvSpPr>
            <a:spLocks noChangeAspect="1" noChangeShapeType="1"/>
          </p:cNvSpPr>
          <p:nvPr/>
        </p:nvSpPr>
        <p:spPr bwMode="auto">
          <a:xfrm>
            <a:off x="4793456" y="3527823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03" name="Line 242"/>
          <p:cNvSpPr>
            <a:spLocks noChangeAspect="1" noChangeShapeType="1"/>
          </p:cNvSpPr>
          <p:nvPr/>
        </p:nvSpPr>
        <p:spPr bwMode="auto">
          <a:xfrm>
            <a:off x="5092304" y="3527823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04" name="Line 243"/>
          <p:cNvSpPr>
            <a:spLocks noChangeAspect="1" noChangeShapeType="1"/>
          </p:cNvSpPr>
          <p:nvPr/>
        </p:nvSpPr>
        <p:spPr bwMode="auto">
          <a:xfrm>
            <a:off x="3477816" y="3527823"/>
            <a:ext cx="119063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05" name="Line 244"/>
          <p:cNvSpPr>
            <a:spLocks noChangeAspect="1" noChangeShapeType="1"/>
          </p:cNvSpPr>
          <p:nvPr/>
        </p:nvSpPr>
        <p:spPr bwMode="auto">
          <a:xfrm>
            <a:off x="3595688" y="3737373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06" name="Line 245"/>
          <p:cNvSpPr>
            <a:spLocks noChangeAspect="1" noChangeShapeType="1"/>
          </p:cNvSpPr>
          <p:nvPr/>
        </p:nvSpPr>
        <p:spPr bwMode="auto">
          <a:xfrm>
            <a:off x="3744516" y="3737373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07" name="Line 246"/>
          <p:cNvSpPr>
            <a:spLocks noChangeAspect="1" noChangeShapeType="1"/>
          </p:cNvSpPr>
          <p:nvPr/>
        </p:nvSpPr>
        <p:spPr bwMode="auto">
          <a:xfrm>
            <a:off x="3893344" y="3737373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08" name="Line 247"/>
          <p:cNvSpPr>
            <a:spLocks noChangeAspect="1" noChangeShapeType="1"/>
          </p:cNvSpPr>
          <p:nvPr/>
        </p:nvSpPr>
        <p:spPr bwMode="auto">
          <a:xfrm>
            <a:off x="4343400" y="3737373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09" name="Line 248"/>
          <p:cNvSpPr>
            <a:spLocks noChangeAspect="1" noChangeShapeType="1"/>
          </p:cNvSpPr>
          <p:nvPr/>
        </p:nvSpPr>
        <p:spPr bwMode="auto">
          <a:xfrm>
            <a:off x="4791075" y="3737373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10" name="Line 249"/>
          <p:cNvSpPr>
            <a:spLocks noChangeAspect="1" noChangeShapeType="1"/>
          </p:cNvSpPr>
          <p:nvPr/>
        </p:nvSpPr>
        <p:spPr bwMode="auto">
          <a:xfrm>
            <a:off x="5089922" y="3737373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11" name="Line 250"/>
          <p:cNvSpPr>
            <a:spLocks noChangeAspect="1" noChangeShapeType="1"/>
          </p:cNvSpPr>
          <p:nvPr/>
        </p:nvSpPr>
        <p:spPr bwMode="auto">
          <a:xfrm>
            <a:off x="5238750" y="3737373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12" name="Line 251"/>
          <p:cNvSpPr>
            <a:spLocks noChangeAspect="1" noChangeShapeType="1"/>
          </p:cNvSpPr>
          <p:nvPr/>
        </p:nvSpPr>
        <p:spPr bwMode="auto">
          <a:xfrm flipH="1">
            <a:off x="5866210" y="2514600"/>
            <a:ext cx="119063" cy="119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13" name="Line 252"/>
          <p:cNvSpPr>
            <a:spLocks noChangeAspect="1" noChangeShapeType="1"/>
          </p:cNvSpPr>
          <p:nvPr/>
        </p:nvSpPr>
        <p:spPr bwMode="auto">
          <a:xfrm>
            <a:off x="4793456" y="3946923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14" name="Line 253"/>
          <p:cNvSpPr>
            <a:spLocks noChangeAspect="1" noChangeShapeType="1"/>
          </p:cNvSpPr>
          <p:nvPr/>
        </p:nvSpPr>
        <p:spPr bwMode="auto">
          <a:xfrm>
            <a:off x="5091113" y="3946923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15" name="Line 254"/>
          <p:cNvSpPr>
            <a:spLocks noChangeAspect="1" noChangeShapeType="1"/>
          </p:cNvSpPr>
          <p:nvPr/>
        </p:nvSpPr>
        <p:spPr bwMode="auto">
          <a:xfrm>
            <a:off x="4345781" y="4155281"/>
            <a:ext cx="0" cy="14882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16" name="Line 255"/>
          <p:cNvSpPr>
            <a:spLocks noChangeAspect="1" noChangeShapeType="1"/>
          </p:cNvSpPr>
          <p:nvPr/>
        </p:nvSpPr>
        <p:spPr bwMode="auto">
          <a:xfrm>
            <a:off x="4792266" y="4155281"/>
            <a:ext cx="0" cy="14882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17" name="Line 256"/>
          <p:cNvSpPr>
            <a:spLocks noChangeAspect="1" noChangeShapeType="1"/>
          </p:cNvSpPr>
          <p:nvPr/>
        </p:nvSpPr>
        <p:spPr bwMode="auto">
          <a:xfrm>
            <a:off x="4344591" y="3945731"/>
            <a:ext cx="0" cy="14882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18" name="Line 257"/>
          <p:cNvSpPr>
            <a:spLocks noChangeAspect="1" noChangeShapeType="1"/>
          </p:cNvSpPr>
          <p:nvPr/>
        </p:nvSpPr>
        <p:spPr bwMode="auto">
          <a:xfrm>
            <a:off x="3775473" y="3946923"/>
            <a:ext cx="120253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19" name="Line 258"/>
          <p:cNvSpPr>
            <a:spLocks noChangeAspect="1" noChangeShapeType="1"/>
          </p:cNvSpPr>
          <p:nvPr/>
        </p:nvSpPr>
        <p:spPr bwMode="auto">
          <a:xfrm>
            <a:off x="3895725" y="3946923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20" name="Line 259"/>
          <p:cNvSpPr>
            <a:spLocks noChangeAspect="1" noChangeShapeType="1"/>
          </p:cNvSpPr>
          <p:nvPr/>
        </p:nvSpPr>
        <p:spPr bwMode="auto">
          <a:xfrm>
            <a:off x="3924300" y="4155281"/>
            <a:ext cx="120254" cy="14882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21" name="Line 260"/>
          <p:cNvSpPr>
            <a:spLocks noChangeAspect="1" noChangeShapeType="1"/>
          </p:cNvSpPr>
          <p:nvPr/>
        </p:nvSpPr>
        <p:spPr bwMode="auto">
          <a:xfrm>
            <a:off x="4043363" y="4363642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22" name="Line 261"/>
          <p:cNvSpPr>
            <a:spLocks noChangeAspect="1" noChangeShapeType="1"/>
          </p:cNvSpPr>
          <p:nvPr/>
        </p:nvSpPr>
        <p:spPr bwMode="auto">
          <a:xfrm>
            <a:off x="4344591" y="4363642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23" name="Line 262"/>
          <p:cNvSpPr>
            <a:spLocks noChangeAspect="1" noChangeShapeType="1"/>
          </p:cNvSpPr>
          <p:nvPr/>
        </p:nvSpPr>
        <p:spPr bwMode="auto">
          <a:xfrm>
            <a:off x="4793456" y="4363642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24" name="Line 263"/>
          <p:cNvSpPr>
            <a:spLocks noChangeAspect="1" noChangeShapeType="1"/>
          </p:cNvSpPr>
          <p:nvPr/>
        </p:nvSpPr>
        <p:spPr bwMode="auto">
          <a:xfrm>
            <a:off x="4044554" y="4573192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25" name="Line 264"/>
          <p:cNvSpPr>
            <a:spLocks noChangeAspect="1" noChangeShapeType="1"/>
          </p:cNvSpPr>
          <p:nvPr/>
        </p:nvSpPr>
        <p:spPr bwMode="auto">
          <a:xfrm>
            <a:off x="4344591" y="4573192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26" name="Line 265"/>
          <p:cNvSpPr>
            <a:spLocks noChangeAspect="1" noChangeShapeType="1"/>
          </p:cNvSpPr>
          <p:nvPr/>
        </p:nvSpPr>
        <p:spPr bwMode="auto">
          <a:xfrm>
            <a:off x="4344592" y="4811317"/>
            <a:ext cx="120253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27" name="Line 266"/>
          <p:cNvSpPr>
            <a:spLocks noChangeAspect="1" noChangeShapeType="1"/>
          </p:cNvSpPr>
          <p:nvPr/>
        </p:nvSpPr>
        <p:spPr bwMode="auto">
          <a:xfrm>
            <a:off x="4642247" y="4811317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28" name="Line 267"/>
          <p:cNvSpPr>
            <a:spLocks noChangeAspect="1" noChangeShapeType="1"/>
          </p:cNvSpPr>
          <p:nvPr/>
        </p:nvSpPr>
        <p:spPr bwMode="auto">
          <a:xfrm>
            <a:off x="4193381" y="4989911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29" name="Line 268"/>
          <p:cNvSpPr>
            <a:spLocks noChangeAspect="1" noChangeShapeType="1"/>
          </p:cNvSpPr>
          <p:nvPr/>
        </p:nvSpPr>
        <p:spPr bwMode="auto">
          <a:xfrm>
            <a:off x="4193381" y="5198270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30" name="Line 269"/>
          <p:cNvSpPr>
            <a:spLocks noChangeAspect="1" noChangeShapeType="1"/>
          </p:cNvSpPr>
          <p:nvPr/>
        </p:nvSpPr>
        <p:spPr bwMode="auto">
          <a:xfrm flipH="1">
            <a:off x="4524375" y="5019675"/>
            <a:ext cx="119063" cy="119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31" name="Line 270"/>
          <p:cNvSpPr>
            <a:spLocks noChangeAspect="1" noChangeShapeType="1"/>
          </p:cNvSpPr>
          <p:nvPr/>
        </p:nvSpPr>
        <p:spPr bwMode="auto">
          <a:xfrm>
            <a:off x="4494610" y="5019676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32" name="Line 271"/>
          <p:cNvSpPr>
            <a:spLocks noChangeAspect="1" noChangeShapeType="1"/>
          </p:cNvSpPr>
          <p:nvPr/>
        </p:nvSpPr>
        <p:spPr bwMode="auto">
          <a:xfrm flipH="1">
            <a:off x="5269706" y="3558778"/>
            <a:ext cx="119063" cy="119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33" name="Line 272"/>
          <p:cNvSpPr>
            <a:spLocks noChangeAspect="1" noChangeShapeType="1"/>
          </p:cNvSpPr>
          <p:nvPr/>
        </p:nvSpPr>
        <p:spPr bwMode="auto">
          <a:xfrm flipH="1">
            <a:off x="5120878" y="3975497"/>
            <a:ext cx="117872" cy="119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34" name="Line 273"/>
          <p:cNvSpPr>
            <a:spLocks noChangeAspect="1" noChangeShapeType="1"/>
          </p:cNvSpPr>
          <p:nvPr/>
        </p:nvSpPr>
        <p:spPr bwMode="auto">
          <a:xfrm flipH="1">
            <a:off x="5568553" y="2932510"/>
            <a:ext cx="119063" cy="11787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35" name="Line 274"/>
          <p:cNvSpPr>
            <a:spLocks noChangeAspect="1" noChangeShapeType="1"/>
          </p:cNvSpPr>
          <p:nvPr/>
        </p:nvSpPr>
        <p:spPr bwMode="auto">
          <a:xfrm flipH="1">
            <a:off x="4972050" y="4185047"/>
            <a:ext cx="119063" cy="119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36" name="Line 275"/>
          <p:cNvSpPr>
            <a:spLocks noChangeAspect="1" noChangeShapeType="1"/>
          </p:cNvSpPr>
          <p:nvPr/>
        </p:nvSpPr>
        <p:spPr bwMode="auto">
          <a:xfrm flipH="1">
            <a:off x="4820841" y="4393406"/>
            <a:ext cx="117872" cy="119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37" name="Line 276"/>
          <p:cNvSpPr>
            <a:spLocks noChangeAspect="1" noChangeShapeType="1"/>
          </p:cNvSpPr>
          <p:nvPr/>
        </p:nvSpPr>
        <p:spPr bwMode="auto">
          <a:xfrm flipH="1">
            <a:off x="4673203" y="4602956"/>
            <a:ext cx="119063" cy="119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38" name="Line 277"/>
          <p:cNvSpPr>
            <a:spLocks noChangeAspect="1" noChangeShapeType="1"/>
          </p:cNvSpPr>
          <p:nvPr/>
        </p:nvSpPr>
        <p:spPr bwMode="auto">
          <a:xfrm>
            <a:off x="2878931" y="2275286"/>
            <a:ext cx="120254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39" name="Line 278"/>
          <p:cNvSpPr>
            <a:spLocks noChangeAspect="1" noChangeShapeType="1"/>
          </p:cNvSpPr>
          <p:nvPr/>
        </p:nvSpPr>
        <p:spPr bwMode="auto">
          <a:xfrm>
            <a:off x="3148012" y="2693194"/>
            <a:ext cx="120254" cy="14882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40" name="Line 279"/>
          <p:cNvSpPr>
            <a:spLocks noChangeAspect="1" noChangeShapeType="1"/>
          </p:cNvSpPr>
          <p:nvPr/>
        </p:nvSpPr>
        <p:spPr bwMode="auto">
          <a:xfrm>
            <a:off x="3296842" y="3319462"/>
            <a:ext cx="120253" cy="14882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41" name="Line 280"/>
          <p:cNvSpPr>
            <a:spLocks noChangeAspect="1" noChangeShapeType="1"/>
          </p:cNvSpPr>
          <p:nvPr/>
        </p:nvSpPr>
        <p:spPr bwMode="auto">
          <a:xfrm>
            <a:off x="3625455" y="3946923"/>
            <a:ext cx="120253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42" name="Line 281"/>
          <p:cNvSpPr>
            <a:spLocks noChangeAspect="1" noChangeShapeType="1"/>
          </p:cNvSpPr>
          <p:nvPr/>
        </p:nvSpPr>
        <p:spPr bwMode="auto">
          <a:xfrm>
            <a:off x="3775473" y="4183857"/>
            <a:ext cx="120253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43" name="Line 282"/>
          <p:cNvSpPr>
            <a:spLocks noChangeAspect="1" noChangeShapeType="1"/>
          </p:cNvSpPr>
          <p:nvPr/>
        </p:nvSpPr>
        <p:spPr bwMode="auto">
          <a:xfrm>
            <a:off x="3923111" y="4363642"/>
            <a:ext cx="120253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44" name="Line 283"/>
          <p:cNvSpPr>
            <a:spLocks noChangeAspect="1" noChangeShapeType="1"/>
          </p:cNvSpPr>
          <p:nvPr/>
        </p:nvSpPr>
        <p:spPr bwMode="auto">
          <a:xfrm flipH="1">
            <a:off x="5715000" y="2096691"/>
            <a:ext cx="119063" cy="119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45" name="Line 284"/>
          <p:cNvSpPr>
            <a:spLocks noChangeAspect="1" noChangeShapeType="1"/>
          </p:cNvSpPr>
          <p:nvPr/>
        </p:nvSpPr>
        <p:spPr bwMode="auto">
          <a:xfrm>
            <a:off x="5685235" y="2693194"/>
            <a:ext cx="0" cy="14882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46" name="Line 285"/>
          <p:cNvSpPr>
            <a:spLocks noChangeAspect="1" noChangeShapeType="1"/>
          </p:cNvSpPr>
          <p:nvPr/>
        </p:nvSpPr>
        <p:spPr bwMode="auto">
          <a:xfrm flipH="1">
            <a:off x="5715000" y="2724151"/>
            <a:ext cx="119063" cy="11787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47" name="Line 286"/>
          <p:cNvSpPr>
            <a:spLocks noChangeAspect="1" noChangeShapeType="1"/>
          </p:cNvSpPr>
          <p:nvPr/>
        </p:nvSpPr>
        <p:spPr bwMode="auto">
          <a:xfrm flipH="1">
            <a:off x="5417344" y="3349228"/>
            <a:ext cx="119063" cy="119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48" name="Line 287"/>
          <p:cNvSpPr>
            <a:spLocks noChangeAspect="1" noChangeShapeType="1"/>
          </p:cNvSpPr>
          <p:nvPr/>
        </p:nvSpPr>
        <p:spPr bwMode="auto">
          <a:xfrm>
            <a:off x="4043362" y="4781550"/>
            <a:ext cx="120254" cy="14882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49" name="Oval 288"/>
          <p:cNvSpPr>
            <a:spLocks noChangeAspect="1" noChangeArrowheads="1"/>
          </p:cNvSpPr>
          <p:nvPr/>
        </p:nvSpPr>
        <p:spPr bwMode="auto">
          <a:xfrm rot="-5400000">
            <a:off x="4313040" y="5557243"/>
            <a:ext cx="89297" cy="90488"/>
          </a:xfrm>
          <a:prstGeom prst="ellipse">
            <a:avLst/>
          </a:pr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2750" name="Line 289"/>
          <p:cNvSpPr>
            <a:spLocks noChangeAspect="1" noChangeShapeType="1"/>
          </p:cNvSpPr>
          <p:nvPr/>
        </p:nvSpPr>
        <p:spPr bwMode="auto">
          <a:xfrm>
            <a:off x="4342210" y="5406630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51" name="Line 290"/>
          <p:cNvSpPr>
            <a:spLocks noChangeAspect="1" noChangeShapeType="1"/>
          </p:cNvSpPr>
          <p:nvPr/>
        </p:nvSpPr>
        <p:spPr bwMode="auto">
          <a:xfrm>
            <a:off x="4221956" y="5437586"/>
            <a:ext cx="120254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52" name="Line 291"/>
          <p:cNvSpPr>
            <a:spLocks noChangeAspect="1" noChangeShapeType="1"/>
          </p:cNvSpPr>
          <p:nvPr/>
        </p:nvSpPr>
        <p:spPr bwMode="auto">
          <a:xfrm flipH="1">
            <a:off x="4373166" y="5229225"/>
            <a:ext cx="119063" cy="119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53" name="Line 292"/>
          <p:cNvSpPr>
            <a:spLocks noChangeAspect="1" noChangeShapeType="1"/>
          </p:cNvSpPr>
          <p:nvPr/>
        </p:nvSpPr>
        <p:spPr bwMode="auto">
          <a:xfrm flipV="1">
            <a:off x="2641997" y="2185988"/>
            <a:ext cx="0" cy="3430191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54" name="Text Box 293"/>
          <p:cNvSpPr txBox="1">
            <a:spLocks noChangeAspect="1" noChangeArrowheads="1"/>
          </p:cNvSpPr>
          <p:nvPr/>
        </p:nvSpPr>
        <p:spPr bwMode="auto">
          <a:xfrm>
            <a:off x="2102644" y="1943101"/>
            <a:ext cx="780983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GB" sz="1350">
                <a:latin typeface="Arial" charset="0"/>
                <a:cs typeface="Arial" charset="0"/>
              </a:rPr>
              <a:t>Present</a:t>
            </a:r>
          </a:p>
        </p:txBody>
      </p:sp>
      <p:sp>
        <p:nvSpPr>
          <p:cNvPr id="62755" name="Text Box 294"/>
          <p:cNvSpPr txBox="1">
            <a:spLocks noChangeAspect="1" noChangeArrowheads="1"/>
          </p:cNvSpPr>
          <p:nvPr/>
        </p:nvSpPr>
        <p:spPr bwMode="auto">
          <a:xfrm>
            <a:off x="2102644" y="3464719"/>
            <a:ext cx="562975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GB" sz="1350">
                <a:latin typeface="Arial" charset="0"/>
                <a:cs typeface="Arial" charset="0"/>
              </a:rPr>
              <a:t>Time</a:t>
            </a:r>
          </a:p>
        </p:txBody>
      </p:sp>
      <p:sp>
        <p:nvSpPr>
          <p:cNvPr id="62756" name="Line 297"/>
          <p:cNvSpPr>
            <a:spLocks noChangeAspect="1" noChangeShapeType="1"/>
          </p:cNvSpPr>
          <p:nvPr/>
        </p:nvSpPr>
        <p:spPr bwMode="auto">
          <a:xfrm>
            <a:off x="4575572" y="1885951"/>
            <a:ext cx="0" cy="2878931"/>
          </a:xfrm>
          <a:prstGeom prst="line">
            <a:avLst/>
          </a:prstGeom>
          <a:noFill/>
          <a:ln w="6350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57" name="Text Box 298"/>
          <p:cNvSpPr txBox="1">
            <a:spLocks noChangeAspect="1" noChangeArrowheads="1"/>
          </p:cNvSpPr>
          <p:nvPr/>
        </p:nvSpPr>
        <p:spPr bwMode="auto">
          <a:xfrm>
            <a:off x="3159920" y="1714500"/>
            <a:ext cx="135806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1800"/>
              <a:t>Population 1</a:t>
            </a:r>
          </a:p>
        </p:txBody>
      </p:sp>
      <p:sp>
        <p:nvSpPr>
          <p:cNvPr id="62758" name="Text Box 299"/>
          <p:cNvSpPr txBox="1">
            <a:spLocks noChangeAspect="1" noChangeArrowheads="1"/>
          </p:cNvSpPr>
          <p:nvPr/>
        </p:nvSpPr>
        <p:spPr bwMode="auto">
          <a:xfrm>
            <a:off x="4839891" y="1714500"/>
            <a:ext cx="135806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1800"/>
              <a:t>Population 2</a:t>
            </a:r>
          </a:p>
        </p:txBody>
      </p:sp>
      <p:sp>
        <p:nvSpPr>
          <p:cNvPr id="62759" name="Text Box 300"/>
          <p:cNvSpPr txBox="1">
            <a:spLocks noChangeArrowheads="1"/>
          </p:cNvSpPr>
          <p:nvPr/>
        </p:nvSpPr>
        <p:spPr bwMode="auto">
          <a:xfrm>
            <a:off x="1530169" y="990169"/>
            <a:ext cx="5956887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2100" b="1" dirty="0">
                <a:latin typeface="+mn-lt"/>
              </a:rPr>
              <a:t>Coalescent model with deep population subdivision</a:t>
            </a:r>
          </a:p>
        </p:txBody>
      </p:sp>
      <p:sp>
        <p:nvSpPr>
          <p:cNvPr id="62760" name="Text Box 303"/>
          <p:cNvSpPr txBox="1">
            <a:spLocks noChangeArrowheads="1"/>
          </p:cNvSpPr>
          <p:nvPr/>
        </p:nvSpPr>
        <p:spPr bwMode="auto">
          <a:xfrm>
            <a:off x="6030517" y="4585098"/>
            <a:ext cx="1960217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1500" dirty="0"/>
              <a:t>Time of divergence (</a:t>
            </a:r>
            <a:r>
              <a:rPr lang="en-US" sz="1500" i="1" dirty="0"/>
              <a:t>T</a:t>
            </a:r>
            <a:r>
              <a:rPr lang="en-US" sz="1500" dirty="0"/>
              <a:t>)</a:t>
            </a:r>
          </a:p>
        </p:txBody>
      </p:sp>
      <p:sp>
        <p:nvSpPr>
          <p:cNvPr id="62761" name="Line 304"/>
          <p:cNvSpPr>
            <a:spLocks noChangeShapeType="1"/>
          </p:cNvSpPr>
          <p:nvPr/>
        </p:nvSpPr>
        <p:spPr bwMode="auto">
          <a:xfrm flipH="1">
            <a:off x="4862513" y="4743450"/>
            <a:ext cx="12001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2762" name="Text Box 305"/>
          <p:cNvSpPr txBox="1">
            <a:spLocks noChangeArrowheads="1"/>
          </p:cNvSpPr>
          <p:nvPr/>
        </p:nvSpPr>
        <p:spPr bwMode="auto">
          <a:xfrm>
            <a:off x="4286251" y="1428750"/>
            <a:ext cx="1584088" cy="30008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1350"/>
              <a:t>Barrier to gene flow</a:t>
            </a:r>
          </a:p>
        </p:txBody>
      </p:sp>
      <p:sp>
        <p:nvSpPr>
          <p:cNvPr id="62763" name="Line 306"/>
          <p:cNvSpPr>
            <a:spLocks noChangeShapeType="1"/>
          </p:cNvSpPr>
          <p:nvPr/>
        </p:nvSpPr>
        <p:spPr bwMode="auto">
          <a:xfrm flipH="1">
            <a:off x="4572000" y="1714500"/>
            <a:ext cx="114300" cy="171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8452595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Oval 2"/>
          <p:cNvSpPr>
            <a:spLocks noChangeAspect="1" noChangeArrowheads="1"/>
          </p:cNvSpPr>
          <p:nvPr/>
        </p:nvSpPr>
        <p:spPr bwMode="auto">
          <a:xfrm rot="-5400000">
            <a:off x="2954536" y="2078867"/>
            <a:ext cx="89297" cy="904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11" name="Oval 3"/>
          <p:cNvSpPr>
            <a:spLocks noChangeAspect="1" noChangeArrowheads="1"/>
          </p:cNvSpPr>
          <p:nvPr/>
        </p:nvSpPr>
        <p:spPr bwMode="auto">
          <a:xfrm rot="-5400000">
            <a:off x="3103960" y="2079463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12" name="Oval 4"/>
          <p:cNvSpPr>
            <a:spLocks noChangeAspect="1" noChangeArrowheads="1"/>
          </p:cNvSpPr>
          <p:nvPr/>
        </p:nvSpPr>
        <p:spPr bwMode="auto">
          <a:xfrm rot="-5400000">
            <a:off x="3253979" y="2079463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13" name="Oval 5"/>
          <p:cNvSpPr>
            <a:spLocks noChangeAspect="1" noChangeArrowheads="1"/>
          </p:cNvSpPr>
          <p:nvPr/>
        </p:nvSpPr>
        <p:spPr bwMode="auto">
          <a:xfrm rot="-5400000">
            <a:off x="4148138" y="2079463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8614" name="Oval 6"/>
          <p:cNvSpPr>
            <a:spLocks noChangeAspect="1" noChangeArrowheads="1"/>
          </p:cNvSpPr>
          <p:nvPr/>
        </p:nvSpPr>
        <p:spPr bwMode="auto">
          <a:xfrm rot="-5400000">
            <a:off x="3402807" y="2079463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15" name="Oval 7"/>
          <p:cNvSpPr>
            <a:spLocks noChangeAspect="1" noChangeArrowheads="1"/>
          </p:cNvSpPr>
          <p:nvPr/>
        </p:nvSpPr>
        <p:spPr bwMode="auto">
          <a:xfrm rot="-5400000">
            <a:off x="3700463" y="2079463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16" name="Oval 8"/>
          <p:cNvSpPr>
            <a:spLocks noChangeAspect="1" noChangeArrowheads="1"/>
          </p:cNvSpPr>
          <p:nvPr/>
        </p:nvSpPr>
        <p:spPr bwMode="auto">
          <a:xfrm rot="-5400000">
            <a:off x="3850482" y="2079463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17" name="Oval 9"/>
          <p:cNvSpPr>
            <a:spLocks noChangeAspect="1" noChangeArrowheads="1"/>
          </p:cNvSpPr>
          <p:nvPr/>
        </p:nvSpPr>
        <p:spPr bwMode="auto">
          <a:xfrm rot="-5400000">
            <a:off x="4298157" y="2079463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18" name="Oval 10"/>
          <p:cNvSpPr>
            <a:spLocks noChangeAspect="1" noChangeArrowheads="1"/>
          </p:cNvSpPr>
          <p:nvPr/>
        </p:nvSpPr>
        <p:spPr bwMode="auto">
          <a:xfrm rot="-5400000">
            <a:off x="4597599" y="2078867"/>
            <a:ext cx="89297" cy="904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19" name="Oval 11"/>
          <p:cNvSpPr>
            <a:spLocks noChangeAspect="1" noChangeArrowheads="1"/>
          </p:cNvSpPr>
          <p:nvPr/>
        </p:nvSpPr>
        <p:spPr bwMode="auto">
          <a:xfrm rot="-5400000">
            <a:off x="5641777" y="2078867"/>
            <a:ext cx="89297" cy="904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20" name="Oval 12"/>
          <p:cNvSpPr>
            <a:spLocks noChangeAspect="1" noChangeArrowheads="1"/>
          </p:cNvSpPr>
          <p:nvPr/>
        </p:nvSpPr>
        <p:spPr bwMode="auto">
          <a:xfrm rot="-5400000">
            <a:off x="5492354" y="2079463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21" name="Oval 13"/>
          <p:cNvSpPr>
            <a:spLocks noChangeAspect="1" noChangeArrowheads="1"/>
          </p:cNvSpPr>
          <p:nvPr/>
        </p:nvSpPr>
        <p:spPr bwMode="auto">
          <a:xfrm rot="-5400000">
            <a:off x="4747023" y="2079463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22" name="Oval 14"/>
          <p:cNvSpPr>
            <a:spLocks noChangeAspect="1" noChangeArrowheads="1"/>
          </p:cNvSpPr>
          <p:nvPr/>
        </p:nvSpPr>
        <p:spPr bwMode="auto">
          <a:xfrm rot="-5400000">
            <a:off x="5044679" y="2079463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23" name="Oval 15"/>
          <p:cNvSpPr>
            <a:spLocks noChangeAspect="1" noChangeArrowheads="1"/>
          </p:cNvSpPr>
          <p:nvPr/>
        </p:nvSpPr>
        <p:spPr bwMode="auto">
          <a:xfrm rot="-5400000">
            <a:off x="5194698" y="2079463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8624" name="Oval 16"/>
          <p:cNvSpPr>
            <a:spLocks noChangeAspect="1" noChangeArrowheads="1"/>
          </p:cNvSpPr>
          <p:nvPr/>
        </p:nvSpPr>
        <p:spPr bwMode="auto">
          <a:xfrm>
            <a:off x="5342336" y="2079463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25" name="Oval 17"/>
          <p:cNvSpPr>
            <a:spLocks noChangeAspect="1" noChangeArrowheads="1"/>
          </p:cNvSpPr>
          <p:nvPr/>
        </p:nvSpPr>
        <p:spPr bwMode="auto">
          <a:xfrm>
            <a:off x="5940028" y="2079463"/>
            <a:ext cx="90488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26" name="Oval 18"/>
          <p:cNvSpPr>
            <a:spLocks noChangeAspect="1" noChangeArrowheads="1"/>
          </p:cNvSpPr>
          <p:nvPr/>
        </p:nvSpPr>
        <p:spPr bwMode="auto">
          <a:xfrm rot="-5400000">
            <a:off x="3102770" y="2287822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7030A0"/>
              </a:solidFill>
            </a:endParaRPr>
          </a:p>
        </p:txBody>
      </p:sp>
      <p:sp>
        <p:nvSpPr>
          <p:cNvPr id="68627" name="Oval 19"/>
          <p:cNvSpPr>
            <a:spLocks noChangeAspect="1" noChangeArrowheads="1"/>
          </p:cNvSpPr>
          <p:nvPr/>
        </p:nvSpPr>
        <p:spPr bwMode="auto">
          <a:xfrm rot="-5400000">
            <a:off x="3252789" y="2287822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7030A0"/>
              </a:solidFill>
            </a:endParaRPr>
          </a:p>
        </p:txBody>
      </p:sp>
      <p:sp>
        <p:nvSpPr>
          <p:cNvPr id="68628" name="Oval 20"/>
          <p:cNvSpPr>
            <a:spLocks noChangeAspect="1" noChangeArrowheads="1"/>
          </p:cNvSpPr>
          <p:nvPr/>
        </p:nvSpPr>
        <p:spPr bwMode="auto">
          <a:xfrm rot="-5400000">
            <a:off x="4146949" y="2287823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7030A0"/>
              </a:solidFill>
            </a:endParaRPr>
          </a:p>
        </p:txBody>
      </p:sp>
      <p:sp>
        <p:nvSpPr>
          <p:cNvPr id="68629" name="Oval 21"/>
          <p:cNvSpPr>
            <a:spLocks noChangeAspect="1" noChangeArrowheads="1"/>
          </p:cNvSpPr>
          <p:nvPr/>
        </p:nvSpPr>
        <p:spPr bwMode="auto">
          <a:xfrm rot="-5400000">
            <a:off x="3401617" y="2287823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7030A0"/>
              </a:solidFill>
            </a:endParaRPr>
          </a:p>
        </p:txBody>
      </p:sp>
      <p:sp>
        <p:nvSpPr>
          <p:cNvPr id="68630" name="Oval 22"/>
          <p:cNvSpPr>
            <a:spLocks noChangeAspect="1" noChangeArrowheads="1"/>
          </p:cNvSpPr>
          <p:nvPr/>
        </p:nvSpPr>
        <p:spPr bwMode="auto">
          <a:xfrm rot="-5400000">
            <a:off x="3699274" y="2287823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7030A0"/>
              </a:solidFill>
            </a:endParaRPr>
          </a:p>
        </p:txBody>
      </p:sp>
      <p:sp>
        <p:nvSpPr>
          <p:cNvPr id="68631" name="Oval 23"/>
          <p:cNvSpPr>
            <a:spLocks noChangeAspect="1" noChangeArrowheads="1"/>
          </p:cNvSpPr>
          <p:nvPr/>
        </p:nvSpPr>
        <p:spPr bwMode="auto">
          <a:xfrm rot="-5400000">
            <a:off x="3849292" y="2287823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7030A0"/>
              </a:solidFill>
            </a:endParaRPr>
          </a:p>
        </p:txBody>
      </p:sp>
      <p:sp>
        <p:nvSpPr>
          <p:cNvPr id="68632" name="Oval 24"/>
          <p:cNvSpPr>
            <a:spLocks noChangeAspect="1" noChangeArrowheads="1"/>
          </p:cNvSpPr>
          <p:nvPr/>
        </p:nvSpPr>
        <p:spPr bwMode="auto">
          <a:xfrm rot="-5400000">
            <a:off x="4297562" y="2287227"/>
            <a:ext cx="89297" cy="90488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7030A0"/>
              </a:solidFill>
            </a:endParaRPr>
          </a:p>
        </p:txBody>
      </p:sp>
      <p:sp>
        <p:nvSpPr>
          <p:cNvPr id="68633" name="Oval 25"/>
          <p:cNvSpPr>
            <a:spLocks noChangeAspect="1" noChangeArrowheads="1"/>
          </p:cNvSpPr>
          <p:nvPr/>
        </p:nvSpPr>
        <p:spPr bwMode="auto">
          <a:xfrm rot="-5400000">
            <a:off x="4597005" y="2287823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7030A0"/>
              </a:solidFill>
            </a:endParaRPr>
          </a:p>
        </p:txBody>
      </p:sp>
      <p:sp>
        <p:nvSpPr>
          <p:cNvPr id="68634" name="Oval 26"/>
          <p:cNvSpPr>
            <a:spLocks noChangeAspect="1" noChangeArrowheads="1"/>
          </p:cNvSpPr>
          <p:nvPr/>
        </p:nvSpPr>
        <p:spPr bwMode="auto">
          <a:xfrm rot="-5400000">
            <a:off x="5790011" y="2287823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7030A0"/>
              </a:solidFill>
            </a:endParaRPr>
          </a:p>
        </p:txBody>
      </p:sp>
      <p:sp>
        <p:nvSpPr>
          <p:cNvPr id="68635" name="Oval 27"/>
          <p:cNvSpPr>
            <a:spLocks noChangeAspect="1" noChangeArrowheads="1"/>
          </p:cNvSpPr>
          <p:nvPr/>
        </p:nvSpPr>
        <p:spPr bwMode="auto">
          <a:xfrm rot="-5400000">
            <a:off x="5640587" y="2287227"/>
            <a:ext cx="89297" cy="90488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7030A0"/>
              </a:solidFill>
            </a:endParaRPr>
          </a:p>
        </p:txBody>
      </p:sp>
      <p:sp>
        <p:nvSpPr>
          <p:cNvPr id="68636" name="Oval 28"/>
          <p:cNvSpPr>
            <a:spLocks noChangeAspect="1" noChangeArrowheads="1"/>
          </p:cNvSpPr>
          <p:nvPr/>
        </p:nvSpPr>
        <p:spPr bwMode="auto">
          <a:xfrm rot="-5400000">
            <a:off x="5491164" y="2287822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7030A0"/>
              </a:solidFill>
            </a:endParaRPr>
          </a:p>
        </p:txBody>
      </p:sp>
      <p:sp>
        <p:nvSpPr>
          <p:cNvPr id="68637" name="Oval 29"/>
          <p:cNvSpPr>
            <a:spLocks noChangeAspect="1" noChangeArrowheads="1"/>
          </p:cNvSpPr>
          <p:nvPr/>
        </p:nvSpPr>
        <p:spPr bwMode="auto">
          <a:xfrm rot="-5400000">
            <a:off x="4745833" y="2287822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7030A0"/>
              </a:solidFill>
            </a:endParaRPr>
          </a:p>
        </p:txBody>
      </p:sp>
      <p:sp>
        <p:nvSpPr>
          <p:cNvPr id="68638" name="Oval 30"/>
          <p:cNvSpPr>
            <a:spLocks noChangeAspect="1" noChangeArrowheads="1"/>
          </p:cNvSpPr>
          <p:nvPr/>
        </p:nvSpPr>
        <p:spPr bwMode="auto">
          <a:xfrm rot="-5400000">
            <a:off x="5043489" y="2287822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7030A0"/>
              </a:solidFill>
            </a:endParaRPr>
          </a:p>
        </p:txBody>
      </p:sp>
      <p:sp>
        <p:nvSpPr>
          <p:cNvPr id="68639" name="Oval 31"/>
          <p:cNvSpPr>
            <a:spLocks noChangeAspect="1" noChangeArrowheads="1"/>
          </p:cNvSpPr>
          <p:nvPr/>
        </p:nvSpPr>
        <p:spPr bwMode="auto">
          <a:xfrm>
            <a:off x="5341144" y="2287823"/>
            <a:ext cx="90488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7030A0"/>
              </a:solidFill>
            </a:endParaRPr>
          </a:p>
        </p:txBody>
      </p:sp>
      <p:sp>
        <p:nvSpPr>
          <p:cNvPr id="68640" name="Oval 32"/>
          <p:cNvSpPr>
            <a:spLocks noChangeAspect="1" noChangeArrowheads="1"/>
          </p:cNvSpPr>
          <p:nvPr/>
        </p:nvSpPr>
        <p:spPr bwMode="auto">
          <a:xfrm rot="-5400000">
            <a:off x="3252193" y="2496777"/>
            <a:ext cx="90488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41" name="Oval 33"/>
          <p:cNvSpPr>
            <a:spLocks noChangeAspect="1" noChangeArrowheads="1"/>
          </p:cNvSpPr>
          <p:nvPr/>
        </p:nvSpPr>
        <p:spPr bwMode="auto">
          <a:xfrm rot="-5400000">
            <a:off x="4146352" y="2496778"/>
            <a:ext cx="90488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42" name="Oval 34"/>
          <p:cNvSpPr>
            <a:spLocks noChangeAspect="1" noChangeArrowheads="1"/>
          </p:cNvSpPr>
          <p:nvPr/>
        </p:nvSpPr>
        <p:spPr bwMode="auto">
          <a:xfrm rot="-5400000">
            <a:off x="3401021" y="2496778"/>
            <a:ext cx="90488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43" name="Oval 35"/>
          <p:cNvSpPr>
            <a:spLocks noChangeAspect="1" noChangeArrowheads="1"/>
          </p:cNvSpPr>
          <p:nvPr/>
        </p:nvSpPr>
        <p:spPr bwMode="auto">
          <a:xfrm rot="-5400000">
            <a:off x="3698677" y="2496778"/>
            <a:ext cx="90488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44" name="Oval 36"/>
          <p:cNvSpPr>
            <a:spLocks noChangeAspect="1" noChangeArrowheads="1"/>
          </p:cNvSpPr>
          <p:nvPr/>
        </p:nvSpPr>
        <p:spPr bwMode="auto">
          <a:xfrm rot="-5400000">
            <a:off x="3848696" y="2496778"/>
            <a:ext cx="90488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45" name="Oval 37"/>
          <p:cNvSpPr>
            <a:spLocks noChangeAspect="1" noChangeArrowheads="1"/>
          </p:cNvSpPr>
          <p:nvPr/>
        </p:nvSpPr>
        <p:spPr bwMode="auto">
          <a:xfrm rot="-5400000">
            <a:off x="4446390" y="2496778"/>
            <a:ext cx="90488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46" name="Oval 38"/>
          <p:cNvSpPr>
            <a:spLocks noChangeAspect="1" noChangeArrowheads="1"/>
          </p:cNvSpPr>
          <p:nvPr/>
        </p:nvSpPr>
        <p:spPr bwMode="auto">
          <a:xfrm rot="-5400000">
            <a:off x="4596409" y="2496778"/>
            <a:ext cx="90488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47" name="Oval 39"/>
          <p:cNvSpPr>
            <a:spLocks noChangeAspect="1" noChangeArrowheads="1"/>
          </p:cNvSpPr>
          <p:nvPr/>
        </p:nvSpPr>
        <p:spPr bwMode="auto">
          <a:xfrm rot="-5400000">
            <a:off x="5639991" y="2496181"/>
            <a:ext cx="90488" cy="90488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48" name="Oval 40"/>
          <p:cNvSpPr>
            <a:spLocks noChangeAspect="1" noChangeArrowheads="1"/>
          </p:cNvSpPr>
          <p:nvPr/>
        </p:nvSpPr>
        <p:spPr bwMode="auto">
          <a:xfrm rot="-5400000">
            <a:off x="5490568" y="2496777"/>
            <a:ext cx="90488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49" name="Oval 41"/>
          <p:cNvSpPr>
            <a:spLocks noChangeAspect="1" noChangeArrowheads="1"/>
          </p:cNvSpPr>
          <p:nvPr/>
        </p:nvSpPr>
        <p:spPr bwMode="auto">
          <a:xfrm rot="-5400000">
            <a:off x="4745236" y="2496777"/>
            <a:ext cx="90488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50" name="Oval 42"/>
          <p:cNvSpPr>
            <a:spLocks noChangeAspect="1" noChangeArrowheads="1"/>
          </p:cNvSpPr>
          <p:nvPr/>
        </p:nvSpPr>
        <p:spPr bwMode="auto">
          <a:xfrm rot="-5400000">
            <a:off x="5042893" y="2496777"/>
            <a:ext cx="90488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51" name="Oval 43"/>
          <p:cNvSpPr>
            <a:spLocks noChangeAspect="1" noChangeArrowheads="1"/>
          </p:cNvSpPr>
          <p:nvPr/>
        </p:nvSpPr>
        <p:spPr bwMode="auto">
          <a:xfrm>
            <a:off x="5341144" y="2496181"/>
            <a:ext cx="90488" cy="90488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52" name="Oval 44"/>
          <p:cNvSpPr>
            <a:spLocks noChangeAspect="1" noChangeArrowheads="1"/>
          </p:cNvSpPr>
          <p:nvPr/>
        </p:nvSpPr>
        <p:spPr bwMode="auto">
          <a:xfrm rot="-5400000">
            <a:off x="3252193" y="2705136"/>
            <a:ext cx="90488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53" name="Oval 45"/>
          <p:cNvSpPr>
            <a:spLocks noChangeAspect="1" noChangeArrowheads="1"/>
          </p:cNvSpPr>
          <p:nvPr/>
        </p:nvSpPr>
        <p:spPr bwMode="auto">
          <a:xfrm rot="-5400000">
            <a:off x="3698677" y="2705137"/>
            <a:ext cx="90488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54" name="Oval 46"/>
          <p:cNvSpPr>
            <a:spLocks noChangeAspect="1" noChangeArrowheads="1"/>
          </p:cNvSpPr>
          <p:nvPr/>
        </p:nvSpPr>
        <p:spPr bwMode="auto">
          <a:xfrm rot="-5400000">
            <a:off x="3848696" y="2705137"/>
            <a:ext cx="90488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55" name="Oval 47"/>
          <p:cNvSpPr>
            <a:spLocks noChangeAspect="1" noChangeArrowheads="1"/>
          </p:cNvSpPr>
          <p:nvPr/>
        </p:nvSpPr>
        <p:spPr bwMode="auto">
          <a:xfrm rot="-5400000">
            <a:off x="4296966" y="2704540"/>
            <a:ext cx="90488" cy="90488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56" name="Oval 48"/>
          <p:cNvSpPr>
            <a:spLocks noChangeAspect="1" noChangeArrowheads="1"/>
          </p:cNvSpPr>
          <p:nvPr/>
        </p:nvSpPr>
        <p:spPr bwMode="auto">
          <a:xfrm rot="-5400000">
            <a:off x="4446390" y="2705137"/>
            <a:ext cx="90488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57" name="Oval 49"/>
          <p:cNvSpPr>
            <a:spLocks noChangeAspect="1" noChangeArrowheads="1"/>
          </p:cNvSpPr>
          <p:nvPr/>
        </p:nvSpPr>
        <p:spPr bwMode="auto">
          <a:xfrm rot="-5400000">
            <a:off x="5490568" y="2705136"/>
            <a:ext cx="90488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58" name="Oval 50"/>
          <p:cNvSpPr>
            <a:spLocks noChangeAspect="1" noChangeArrowheads="1"/>
          </p:cNvSpPr>
          <p:nvPr/>
        </p:nvSpPr>
        <p:spPr bwMode="auto">
          <a:xfrm rot="-5400000">
            <a:off x="4745236" y="2705136"/>
            <a:ext cx="90488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59" name="Oval 51"/>
          <p:cNvSpPr>
            <a:spLocks noChangeAspect="1" noChangeArrowheads="1"/>
          </p:cNvSpPr>
          <p:nvPr/>
        </p:nvSpPr>
        <p:spPr bwMode="auto">
          <a:xfrm rot="-5400000">
            <a:off x="5042893" y="2705136"/>
            <a:ext cx="90488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60" name="Oval 52"/>
          <p:cNvSpPr>
            <a:spLocks noChangeAspect="1" noChangeArrowheads="1"/>
          </p:cNvSpPr>
          <p:nvPr/>
        </p:nvSpPr>
        <p:spPr bwMode="auto">
          <a:xfrm>
            <a:off x="5341144" y="2704540"/>
            <a:ext cx="90488" cy="90488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61" name="Oval 53"/>
          <p:cNvSpPr>
            <a:spLocks noChangeAspect="1" noChangeArrowheads="1"/>
          </p:cNvSpPr>
          <p:nvPr/>
        </p:nvSpPr>
        <p:spPr bwMode="auto">
          <a:xfrm rot="-5400000">
            <a:off x="3700463" y="3748719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62" name="Oval 54"/>
          <p:cNvSpPr>
            <a:spLocks noChangeAspect="1" noChangeArrowheads="1"/>
          </p:cNvSpPr>
          <p:nvPr/>
        </p:nvSpPr>
        <p:spPr bwMode="auto">
          <a:xfrm rot="-5400000">
            <a:off x="3850482" y="3748719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63" name="Oval 55"/>
          <p:cNvSpPr>
            <a:spLocks noChangeAspect="1" noChangeArrowheads="1"/>
          </p:cNvSpPr>
          <p:nvPr/>
        </p:nvSpPr>
        <p:spPr bwMode="auto">
          <a:xfrm rot="-5400000">
            <a:off x="4298157" y="3748719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64" name="Oval 56"/>
          <p:cNvSpPr>
            <a:spLocks noChangeAspect="1" noChangeArrowheads="1"/>
          </p:cNvSpPr>
          <p:nvPr/>
        </p:nvSpPr>
        <p:spPr bwMode="auto">
          <a:xfrm rot="-5400000">
            <a:off x="4747023" y="3748720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65" name="Oval 57"/>
          <p:cNvSpPr>
            <a:spLocks noChangeAspect="1" noChangeArrowheads="1"/>
          </p:cNvSpPr>
          <p:nvPr/>
        </p:nvSpPr>
        <p:spPr bwMode="auto">
          <a:xfrm rot="-5400000">
            <a:off x="5044679" y="3748720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66" name="Oval 58"/>
          <p:cNvSpPr>
            <a:spLocks noChangeAspect="1" noChangeArrowheads="1"/>
          </p:cNvSpPr>
          <p:nvPr/>
        </p:nvSpPr>
        <p:spPr bwMode="auto">
          <a:xfrm rot="-5400000">
            <a:off x="3252789" y="2914091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67" name="Oval 59"/>
          <p:cNvSpPr>
            <a:spLocks noChangeAspect="1" noChangeArrowheads="1"/>
          </p:cNvSpPr>
          <p:nvPr/>
        </p:nvSpPr>
        <p:spPr bwMode="auto">
          <a:xfrm rot="-5400000">
            <a:off x="3699274" y="2914092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68" name="Oval 60"/>
          <p:cNvSpPr>
            <a:spLocks noChangeAspect="1" noChangeArrowheads="1"/>
          </p:cNvSpPr>
          <p:nvPr/>
        </p:nvSpPr>
        <p:spPr bwMode="auto">
          <a:xfrm rot="-5400000">
            <a:off x="3849292" y="2914092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69" name="Oval 61"/>
          <p:cNvSpPr>
            <a:spLocks noChangeAspect="1" noChangeArrowheads="1"/>
          </p:cNvSpPr>
          <p:nvPr/>
        </p:nvSpPr>
        <p:spPr bwMode="auto">
          <a:xfrm rot="-5400000">
            <a:off x="4297562" y="2913496"/>
            <a:ext cx="89297" cy="90488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70" name="Oval 62"/>
          <p:cNvSpPr>
            <a:spLocks noChangeAspect="1" noChangeArrowheads="1"/>
          </p:cNvSpPr>
          <p:nvPr/>
        </p:nvSpPr>
        <p:spPr bwMode="auto">
          <a:xfrm rot="-5400000">
            <a:off x="4446986" y="2914092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71" name="Oval 63"/>
          <p:cNvSpPr>
            <a:spLocks noChangeAspect="1" noChangeArrowheads="1"/>
          </p:cNvSpPr>
          <p:nvPr/>
        </p:nvSpPr>
        <p:spPr bwMode="auto">
          <a:xfrm rot="-5400000">
            <a:off x="5491164" y="2914091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72" name="Oval 64"/>
          <p:cNvSpPr>
            <a:spLocks noChangeAspect="1" noChangeArrowheads="1"/>
          </p:cNvSpPr>
          <p:nvPr/>
        </p:nvSpPr>
        <p:spPr bwMode="auto">
          <a:xfrm rot="-5400000">
            <a:off x="4745833" y="2914091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73" name="Oval 65"/>
          <p:cNvSpPr>
            <a:spLocks noChangeAspect="1" noChangeArrowheads="1"/>
          </p:cNvSpPr>
          <p:nvPr/>
        </p:nvSpPr>
        <p:spPr bwMode="auto">
          <a:xfrm rot="-5400000">
            <a:off x="5043489" y="2914091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74" name="Oval 66"/>
          <p:cNvSpPr>
            <a:spLocks noChangeAspect="1" noChangeArrowheads="1"/>
          </p:cNvSpPr>
          <p:nvPr/>
        </p:nvSpPr>
        <p:spPr bwMode="auto">
          <a:xfrm rot="-5400000">
            <a:off x="3401617" y="3122451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75" name="Oval 67"/>
          <p:cNvSpPr>
            <a:spLocks noChangeAspect="1" noChangeArrowheads="1"/>
          </p:cNvSpPr>
          <p:nvPr/>
        </p:nvSpPr>
        <p:spPr bwMode="auto">
          <a:xfrm rot="-5400000">
            <a:off x="3699273" y="3122451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76" name="Oval 68"/>
          <p:cNvSpPr>
            <a:spLocks noChangeAspect="1" noChangeArrowheads="1"/>
          </p:cNvSpPr>
          <p:nvPr/>
        </p:nvSpPr>
        <p:spPr bwMode="auto">
          <a:xfrm rot="-5400000">
            <a:off x="3849292" y="3122451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77" name="Oval 69"/>
          <p:cNvSpPr>
            <a:spLocks noChangeAspect="1" noChangeArrowheads="1"/>
          </p:cNvSpPr>
          <p:nvPr/>
        </p:nvSpPr>
        <p:spPr bwMode="auto">
          <a:xfrm rot="-5400000">
            <a:off x="4297561" y="3121855"/>
            <a:ext cx="89297" cy="90488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78" name="Oval 70"/>
          <p:cNvSpPr>
            <a:spLocks noChangeAspect="1" noChangeArrowheads="1"/>
          </p:cNvSpPr>
          <p:nvPr/>
        </p:nvSpPr>
        <p:spPr bwMode="auto">
          <a:xfrm rot="-5400000">
            <a:off x="4446985" y="3122451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79" name="Oval 71"/>
          <p:cNvSpPr>
            <a:spLocks noChangeAspect="1" noChangeArrowheads="1"/>
          </p:cNvSpPr>
          <p:nvPr/>
        </p:nvSpPr>
        <p:spPr bwMode="auto">
          <a:xfrm rot="-5400000">
            <a:off x="4745832" y="3122450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80" name="Oval 72"/>
          <p:cNvSpPr>
            <a:spLocks noChangeAspect="1" noChangeArrowheads="1"/>
          </p:cNvSpPr>
          <p:nvPr/>
        </p:nvSpPr>
        <p:spPr bwMode="auto">
          <a:xfrm rot="-5400000">
            <a:off x="5043488" y="3122450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81" name="Oval 73"/>
          <p:cNvSpPr>
            <a:spLocks noChangeAspect="1" noChangeArrowheads="1"/>
          </p:cNvSpPr>
          <p:nvPr/>
        </p:nvSpPr>
        <p:spPr bwMode="auto">
          <a:xfrm>
            <a:off x="5341144" y="3122450"/>
            <a:ext cx="90488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82" name="Oval 74"/>
          <p:cNvSpPr>
            <a:spLocks noChangeAspect="1" noChangeArrowheads="1"/>
          </p:cNvSpPr>
          <p:nvPr/>
        </p:nvSpPr>
        <p:spPr bwMode="auto">
          <a:xfrm rot="-5400000">
            <a:off x="3551635" y="3332001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83" name="Oval 75"/>
          <p:cNvSpPr>
            <a:spLocks noChangeAspect="1" noChangeArrowheads="1"/>
          </p:cNvSpPr>
          <p:nvPr/>
        </p:nvSpPr>
        <p:spPr bwMode="auto">
          <a:xfrm rot="-5400000">
            <a:off x="3700463" y="3332000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84" name="Oval 76"/>
          <p:cNvSpPr>
            <a:spLocks noChangeAspect="1" noChangeArrowheads="1"/>
          </p:cNvSpPr>
          <p:nvPr/>
        </p:nvSpPr>
        <p:spPr bwMode="auto">
          <a:xfrm rot="-5400000">
            <a:off x="3850482" y="3332000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85" name="Oval 77"/>
          <p:cNvSpPr>
            <a:spLocks noChangeAspect="1" noChangeArrowheads="1"/>
          </p:cNvSpPr>
          <p:nvPr/>
        </p:nvSpPr>
        <p:spPr bwMode="auto">
          <a:xfrm rot="-5400000">
            <a:off x="4298157" y="3332000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86" name="Oval 78"/>
          <p:cNvSpPr>
            <a:spLocks noChangeAspect="1" noChangeArrowheads="1"/>
          </p:cNvSpPr>
          <p:nvPr/>
        </p:nvSpPr>
        <p:spPr bwMode="auto">
          <a:xfrm rot="-5400000">
            <a:off x="4747023" y="3332001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87" name="Oval 79"/>
          <p:cNvSpPr>
            <a:spLocks noChangeAspect="1" noChangeArrowheads="1"/>
          </p:cNvSpPr>
          <p:nvPr/>
        </p:nvSpPr>
        <p:spPr bwMode="auto">
          <a:xfrm rot="-5400000">
            <a:off x="5044679" y="3332001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88" name="Oval 80"/>
          <p:cNvSpPr>
            <a:spLocks noChangeAspect="1" noChangeArrowheads="1"/>
          </p:cNvSpPr>
          <p:nvPr/>
        </p:nvSpPr>
        <p:spPr bwMode="auto">
          <a:xfrm rot="-5400000">
            <a:off x="5194698" y="3332001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89" name="Oval 81"/>
          <p:cNvSpPr>
            <a:spLocks noChangeAspect="1" noChangeArrowheads="1"/>
          </p:cNvSpPr>
          <p:nvPr/>
        </p:nvSpPr>
        <p:spPr bwMode="auto">
          <a:xfrm rot="-5400000">
            <a:off x="3550445" y="3540360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90" name="Oval 82"/>
          <p:cNvSpPr>
            <a:spLocks noChangeAspect="1" noChangeArrowheads="1"/>
          </p:cNvSpPr>
          <p:nvPr/>
        </p:nvSpPr>
        <p:spPr bwMode="auto">
          <a:xfrm rot="-5400000">
            <a:off x="3699274" y="3540361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91" name="Oval 83"/>
          <p:cNvSpPr>
            <a:spLocks noChangeAspect="1" noChangeArrowheads="1"/>
          </p:cNvSpPr>
          <p:nvPr/>
        </p:nvSpPr>
        <p:spPr bwMode="auto">
          <a:xfrm rot="-5400000">
            <a:off x="3849292" y="3540361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92" name="Oval 84"/>
          <p:cNvSpPr>
            <a:spLocks noChangeAspect="1" noChangeArrowheads="1"/>
          </p:cNvSpPr>
          <p:nvPr/>
        </p:nvSpPr>
        <p:spPr bwMode="auto">
          <a:xfrm rot="-5400000">
            <a:off x="4297562" y="3539764"/>
            <a:ext cx="89297" cy="90488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93" name="Oval 85"/>
          <p:cNvSpPr>
            <a:spLocks noChangeAspect="1" noChangeArrowheads="1"/>
          </p:cNvSpPr>
          <p:nvPr/>
        </p:nvSpPr>
        <p:spPr bwMode="auto">
          <a:xfrm rot="-5400000">
            <a:off x="4745833" y="3540360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94" name="Oval 86"/>
          <p:cNvSpPr>
            <a:spLocks noChangeAspect="1" noChangeArrowheads="1"/>
          </p:cNvSpPr>
          <p:nvPr/>
        </p:nvSpPr>
        <p:spPr bwMode="auto">
          <a:xfrm rot="-5400000">
            <a:off x="5043489" y="3540360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95" name="Oval 87"/>
          <p:cNvSpPr>
            <a:spLocks noChangeAspect="1" noChangeArrowheads="1"/>
          </p:cNvSpPr>
          <p:nvPr/>
        </p:nvSpPr>
        <p:spPr bwMode="auto">
          <a:xfrm rot="-5400000">
            <a:off x="5193508" y="3540360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96" name="Oval 88"/>
          <p:cNvSpPr>
            <a:spLocks noChangeAspect="1" noChangeArrowheads="1"/>
          </p:cNvSpPr>
          <p:nvPr/>
        </p:nvSpPr>
        <p:spPr bwMode="auto">
          <a:xfrm rot="-5400000">
            <a:off x="3849292" y="3958270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97" name="Oval 89"/>
          <p:cNvSpPr>
            <a:spLocks noChangeAspect="1" noChangeArrowheads="1"/>
          </p:cNvSpPr>
          <p:nvPr/>
        </p:nvSpPr>
        <p:spPr bwMode="auto">
          <a:xfrm>
            <a:off x="3998119" y="3958269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98" name="Oval 90"/>
          <p:cNvSpPr>
            <a:spLocks noChangeAspect="1" noChangeArrowheads="1"/>
          </p:cNvSpPr>
          <p:nvPr/>
        </p:nvSpPr>
        <p:spPr bwMode="auto">
          <a:xfrm rot="-5400000">
            <a:off x="4297561" y="3957673"/>
            <a:ext cx="89297" cy="90488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699" name="Oval 91"/>
          <p:cNvSpPr>
            <a:spLocks noChangeAspect="1" noChangeArrowheads="1"/>
          </p:cNvSpPr>
          <p:nvPr/>
        </p:nvSpPr>
        <p:spPr bwMode="auto">
          <a:xfrm rot="-5400000">
            <a:off x="4745832" y="3958269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00" name="Oval 92"/>
          <p:cNvSpPr>
            <a:spLocks noChangeAspect="1" noChangeArrowheads="1"/>
          </p:cNvSpPr>
          <p:nvPr/>
        </p:nvSpPr>
        <p:spPr bwMode="auto">
          <a:xfrm rot="-5400000">
            <a:off x="4894660" y="3958270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01" name="Oval 93"/>
          <p:cNvSpPr>
            <a:spLocks noChangeAspect="1" noChangeArrowheads="1"/>
          </p:cNvSpPr>
          <p:nvPr/>
        </p:nvSpPr>
        <p:spPr bwMode="auto">
          <a:xfrm>
            <a:off x="3998119" y="4166629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02" name="Oval 94"/>
          <p:cNvSpPr>
            <a:spLocks noChangeAspect="1" noChangeArrowheads="1"/>
          </p:cNvSpPr>
          <p:nvPr/>
        </p:nvSpPr>
        <p:spPr bwMode="auto">
          <a:xfrm rot="-5400000">
            <a:off x="4297562" y="4166033"/>
            <a:ext cx="89297" cy="90488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03" name="Oval 95"/>
          <p:cNvSpPr>
            <a:spLocks noChangeAspect="1" noChangeArrowheads="1"/>
          </p:cNvSpPr>
          <p:nvPr/>
        </p:nvSpPr>
        <p:spPr bwMode="auto">
          <a:xfrm rot="-5400000">
            <a:off x="4745833" y="4166629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04" name="Oval 96"/>
          <p:cNvSpPr>
            <a:spLocks noChangeAspect="1" noChangeArrowheads="1"/>
          </p:cNvSpPr>
          <p:nvPr/>
        </p:nvSpPr>
        <p:spPr bwMode="auto">
          <a:xfrm>
            <a:off x="3998119" y="4376179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05" name="Oval 97"/>
          <p:cNvSpPr>
            <a:spLocks noChangeAspect="1" noChangeArrowheads="1"/>
          </p:cNvSpPr>
          <p:nvPr/>
        </p:nvSpPr>
        <p:spPr bwMode="auto">
          <a:xfrm rot="-5400000">
            <a:off x="4297562" y="4375583"/>
            <a:ext cx="89297" cy="90488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06" name="Oval 98"/>
          <p:cNvSpPr>
            <a:spLocks noChangeAspect="1" noChangeArrowheads="1"/>
          </p:cNvSpPr>
          <p:nvPr/>
        </p:nvSpPr>
        <p:spPr bwMode="auto">
          <a:xfrm rot="-5400000">
            <a:off x="4597005" y="4376179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07" name="Oval 99"/>
          <p:cNvSpPr>
            <a:spLocks noChangeAspect="1" noChangeArrowheads="1"/>
          </p:cNvSpPr>
          <p:nvPr/>
        </p:nvSpPr>
        <p:spPr bwMode="auto">
          <a:xfrm rot="-5400000">
            <a:off x="4146948" y="4584538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08" name="Oval 100"/>
          <p:cNvSpPr>
            <a:spLocks noChangeAspect="1" noChangeArrowheads="1"/>
          </p:cNvSpPr>
          <p:nvPr/>
        </p:nvSpPr>
        <p:spPr bwMode="auto">
          <a:xfrm rot="-5400000">
            <a:off x="4446985" y="4584538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09" name="Oval 101"/>
          <p:cNvSpPr>
            <a:spLocks noChangeAspect="1" noChangeArrowheads="1"/>
          </p:cNvSpPr>
          <p:nvPr/>
        </p:nvSpPr>
        <p:spPr bwMode="auto">
          <a:xfrm rot="-5400000">
            <a:off x="4597004" y="4584538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10" name="Oval 102"/>
          <p:cNvSpPr>
            <a:spLocks noChangeAspect="1" noChangeArrowheads="1"/>
          </p:cNvSpPr>
          <p:nvPr/>
        </p:nvSpPr>
        <p:spPr bwMode="auto">
          <a:xfrm rot="-5400000">
            <a:off x="4146948" y="4794088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11" name="Oval 103"/>
          <p:cNvSpPr>
            <a:spLocks noChangeAspect="1" noChangeArrowheads="1"/>
          </p:cNvSpPr>
          <p:nvPr/>
        </p:nvSpPr>
        <p:spPr bwMode="auto">
          <a:xfrm rot="-5400000">
            <a:off x="4446985" y="4794088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12" name="Oval 104"/>
          <p:cNvSpPr>
            <a:spLocks noChangeAspect="1" noChangeArrowheads="1"/>
          </p:cNvSpPr>
          <p:nvPr/>
        </p:nvSpPr>
        <p:spPr bwMode="auto">
          <a:xfrm rot="-5400000">
            <a:off x="2805113" y="1869913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13" name="Oval 105"/>
          <p:cNvSpPr>
            <a:spLocks noChangeAspect="1" noChangeArrowheads="1"/>
          </p:cNvSpPr>
          <p:nvPr/>
        </p:nvSpPr>
        <p:spPr bwMode="auto">
          <a:xfrm rot="-5400000">
            <a:off x="2953942" y="1869913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14" name="Oval 106"/>
          <p:cNvSpPr>
            <a:spLocks noChangeAspect="1" noChangeArrowheads="1"/>
          </p:cNvSpPr>
          <p:nvPr/>
        </p:nvSpPr>
        <p:spPr bwMode="auto">
          <a:xfrm rot="-5400000">
            <a:off x="3102769" y="1869913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15" name="Oval 107"/>
          <p:cNvSpPr>
            <a:spLocks noChangeAspect="1" noChangeArrowheads="1"/>
          </p:cNvSpPr>
          <p:nvPr/>
        </p:nvSpPr>
        <p:spPr bwMode="auto">
          <a:xfrm rot="-5400000">
            <a:off x="3252788" y="1869913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16" name="Oval 108"/>
          <p:cNvSpPr>
            <a:spLocks noChangeAspect="1" noChangeArrowheads="1"/>
          </p:cNvSpPr>
          <p:nvPr/>
        </p:nvSpPr>
        <p:spPr bwMode="auto">
          <a:xfrm rot="-5400000">
            <a:off x="3401617" y="1869913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17" name="Oval 109"/>
          <p:cNvSpPr>
            <a:spLocks noChangeAspect="1" noChangeArrowheads="1"/>
          </p:cNvSpPr>
          <p:nvPr/>
        </p:nvSpPr>
        <p:spPr bwMode="auto">
          <a:xfrm rot="-5400000">
            <a:off x="3699273" y="1869913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18" name="Oval 110"/>
          <p:cNvSpPr>
            <a:spLocks noChangeAspect="1" noChangeArrowheads="1"/>
          </p:cNvSpPr>
          <p:nvPr/>
        </p:nvSpPr>
        <p:spPr bwMode="auto">
          <a:xfrm rot="-5400000">
            <a:off x="3849292" y="1869913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19" name="Oval 111"/>
          <p:cNvSpPr>
            <a:spLocks noChangeAspect="1" noChangeArrowheads="1"/>
          </p:cNvSpPr>
          <p:nvPr/>
        </p:nvSpPr>
        <p:spPr bwMode="auto">
          <a:xfrm>
            <a:off x="3998119" y="1869913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8720" name="Oval 112"/>
          <p:cNvSpPr>
            <a:spLocks noChangeAspect="1" noChangeArrowheads="1"/>
          </p:cNvSpPr>
          <p:nvPr/>
        </p:nvSpPr>
        <p:spPr bwMode="auto">
          <a:xfrm rot="-5400000">
            <a:off x="4297561" y="1869317"/>
            <a:ext cx="89297" cy="904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21" name="Oval 113"/>
          <p:cNvSpPr>
            <a:spLocks noChangeAspect="1" noChangeArrowheads="1"/>
          </p:cNvSpPr>
          <p:nvPr/>
        </p:nvSpPr>
        <p:spPr bwMode="auto">
          <a:xfrm rot="-5400000">
            <a:off x="4597004" y="1869913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22" name="Oval 114"/>
          <p:cNvSpPr>
            <a:spLocks noChangeAspect="1" noChangeArrowheads="1"/>
          </p:cNvSpPr>
          <p:nvPr/>
        </p:nvSpPr>
        <p:spPr bwMode="auto">
          <a:xfrm rot="-5400000">
            <a:off x="5640586" y="1869317"/>
            <a:ext cx="89297" cy="904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23" name="Oval 115"/>
          <p:cNvSpPr>
            <a:spLocks noChangeAspect="1" noChangeArrowheads="1"/>
          </p:cNvSpPr>
          <p:nvPr/>
        </p:nvSpPr>
        <p:spPr bwMode="auto">
          <a:xfrm rot="-5400000">
            <a:off x="5491163" y="1869913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24" name="Oval 116"/>
          <p:cNvSpPr>
            <a:spLocks noChangeAspect="1" noChangeArrowheads="1"/>
          </p:cNvSpPr>
          <p:nvPr/>
        </p:nvSpPr>
        <p:spPr bwMode="auto">
          <a:xfrm rot="-5400000">
            <a:off x="4745832" y="1869913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25" name="Oval 117"/>
          <p:cNvSpPr>
            <a:spLocks noChangeAspect="1" noChangeArrowheads="1"/>
          </p:cNvSpPr>
          <p:nvPr/>
        </p:nvSpPr>
        <p:spPr bwMode="auto">
          <a:xfrm rot="-5400000">
            <a:off x="4894660" y="1869913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26" name="Oval 118"/>
          <p:cNvSpPr>
            <a:spLocks noChangeAspect="1" noChangeArrowheads="1"/>
          </p:cNvSpPr>
          <p:nvPr/>
        </p:nvSpPr>
        <p:spPr bwMode="auto">
          <a:xfrm rot="-5400000">
            <a:off x="5043488" y="1869913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27" name="Oval 119"/>
          <p:cNvSpPr>
            <a:spLocks noChangeAspect="1" noChangeArrowheads="1"/>
          </p:cNvSpPr>
          <p:nvPr/>
        </p:nvSpPr>
        <p:spPr bwMode="auto">
          <a:xfrm rot="-5400000">
            <a:off x="5193507" y="1869913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8728" name="Oval 120"/>
          <p:cNvSpPr>
            <a:spLocks noChangeAspect="1" noChangeArrowheads="1"/>
          </p:cNvSpPr>
          <p:nvPr/>
        </p:nvSpPr>
        <p:spPr bwMode="auto">
          <a:xfrm>
            <a:off x="5341144" y="1869913"/>
            <a:ext cx="90488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29" name="Oval 121"/>
          <p:cNvSpPr>
            <a:spLocks noChangeAspect="1" noChangeArrowheads="1"/>
          </p:cNvSpPr>
          <p:nvPr/>
        </p:nvSpPr>
        <p:spPr bwMode="auto">
          <a:xfrm>
            <a:off x="5940030" y="1869913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30" name="Oval 122"/>
          <p:cNvSpPr>
            <a:spLocks noChangeAspect="1" noChangeArrowheads="1"/>
          </p:cNvSpPr>
          <p:nvPr/>
        </p:nvSpPr>
        <p:spPr bwMode="auto">
          <a:xfrm rot="-5400000">
            <a:off x="2805114" y="1661554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31" name="Oval 123"/>
          <p:cNvSpPr>
            <a:spLocks noChangeAspect="1" noChangeArrowheads="1"/>
          </p:cNvSpPr>
          <p:nvPr/>
        </p:nvSpPr>
        <p:spPr bwMode="auto">
          <a:xfrm rot="-5400000">
            <a:off x="2953942" y="1661554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32" name="Oval 124"/>
          <p:cNvSpPr>
            <a:spLocks noChangeAspect="1" noChangeArrowheads="1"/>
          </p:cNvSpPr>
          <p:nvPr/>
        </p:nvSpPr>
        <p:spPr bwMode="auto">
          <a:xfrm rot="-5400000">
            <a:off x="3102770" y="1661554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33" name="Oval 125"/>
          <p:cNvSpPr>
            <a:spLocks noChangeAspect="1" noChangeArrowheads="1"/>
          </p:cNvSpPr>
          <p:nvPr/>
        </p:nvSpPr>
        <p:spPr bwMode="auto">
          <a:xfrm rot="-5400000">
            <a:off x="3252789" y="1661554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34" name="Oval 126"/>
          <p:cNvSpPr>
            <a:spLocks noChangeAspect="1" noChangeArrowheads="1"/>
          </p:cNvSpPr>
          <p:nvPr/>
        </p:nvSpPr>
        <p:spPr bwMode="auto">
          <a:xfrm rot="-5400000">
            <a:off x="4146949" y="1661554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8735" name="Oval 127"/>
          <p:cNvSpPr>
            <a:spLocks noChangeAspect="1" noChangeArrowheads="1"/>
          </p:cNvSpPr>
          <p:nvPr/>
        </p:nvSpPr>
        <p:spPr bwMode="auto">
          <a:xfrm rot="-5400000">
            <a:off x="3401617" y="1661554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36" name="Oval 128"/>
          <p:cNvSpPr>
            <a:spLocks noChangeAspect="1" noChangeArrowheads="1"/>
          </p:cNvSpPr>
          <p:nvPr/>
        </p:nvSpPr>
        <p:spPr bwMode="auto">
          <a:xfrm rot="-5400000">
            <a:off x="3550445" y="1661554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37" name="Oval 129"/>
          <p:cNvSpPr>
            <a:spLocks noChangeAspect="1" noChangeArrowheads="1"/>
          </p:cNvSpPr>
          <p:nvPr/>
        </p:nvSpPr>
        <p:spPr bwMode="auto">
          <a:xfrm rot="-5400000">
            <a:off x="3699274" y="1661554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38" name="Oval 130"/>
          <p:cNvSpPr>
            <a:spLocks noChangeAspect="1" noChangeArrowheads="1"/>
          </p:cNvSpPr>
          <p:nvPr/>
        </p:nvSpPr>
        <p:spPr bwMode="auto">
          <a:xfrm rot="-5400000">
            <a:off x="3849292" y="1661554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39" name="Oval 131"/>
          <p:cNvSpPr>
            <a:spLocks noChangeAspect="1" noChangeArrowheads="1"/>
          </p:cNvSpPr>
          <p:nvPr/>
        </p:nvSpPr>
        <p:spPr bwMode="auto">
          <a:xfrm>
            <a:off x="3998119" y="1661554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8740" name="Oval 132"/>
          <p:cNvSpPr>
            <a:spLocks noChangeAspect="1" noChangeArrowheads="1"/>
          </p:cNvSpPr>
          <p:nvPr/>
        </p:nvSpPr>
        <p:spPr bwMode="auto">
          <a:xfrm rot="-5400000">
            <a:off x="4297562" y="1660958"/>
            <a:ext cx="89297" cy="904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41" name="Oval 133"/>
          <p:cNvSpPr>
            <a:spLocks noChangeAspect="1" noChangeArrowheads="1"/>
          </p:cNvSpPr>
          <p:nvPr/>
        </p:nvSpPr>
        <p:spPr bwMode="auto">
          <a:xfrm rot="-5400000">
            <a:off x="4446986" y="1661554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42" name="Oval 134"/>
          <p:cNvSpPr>
            <a:spLocks noChangeAspect="1" noChangeArrowheads="1"/>
          </p:cNvSpPr>
          <p:nvPr/>
        </p:nvSpPr>
        <p:spPr bwMode="auto">
          <a:xfrm rot="-5400000">
            <a:off x="4597005" y="1661554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43" name="Oval 135"/>
          <p:cNvSpPr>
            <a:spLocks noChangeAspect="1" noChangeArrowheads="1"/>
          </p:cNvSpPr>
          <p:nvPr/>
        </p:nvSpPr>
        <p:spPr bwMode="auto">
          <a:xfrm rot="-5400000">
            <a:off x="5790011" y="1661554"/>
            <a:ext cx="89297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44" name="Oval 136"/>
          <p:cNvSpPr>
            <a:spLocks noChangeAspect="1" noChangeArrowheads="1"/>
          </p:cNvSpPr>
          <p:nvPr/>
        </p:nvSpPr>
        <p:spPr bwMode="auto">
          <a:xfrm rot="-5400000">
            <a:off x="5640587" y="1660958"/>
            <a:ext cx="89297" cy="904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45" name="Oval 137"/>
          <p:cNvSpPr>
            <a:spLocks noChangeAspect="1" noChangeArrowheads="1"/>
          </p:cNvSpPr>
          <p:nvPr/>
        </p:nvSpPr>
        <p:spPr bwMode="auto">
          <a:xfrm rot="-5400000">
            <a:off x="5491164" y="1661554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46" name="Oval 138"/>
          <p:cNvSpPr>
            <a:spLocks noChangeAspect="1" noChangeArrowheads="1"/>
          </p:cNvSpPr>
          <p:nvPr/>
        </p:nvSpPr>
        <p:spPr bwMode="auto">
          <a:xfrm rot="-5400000">
            <a:off x="4745833" y="1661554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47" name="Oval 139"/>
          <p:cNvSpPr>
            <a:spLocks noChangeAspect="1" noChangeArrowheads="1"/>
          </p:cNvSpPr>
          <p:nvPr/>
        </p:nvSpPr>
        <p:spPr bwMode="auto">
          <a:xfrm rot="-5400000">
            <a:off x="4894661" y="1661554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48" name="Oval 140"/>
          <p:cNvSpPr>
            <a:spLocks noChangeAspect="1" noChangeArrowheads="1"/>
          </p:cNvSpPr>
          <p:nvPr/>
        </p:nvSpPr>
        <p:spPr bwMode="auto">
          <a:xfrm rot="-5400000">
            <a:off x="5043489" y="1661554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49" name="Oval 141"/>
          <p:cNvSpPr>
            <a:spLocks noChangeAspect="1" noChangeArrowheads="1"/>
          </p:cNvSpPr>
          <p:nvPr/>
        </p:nvSpPr>
        <p:spPr bwMode="auto">
          <a:xfrm rot="-5400000">
            <a:off x="5193508" y="1661554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>
              <a:solidFill>
                <a:srgbClr val="2413FB"/>
              </a:solidFill>
            </a:endParaRPr>
          </a:p>
        </p:txBody>
      </p:sp>
      <p:sp>
        <p:nvSpPr>
          <p:cNvPr id="68750" name="Oval 142"/>
          <p:cNvSpPr>
            <a:spLocks noChangeAspect="1" noChangeArrowheads="1"/>
          </p:cNvSpPr>
          <p:nvPr/>
        </p:nvSpPr>
        <p:spPr bwMode="auto">
          <a:xfrm>
            <a:off x="5341144" y="1661554"/>
            <a:ext cx="90488" cy="8929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51" name="Oval 143"/>
          <p:cNvSpPr>
            <a:spLocks noChangeAspect="1" noChangeArrowheads="1"/>
          </p:cNvSpPr>
          <p:nvPr/>
        </p:nvSpPr>
        <p:spPr bwMode="auto">
          <a:xfrm>
            <a:off x="5940030" y="1661554"/>
            <a:ext cx="89297" cy="89297"/>
          </a:xfrm>
          <a:prstGeom prst="ellipse">
            <a:avLst/>
          </a:prstGeom>
          <a:solidFill>
            <a:srgbClr val="2413F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52" name="Oval 144"/>
          <p:cNvSpPr>
            <a:spLocks noChangeAspect="1" noChangeArrowheads="1"/>
          </p:cNvSpPr>
          <p:nvPr/>
        </p:nvSpPr>
        <p:spPr bwMode="auto">
          <a:xfrm rot="-5400000">
            <a:off x="4146949" y="5002448"/>
            <a:ext cx="89297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53" name="Oval 145"/>
          <p:cNvSpPr>
            <a:spLocks noChangeAspect="1" noChangeArrowheads="1"/>
          </p:cNvSpPr>
          <p:nvPr/>
        </p:nvSpPr>
        <p:spPr bwMode="auto">
          <a:xfrm rot="-5400000">
            <a:off x="4297562" y="5001852"/>
            <a:ext cx="89297" cy="90488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754" name="Line 146"/>
          <p:cNvSpPr>
            <a:spLocks noChangeAspect="1" noChangeShapeType="1"/>
          </p:cNvSpPr>
          <p:nvPr/>
        </p:nvSpPr>
        <p:spPr bwMode="auto">
          <a:xfrm>
            <a:off x="2834879" y="1721085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755" name="Line 147"/>
          <p:cNvSpPr>
            <a:spLocks noChangeAspect="1" noChangeShapeType="1"/>
          </p:cNvSpPr>
          <p:nvPr/>
        </p:nvSpPr>
        <p:spPr bwMode="auto">
          <a:xfrm>
            <a:off x="2983707" y="1721085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756" name="Line 148"/>
          <p:cNvSpPr>
            <a:spLocks noChangeAspect="1" noChangeShapeType="1"/>
          </p:cNvSpPr>
          <p:nvPr/>
        </p:nvSpPr>
        <p:spPr bwMode="auto">
          <a:xfrm>
            <a:off x="3133726" y="1721085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757" name="Line 149"/>
          <p:cNvSpPr>
            <a:spLocks noChangeAspect="1" noChangeShapeType="1"/>
          </p:cNvSpPr>
          <p:nvPr/>
        </p:nvSpPr>
        <p:spPr bwMode="auto">
          <a:xfrm>
            <a:off x="3282554" y="1721085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758" name="Line 150"/>
          <p:cNvSpPr>
            <a:spLocks noChangeAspect="1" noChangeShapeType="1"/>
          </p:cNvSpPr>
          <p:nvPr/>
        </p:nvSpPr>
        <p:spPr bwMode="auto">
          <a:xfrm>
            <a:off x="3431382" y="1721085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759" name="Line 151"/>
          <p:cNvSpPr>
            <a:spLocks noChangeAspect="1" noChangeShapeType="1"/>
          </p:cNvSpPr>
          <p:nvPr/>
        </p:nvSpPr>
        <p:spPr bwMode="auto">
          <a:xfrm>
            <a:off x="3609977" y="1721085"/>
            <a:ext cx="120253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760" name="Line 152"/>
          <p:cNvSpPr>
            <a:spLocks noChangeAspect="1" noChangeShapeType="1"/>
          </p:cNvSpPr>
          <p:nvPr/>
        </p:nvSpPr>
        <p:spPr bwMode="auto">
          <a:xfrm flipH="1">
            <a:off x="4058841" y="1750850"/>
            <a:ext cx="119063" cy="119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761" name="Line 153"/>
          <p:cNvSpPr>
            <a:spLocks noChangeAspect="1" noChangeShapeType="1"/>
          </p:cNvSpPr>
          <p:nvPr/>
        </p:nvSpPr>
        <p:spPr bwMode="auto">
          <a:xfrm>
            <a:off x="3730229" y="1721085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762" name="Line 154"/>
          <p:cNvSpPr>
            <a:spLocks noChangeAspect="1" noChangeShapeType="1"/>
          </p:cNvSpPr>
          <p:nvPr/>
        </p:nvSpPr>
        <p:spPr bwMode="auto">
          <a:xfrm>
            <a:off x="3880247" y="1721085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763" name="Line 155"/>
          <p:cNvSpPr>
            <a:spLocks noChangeAspect="1" noChangeShapeType="1"/>
          </p:cNvSpPr>
          <p:nvPr/>
        </p:nvSpPr>
        <p:spPr bwMode="auto">
          <a:xfrm>
            <a:off x="4027885" y="1721085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764" name="Line 156"/>
          <p:cNvSpPr>
            <a:spLocks noChangeAspect="1" noChangeShapeType="1"/>
          </p:cNvSpPr>
          <p:nvPr/>
        </p:nvSpPr>
        <p:spPr bwMode="auto">
          <a:xfrm>
            <a:off x="4329113" y="1721085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765" name="Line 157"/>
          <p:cNvSpPr>
            <a:spLocks noChangeAspect="1" noChangeShapeType="1"/>
          </p:cNvSpPr>
          <p:nvPr/>
        </p:nvSpPr>
        <p:spPr bwMode="auto">
          <a:xfrm>
            <a:off x="4507708" y="1721085"/>
            <a:ext cx="120253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766" name="Line 158"/>
          <p:cNvSpPr>
            <a:spLocks noChangeAspect="1" noChangeShapeType="1"/>
          </p:cNvSpPr>
          <p:nvPr/>
        </p:nvSpPr>
        <p:spPr bwMode="auto">
          <a:xfrm>
            <a:off x="4627960" y="1721085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767" name="Line 159"/>
          <p:cNvSpPr>
            <a:spLocks noChangeAspect="1" noChangeShapeType="1"/>
          </p:cNvSpPr>
          <p:nvPr/>
        </p:nvSpPr>
        <p:spPr bwMode="auto">
          <a:xfrm>
            <a:off x="4777979" y="1721085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768" name="Line 160"/>
          <p:cNvSpPr>
            <a:spLocks noChangeAspect="1" noChangeShapeType="1"/>
          </p:cNvSpPr>
          <p:nvPr/>
        </p:nvSpPr>
        <p:spPr bwMode="auto">
          <a:xfrm>
            <a:off x="4925616" y="1721085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769" name="Line 161"/>
          <p:cNvSpPr>
            <a:spLocks noChangeAspect="1" noChangeShapeType="1"/>
          </p:cNvSpPr>
          <p:nvPr/>
        </p:nvSpPr>
        <p:spPr bwMode="auto">
          <a:xfrm>
            <a:off x="5075635" y="1721085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770" name="Line 162"/>
          <p:cNvSpPr>
            <a:spLocks noChangeAspect="1" noChangeShapeType="1"/>
          </p:cNvSpPr>
          <p:nvPr/>
        </p:nvSpPr>
        <p:spPr bwMode="auto">
          <a:xfrm>
            <a:off x="5224463" y="1721085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771" name="Line 163"/>
          <p:cNvSpPr>
            <a:spLocks noChangeAspect="1" noChangeShapeType="1"/>
          </p:cNvSpPr>
          <p:nvPr/>
        </p:nvSpPr>
        <p:spPr bwMode="auto">
          <a:xfrm>
            <a:off x="5374482" y="1721085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772" name="Line 164"/>
          <p:cNvSpPr>
            <a:spLocks noChangeAspect="1" noChangeShapeType="1"/>
          </p:cNvSpPr>
          <p:nvPr/>
        </p:nvSpPr>
        <p:spPr bwMode="auto">
          <a:xfrm>
            <a:off x="5523310" y="1721085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773" name="Line 165"/>
          <p:cNvSpPr>
            <a:spLocks noChangeAspect="1" noChangeShapeType="1"/>
          </p:cNvSpPr>
          <p:nvPr/>
        </p:nvSpPr>
        <p:spPr bwMode="auto">
          <a:xfrm>
            <a:off x="5672138" y="1721085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774" name="Line 166"/>
          <p:cNvSpPr>
            <a:spLocks noChangeAspect="1" noChangeShapeType="1"/>
          </p:cNvSpPr>
          <p:nvPr/>
        </p:nvSpPr>
        <p:spPr bwMode="auto">
          <a:xfrm>
            <a:off x="5970985" y="1721085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775" name="Line 167"/>
          <p:cNvSpPr>
            <a:spLocks noChangeAspect="1" noChangeShapeType="1"/>
          </p:cNvSpPr>
          <p:nvPr/>
        </p:nvSpPr>
        <p:spPr bwMode="auto">
          <a:xfrm>
            <a:off x="3280172" y="1929445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776" name="Line 168"/>
          <p:cNvSpPr>
            <a:spLocks noChangeAspect="1" noChangeShapeType="1"/>
          </p:cNvSpPr>
          <p:nvPr/>
        </p:nvSpPr>
        <p:spPr bwMode="auto">
          <a:xfrm>
            <a:off x="3430191" y="1929445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777" name="Line 169"/>
          <p:cNvSpPr>
            <a:spLocks noChangeAspect="1" noChangeShapeType="1"/>
          </p:cNvSpPr>
          <p:nvPr/>
        </p:nvSpPr>
        <p:spPr bwMode="auto">
          <a:xfrm>
            <a:off x="3729038" y="1929445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778" name="Line 170"/>
          <p:cNvSpPr>
            <a:spLocks noChangeAspect="1" noChangeShapeType="1"/>
          </p:cNvSpPr>
          <p:nvPr/>
        </p:nvSpPr>
        <p:spPr bwMode="auto">
          <a:xfrm>
            <a:off x="3877866" y="1929445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779" name="Line 171"/>
          <p:cNvSpPr>
            <a:spLocks noChangeAspect="1" noChangeShapeType="1"/>
          </p:cNvSpPr>
          <p:nvPr/>
        </p:nvSpPr>
        <p:spPr bwMode="auto">
          <a:xfrm>
            <a:off x="4056460" y="1929445"/>
            <a:ext cx="120254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780" name="Line 172"/>
          <p:cNvSpPr>
            <a:spLocks noChangeAspect="1" noChangeShapeType="1"/>
          </p:cNvSpPr>
          <p:nvPr/>
        </p:nvSpPr>
        <p:spPr bwMode="auto">
          <a:xfrm>
            <a:off x="4327922" y="1929445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781" name="Line 173"/>
          <p:cNvSpPr>
            <a:spLocks noChangeAspect="1" noChangeShapeType="1"/>
          </p:cNvSpPr>
          <p:nvPr/>
        </p:nvSpPr>
        <p:spPr bwMode="auto">
          <a:xfrm>
            <a:off x="4626770" y="1929445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782" name="Line 174"/>
          <p:cNvSpPr>
            <a:spLocks noChangeAspect="1" noChangeShapeType="1"/>
          </p:cNvSpPr>
          <p:nvPr/>
        </p:nvSpPr>
        <p:spPr bwMode="auto">
          <a:xfrm>
            <a:off x="4775597" y="1929445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783" name="Line 175"/>
          <p:cNvSpPr>
            <a:spLocks noChangeAspect="1" noChangeShapeType="1"/>
          </p:cNvSpPr>
          <p:nvPr/>
        </p:nvSpPr>
        <p:spPr bwMode="auto">
          <a:xfrm>
            <a:off x="4954191" y="1929445"/>
            <a:ext cx="120254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784" name="Line 176"/>
          <p:cNvSpPr>
            <a:spLocks noChangeAspect="1" noChangeShapeType="1"/>
          </p:cNvSpPr>
          <p:nvPr/>
        </p:nvSpPr>
        <p:spPr bwMode="auto">
          <a:xfrm>
            <a:off x="5074445" y="1929445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785" name="Line 177"/>
          <p:cNvSpPr>
            <a:spLocks noChangeAspect="1" noChangeShapeType="1"/>
          </p:cNvSpPr>
          <p:nvPr/>
        </p:nvSpPr>
        <p:spPr bwMode="auto">
          <a:xfrm>
            <a:off x="5223272" y="1929445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786" name="Line 178"/>
          <p:cNvSpPr>
            <a:spLocks noChangeAspect="1" noChangeShapeType="1"/>
          </p:cNvSpPr>
          <p:nvPr/>
        </p:nvSpPr>
        <p:spPr bwMode="auto">
          <a:xfrm>
            <a:off x="5372101" y="1929445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787" name="Line 179"/>
          <p:cNvSpPr>
            <a:spLocks noChangeAspect="1" noChangeShapeType="1"/>
          </p:cNvSpPr>
          <p:nvPr/>
        </p:nvSpPr>
        <p:spPr bwMode="auto">
          <a:xfrm>
            <a:off x="5522120" y="1929445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788" name="Line 180"/>
          <p:cNvSpPr>
            <a:spLocks noChangeAspect="1" noChangeShapeType="1"/>
          </p:cNvSpPr>
          <p:nvPr/>
        </p:nvSpPr>
        <p:spPr bwMode="auto">
          <a:xfrm>
            <a:off x="5670947" y="1929445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789" name="Line 181"/>
          <p:cNvSpPr>
            <a:spLocks noChangeAspect="1" noChangeShapeType="1"/>
          </p:cNvSpPr>
          <p:nvPr/>
        </p:nvSpPr>
        <p:spPr bwMode="auto">
          <a:xfrm>
            <a:off x="5969795" y="1929445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790" name="Line 182"/>
          <p:cNvSpPr>
            <a:spLocks noChangeAspect="1" noChangeShapeType="1"/>
          </p:cNvSpPr>
          <p:nvPr/>
        </p:nvSpPr>
        <p:spPr bwMode="auto">
          <a:xfrm>
            <a:off x="3013472" y="1929445"/>
            <a:ext cx="120254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791" name="Line 183"/>
          <p:cNvSpPr>
            <a:spLocks noChangeAspect="1" noChangeShapeType="1"/>
          </p:cNvSpPr>
          <p:nvPr/>
        </p:nvSpPr>
        <p:spPr bwMode="auto">
          <a:xfrm>
            <a:off x="3133726" y="1929445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792" name="Line 184"/>
          <p:cNvSpPr>
            <a:spLocks noChangeAspect="1" noChangeShapeType="1"/>
          </p:cNvSpPr>
          <p:nvPr/>
        </p:nvSpPr>
        <p:spPr bwMode="auto">
          <a:xfrm>
            <a:off x="5522120" y="2137804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793" name="Line 185"/>
          <p:cNvSpPr>
            <a:spLocks noChangeAspect="1" noChangeShapeType="1"/>
          </p:cNvSpPr>
          <p:nvPr/>
        </p:nvSpPr>
        <p:spPr bwMode="auto">
          <a:xfrm>
            <a:off x="5672138" y="2137804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794" name="Line 186"/>
          <p:cNvSpPr>
            <a:spLocks noChangeAspect="1" noChangeShapeType="1"/>
          </p:cNvSpPr>
          <p:nvPr/>
        </p:nvSpPr>
        <p:spPr bwMode="auto">
          <a:xfrm>
            <a:off x="3013472" y="2137804"/>
            <a:ext cx="120254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795" name="Line 187"/>
          <p:cNvSpPr>
            <a:spLocks noChangeAspect="1" noChangeShapeType="1"/>
          </p:cNvSpPr>
          <p:nvPr/>
        </p:nvSpPr>
        <p:spPr bwMode="auto">
          <a:xfrm>
            <a:off x="3133726" y="2137804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796" name="Line 188"/>
          <p:cNvSpPr>
            <a:spLocks noChangeAspect="1" noChangeShapeType="1"/>
          </p:cNvSpPr>
          <p:nvPr/>
        </p:nvSpPr>
        <p:spPr bwMode="auto">
          <a:xfrm>
            <a:off x="3282554" y="2137804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797" name="Line 189"/>
          <p:cNvSpPr>
            <a:spLocks noChangeAspect="1" noChangeShapeType="1"/>
          </p:cNvSpPr>
          <p:nvPr/>
        </p:nvSpPr>
        <p:spPr bwMode="auto">
          <a:xfrm>
            <a:off x="3431382" y="2137804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798" name="Line 190"/>
          <p:cNvSpPr>
            <a:spLocks noChangeAspect="1" noChangeShapeType="1"/>
          </p:cNvSpPr>
          <p:nvPr/>
        </p:nvSpPr>
        <p:spPr bwMode="auto">
          <a:xfrm>
            <a:off x="3730229" y="2137804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799" name="Line 191"/>
          <p:cNvSpPr>
            <a:spLocks noChangeAspect="1" noChangeShapeType="1"/>
          </p:cNvSpPr>
          <p:nvPr/>
        </p:nvSpPr>
        <p:spPr bwMode="auto">
          <a:xfrm>
            <a:off x="3880247" y="2137804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00" name="Line 192"/>
          <p:cNvSpPr>
            <a:spLocks noChangeAspect="1" noChangeShapeType="1"/>
          </p:cNvSpPr>
          <p:nvPr/>
        </p:nvSpPr>
        <p:spPr bwMode="auto">
          <a:xfrm>
            <a:off x="4179095" y="2137804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01" name="Line 193"/>
          <p:cNvSpPr>
            <a:spLocks noChangeAspect="1" noChangeShapeType="1"/>
          </p:cNvSpPr>
          <p:nvPr/>
        </p:nvSpPr>
        <p:spPr bwMode="auto">
          <a:xfrm>
            <a:off x="4329113" y="2137804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02" name="Line 194"/>
          <p:cNvSpPr>
            <a:spLocks noChangeAspect="1" noChangeShapeType="1"/>
          </p:cNvSpPr>
          <p:nvPr/>
        </p:nvSpPr>
        <p:spPr bwMode="auto">
          <a:xfrm>
            <a:off x="4627960" y="2137804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03" name="Line 195"/>
          <p:cNvSpPr>
            <a:spLocks noChangeAspect="1" noChangeShapeType="1"/>
          </p:cNvSpPr>
          <p:nvPr/>
        </p:nvSpPr>
        <p:spPr bwMode="auto">
          <a:xfrm>
            <a:off x="4777979" y="2137804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04" name="Line 196"/>
          <p:cNvSpPr>
            <a:spLocks noChangeAspect="1" noChangeShapeType="1"/>
          </p:cNvSpPr>
          <p:nvPr/>
        </p:nvSpPr>
        <p:spPr bwMode="auto">
          <a:xfrm>
            <a:off x="5075635" y="2137804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05" name="Line 197"/>
          <p:cNvSpPr>
            <a:spLocks noChangeAspect="1" noChangeShapeType="1"/>
          </p:cNvSpPr>
          <p:nvPr/>
        </p:nvSpPr>
        <p:spPr bwMode="auto">
          <a:xfrm>
            <a:off x="5254228" y="2137804"/>
            <a:ext cx="120254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06" name="Line 198"/>
          <p:cNvSpPr>
            <a:spLocks noChangeAspect="1" noChangeShapeType="1"/>
          </p:cNvSpPr>
          <p:nvPr/>
        </p:nvSpPr>
        <p:spPr bwMode="auto">
          <a:xfrm>
            <a:off x="5374482" y="2137804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07" name="Line 199"/>
          <p:cNvSpPr>
            <a:spLocks noChangeAspect="1" noChangeShapeType="1"/>
          </p:cNvSpPr>
          <p:nvPr/>
        </p:nvSpPr>
        <p:spPr bwMode="auto">
          <a:xfrm>
            <a:off x="5074445" y="2555714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08" name="Line 200"/>
          <p:cNvSpPr>
            <a:spLocks noChangeAspect="1" noChangeShapeType="1"/>
          </p:cNvSpPr>
          <p:nvPr/>
        </p:nvSpPr>
        <p:spPr bwMode="auto">
          <a:xfrm>
            <a:off x="5373291" y="2555714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09" name="Line 201"/>
          <p:cNvSpPr>
            <a:spLocks noChangeAspect="1" noChangeShapeType="1"/>
          </p:cNvSpPr>
          <p:nvPr/>
        </p:nvSpPr>
        <p:spPr bwMode="auto">
          <a:xfrm>
            <a:off x="5522120" y="2555714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10" name="Line 202"/>
          <p:cNvSpPr>
            <a:spLocks noChangeAspect="1" noChangeShapeType="1"/>
          </p:cNvSpPr>
          <p:nvPr/>
        </p:nvSpPr>
        <p:spPr bwMode="auto">
          <a:xfrm>
            <a:off x="3880247" y="2377120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11" name="Line 203"/>
          <p:cNvSpPr>
            <a:spLocks noChangeAspect="1" noChangeShapeType="1"/>
          </p:cNvSpPr>
          <p:nvPr/>
        </p:nvSpPr>
        <p:spPr bwMode="auto">
          <a:xfrm>
            <a:off x="4179095" y="2377120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12" name="Line 204"/>
          <p:cNvSpPr>
            <a:spLocks noChangeAspect="1" noChangeShapeType="1"/>
          </p:cNvSpPr>
          <p:nvPr/>
        </p:nvSpPr>
        <p:spPr bwMode="auto">
          <a:xfrm>
            <a:off x="4360069" y="2377120"/>
            <a:ext cx="119063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13" name="Line 205"/>
          <p:cNvSpPr>
            <a:spLocks noChangeAspect="1" noChangeShapeType="1"/>
          </p:cNvSpPr>
          <p:nvPr/>
        </p:nvSpPr>
        <p:spPr bwMode="auto">
          <a:xfrm>
            <a:off x="4629151" y="2377120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14" name="Line 206"/>
          <p:cNvSpPr>
            <a:spLocks noChangeAspect="1" noChangeShapeType="1"/>
          </p:cNvSpPr>
          <p:nvPr/>
        </p:nvSpPr>
        <p:spPr bwMode="auto">
          <a:xfrm>
            <a:off x="4777979" y="2377120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15" name="Line 207"/>
          <p:cNvSpPr>
            <a:spLocks noChangeAspect="1" noChangeShapeType="1"/>
          </p:cNvSpPr>
          <p:nvPr/>
        </p:nvSpPr>
        <p:spPr bwMode="auto">
          <a:xfrm>
            <a:off x="5076826" y="2377120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16" name="Line 208"/>
          <p:cNvSpPr>
            <a:spLocks noChangeAspect="1" noChangeShapeType="1"/>
          </p:cNvSpPr>
          <p:nvPr/>
        </p:nvSpPr>
        <p:spPr bwMode="auto">
          <a:xfrm>
            <a:off x="5375672" y="2377120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17" name="Line 209"/>
          <p:cNvSpPr>
            <a:spLocks noChangeAspect="1" noChangeShapeType="1"/>
          </p:cNvSpPr>
          <p:nvPr/>
        </p:nvSpPr>
        <p:spPr bwMode="auto">
          <a:xfrm>
            <a:off x="5523310" y="2377120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18" name="Line 210"/>
          <p:cNvSpPr>
            <a:spLocks noChangeAspect="1" noChangeShapeType="1"/>
          </p:cNvSpPr>
          <p:nvPr/>
        </p:nvSpPr>
        <p:spPr bwMode="auto">
          <a:xfrm>
            <a:off x="4477941" y="2555714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19" name="Line 211"/>
          <p:cNvSpPr>
            <a:spLocks noChangeAspect="1" noChangeShapeType="1"/>
          </p:cNvSpPr>
          <p:nvPr/>
        </p:nvSpPr>
        <p:spPr bwMode="auto">
          <a:xfrm>
            <a:off x="4776788" y="2555714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20" name="Line 212"/>
          <p:cNvSpPr>
            <a:spLocks noChangeAspect="1" noChangeShapeType="1"/>
          </p:cNvSpPr>
          <p:nvPr/>
        </p:nvSpPr>
        <p:spPr bwMode="auto">
          <a:xfrm>
            <a:off x="3730229" y="2555714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21" name="Line 213"/>
          <p:cNvSpPr>
            <a:spLocks noChangeAspect="1" noChangeShapeType="1"/>
          </p:cNvSpPr>
          <p:nvPr/>
        </p:nvSpPr>
        <p:spPr bwMode="auto">
          <a:xfrm>
            <a:off x="3880247" y="2555714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22" name="Line 214"/>
          <p:cNvSpPr>
            <a:spLocks noChangeAspect="1" noChangeShapeType="1"/>
          </p:cNvSpPr>
          <p:nvPr/>
        </p:nvSpPr>
        <p:spPr bwMode="auto">
          <a:xfrm>
            <a:off x="4206478" y="2555714"/>
            <a:ext cx="120254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23" name="Line 215"/>
          <p:cNvSpPr>
            <a:spLocks noChangeAspect="1" noChangeShapeType="1"/>
          </p:cNvSpPr>
          <p:nvPr/>
        </p:nvSpPr>
        <p:spPr bwMode="auto">
          <a:xfrm>
            <a:off x="3283745" y="2347353"/>
            <a:ext cx="0" cy="14882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24" name="Line 216"/>
          <p:cNvSpPr>
            <a:spLocks noChangeAspect="1" noChangeShapeType="1"/>
          </p:cNvSpPr>
          <p:nvPr/>
        </p:nvSpPr>
        <p:spPr bwMode="auto">
          <a:xfrm>
            <a:off x="3432572" y="2347353"/>
            <a:ext cx="0" cy="14882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25" name="Line 217"/>
          <p:cNvSpPr>
            <a:spLocks noChangeAspect="1" noChangeShapeType="1"/>
          </p:cNvSpPr>
          <p:nvPr/>
        </p:nvSpPr>
        <p:spPr bwMode="auto">
          <a:xfrm>
            <a:off x="3731420" y="2347353"/>
            <a:ext cx="0" cy="14882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26" name="Line 218"/>
          <p:cNvSpPr>
            <a:spLocks noChangeAspect="1" noChangeShapeType="1"/>
          </p:cNvSpPr>
          <p:nvPr/>
        </p:nvSpPr>
        <p:spPr bwMode="auto">
          <a:xfrm flipH="1">
            <a:off x="3313510" y="2585478"/>
            <a:ext cx="119063" cy="119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27" name="Line 219"/>
          <p:cNvSpPr>
            <a:spLocks noChangeAspect="1" noChangeShapeType="1"/>
          </p:cNvSpPr>
          <p:nvPr/>
        </p:nvSpPr>
        <p:spPr bwMode="auto">
          <a:xfrm>
            <a:off x="3282554" y="2555714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28" name="Line 220"/>
          <p:cNvSpPr>
            <a:spLocks noChangeAspect="1" noChangeShapeType="1"/>
          </p:cNvSpPr>
          <p:nvPr/>
        </p:nvSpPr>
        <p:spPr bwMode="auto">
          <a:xfrm>
            <a:off x="4774407" y="2795028"/>
            <a:ext cx="0" cy="14882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29" name="Line 221"/>
          <p:cNvSpPr>
            <a:spLocks noChangeAspect="1" noChangeShapeType="1"/>
          </p:cNvSpPr>
          <p:nvPr/>
        </p:nvSpPr>
        <p:spPr bwMode="auto">
          <a:xfrm>
            <a:off x="5075635" y="2795028"/>
            <a:ext cx="0" cy="14882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30" name="Line 222"/>
          <p:cNvSpPr>
            <a:spLocks noChangeAspect="1" noChangeShapeType="1"/>
          </p:cNvSpPr>
          <p:nvPr/>
        </p:nvSpPr>
        <p:spPr bwMode="auto">
          <a:xfrm>
            <a:off x="5403057" y="2795028"/>
            <a:ext cx="119063" cy="14882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31" name="Line 223"/>
          <p:cNvSpPr>
            <a:spLocks noChangeAspect="1" noChangeShapeType="1"/>
          </p:cNvSpPr>
          <p:nvPr/>
        </p:nvSpPr>
        <p:spPr bwMode="auto">
          <a:xfrm>
            <a:off x="5522120" y="2795028"/>
            <a:ext cx="0" cy="14882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32" name="Line 224"/>
          <p:cNvSpPr>
            <a:spLocks noChangeAspect="1" noChangeShapeType="1"/>
          </p:cNvSpPr>
          <p:nvPr/>
        </p:nvSpPr>
        <p:spPr bwMode="auto">
          <a:xfrm>
            <a:off x="4330304" y="2795028"/>
            <a:ext cx="0" cy="14882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33" name="Line 225"/>
          <p:cNvSpPr>
            <a:spLocks noChangeAspect="1" noChangeShapeType="1"/>
          </p:cNvSpPr>
          <p:nvPr/>
        </p:nvSpPr>
        <p:spPr bwMode="auto">
          <a:xfrm>
            <a:off x="4479132" y="2795028"/>
            <a:ext cx="0" cy="14882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34" name="Line 226"/>
          <p:cNvSpPr>
            <a:spLocks noChangeAspect="1" noChangeShapeType="1"/>
          </p:cNvSpPr>
          <p:nvPr/>
        </p:nvSpPr>
        <p:spPr bwMode="auto">
          <a:xfrm>
            <a:off x="3730229" y="2765264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35" name="Line 227"/>
          <p:cNvSpPr>
            <a:spLocks noChangeAspect="1" noChangeShapeType="1"/>
          </p:cNvSpPr>
          <p:nvPr/>
        </p:nvSpPr>
        <p:spPr bwMode="auto">
          <a:xfrm>
            <a:off x="3880247" y="2765264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36" name="Line 228"/>
          <p:cNvSpPr>
            <a:spLocks noChangeAspect="1" noChangeShapeType="1"/>
          </p:cNvSpPr>
          <p:nvPr/>
        </p:nvSpPr>
        <p:spPr bwMode="auto">
          <a:xfrm>
            <a:off x="3282554" y="2765264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37" name="Line 229"/>
          <p:cNvSpPr>
            <a:spLocks noChangeAspect="1" noChangeShapeType="1"/>
          </p:cNvSpPr>
          <p:nvPr/>
        </p:nvSpPr>
        <p:spPr bwMode="auto">
          <a:xfrm>
            <a:off x="3730229" y="2972433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38" name="Line 230"/>
          <p:cNvSpPr>
            <a:spLocks noChangeAspect="1" noChangeShapeType="1"/>
          </p:cNvSpPr>
          <p:nvPr/>
        </p:nvSpPr>
        <p:spPr bwMode="auto">
          <a:xfrm>
            <a:off x="3880247" y="2972433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39" name="Line 231"/>
          <p:cNvSpPr>
            <a:spLocks noChangeAspect="1" noChangeShapeType="1"/>
          </p:cNvSpPr>
          <p:nvPr/>
        </p:nvSpPr>
        <p:spPr bwMode="auto">
          <a:xfrm>
            <a:off x="4329113" y="2972433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40" name="Line 232"/>
          <p:cNvSpPr>
            <a:spLocks noChangeAspect="1" noChangeShapeType="1"/>
          </p:cNvSpPr>
          <p:nvPr/>
        </p:nvSpPr>
        <p:spPr bwMode="auto">
          <a:xfrm>
            <a:off x="4479132" y="2972433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41" name="Line 233"/>
          <p:cNvSpPr>
            <a:spLocks noChangeAspect="1" noChangeShapeType="1"/>
          </p:cNvSpPr>
          <p:nvPr/>
        </p:nvSpPr>
        <p:spPr bwMode="auto">
          <a:xfrm>
            <a:off x="4777979" y="2972433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42" name="Line 234"/>
          <p:cNvSpPr>
            <a:spLocks noChangeAspect="1" noChangeShapeType="1"/>
          </p:cNvSpPr>
          <p:nvPr/>
        </p:nvSpPr>
        <p:spPr bwMode="auto">
          <a:xfrm>
            <a:off x="5075635" y="2972433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43" name="Line 235"/>
          <p:cNvSpPr>
            <a:spLocks noChangeAspect="1" noChangeShapeType="1"/>
          </p:cNvSpPr>
          <p:nvPr/>
        </p:nvSpPr>
        <p:spPr bwMode="auto">
          <a:xfrm>
            <a:off x="3730229" y="3181983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44" name="Line 236"/>
          <p:cNvSpPr>
            <a:spLocks noChangeAspect="1" noChangeShapeType="1"/>
          </p:cNvSpPr>
          <p:nvPr/>
        </p:nvSpPr>
        <p:spPr bwMode="auto">
          <a:xfrm>
            <a:off x="3880247" y="3181983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45" name="Line 237"/>
          <p:cNvSpPr>
            <a:spLocks noChangeAspect="1" noChangeShapeType="1"/>
          </p:cNvSpPr>
          <p:nvPr/>
        </p:nvSpPr>
        <p:spPr bwMode="auto">
          <a:xfrm flipH="1">
            <a:off x="4360069" y="3211748"/>
            <a:ext cx="119063" cy="11787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46" name="Line 238"/>
          <p:cNvSpPr>
            <a:spLocks noChangeAspect="1" noChangeShapeType="1"/>
          </p:cNvSpPr>
          <p:nvPr/>
        </p:nvSpPr>
        <p:spPr bwMode="auto">
          <a:xfrm>
            <a:off x="4329113" y="3181983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47" name="Line 239"/>
          <p:cNvSpPr>
            <a:spLocks noChangeAspect="1" noChangeShapeType="1"/>
          </p:cNvSpPr>
          <p:nvPr/>
        </p:nvSpPr>
        <p:spPr bwMode="auto">
          <a:xfrm>
            <a:off x="4777979" y="3181983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48" name="Line 240"/>
          <p:cNvSpPr>
            <a:spLocks noChangeAspect="1" noChangeShapeType="1"/>
          </p:cNvSpPr>
          <p:nvPr/>
        </p:nvSpPr>
        <p:spPr bwMode="auto">
          <a:xfrm>
            <a:off x="5076826" y="3181983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49" name="Line 241"/>
          <p:cNvSpPr>
            <a:spLocks noChangeAspect="1" noChangeShapeType="1"/>
          </p:cNvSpPr>
          <p:nvPr/>
        </p:nvSpPr>
        <p:spPr bwMode="auto">
          <a:xfrm>
            <a:off x="3462338" y="3181983"/>
            <a:ext cx="119063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50" name="Line 242"/>
          <p:cNvSpPr>
            <a:spLocks noChangeAspect="1" noChangeShapeType="1"/>
          </p:cNvSpPr>
          <p:nvPr/>
        </p:nvSpPr>
        <p:spPr bwMode="auto">
          <a:xfrm>
            <a:off x="3580210" y="3391533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51" name="Line 243"/>
          <p:cNvSpPr>
            <a:spLocks noChangeAspect="1" noChangeShapeType="1"/>
          </p:cNvSpPr>
          <p:nvPr/>
        </p:nvSpPr>
        <p:spPr bwMode="auto">
          <a:xfrm>
            <a:off x="3729038" y="3391533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52" name="Line 244"/>
          <p:cNvSpPr>
            <a:spLocks noChangeAspect="1" noChangeShapeType="1"/>
          </p:cNvSpPr>
          <p:nvPr/>
        </p:nvSpPr>
        <p:spPr bwMode="auto">
          <a:xfrm>
            <a:off x="3877866" y="3391533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53" name="Line 245"/>
          <p:cNvSpPr>
            <a:spLocks noChangeAspect="1" noChangeShapeType="1"/>
          </p:cNvSpPr>
          <p:nvPr/>
        </p:nvSpPr>
        <p:spPr bwMode="auto">
          <a:xfrm>
            <a:off x="4327922" y="3391533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54" name="Line 246"/>
          <p:cNvSpPr>
            <a:spLocks noChangeAspect="1" noChangeShapeType="1"/>
          </p:cNvSpPr>
          <p:nvPr/>
        </p:nvSpPr>
        <p:spPr bwMode="auto">
          <a:xfrm>
            <a:off x="4775597" y="3391533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55" name="Line 247"/>
          <p:cNvSpPr>
            <a:spLocks noChangeAspect="1" noChangeShapeType="1"/>
          </p:cNvSpPr>
          <p:nvPr/>
        </p:nvSpPr>
        <p:spPr bwMode="auto">
          <a:xfrm>
            <a:off x="5074445" y="3391533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56" name="Line 248"/>
          <p:cNvSpPr>
            <a:spLocks noChangeAspect="1" noChangeShapeType="1"/>
          </p:cNvSpPr>
          <p:nvPr/>
        </p:nvSpPr>
        <p:spPr bwMode="auto">
          <a:xfrm>
            <a:off x="5223272" y="3391533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57" name="Line 249"/>
          <p:cNvSpPr>
            <a:spLocks noChangeAspect="1" noChangeShapeType="1"/>
          </p:cNvSpPr>
          <p:nvPr/>
        </p:nvSpPr>
        <p:spPr bwMode="auto">
          <a:xfrm flipH="1">
            <a:off x="5850732" y="2168759"/>
            <a:ext cx="119063" cy="119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58" name="Line 250"/>
          <p:cNvSpPr>
            <a:spLocks noChangeAspect="1" noChangeShapeType="1"/>
          </p:cNvSpPr>
          <p:nvPr/>
        </p:nvSpPr>
        <p:spPr bwMode="auto">
          <a:xfrm>
            <a:off x="4777979" y="3601083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59" name="Line 251"/>
          <p:cNvSpPr>
            <a:spLocks noChangeAspect="1" noChangeShapeType="1"/>
          </p:cNvSpPr>
          <p:nvPr/>
        </p:nvSpPr>
        <p:spPr bwMode="auto">
          <a:xfrm>
            <a:off x="5075635" y="3601083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60" name="Line 252"/>
          <p:cNvSpPr>
            <a:spLocks noChangeAspect="1" noChangeShapeType="1"/>
          </p:cNvSpPr>
          <p:nvPr/>
        </p:nvSpPr>
        <p:spPr bwMode="auto">
          <a:xfrm>
            <a:off x="4330304" y="3809440"/>
            <a:ext cx="0" cy="14882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61" name="Line 253"/>
          <p:cNvSpPr>
            <a:spLocks noChangeAspect="1" noChangeShapeType="1"/>
          </p:cNvSpPr>
          <p:nvPr/>
        </p:nvSpPr>
        <p:spPr bwMode="auto">
          <a:xfrm>
            <a:off x="4776788" y="3809440"/>
            <a:ext cx="0" cy="14882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62" name="Line 254"/>
          <p:cNvSpPr>
            <a:spLocks noChangeAspect="1" noChangeShapeType="1"/>
          </p:cNvSpPr>
          <p:nvPr/>
        </p:nvSpPr>
        <p:spPr bwMode="auto">
          <a:xfrm>
            <a:off x="4329113" y="3599890"/>
            <a:ext cx="0" cy="14882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63" name="Line 255"/>
          <p:cNvSpPr>
            <a:spLocks noChangeAspect="1" noChangeShapeType="1"/>
          </p:cNvSpPr>
          <p:nvPr/>
        </p:nvSpPr>
        <p:spPr bwMode="auto">
          <a:xfrm>
            <a:off x="3759996" y="3601083"/>
            <a:ext cx="120253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64" name="Line 256"/>
          <p:cNvSpPr>
            <a:spLocks noChangeAspect="1" noChangeShapeType="1"/>
          </p:cNvSpPr>
          <p:nvPr/>
        </p:nvSpPr>
        <p:spPr bwMode="auto">
          <a:xfrm>
            <a:off x="3880247" y="3601083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65" name="Line 257"/>
          <p:cNvSpPr>
            <a:spLocks noChangeAspect="1" noChangeShapeType="1"/>
          </p:cNvSpPr>
          <p:nvPr/>
        </p:nvSpPr>
        <p:spPr bwMode="auto">
          <a:xfrm>
            <a:off x="3908822" y="3809440"/>
            <a:ext cx="120254" cy="14882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66" name="Line 258"/>
          <p:cNvSpPr>
            <a:spLocks noChangeAspect="1" noChangeShapeType="1"/>
          </p:cNvSpPr>
          <p:nvPr/>
        </p:nvSpPr>
        <p:spPr bwMode="auto">
          <a:xfrm>
            <a:off x="4027885" y="4017801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67" name="Line 259"/>
          <p:cNvSpPr>
            <a:spLocks noChangeAspect="1" noChangeShapeType="1"/>
          </p:cNvSpPr>
          <p:nvPr/>
        </p:nvSpPr>
        <p:spPr bwMode="auto">
          <a:xfrm>
            <a:off x="4329113" y="4017801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68" name="Line 260"/>
          <p:cNvSpPr>
            <a:spLocks noChangeAspect="1" noChangeShapeType="1"/>
          </p:cNvSpPr>
          <p:nvPr/>
        </p:nvSpPr>
        <p:spPr bwMode="auto">
          <a:xfrm>
            <a:off x="4777979" y="4017801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69" name="Line 261"/>
          <p:cNvSpPr>
            <a:spLocks noChangeAspect="1" noChangeShapeType="1"/>
          </p:cNvSpPr>
          <p:nvPr/>
        </p:nvSpPr>
        <p:spPr bwMode="auto">
          <a:xfrm>
            <a:off x="4029076" y="4227351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70" name="Line 262"/>
          <p:cNvSpPr>
            <a:spLocks noChangeAspect="1" noChangeShapeType="1"/>
          </p:cNvSpPr>
          <p:nvPr/>
        </p:nvSpPr>
        <p:spPr bwMode="auto">
          <a:xfrm>
            <a:off x="4329113" y="4227351"/>
            <a:ext cx="0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71" name="Line 263"/>
          <p:cNvSpPr>
            <a:spLocks noChangeAspect="1" noChangeShapeType="1"/>
          </p:cNvSpPr>
          <p:nvPr/>
        </p:nvSpPr>
        <p:spPr bwMode="auto">
          <a:xfrm>
            <a:off x="4329114" y="4465476"/>
            <a:ext cx="120253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72" name="Line 264"/>
          <p:cNvSpPr>
            <a:spLocks noChangeAspect="1" noChangeShapeType="1"/>
          </p:cNvSpPr>
          <p:nvPr/>
        </p:nvSpPr>
        <p:spPr bwMode="auto">
          <a:xfrm>
            <a:off x="4626770" y="4465476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73" name="Line 265"/>
          <p:cNvSpPr>
            <a:spLocks noChangeAspect="1" noChangeShapeType="1"/>
          </p:cNvSpPr>
          <p:nvPr/>
        </p:nvSpPr>
        <p:spPr bwMode="auto">
          <a:xfrm>
            <a:off x="4177904" y="4644070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74" name="Line 266"/>
          <p:cNvSpPr>
            <a:spLocks noChangeAspect="1" noChangeShapeType="1"/>
          </p:cNvSpPr>
          <p:nvPr/>
        </p:nvSpPr>
        <p:spPr bwMode="auto">
          <a:xfrm>
            <a:off x="4177904" y="4852429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75" name="Line 267"/>
          <p:cNvSpPr>
            <a:spLocks noChangeAspect="1" noChangeShapeType="1"/>
          </p:cNvSpPr>
          <p:nvPr/>
        </p:nvSpPr>
        <p:spPr bwMode="auto">
          <a:xfrm flipH="1">
            <a:off x="4508897" y="4673834"/>
            <a:ext cx="119063" cy="119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76" name="Line 268"/>
          <p:cNvSpPr>
            <a:spLocks noChangeAspect="1" noChangeShapeType="1"/>
          </p:cNvSpPr>
          <p:nvPr/>
        </p:nvSpPr>
        <p:spPr bwMode="auto">
          <a:xfrm>
            <a:off x="4479132" y="4673835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77" name="Line 269"/>
          <p:cNvSpPr>
            <a:spLocks noChangeAspect="1" noChangeShapeType="1"/>
          </p:cNvSpPr>
          <p:nvPr/>
        </p:nvSpPr>
        <p:spPr bwMode="auto">
          <a:xfrm flipH="1">
            <a:off x="5254228" y="3212938"/>
            <a:ext cx="119063" cy="119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78" name="Line 270"/>
          <p:cNvSpPr>
            <a:spLocks noChangeAspect="1" noChangeShapeType="1"/>
          </p:cNvSpPr>
          <p:nvPr/>
        </p:nvSpPr>
        <p:spPr bwMode="auto">
          <a:xfrm flipH="1">
            <a:off x="5105401" y="3629656"/>
            <a:ext cx="117872" cy="119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79" name="Line 271"/>
          <p:cNvSpPr>
            <a:spLocks noChangeAspect="1" noChangeShapeType="1"/>
          </p:cNvSpPr>
          <p:nvPr/>
        </p:nvSpPr>
        <p:spPr bwMode="auto">
          <a:xfrm flipH="1">
            <a:off x="5553076" y="2586669"/>
            <a:ext cx="119063" cy="11787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80" name="Line 272"/>
          <p:cNvSpPr>
            <a:spLocks noChangeAspect="1" noChangeShapeType="1"/>
          </p:cNvSpPr>
          <p:nvPr/>
        </p:nvSpPr>
        <p:spPr bwMode="auto">
          <a:xfrm flipH="1">
            <a:off x="4956572" y="3839206"/>
            <a:ext cx="119063" cy="119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81" name="Line 273"/>
          <p:cNvSpPr>
            <a:spLocks noChangeAspect="1" noChangeShapeType="1"/>
          </p:cNvSpPr>
          <p:nvPr/>
        </p:nvSpPr>
        <p:spPr bwMode="auto">
          <a:xfrm flipH="1">
            <a:off x="4805363" y="4047565"/>
            <a:ext cx="117872" cy="119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82" name="Line 274"/>
          <p:cNvSpPr>
            <a:spLocks noChangeAspect="1" noChangeShapeType="1"/>
          </p:cNvSpPr>
          <p:nvPr/>
        </p:nvSpPr>
        <p:spPr bwMode="auto">
          <a:xfrm flipH="1">
            <a:off x="4657726" y="4257115"/>
            <a:ext cx="119063" cy="119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83" name="Line 275"/>
          <p:cNvSpPr>
            <a:spLocks noChangeAspect="1" noChangeShapeType="1"/>
          </p:cNvSpPr>
          <p:nvPr/>
        </p:nvSpPr>
        <p:spPr bwMode="auto">
          <a:xfrm>
            <a:off x="2863453" y="1929445"/>
            <a:ext cx="120254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84" name="Line 276"/>
          <p:cNvSpPr>
            <a:spLocks noChangeAspect="1" noChangeShapeType="1"/>
          </p:cNvSpPr>
          <p:nvPr/>
        </p:nvSpPr>
        <p:spPr bwMode="auto">
          <a:xfrm>
            <a:off x="3132535" y="2347353"/>
            <a:ext cx="120254" cy="14882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85" name="Line 277"/>
          <p:cNvSpPr>
            <a:spLocks noChangeAspect="1" noChangeShapeType="1"/>
          </p:cNvSpPr>
          <p:nvPr/>
        </p:nvSpPr>
        <p:spPr bwMode="auto">
          <a:xfrm>
            <a:off x="3281364" y="2973622"/>
            <a:ext cx="120253" cy="14882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86" name="Line 278"/>
          <p:cNvSpPr>
            <a:spLocks noChangeAspect="1" noChangeShapeType="1"/>
          </p:cNvSpPr>
          <p:nvPr/>
        </p:nvSpPr>
        <p:spPr bwMode="auto">
          <a:xfrm>
            <a:off x="3609977" y="3601083"/>
            <a:ext cx="120253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87" name="Line 279"/>
          <p:cNvSpPr>
            <a:spLocks noChangeAspect="1" noChangeShapeType="1"/>
          </p:cNvSpPr>
          <p:nvPr/>
        </p:nvSpPr>
        <p:spPr bwMode="auto">
          <a:xfrm>
            <a:off x="3759996" y="3838017"/>
            <a:ext cx="120253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88" name="Line 280"/>
          <p:cNvSpPr>
            <a:spLocks noChangeAspect="1" noChangeShapeType="1"/>
          </p:cNvSpPr>
          <p:nvPr/>
        </p:nvSpPr>
        <p:spPr bwMode="auto">
          <a:xfrm>
            <a:off x="3907633" y="4017801"/>
            <a:ext cx="120253" cy="148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89" name="Line 281"/>
          <p:cNvSpPr>
            <a:spLocks noChangeAspect="1" noChangeShapeType="1"/>
          </p:cNvSpPr>
          <p:nvPr/>
        </p:nvSpPr>
        <p:spPr bwMode="auto">
          <a:xfrm flipH="1">
            <a:off x="5699522" y="1750850"/>
            <a:ext cx="119063" cy="119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90" name="Line 282"/>
          <p:cNvSpPr>
            <a:spLocks noChangeAspect="1" noChangeShapeType="1"/>
          </p:cNvSpPr>
          <p:nvPr/>
        </p:nvSpPr>
        <p:spPr bwMode="auto">
          <a:xfrm>
            <a:off x="5669757" y="2347353"/>
            <a:ext cx="0" cy="14882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91" name="Line 283"/>
          <p:cNvSpPr>
            <a:spLocks noChangeAspect="1" noChangeShapeType="1"/>
          </p:cNvSpPr>
          <p:nvPr/>
        </p:nvSpPr>
        <p:spPr bwMode="auto">
          <a:xfrm flipH="1">
            <a:off x="5699522" y="2378311"/>
            <a:ext cx="119063" cy="11787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92" name="Line 284"/>
          <p:cNvSpPr>
            <a:spLocks noChangeAspect="1" noChangeShapeType="1"/>
          </p:cNvSpPr>
          <p:nvPr/>
        </p:nvSpPr>
        <p:spPr bwMode="auto">
          <a:xfrm flipH="1">
            <a:off x="5401866" y="3003388"/>
            <a:ext cx="119063" cy="119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93" name="Line 285"/>
          <p:cNvSpPr>
            <a:spLocks noChangeAspect="1" noChangeShapeType="1"/>
          </p:cNvSpPr>
          <p:nvPr/>
        </p:nvSpPr>
        <p:spPr bwMode="auto">
          <a:xfrm>
            <a:off x="4027885" y="4435709"/>
            <a:ext cx="120254" cy="14882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94" name="Oval 286"/>
          <p:cNvSpPr>
            <a:spLocks noChangeAspect="1" noChangeArrowheads="1"/>
          </p:cNvSpPr>
          <p:nvPr/>
        </p:nvSpPr>
        <p:spPr bwMode="auto">
          <a:xfrm rot="-5400000">
            <a:off x="4297562" y="5211402"/>
            <a:ext cx="89297" cy="90488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895" name="Line 287"/>
          <p:cNvSpPr>
            <a:spLocks noChangeAspect="1" noChangeShapeType="1"/>
          </p:cNvSpPr>
          <p:nvPr/>
        </p:nvSpPr>
        <p:spPr bwMode="auto">
          <a:xfrm>
            <a:off x="4326732" y="5060789"/>
            <a:ext cx="0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96" name="Line 288"/>
          <p:cNvSpPr>
            <a:spLocks noChangeAspect="1" noChangeShapeType="1"/>
          </p:cNvSpPr>
          <p:nvPr/>
        </p:nvSpPr>
        <p:spPr bwMode="auto">
          <a:xfrm>
            <a:off x="4206478" y="5091745"/>
            <a:ext cx="120254" cy="1500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97" name="Line 289"/>
          <p:cNvSpPr>
            <a:spLocks noChangeAspect="1" noChangeShapeType="1"/>
          </p:cNvSpPr>
          <p:nvPr/>
        </p:nvSpPr>
        <p:spPr bwMode="auto">
          <a:xfrm flipH="1">
            <a:off x="4357688" y="4883384"/>
            <a:ext cx="119063" cy="119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98" name="Line 290"/>
          <p:cNvSpPr>
            <a:spLocks noChangeAspect="1" noChangeShapeType="1"/>
          </p:cNvSpPr>
          <p:nvPr/>
        </p:nvSpPr>
        <p:spPr bwMode="auto">
          <a:xfrm flipV="1">
            <a:off x="2626520" y="1840147"/>
            <a:ext cx="0" cy="3430191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899" name="Text Box 291"/>
          <p:cNvSpPr txBox="1">
            <a:spLocks noChangeAspect="1" noChangeArrowheads="1"/>
          </p:cNvSpPr>
          <p:nvPr/>
        </p:nvSpPr>
        <p:spPr bwMode="auto">
          <a:xfrm>
            <a:off x="2087167" y="1597260"/>
            <a:ext cx="780983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GB" sz="1350">
                <a:latin typeface="Arial" charset="0"/>
                <a:cs typeface="Arial" charset="0"/>
              </a:rPr>
              <a:t>Present</a:t>
            </a:r>
          </a:p>
        </p:txBody>
      </p:sp>
      <p:sp>
        <p:nvSpPr>
          <p:cNvPr id="68900" name="Text Box 292"/>
          <p:cNvSpPr txBox="1">
            <a:spLocks noChangeAspect="1" noChangeArrowheads="1"/>
          </p:cNvSpPr>
          <p:nvPr/>
        </p:nvSpPr>
        <p:spPr bwMode="auto">
          <a:xfrm>
            <a:off x="2087167" y="3118879"/>
            <a:ext cx="562975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GB" sz="1350">
                <a:latin typeface="Arial" charset="0"/>
                <a:cs typeface="Arial" charset="0"/>
              </a:rPr>
              <a:t>Time</a:t>
            </a:r>
          </a:p>
        </p:txBody>
      </p:sp>
      <p:sp>
        <p:nvSpPr>
          <p:cNvPr id="68902" name="Text Box 294"/>
          <p:cNvSpPr txBox="1">
            <a:spLocks noChangeArrowheads="1"/>
          </p:cNvSpPr>
          <p:nvPr/>
        </p:nvSpPr>
        <p:spPr bwMode="auto">
          <a:xfrm>
            <a:off x="6141245" y="2111610"/>
            <a:ext cx="1453988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1500"/>
              <a:t>Divergence time</a:t>
            </a:r>
          </a:p>
        </p:txBody>
      </p:sp>
      <p:sp>
        <p:nvSpPr>
          <p:cNvPr id="68903" name="Oval 296"/>
          <p:cNvSpPr>
            <a:spLocks noChangeAspect="1" noChangeArrowheads="1"/>
          </p:cNvSpPr>
          <p:nvPr/>
        </p:nvSpPr>
        <p:spPr bwMode="auto">
          <a:xfrm rot="-5400000">
            <a:off x="4598790" y="2724187"/>
            <a:ext cx="90488" cy="8929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8904" name="Line 297"/>
          <p:cNvSpPr>
            <a:spLocks noChangeAspect="1" noChangeShapeType="1"/>
          </p:cNvSpPr>
          <p:nvPr/>
        </p:nvSpPr>
        <p:spPr bwMode="auto">
          <a:xfrm>
            <a:off x="4631532" y="2568809"/>
            <a:ext cx="0" cy="14882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68905" name="Line 298"/>
          <p:cNvSpPr>
            <a:spLocks noChangeAspect="1" noChangeShapeType="1"/>
          </p:cNvSpPr>
          <p:nvPr/>
        </p:nvSpPr>
        <p:spPr bwMode="auto">
          <a:xfrm>
            <a:off x="4658916" y="2783122"/>
            <a:ext cx="120254" cy="14882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cxnSp>
        <p:nvCxnSpPr>
          <p:cNvPr id="300" name="Straight Connector 299"/>
          <p:cNvCxnSpPr/>
          <p:nvPr/>
        </p:nvCxnSpPr>
        <p:spPr>
          <a:xfrm>
            <a:off x="2784872" y="2283059"/>
            <a:ext cx="3429000" cy="0"/>
          </a:xfrm>
          <a:prstGeom prst="line">
            <a:avLst/>
          </a:prstGeom>
          <a:ln w="57150">
            <a:solidFill>
              <a:srgbClr val="2DE13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1" name="Text Box 300"/>
          <p:cNvSpPr txBox="1">
            <a:spLocks noChangeArrowheads="1"/>
          </p:cNvSpPr>
          <p:nvPr/>
        </p:nvSpPr>
        <p:spPr bwMode="auto">
          <a:xfrm>
            <a:off x="1636364" y="1100665"/>
            <a:ext cx="4171719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2100" b="1" dirty="0">
                <a:latin typeface="+mn-lt"/>
              </a:rPr>
              <a:t>Coalescence with recent divergence</a:t>
            </a:r>
          </a:p>
        </p:txBody>
      </p:sp>
    </p:spTree>
    <p:extLst>
      <p:ext uri="{BB962C8B-B14F-4D97-AF65-F5344CB8AC3E}">
        <p14:creationId xmlns:p14="http://schemas.microsoft.com/office/powerpoint/2010/main" val="4100244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27709" y="-508338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27709" y="-508338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9710" y="838200"/>
            <a:ext cx="766849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 Estimates of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Heterozygosity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mean Obs. H over all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subpops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(∑H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/ x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*H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subpop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(AB)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Exp. H over all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subpops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 (∑(2pq)) / x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*Exp. 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subpop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2pq based on H-W eq.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Exp. H of random mating total pop = 2pq of total pop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≠ 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population subdivision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559135" y="5466846"/>
            <a:ext cx="563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980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4938" y="305759"/>
            <a:ext cx="8446849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Calibri"/>
                <a:cs typeface="Calibri"/>
              </a:rPr>
              <a:t>Wahlund</a:t>
            </a:r>
            <a:r>
              <a:rPr lang="en-US" sz="3200" b="1" dirty="0">
                <a:latin typeface="Calibri"/>
                <a:cs typeface="Calibri"/>
              </a:rPr>
              <a:t> Effect</a:t>
            </a:r>
          </a:p>
          <a:p>
            <a:endParaRPr lang="en-US" sz="2400" b="1" dirty="0">
              <a:latin typeface="Calibri"/>
              <a:cs typeface="Calibri"/>
            </a:endParaRPr>
          </a:p>
          <a:p>
            <a:r>
              <a:rPr lang="en-US" sz="2400" dirty="0">
                <a:latin typeface="Calibri"/>
                <a:cs typeface="Calibri"/>
              </a:rPr>
              <a:t>The deficiency of heterozygosity that results from treating multiple populations as a single population.</a:t>
            </a:r>
          </a:p>
          <a:p>
            <a:endParaRPr lang="en-US" sz="1200" dirty="0">
              <a:latin typeface="Calibri"/>
              <a:cs typeface="Calibri"/>
            </a:endParaRPr>
          </a:p>
          <a:p>
            <a:r>
              <a:rPr lang="en-US" sz="2400" dirty="0">
                <a:latin typeface="Calibri"/>
                <a:cs typeface="Calibri"/>
              </a:rPr>
              <a:t>Even if the subpopulations themselves are in H-W equilibrium.</a:t>
            </a:r>
          </a:p>
          <a:p>
            <a:endParaRPr lang="en-US" sz="1200" dirty="0">
              <a:latin typeface="Calibri"/>
              <a:cs typeface="Calibri"/>
            </a:endParaRPr>
          </a:p>
          <a:p>
            <a:r>
              <a:rPr lang="en-US" sz="2400" dirty="0">
                <a:latin typeface="Calibri"/>
                <a:cs typeface="Calibri"/>
              </a:rPr>
              <a:t>Caused by geographic barriers + genetic drift.</a:t>
            </a:r>
          </a:p>
          <a:p>
            <a:endParaRPr lang="en-US" sz="1200" dirty="0">
              <a:latin typeface="Calibri"/>
              <a:cs typeface="Calibri"/>
            </a:endParaRPr>
          </a:p>
          <a:p>
            <a:r>
              <a:rPr lang="en-US" sz="2400" dirty="0" err="1">
                <a:latin typeface="Calibri"/>
                <a:cs typeface="Calibri"/>
              </a:rPr>
              <a:t>Sten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Wahlund</a:t>
            </a:r>
            <a:r>
              <a:rPr lang="en-US" sz="2400" dirty="0">
                <a:latin typeface="Calibri"/>
                <a:cs typeface="Calibri"/>
              </a:rPr>
              <a:t>, Uppsala University, Sweden – 1928</a:t>
            </a:r>
          </a:p>
        </p:txBody>
      </p:sp>
      <p:pic>
        <p:nvPicPr>
          <p:cNvPr id="8" name="Picture 7" descr="thumbnail-by-ur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103" y="4069245"/>
            <a:ext cx="2239873" cy="223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248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2755"/>
              </p:ext>
            </p:extLst>
          </p:nvPr>
        </p:nvGraphicFramePr>
        <p:xfrm>
          <a:off x="609600" y="1277034"/>
          <a:ext cx="3897104" cy="22707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329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0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50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40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SUBPOPS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sng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US" sz="1800" b="0" i="0" u="sng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sng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US" sz="1800" b="0" i="0" u="sng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sng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1800" b="0" i="0" u="sng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 </a:t>
                      </a: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(AA)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 </a:t>
                      </a: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(AT)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 </a:t>
                      </a: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(TT)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 </a:t>
                      </a: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(A)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 </a:t>
                      </a: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(T)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76600" y="127000"/>
            <a:ext cx="163807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104620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104620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32568" y="1338486"/>
            <a:ext cx="389405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Population</a:t>
            </a: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 = (0.80 + 0.45 + 0.50)/3 = 0.58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(T) = 1 - 0.58 = 0.42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(0.32 + 0.50 + 0.40)/3 =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0.407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(0.32 + 0.495 + 0.50)/3 =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0.438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2 x (0.58) x (0.42) =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0.487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=&gt; Pop Structure!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(subdivided)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exp (subdivided)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pooled (H-W)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7672932"/>
              </p:ext>
            </p:extLst>
          </p:nvPr>
        </p:nvGraphicFramePr>
        <p:xfrm>
          <a:off x="609600" y="4177665"/>
          <a:ext cx="3897103" cy="8515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22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52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50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40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1800" u="none" strike="noStrike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obs </a:t>
                      </a: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 </a:t>
                      </a:r>
                      <a:r>
                        <a:rPr lang="en-US" sz="1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  </a:t>
                      </a: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(AT)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978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12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</a:t>
                      </a:r>
                      <a:r>
                        <a:rPr lang="en-US" sz="1800" u="none" strike="noStrike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 2 x </a:t>
                      </a:r>
                      <a:r>
                        <a:rPr lang="en-US" sz="1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 </a:t>
                      </a: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(A) </a:t>
                      </a:r>
                      <a:r>
                        <a:rPr lang="en-US" sz="1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 </a:t>
                      </a: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(T)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0.495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8395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570B773-F192-234D-8F6D-8EB4BB6A07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423" y="798971"/>
            <a:ext cx="5983840" cy="45794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376A763-1146-1D43-869E-832A40C0639A}"/>
              </a:ext>
            </a:extLst>
          </p:cNvPr>
          <p:cNvSpPr txBox="1"/>
          <p:nvPr/>
        </p:nvSpPr>
        <p:spPr>
          <a:xfrm>
            <a:off x="789139" y="152640"/>
            <a:ext cx="16417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902030302020204" pitchFamily="66" charset="0"/>
              </a:rPr>
              <a:t>No Population</a:t>
            </a:r>
          </a:p>
          <a:p>
            <a:r>
              <a:rPr lang="en-US" dirty="0">
                <a:latin typeface="Comic Sans MS" panose="030F0902030302020204" pitchFamily="66" charset="0"/>
              </a:rPr>
              <a:t>Subdivision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245446-F636-3F42-BA7A-52BC6E79490D}"/>
              </a:ext>
            </a:extLst>
          </p:cNvPr>
          <p:cNvSpPr txBox="1"/>
          <p:nvPr/>
        </p:nvSpPr>
        <p:spPr>
          <a:xfrm>
            <a:off x="4102324" y="154968"/>
            <a:ext cx="13965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902030302020204" pitchFamily="66" charset="0"/>
              </a:rPr>
              <a:t>Population</a:t>
            </a:r>
          </a:p>
          <a:p>
            <a:r>
              <a:rPr lang="en-US" dirty="0">
                <a:latin typeface="Comic Sans MS" panose="030F0902030302020204" pitchFamily="66" charset="0"/>
              </a:rPr>
              <a:t>Subdivision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596C513-D895-B34F-814E-D7885496E267}"/>
              </a:ext>
            </a:extLst>
          </p:cNvPr>
          <p:cNvCxnSpPr>
            <a:cxnSpLocks/>
          </p:cNvCxnSpPr>
          <p:nvPr/>
        </p:nvCxnSpPr>
        <p:spPr>
          <a:xfrm flipH="1">
            <a:off x="5787322" y="3870542"/>
            <a:ext cx="448856" cy="86987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1CE5D72-5C53-5A46-9577-36ABCBB8258E}"/>
              </a:ext>
            </a:extLst>
          </p:cNvPr>
          <p:cNvSpPr txBox="1"/>
          <p:nvPr/>
        </p:nvSpPr>
        <p:spPr>
          <a:xfrm>
            <a:off x="6011750" y="3147311"/>
            <a:ext cx="3002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902030302020204" pitchFamily="66" charset="0"/>
              </a:rPr>
              <a:t>Heterozygotes disappear from metapopulation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B0C770D-2C4E-E148-ABB9-0C7417EB8EC6}"/>
              </a:ext>
            </a:extLst>
          </p:cNvPr>
          <p:cNvSpPr/>
          <p:nvPr/>
        </p:nvSpPr>
        <p:spPr>
          <a:xfrm>
            <a:off x="156457" y="5818816"/>
            <a:ext cx="86994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omic Sans MS" panose="030F0902030302020204" pitchFamily="66" charset="0"/>
              </a:rPr>
              <a:t>https://</a:t>
            </a:r>
            <a:r>
              <a:rPr lang="en-US" dirty="0" err="1">
                <a:latin typeface="Comic Sans MS" panose="030F0902030302020204" pitchFamily="66" charset="0"/>
              </a:rPr>
              <a:t>www.frozenevolution.com</a:t>
            </a:r>
            <a:r>
              <a:rPr lang="en-US" dirty="0">
                <a:latin typeface="Comic Sans MS" panose="030F0902030302020204" pitchFamily="66" charset="0"/>
              </a:rPr>
              <a:t>/v21-number-homozygotes-increases-after-large-population-splits-number-smaller-ones</a:t>
            </a:r>
          </a:p>
        </p:txBody>
      </p:sp>
    </p:spTree>
    <p:extLst>
      <p:ext uri="{BB962C8B-B14F-4D97-AF65-F5344CB8AC3E}">
        <p14:creationId xmlns:p14="http://schemas.microsoft.com/office/powerpoint/2010/main" val="311839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42894"/>
            <a:ext cx="8229600" cy="58942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800" b="1" dirty="0">
                <a:cs typeface="Calibri"/>
              </a:rPr>
              <a:t>How do we measure population structure?</a:t>
            </a:r>
            <a:endParaRPr lang="en-US" sz="3800" dirty="0">
              <a:latin typeface="Calibri"/>
              <a:cs typeface="Calibri"/>
            </a:endParaRPr>
          </a:p>
          <a:p>
            <a:endParaRPr lang="en-US" dirty="0">
              <a:latin typeface="Calibri"/>
              <a:cs typeface="Calibri"/>
            </a:endParaRPr>
          </a:p>
          <a:p>
            <a:r>
              <a:rPr lang="en-US" sz="2800" dirty="0">
                <a:latin typeface="Calibri"/>
                <a:cs typeface="Calibri"/>
              </a:rPr>
              <a:t>We use F statistics.</a:t>
            </a:r>
          </a:p>
          <a:p>
            <a:pPr marL="0" indent="0">
              <a:buNone/>
            </a:pPr>
            <a:endParaRPr lang="en-US" sz="1400" i="1" dirty="0">
              <a:latin typeface="Calibri"/>
              <a:cs typeface="Calibri"/>
            </a:endParaRPr>
          </a:p>
          <a:p>
            <a:r>
              <a:rPr lang="en-US" sz="2800" i="1" dirty="0" err="1">
                <a:latin typeface="Calibri"/>
                <a:cs typeface="Calibri"/>
              </a:rPr>
              <a:t>F</a:t>
            </a:r>
            <a:r>
              <a:rPr lang="en-US" sz="2800" i="1" cap="small" baseline="-25000" dirty="0" err="1">
                <a:latin typeface="Calibri"/>
                <a:cs typeface="Calibri"/>
              </a:rPr>
              <a:t>st</a:t>
            </a:r>
            <a:r>
              <a:rPr lang="en-US" sz="2800" dirty="0">
                <a:latin typeface="Calibri"/>
                <a:cs typeface="Calibri"/>
              </a:rPr>
              <a:t> = Sewall Wright’s Fixation Index</a:t>
            </a:r>
          </a:p>
          <a:p>
            <a:endParaRPr lang="en-US" sz="1400" dirty="0">
              <a:latin typeface="Calibri"/>
              <a:cs typeface="Calibri"/>
            </a:endParaRPr>
          </a:p>
          <a:p>
            <a:r>
              <a:rPr lang="en-US" sz="2800" i="1" dirty="0" err="1">
                <a:cs typeface="Calibri"/>
              </a:rPr>
              <a:t>F</a:t>
            </a:r>
            <a:r>
              <a:rPr lang="en-US" sz="2800" i="1" cap="small" baseline="-25000" dirty="0" err="1">
                <a:cs typeface="Calibri"/>
              </a:rPr>
              <a:t>st</a:t>
            </a:r>
            <a:r>
              <a:rPr lang="en-US" sz="2800" dirty="0">
                <a:cs typeface="Calibri"/>
              </a:rPr>
              <a:t> = deviation in allele frequencies among subpopulations relative to what is expected under </a:t>
            </a:r>
            <a:r>
              <a:rPr lang="en-US" sz="2800" dirty="0" err="1">
                <a:cs typeface="Calibri"/>
              </a:rPr>
              <a:t>panmixia</a:t>
            </a:r>
            <a:r>
              <a:rPr lang="en-US" sz="2800" dirty="0">
                <a:cs typeface="Calibri"/>
              </a:rPr>
              <a:t> (random mating).</a:t>
            </a:r>
          </a:p>
          <a:p>
            <a:endParaRPr lang="en-US" sz="1400" dirty="0">
              <a:cs typeface="Calibri"/>
            </a:endParaRPr>
          </a:p>
          <a:p>
            <a:pPr marL="0" indent="0" algn="ctr">
              <a:buNone/>
            </a:pPr>
            <a:r>
              <a:rPr lang="en-US" sz="2800" i="1" dirty="0" err="1">
                <a:cs typeface="Calibri"/>
              </a:rPr>
              <a:t>F</a:t>
            </a:r>
            <a:r>
              <a:rPr lang="en-US" sz="2800" i="1" cap="small" baseline="-25000" dirty="0" err="1">
                <a:cs typeface="Calibri"/>
              </a:rPr>
              <a:t>st</a:t>
            </a:r>
            <a:r>
              <a:rPr lang="en-US" sz="2800" i="1" cap="small" baseline="-25000" dirty="0">
                <a:cs typeface="Calibri"/>
              </a:rPr>
              <a:t> </a:t>
            </a:r>
            <a:r>
              <a:rPr lang="en-US" sz="2800" dirty="0">
                <a:cs typeface="Calibri"/>
              </a:rPr>
              <a:t> = </a:t>
            </a:r>
            <a:r>
              <a:rPr lang="en-US" sz="2800" i="1" dirty="0" err="1">
                <a:cs typeface="Calibri"/>
              </a:rPr>
              <a:t>H</a:t>
            </a:r>
            <a:r>
              <a:rPr lang="en-US" sz="2800" i="1" cap="small" baseline="-25000" dirty="0" err="1">
                <a:cs typeface="Calibri"/>
              </a:rPr>
              <a:t>t</a:t>
            </a:r>
            <a:r>
              <a:rPr lang="en-US" sz="2800" i="1" cap="small" baseline="-25000" dirty="0">
                <a:cs typeface="Calibri"/>
              </a:rPr>
              <a:t> </a:t>
            </a:r>
            <a:r>
              <a:rPr lang="en-US" sz="2800" dirty="0">
                <a:cs typeface="Calibri"/>
              </a:rPr>
              <a:t>- </a:t>
            </a:r>
            <a:r>
              <a:rPr lang="en-US" sz="2800" i="1" dirty="0" err="1">
                <a:cs typeface="Calibri"/>
              </a:rPr>
              <a:t>H</a:t>
            </a:r>
            <a:r>
              <a:rPr lang="en-US" sz="2800" i="1" cap="small" baseline="-25000" dirty="0" err="1">
                <a:cs typeface="Calibri"/>
              </a:rPr>
              <a:t>s</a:t>
            </a:r>
            <a:r>
              <a:rPr lang="en-US" sz="2800" i="1" cap="small" baseline="-25000" dirty="0">
                <a:cs typeface="Calibri"/>
              </a:rPr>
              <a:t>  </a:t>
            </a:r>
            <a:r>
              <a:rPr lang="en-US" sz="2800" i="1" dirty="0">
                <a:cs typeface="Calibri"/>
              </a:rPr>
              <a:t>/ </a:t>
            </a:r>
            <a:r>
              <a:rPr lang="en-US" sz="2800" i="1" dirty="0" err="1">
                <a:cs typeface="Calibri"/>
              </a:rPr>
              <a:t>H</a:t>
            </a:r>
            <a:r>
              <a:rPr lang="en-US" sz="2800" i="1" cap="small" baseline="-25000" dirty="0" err="1">
                <a:cs typeface="Calibri"/>
              </a:rPr>
              <a:t>t</a:t>
            </a:r>
            <a:r>
              <a:rPr lang="en-US" sz="2800" i="1" cap="small" baseline="-25000" dirty="0">
                <a:cs typeface="Calibri"/>
              </a:rPr>
              <a:t> </a:t>
            </a:r>
          </a:p>
          <a:p>
            <a:pPr marL="0" indent="0">
              <a:buNone/>
            </a:pPr>
            <a:endParaRPr lang="en-US" sz="1400" dirty="0">
              <a:latin typeface="Calibri"/>
              <a:cs typeface="Calibri"/>
            </a:endParaRPr>
          </a:p>
          <a:p>
            <a:r>
              <a:rPr lang="en-US" sz="2800" i="1" dirty="0" err="1">
                <a:cs typeface="Calibri"/>
              </a:rPr>
              <a:t>F</a:t>
            </a:r>
            <a:r>
              <a:rPr lang="en-US" sz="2800" i="1" cap="small" baseline="-25000" dirty="0" err="1">
                <a:cs typeface="Calibri"/>
              </a:rPr>
              <a:t>st</a:t>
            </a:r>
            <a:r>
              <a:rPr lang="en-US" sz="2800" dirty="0">
                <a:cs typeface="Calibri"/>
              </a:rPr>
              <a:t> is b</a:t>
            </a:r>
            <a:r>
              <a:rPr lang="en-US" sz="2800" dirty="0">
                <a:latin typeface="Calibri"/>
                <a:cs typeface="Calibri"/>
              </a:rPr>
              <a:t>ounded by 0 and 1</a:t>
            </a:r>
          </a:p>
          <a:p>
            <a:endParaRPr lang="en-US" sz="1400" dirty="0">
              <a:latin typeface="Calibri"/>
              <a:cs typeface="Calibri"/>
            </a:endParaRPr>
          </a:p>
          <a:p>
            <a:pPr marL="457200" lvl="1" indent="0">
              <a:buNone/>
            </a:pPr>
            <a:r>
              <a:rPr lang="en-US" sz="2400" dirty="0">
                <a:latin typeface="Calibri"/>
                <a:cs typeface="Calibri"/>
              </a:rPr>
              <a:t>0 = populations have identical allelic frequencies.</a:t>
            </a:r>
          </a:p>
          <a:p>
            <a:pPr lvl="1"/>
            <a:endParaRPr lang="en-US" sz="1100" dirty="0">
              <a:latin typeface="Calibri"/>
              <a:cs typeface="Calibri"/>
            </a:endParaRPr>
          </a:p>
          <a:p>
            <a:pPr marL="457200" lvl="1" indent="0">
              <a:buNone/>
            </a:pPr>
            <a:r>
              <a:rPr lang="en-US" sz="2400" dirty="0">
                <a:latin typeface="Calibri"/>
                <a:cs typeface="Calibri"/>
              </a:rPr>
              <a:t>1 = populations fixed for different alleles.</a:t>
            </a:r>
          </a:p>
          <a:p>
            <a:endParaRPr lang="en-US" sz="1600" dirty="0">
              <a:latin typeface="Calibri"/>
              <a:cs typeface="Calibri"/>
            </a:endParaRPr>
          </a:p>
          <a:p>
            <a:pPr marL="0" indent="0" algn="ctr">
              <a:buNone/>
            </a:pPr>
            <a:endParaRPr lang="en-US" dirty="0">
              <a:latin typeface="Calibri"/>
              <a:cs typeface="Calibri"/>
            </a:endParaRPr>
          </a:p>
          <a:p>
            <a:endParaRPr lang="en-US" dirty="0">
              <a:latin typeface="Calibri"/>
              <a:cs typeface="Calibri"/>
            </a:endParaRPr>
          </a:p>
        </p:txBody>
      </p:sp>
      <p:sp>
        <p:nvSpPr>
          <p:cNvPr id="2" name="Chord 1"/>
          <p:cNvSpPr>
            <a:spLocks noChangeAspect="1"/>
          </p:cNvSpPr>
          <p:nvPr/>
        </p:nvSpPr>
        <p:spPr>
          <a:xfrm>
            <a:off x="7017216" y="4587274"/>
            <a:ext cx="685800" cy="685800"/>
          </a:xfrm>
          <a:prstGeom prst="chord">
            <a:avLst>
              <a:gd name="adj1" fmla="val 5341109"/>
              <a:gd name="adj2" fmla="val 16200000"/>
            </a:avLst>
          </a:prstGeom>
          <a:gradFill flip="none" rotWithShape="1">
            <a:gsLst>
              <a:gs pos="50000">
                <a:schemeClr val="tx1"/>
              </a:gs>
              <a:gs pos="100000">
                <a:srgbClr val="FFFFFF"/>
              </a:gs>
            </a:gsLst>
            <a:path path="circle">
              <a:fillToRect l="100000" t="100000"/>
            </a:path>
            <a:tileRect r="-100000" b="-100000"/>
          </a:gradFill>
          <a:ln w="3175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hord 3"/>
          <p:cNvSpPr>
            <a:spLocks noChangeAspect="1"/>
          </p:cNvSpPr>
          <p:nvPr/>
        </p:nvSpPr>
        <p:spPr>
          <a:xfrm>
            <a:off x="7017216" y="5425474"/>
            <a:ext cx="685800" cy="685800"/>
          </a:xfrm>
          <a:prstGeom prst="chord">
            <a:avLst>
              <a:gd name="adj1" fmla="val 5341109"/>
              <a:gd name="adj2" fmla="val 16200000"/>
            </a:avLst>
          </a:prstGeom>
          <a:gradFill>
            <a:gsLst>
              <a:gs pos="50000">
                <a:schemeClr val="tx1"/>
              </a:gs>
              <a:gs pos="100000">
                <a:srgbClr val="FFFFFF"/>
              </a:gs>
            </a:gsLst>
          </a:gradFill>
          <a:ln w="3175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hord 4"/>
          <p:cNvSpPr>
            <a:spLocks noChangeAspect="1"/>
          </p:cNvSpPr>
          <p:nvPr/>
        </p:nvSpPr>
        <p:spPr>
          <a:xfrm>
            <a:off x="8089452" y="4587274"/>
            <a:ext cx="685800" cy="685800"/>
          </a:xfrm>
          <a:prstGeom prst="chord">
            <a:avLst>
              <a:gd name="adj1" fmla="val 5341109"/>
              <a:gd name="adj2" fmla="val 16200000"/>
            </a:avLst>
          </a:prstGeom>
          <a:gradFill>
            <a:gsLst>
              <a:gs pos="50000">
                <a:schemeClr val="tx1"/>
              </a:gs>
              <a:gs pos="100000">
                <a:srgbClr val="FFFFFF"/>
              </a:gs>
            </a:gsLst>
          </a:gradFill>
          <a:ln w="3175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hord 5"/>
          <p:cNvSpPr>
            <a:spLocks noChangeAspect="1"/>
          </p:cNvSpPr>
          <p:nvPr/>
        </p:nvSpPr>
        <p:spPr>
          <a:xfrm>
            <a:off x="8089452" y="5451911"/>
            <a:ext cx="685800" cy="685800"/>
          </a:xfrm>
          <a:prstGeom prst="chord">
            <a:avLst>
              <a:gd name="adj1" fmla="val 5341109"/>
              <a:gd name="adj2" fmla="val 16200000"/>
            </a:avLst>
          </a:prstGeom>
          <a:solidFill>
            <a:schemeClr val="bg1">
              <a:lumMod val="95000"/>
            </a:schemeClr>
          </a:solidFill>
          <a:ln w="3175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Chord 6"/>
          <p:cNvSpPr>
            <a:spLocks noChangeAspect="1"/>
          </p:cNvSpPr>
          <p:nvPr/>
        </p:nvSpPr>
        <p:spPr>
          <a:xfrm flipH="1">
            <a:off x="7017216" y="4587274"/>
            <a:ext cx="685800" cy="685800"/>
          </a:xfrm>
          <a:prstGeom prst="chord">
            <a:avLst>
              <a:gd name="adj1" fmla="val 5341109"/>
              <a:gd name="adj2" fmla="val 16200000"/>
            </a:avLst>
          </a:prstGeom>
          <a:solidFill>
            <a:schemeClr val="bg1">
              <a:lumMod val="95000"/>
            </a:schemeClr>
          </a:solidFill>
          <a:ln w="3175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hord 7"/>
          <p:cNvSpPr>
            <a:spLocks noChangeAspect="1"/>
          </p:cNvSpPr>
          <p:nvPr/>
        </p:nvSpPr>
        <p:spPr>
          <a:xfrm flipH="1">
            <a:off x="8089452" y="4587274"/>
            <a:ext cx="685800" cy="685800"/>
          </a:xfrm>
          <a:prstGeom prst="chord">
            <a:avLst>
              <a:gd name="adj1" fmla="val 5341109"/>
              <a:gd name="adj2" fmla="val 16200000"/>
            </a:avLst>
          </a:prstGeom>
          <a:solidFill>
            <a:schemeClr val="bg1">
              <a:lumMod val="95000"/>
            </a:schemeClr>
          </a:solidFill>
          <a:ln w="3175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hord 9"/>
          <p:cNvSpPr>
            <a:spLocks noChangeAspect="1"/>
          </p:cNvSpPr>
          <p:nvPr/>
        </p:nvSpPr>
        <p:spPr>
          <a:xfrm flipH="1">
            <a:off x="8089452" y="5451911"/>
            <a:ext cx="685800" cy="685800"/>
          </a:xfrm>
          <a:prstGeom prst="chord">
            <a:avLst>
              <a:gd name="adj1" fmla="val 5341109"/>
              <a:gd name="adj2" fmla="val 16200000"/>
            </a:avLst>
          </a:prstGeom>
          <a:solidFill>
            <a:schemeClr val="bg1">
              <a:lumMod val="95000"/>
            </a:schemeClr>
          </a:solidFill>
          <a:ln w="3175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025830" y="4182883"/>
            <a:ext cx="6639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Pop1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099845" y="4187102"/>
            <a:ext cx="6639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Pop2</a:t>
            </a:r>
          </a:p>
        </p:txBody>
      </p:sp>
      <p:sp>
        <p:nvSpPr>
          <p:cNvPr id="13" name="Chord 12"/>
          <p:cNvSpPr>
            <a:spLocks noChangeAspect="1"/>
          </p:cNvSpPr>
          <p:nvPr/>
        </p:nvSpPr>
        <p:spPr>
          <a:xfrm flipH="1">
            <a:off x="7013194" y="5425474"/>
            <a:ext cx="685800" cy="685800"/>
          </a:xfrm>
          <a:prstGeom prst="chord">
            <a:avLst>
              <a:gd name="adj1" fmla="val 5341109"/>
              <a:gd name="adj2" fmla="val 16200000"/>
            </a:avLst>
          </a:prstGeom>
          <a:gradFill>
            <a:gsLst>
              <a:gs pos="50000">
                <a:schemeClr val="tx1"/>
              </a:gs>
              <a:gs pos="100000">
                <a:srgbClr val="FFFFFF"/>
              </a:gs>
            </a:gsLst>
          </a:gradFill>
          <a:ln w="3175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096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3DE62-2C6D-4D41-9679-9DA136B1F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>
                <a:latin typeface="Comic Sans MS" panose="030F0902030302020204" pitchFamily="66" charset="0"/>
              </a:rPr>
              <a:t>F</a:t>
            </a:r>
            <a:r>
              <a:rPr lang="en-US" baseline="-25000" dirty="0">
                <a:latin typeface="Comic Sans MS" panose="030F0902030302020204" pitchFamily="66" charset="0"/>
              </a:rPr>
              <a:t>ST</a:t>
            </a:r>
            <a:r>
              <a:rPr lang="en-US" dirty="0">
                <a:latin typeface="Comic Sans MS" panose="030F0902030302020204" pitchFamily="66" charset="0"/>
              </a:rPr>
              <a:t> – developed by Sewall Wright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4BAB1E-647D-9C48-A957-CD755FAA23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808" y="1671452"/>
            <a:ext cx="3879190" cy="38791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4C215F-5BF1-9E45-9BBF-7A7384BC72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5404" y="1671452"/>
            <a:ext cx="2705327" cy="3879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559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3D083DC-29A6-B842-837E-E7277530E7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1427"/>
            <a:ext cx="9144000" cy="36576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D56D806-07C3-9B4A-BCA5-75C7DF61CD80}"/>
              </a:ext>
            </a:extLst>
          </p:cNvPr>
          <p:cNvSpPr/>
          <p:nvPr/>
        </p:nvSpPr>
        <p:spPr>
          <a:xfrm>
            <a:off x="391885" y="4914889"/>
            <a:ext cx="83602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Comic Sans MS" panose="030F0902030302020204" pitchFamily="66" charset="0"/>
              </a:rPr>
              <a:t>https://</a:t>
            </a:r>
            <a:r>
              <a:rPr lang="en-US" sz="1400" dirty="0" err="1">
                <a:latin typeface="Comic Sans MS" panose="030F0902030302020204" pitchFamily="66" charset="0"/>
              </a:rPr>
              <a:t>www.researchgate.net</a:t>
            </a:r>
            <a:r>
              <a:rPr lang="en-US" sz="1400" dirty="0">
                <a:latin typeface="Comic Sans MS" panose="030F0902030302020204" pitchFamily="66" charset="0"/>
              </a:rPr>
              <a:t>/figure/Genetic-differentiation-an-example-of-the-behavior-of-fixation-index-FST-If-allele_fig9_306018124</a:t>
            </a:r>
          </a:p>
        </p:txBody>
      </p:sp>
    </p:spTree>
    <p:extLst>
      <p:ext uri="{BB962C8B-B14F-4D97-AF65-F5344CB8AC3E}">
        <p14:creationId xmlns:p14="http://schemas.microsoft.com/office/powerpoint/2010/main" val="136231451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IW_NOTES_FOOTER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IW_NOTES_FOOTER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1162</TotalTime>
  <Words>2093</Words>
  <Application>Microsoft Macintosh PowerPoint</Application>
  <PresentationFormat>On-screen Show (4:3)</PresentationFormat>
  <Paragraphs>414</Paragraphs>
  <Slides>28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40" baseType="lpstr">
      <vt:lpstr>AdvPSPAL-R</vt:lpstr>
      <vt:lpstr>Arial</vt:lpstr>
      <vt:lpstr>Calibri</vt:lpstr>
      <vt:lpstr>Cambria Math</vt:lpstr>
      <vt:lpstr>Comic Sans MS</vt:lpstr>
      <vt:lpstr>Courier New</vt:lpstr>
      <vt:lpstr>inherit</vt:lpstr>
      <vt:lpstr>Open Sans</vt:lpstr>
      <vt:lpstr>Symbol</vt:lpstr>
      <vt:lpstr>Times New Roman</vt:lpstr>
      <vt:lpstr>Verdana</vt:lpstr>
      <vt:lpstr>Office Theme</vt:lpstr>
      <vt:lpstr>Population Subdivision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FST – developed by Sewall Wright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Multiple Loci</vt:lpstr>
      <vt:lpstr>Fisher’s Exact Test</vt:lpstr>
      <vt:lpstr>PowerPoint Presentation</vt:lpstr>
      <vt:lpstr>PowerPoint Presentation</vt:lpstr>
      <vt:lpstr>Difference between FST and FST</vt:lpstr>
      <vt:lpstr>Calculating Fst from sequence data: FST (Phi-ST)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coalescence process in a model with population subdivision</vt:lpstr>
      <vt:lpstr>The coalescence process in a model with population subdivision</vt:lpstr>
      <vt:lpstr>PowerPoint Presentation</vt:lpstr>
      <vt:lpstr>PowerPoint Presentation</vt:lpstr>
    </vt:vector>
  </TitlesOfParts>
  <Company>University of Alaska Fairbanks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Giants of Population Genetics</dc:title>
  <dc:creator>Kevin McCracken</dc:creator>
  <cp:lastModifiedBy>Kevin McCracken</cp:lastModifiedBy>
  <cp:revision>227</cp:revision>
  <cp:lastPrinted>2018-09-19T03:18:24Z</cp:lastPrinted>
  <dcterms:created xsi:type="dcterms:W3CDTF">2017-01-09T21:19:33Z</dcterms:created>
  <dcterms:modified xsi:type="dcterms:W3CDTF">2026-09-14T15:06:08Z</dcterms:modified>
</cp:coreProperties>
</file>