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66" r:id="rId10"/>
    <p:sldId id="261" r:id="rId11"/>
    <p:sldId id="289" r:id="rId12"/>
    <p:sldId id="287" r:id="rId13"/>
    <p:sldId id="25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0" r:id="rId24"/>
    <p:sldId id="276" r:id="rId25"/>
    <p:sldId id="278" r:id="rId26"/>
    <p:sldId id="279" r:id="rId27"/>
    <p:sldId id="285" r:id="rId28"/>
    <p:sldId id="280" r:id="rId29"/>
    <p:sldId id="282" r:id="rId30"/>
    <p:sldId id="283" r:id="rId31"/>
    <p:sldId id="288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EECA4FC-7B1E-A348-90B0-64A36B6C1C1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0EB8EAE-8D2A-6848-A757-0FB1F13228F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8BC499F-C70F-DF4B-9BC1-A8EF6B7969F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93E2C1B-4356-CE45-9ADB-09ADE4E0A19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69947CB-34F0-7843-B4A1-75EA32B638C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934CC6B-A98F-EB4C-A928-5A9885B52E8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08F8E5-E6A8-364A-93C0-CEC24B94E8A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923651"/>
          </a:xfrm>
        </p:spPr>
        <p:txBody>
          <a:bodyPr>
            <a:normAutofit/>
          </a:bodyPr>
          <a:lstStyle/>
          <a:p>
            <a:r>
              <a:rPr lang="en-US" sz="4000" dirty="0"/>
              <a:t>Alleles, Genotypes,</a:t>
            </a:r>
            <a:br>
              <a:rPr lang="en-US" sz="4000" dirty="0"/>
            </a:br>
            <a:r>
              <a:rPr lang="en-US" sz="4000" dirty="0"/>
              <a:t>Hardy-Weinberg Equilibrium, &amp; Other Diversity Measures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Cochabamba, Bolivia</a:t>
            </a:r>
          </a:p>
          <a:p>
            <a:r>
              <a:rPr lang="en-US"/>
              <a:t>Gen-Pob’25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at X-linked loci: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Females have 2 X-linked alleles, and males have 1 X-linked allele.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If number of females and males are equal: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91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BF3DD-3DDB-BA46-8B32-9E1B6A06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287403"/>
            <a:ext cx="5234609" cy="349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B59EE-71DD-CC40-AD3F-681830CE026B}"/>
              </a:ext>
            </a:extLst>
          </p:cNvPr>
          <p:cNvSpPr txBox="1"/>
          <p:nvPr/>
        </p:nvSpPr>
        <p:spPr>
          <a:xfrm>
            <a:off x="801756" y="569843"/>
            <a:ext cx="636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not all organisms have XY sex chromosomes…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8156AD7-1DAD-2D45-8570-F06672F0DC42}"/>
              </a:ext>
            </a:extLst>
          </p:cNvPr>
          <p:cNvSpPr/>
          <p:nvPr/>
        </p:nvSpPr>
        <p:spPr>
          <a:xfrm>
            <a:off x="2968486" y="2593230"/>
            <a:ext cx="2133711" cy="1671539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4610C-57E6-AB46-966E-FC3B4B04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52" y="5127165"/>
            <a:ext cx="3927613" cy="129913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8BB93A4-3599-1649-BB73-9D1888BCF89E}"/>
              </a:ext>
            </a:extLst>
          </p:cNvPr>
          <p:cNvSpPr/>
          <p:nvPr/>
        </p:nvSpPr>
        <p:spPr>
          <a:xfrm>
            <a:off x="7421217" y="5466522"/>
            <a:ext cx="642732" cy="434890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b54e4d54ca043bc8dbf2a407bae8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83" y="4493877"/>
            <a:ext cx="3253148" cy="2302619"/>
          </a:xfrm>
          <a:prstGeom prst="rect">
            <a:avLst/>
          </a:prstGeom>
        </p:spPr>
      </p:pic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Sex chromosomes are denoted by W &amp; Z if the female is heterogametic: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/>
              <a:t>ZZ = Male &amp; ZW = Female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Birds, some fish and crustaceans, some insects (butterflies &amp; moths), and some reptiles.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Ovum (not sperm) determine sex.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Z chromosome is larger &amp; W chromosome is smaller.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 </a:t>
            </a:r>
          </a:p>
        </p:txBody>
      </p:sp>
      <p:pic>
        <p:nvPicPr>
          <p:cNvPr id="2" name="Picture 1" descr="komodo-dragon-head-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9" y="4367929"/>
            <a:ext cx="3110162" cy="1749466"/>
          </a:xfrm>
          <a:prstGeom prst="rect">
            <a:avLst/>
          </a:prstGeom>
        </p:spPr>
      </p:pic>
      <p:pic>
        <p:nvPicPr>
          <p:cNvPr id="5" name="Picture 4" descr="baby-du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29" y="3179397"/>
            <a:ext cx="2382425" cy="17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9"/>
            <a:ext cx="8229600" cy="1143000"/>
          </a:xfrm>
        </p:spPr>
        <p:txBody>
          <a:bodyPr/>
          <a:lstStyle/>
          <a:p>
            <a:r>
              <a:rPr lang="en-US" dirty="0"/>
              <a:t>Hardy Weinberg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Godfrey Hardy &amp; Wilhelm Weinberg</a:t>
            </a:r>
          </a:p>
          <a:p>
            <a:pPr marL="0" indent="0" algn="ctr">
              <a:buNone/>
            </a:pPr>
            <a:r>
              <a:rPr lang="en-US" dirty="0"/>
              <a:t>Both published independently in 1908 about 42 years after Mendel published</a:t>
            </a:r>
          </a:p>
        </p:txBody>
      </p:sp>
      <p:pic>
        <p:nvPicPr>
          <p:cNvPr id="4" name="Picture 3" descr="Ghhardy@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19" y="3344216"/>
            <a:ext cx="4725051" cy="2997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967" y="632359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Godfrey Hardy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6438" y="6323590"/>
            <a:ext cx="194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Wilhelm Weinberg</a:t>
            </a:r>
          </a:p>
        </p:txBody>
      </p:sp>
    </p:spTree>
    <p:extLst>
      <p:ext uri="{BB962C8B-B14F-4D97-AF65-F5344CB8AC3E}">
        <p14:creationId xmlns:p14="http://schemas.microsoft.com/office/powerpoint/2010/main" val="330108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515" y="190504"/>
            <a:ext cx="8491279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u="sng" dirty="0"/>
              <a:t>Hardy-Weinberg Equilibrium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Explains how Mendel’s 2</a:t>
            </a:r>
            <a:r>
              <a:rPr lang="en-US" baseline="30000" dirty="0"/>
              <a:t>nd</a:t>
            </a:r>
            <a:r>
              <a:rPr lang="en-US" dirty="0"/>
              <a:t> Principle of Segregation influences allelic and genotypic frequencies in a population and creates a steady state of equilibrium.</a:t>
            </a:r>
          </a:p>
          <a:p>
            <a:pPr marL="457200" indent="-457200"/>
            <a:endParaRPr lang="en-US" dirty="0"/>
          </a:p>
          <a:p>
            <a:r>
              <a:rPr lang="en-US" u="sng" dirty="0"/>
              <a:t>If assumptions are met, population will be in genetic equilibrium.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Allele frequencies do not change over generations.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After one generation  of random mating, genotypic frequencies will remain in the following proportions: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</a:t>
            </a:r>
            <a:r>
              <a:rPr lang="en-US" dirty="0"/>
              <a:t>		(frequency of AA)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2pq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q</a:t>
            </a:r>
            <a:r>
              <a:rPr lang="en-US" baseline="30000" dirty="0"/>
              <a:t>2</a:t>
            </a:r>
            <a:r>
              <a:rPr lang="en-US" dirty="0"/>
              <a:t>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 = allelic frequency of A</a:t>
            </a:r>
          </a:p>
          <a:p>
            <a:pPr marL="457200" indent="-457200">
              <a:buFont typeface="Times" charset="0"/>
              <a:buNone/>
            </a:pPr>
            <a:r>
              <a:rPr lang="en-US" dirty="0"/>
              <a:t>	*q = allelic frequency of a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92897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ChangeArrowheads="1"/>
          </p:cNvSpPr>
          <p:nvPr/>
        </p:nvSpPr>
        <p:spPr bwMode="auto">
          <a:xfrm>
            <a:off x="228600" y="381000"/>
            <a:ext cx="8686800" cy="67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Basis of the Hardy-Weinberg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Hardy-Weinberg state</a:t>
            </a:r>
            <a:r>
              <a:rPr lang="en-US" dirty="0"/>
              <a:t>:  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 at equilibrium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Zygotes form by random combinations of alleles, in proportion to the abundance of the alleles in the population.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If </a:t>
            </a:r>
            <a:r>
              <a:rPr lang="en-US" i="1" dirty="0"/>
              <a:t>f(p)</a:t>
            </a:r>
            <a:r>
              <a:rPr lang="en-US" dirty="0"/>
              <a:t> = 0.5 and </a:t>
            </a:r>
            <a:r>
              <a:rPr lang="en-US" i="1" dirty="0"/>
              <a:t>f(q)</a:t>
            </a:r>
            <a:r>
              <a:rPr lang="en-US" dirty="0"/>
              <a:t> = 0.5, outcome is as follows: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When population is at equilibrium: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668698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62270"/>
              </p:ext>
            </p:extLst>
          </p:nvPr>
        </p:nvGraphicFramePr>
        <p:xfrm>
          <a:off x="812800" y="2968500"/>
          <a:ext cx="4876800" cy="2336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(q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5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>
            <a:fillRect/>
          </a:stretch>
        </p:blipFill>
        <p:spPr bwMode="auto">
          <a:xfrm>
            <a:off x="838200" y="990600"/>
            <a:ext cx="532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2725" y="206375"/>
            <a:ext cx="85502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0" dirty="0"/>
              <a:t>Frequencies of genotypes AA, </a:t>
            </a:r>
            <a:r>
              <a:rPr lang="en-US" b="0" dirty="0" err="1"/>
              <a:t>Aa</a:t>
            </a:r>
            <a:r>
              <a:rPr lang="en-US" b="0" dirty="0"/>
              <a:t>, and </a:t>
            </a:r>
            <a:r>
              <a:rPr lang="en-US" b="0" dirty="0" err="1"/>
              <a:t>aa</a:t>
            </a:r>
            <a:r>
              <a:rPr lang="en-US" b="0" dirty="0"/>
              <a:t> relative to the frequencies of alleles A and a at Hardy-Weinberg equilibrium.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0" y="3505200"/>
            <a:ext cx="2001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 b="0" dirty="0"/>
              <a:t>Max. </a:t>
            </a:r>
            <a:r>
              <a:rPr lang="en-US" sz="1400" b="0" dirty="0" err="1"/>
              <a:t>heterozygosity</a:t>
            </a:r>
            <a:endParaRPr lang="en-US" sz="1400" b="0" dirty="0"/>
          </a:p>
          <a:p>
            <a:r>
              <a:rPr lang="en-US" sz="1400" b="0" dirty="0"/>
              <a:t>@ p = q = 0.5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800600" y="38100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897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Assumptions I didn’t mention previously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Population is infinitely large, to avoid changes in allele frequencies due to chance (this is the effect of </a:t>
            </a:r>
            <a:r>
              <a:rPr lang="en-US" u="sng" dirty="0"/>
              <a:t>genetic drift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Mating is random (with regard to traits under study; this is the opposite of </a:t>
            </a:r>
            <a:r>
              <a:rPr lang="en-US" u="sng" dirty="0" err="1"/>
              <a:t>assortative</a:t>
            </a:r>
            <a:r>
              <a:rPr lang="en-US" u="sng" dirty="0"/>
              <a:t> mating </a:t>
            </a:r>
            <a:r>
              <a:rPr lang="en-US" dirty="0"/>
              <a:t>and </a:t>
            </a:r>
            <a:r>
              <a:rPr lang="en-US" u="sng" dirty="0"/>
              <a:t>inbreeding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u="sng" dirty="0"/>
              <a:t>Population structure </a:t>
            </a:r>
            <a:r>
              <a:rPr lang="en-US" dirty="0"/>
              <a:t>is a form of non-random mating; two populations will not be in HWE if they are treated as one population.</a:t>
            </a:r>
          </a:p>
          <a:p>
            <a:pPr marL="914400" lvl="1" indent="-457200">
              <a:buFont typeface="Wingdings" charset="2"/>
              <a:buChar char="²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dirty="0"/>
              <a:t>A reduction in heterozygosity will be observed of two populations are treated as one (this is the </a:t>
            </a:r>
            <a:r>
              <a:rPr lang="en-US" u="sng" dirty="0" err="1"/>
              <a:t>Wahlund</a:t>
            </a:r>
            <a:r>
              <a:rPr lang="en-US" u="sng" dirty="0"/>
              <a:t> effect</a:t>
            </a:r>
            <a:r>
              <a:rPr lang="en-US" dirty="0"/>
              <a:t>).</a:t>
            </a:r>
          </a:p>
          <a:p>
            <a:pPr marL="457200" indent="-457200">
              <a:buFont typeface="Wingdings" charset="2"/>
              <a:buChar char="²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natural selection (for traits under study; as selection can quickly increase or decrease the frequency of specific alleles).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significant mutation (mutation adds new alleles, but usually slowly, e.g., 10</a:t>
            </a:r>
            <a:r>
              <a:rPr lang="en-US" baseline="30000" dirty="0"/>
              <a:t>-9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migration (gene flow adds or eliminates alleles).</a:t>
            </a:r>
          </a:p>
        </p:txBody>
      </p:sp>
    </p:spTree>
    <p:extLst>
      <p:ext uri="{BB962C8B-B14F-4D97-AF65-F5344CB8AC3E}">
        <p14:creationId xmlns:p14="http://schemas.microsoft.com/office/powerpoint/2010/main" val="103468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Good News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Large populations are mathematically similar to infinitely large populations, so the effects of genetic drift can often be discounted.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Single finite populations with rare mutations, rare migrants, and weak selection generally fit Hardy-Weinberg proportions.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Hardy-Weinberg applies to any locus for which mating occurs randomly, even if mating is non-random for other loci, because loci on different chromosomes assort independently due to recombination (Mendel’s 3</a:t>
            </a:r>
            <a:r>
              <a:rPr lang="en-US" baseline="30000" dirty="0"/>
              <a:t>rd</a:t>
            </a:r>
            <a:r>
              <a:rPr lang="en-US" dirty="0"/>
              <a:t>  Principle).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We will spend the remainder of the semester looking at many examples that cause genotypic frequencies to deviate from HWE, … or exhibit more or less variation than predicted. </a:t>
            </a:r>
          </a:p>
        </p:txBody>
      </p:sp>
    </p:spTree>
    <p:extLst>
      <p:ext uri="{BB962C8B-B14F-4D97-AF65-F5344CB8AC3E}">
        <p14:creationId xmlns:p14="http://schemas.microsoft.com/office/powerpoint/2010/main" val="154536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can be applied to loci with more than two alleles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three alleles (A, B, and C) with frequencies p, q, and r: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Binomial expansion </a:t>
            </a:r>
            <a:r>
              <a:rPr lang="en-US" dirty="0">
                <a:sym typeface="Symbol" charset="0"/>
              </a:rPr>
              <a:t>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four alleles (A, B, C, and D) with frequencies p, q, r, and s: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 + s)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 + 2ps(AD) + 2qs(BD) + 2rs(CD) + s</a:t>
            </a:r>
            <a:r>
              <a:rPr lang="en-US" baseline="30000" dirty="0"/>
              <a:t>2</a:t>
            </a:r>
            <a:r>
              <a:rPr lang="en-US" dirty="0"/>
              <a:t>(DD)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Ways to describe genetic structure of populations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---Genotypes &amp; Alleles – terms first introduced by William Bateson (1861-1926)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---All methods of characterizing genetic variation include counting and describing genetic polymorphism directly or phenotypic traits linked to genetic variation.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Genotypic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Allelic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Multiple alleles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Sex-linked loci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2" name="Picture 1" descr="genoty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7" y="3149289"/>
            <a:ext cx="2743200" cy="3377884"/>
          </a:xfrm>
          <a:prstGeom prst="rect">
            <a:avLst/>
          </a:prstGeom>
        </p:spPr>
      </p:pic>
      <p:pic>
        <p:nvPicPr>
          <p:cNvPr id="3" name="Picture 2" descr="alle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27" y="3155801"/>
            <a:ext cx="2743200" cy="25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for X-linked alleles is a bit different for males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e.g., Humans and </a:t>
            </a:r>
            <a:r>
              <a:rPr lang="en-US" i="1" dirty="0"/>
              <a:t>Drosophila</a:t>
            </a:r>
            <a:r>
              <a:rPr lang="en-US" dirty="0"/>
              <a:t> (XX = female, XY = male is </a:t>
            </a:r>
            <a:r>
              <a:rPr lang="en-US" dirty="0" err="1"/>
              <a:t>hemizygous</a:t>
            </a:r>
            <a:r>
              <a:rPr lang="en-US" dirty="0"/>
              <a:t>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r>
              <a:rPr lang="en-US" u="sng" dirty="0"/>
              <a:t>Females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Hardy-Weinberg frequencies are the same for any other locus: </a:t>
            </a:r>
          </a:p>
          <a:p>
            <a:pPr marL="457200" indent="-457200"/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Genotype frequencies are the same as allele frequencies:</a:t>
            </a:r>
          </a:p>
          <a:p>
            <a:pPr marL="457200" indent="-457200"/>
            <a:r>
              <a:rPr lang="en-US" dirty="0"/>
              <a:t>	p + q = 1</a:t>
            </a:r>
          </a:p>
        </p:txBody>
      </p:sp>
      <p:graphicFrame>
        <p:nvGraphicFramePr>
          <p:cNvPr id="67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33231"/>
              </p:ext>
            </p:extLst>
          </p:nvPr>
        </p:nvGraphicFramePr>
        <p:xfrm>
          <a:off x="304800" y="1450128"/>
          <a:ext cx="6502400" cy="249555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6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Hardy-Weinberg for X-linked alleles</a:t>
            </a:r>
            <a:r>
              <a:rPr lang="en-US"/>
              <a:t>: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If alleles are X-linked and sexes differ in allelic frequency, Hardy-Weinberg equilibrium is approached over several generations.</a:t>
            </a:r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Allelic frequencies oscillate each generation until the allelic frequencies of males and females are equal. </a:t>
            </a:r>
          </a:p>
          <a:p>
            <a:pPr marL="457200" indent="-457200"/>
            <a:endParaRPr lang="en-US"/>
          </a:p>
          <a:p>
            <a:pPr marL="457200" indent="-457200">
              <a:buFont typeface="Times" charset="0"/>
              <a:buAutoNum type="arabicPeriod"/>
            </a:pPr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pic>
        <p:nvPicPr>
          <p:cNvPr id="5837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>
            <a:fillRect/>
          </a:stretch>
        </p:blipFill>
        <p:spPr bwMode="auto">
          <a:xfrm>
            <a:off x="457200" y="2806656"/>
            <a:ext cx="6019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0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u="sng" dirty="0"/>
              <a:t>We use Goodness of Fit test to determine if allele frequencies meet HW predictions: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u="sng" dirty="0"/>
              <a:t>Pearson’s Chi-Square Test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dirty="0"/>
              <a:t>	 </a:t>
            </a:r>
            <a:r>
              <a:rPr lang="en-US" sz="2400" dirty="0">
                <a:sym typeface="Symbol" charset="0"/>
              </a:rPr>
              <a:t></a:t>
            </a:r>
            <a:r>
              <a:rPr lang="en-US" baseline="30000" dirty="0">
                <a:sym typeface="Symbol" charset="0"/>
              </a:rPr>
              <a:t>2 </a:t>
            </a:r>
            <a:r>
              <a:rPr lang="en-US" dirty="0">
                <a:sym typeface="Symbol" charset="0"/>
              </a:rPr>
              <a:t>=  (# observed - # expected)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/ # expected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u="sng" dirty="0">
                <a:sym typeface="Symbol" charset="0"/>
              </a:rPr>
              <a:t>G-test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dirty="0">
                <a:sym typeface="Symbol" charset="0"/>
              </a:rPr>
              <a:t>	</a:t>
            </a:r>
          </a:p>
        </p:txBody>
      </p:sp>
      <p:pic>
        <p:nvPicPr>
          <p:cNvPr id="3" name="Picture 3" descr="Untitled.jpeg">
            <a:extLst>
              <a:ext uri="{FF2B5EF4-FFF2-40B4-BE49-F238E27FC236}">
                <a16:creationId xmlns:a16="http://schemas.microsoft.com/office/drawing/2014/main" id="{C5D62323-EE63-C245-BC89-10D1C3BB2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30056"/>
            <a:ext cx="2030627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70">
            <a:extLst>
              <a:ext uri="{FF2B5EF4-FFF2-40B4-BE49-F238E27FC236}">
                <a16:creationId xmlns:a16="http://schemas.microsoft.com/office/drawing/2014/main" id="{AC946AC1-8080-FC4B-99E6-A0DEAF4C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71730"/>
              </p:ext>
            </p:extLst>
          </p:nvPr>
        </p:nvGraphicFramePr>
        <p:xfrm>
          <a:off x="3326027" y="3030056"/>
          <a:ext cx="5275650" cy="3132435"/>
        </p:xfrm>
        <a:graphic>
          <a:graphicData uri="http://schemas.openxmlformats.org/drawingml/2006/table">
            <a:tbl>
              <a:tblPr/>
              <a:tblGrid>
                <a:gridCol w="87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Phenotype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obs.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exp.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obs - exp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32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= 4 -1 =3, Critical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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for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P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0.05 and 3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7.82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3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E40DCB3-53F8-0A4A-B372-64F847D3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4175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u="sng" dirty="0"/>
              <a:t>Finally, can use HWE equation to estimate allelic frequencies</a:t>
            </a:r>
            <a:r>
              <a:rPr lang="en-US" dirty="0"/>
              <a:t>: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Problem: If one or more alleles are recessive, cant distinguish between heterozygous and homozygous dominant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Use Hardy-Weinberg Equation to calculate allele frequencies based on the number of homozygous recessive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If q</a:t>
            </a:r>
            <a:r>
              <a:rPr lang="en-US" baseline="30000" dirty="0"/>
              <a:t>2 </a:t>
            </a:r>
            <a:r>
              <a:rPr lang="en-US" dirty="0"/>
              <a:t>= 0.0043, then q = 0.065; p = 1 - q = 0.935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 p</a:t>
            </a:r>
            <a:r>
              <a:rPr lang="en-US" baseline="30000" dirty="0"/>
              <a:t>2 </a:t>
            </a:r>
            <a:r>
              <a:rPr lang="en-US" dirty="0"/>
              <a:t>= 0.8742, 2pq = 0.1216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2pq can be quite high even if q</a:t>
            </a:r>
            <a:r>
              <a:rPr lang="en-US" baseline="30000" dirty="0"/>
              <a:t>2 </a:t>
            </a:r>
            <a:r>
              <a:rPr lang="en-US" dirty="0"/>
              <a:t>is is small #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Has implications for # of carriers of a recessive disease.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0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71" y="1139056"/>
            <a:ext cx="865925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Non-random mating and inbreeding leave specific signals and can be detected.</a:t>
            </a:r>
          </a:p>
          <a:p>
            <a:endParaRPr lang="en-US" i="1" dirty="0">
              <a:latin typeface="Calibri"/>
              <a:cs typeface="Calibri"/>
            </a:endParaRPr>
          </a:p>
          <a:p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IS</a:t>
            </a:r>
            <a:r>
              <a:rPr lang="en-US" sz="2800" dirty="0">
                <a:latin typeface="Times"/>
                <a:cs typeface="Times"/>
              </a:rPr>
              <a:t> = (2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r>
              <a:rPr lang="en-US" sz="2800" dirty="0">
                <a:latin typeface="Times"/>
                <a:cs typeface="Times"/>
              </a:rPr>
              <a:t> –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Aa</a:t>
            </a:r>
            <a:r>
              <a:rPr lang="en-US" sz="2800" dirty="0">
                <a:latin typeface="Times"/>
                <a:cs typeface="Times"/>
              </a:rPr>
              <a:t>) / 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endParaRPr lang="en-US" sz="2800" dirty="0">
              <a:latin typeface="Times"/>
              <a:cs typeface="Times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H</a:t>
            </a:r>
            <a:r>
              <a:rPr lang="en-US" baseline="-25000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 is the expected proportion of heterozygotes under HW, whereas H</a:t>
            </a:r>
            <a:r>
              <a:rPr lang="en-US" baseline="-25000" dirty="0">
                <a:latin typeface="Calibri"/>
                <a:cs typeface="Calibri"/>
              </a:rPr>
              <a:t>o</a:t>
            </a:r>
            <a:r>
              <a:rPr lang="en-US" dirty="0">
                <a:latin typeface="Calibri"/>
                <a:cs typeface="Calibri"/>
              </a:rPr>
              <a:t> is the observed proportion of heterozygotes.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Positive F values mean there is a </a:t>
            </a:r>
            <a:r>
              <a:rPr lang="en-US" u="sng" dirty="0">
                <a:cs typeface="Calibri"/>
              </a:rPr>
              <a:t>deficiency of heterozygotes</a:t>
            </a:r>
            <a:r>
              <a:rPr lang="en-US" dirty="0">
                <a:cs typeface="Calibri"/>
              </a:rPr>
              <a:t>, implying positive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Negative F values mean there is an </a:t>
            </a:r>
            <a:r>
              <a:rPr lang="en-US" u="sng" dirty="0">
                <a:cs typeface="Calibri"/>
              </a:rPr>
              <a:t>excess of heterozygotes</a:t>
            </a:r>
            <a:r>
              <a:rPr lang="en-US" dirty="0">
                <a:cs typeface="Calibri"/>
              </a:rPr>
              <a:t>, implying negative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Population structure mimics inbreeding and results in positive </a:t>
            </a:r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i="1" baseline="-25000" dirty="0">
                <a:latin typeface="Calibri"/>
                <a:cs typeface="Calibri"/>
              </a:rPr>
              <a:t>IS</a:t>
            </a:r>
            <a:r>
              <a:rPr lang="en-US" dirty="0">
                <a:latin typeface="Calibri"/>
                <a:cs typeface="Calibri"/>
              </a:rPr>
              <a:t> values.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algn="ctr"/>
            <a:r>
              <a:rPr lang="en-US" dirty="0">
                <a:solidFill>
                  <a:srgbClr val="0000FF"/>
                </a:solidFill>
                <a:cs typeface="Calibri"/>
              </a:rPr>
              <a:t>***More about Inbreeding to come in following lecture***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0714"/>
            <a:ext cx="8229600" cy="7793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Inbreeding Coefficient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611" y="2842624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8395" y="2842624"/>
            <a:ext cx="40362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527" y="2843868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98666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1895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48212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Linkage 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>
                <a:latin typeface="Calibri"/>
                <a:cs typeface="Calibri"/>
              </a:rPr>
              <a:t>Recombination</a:t>
            </a:r>
            <a:r>
              <a:rPr lang="en-US" sz="1800" dirty="0">
                <a:latin typeface="Calibri"/>
                <a:cs typeface="Calibri"/>
              </a:rPr>
              <a:t> – creates new combinations of alleles at two or more loci during meiosis.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Independent Assortment</a:t>
            </a:r>
            <a:r>
              <a:rPr lang="en-US" sz="1800" dirty="0">
                <a:latin typeface="Calibri"/>
                <a:cs typeface="Calibri"/>
              </a:rPr>
              <a:t> – random pairing of </a:t>
            </a:r>
            <a:r>
              <a:rPr lang="en-US" sz="1800" dirty="0" err="1">
                <a:latin typeface="Calibri"/>
                <a:cs typeface="Calibri"/>
              </a:rPr>
              <a:t>nonhomologous</a:t>
            </a:r>
            <a:r>
              <a:rPr lang="en-US" sz="1800" dirty="0">
                <a:latin typeface="Calibri"/>
                <a:cs typeface="Calibri"/>
              </a:rPr>
              <a:t> chromosomes.</a:t>
            </a:r>
          </a:p>
          <a:p>
            <a:pPr marL="908050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Crossing Over</a:t>
            </a:r>
            <a:r>
              <a:rPr lang="en-US" sz="1800" dirty="0">
                <a:latin typeface="Calibri"/>
                <a:cs typeface="Calibri"/>
              </a:rPr>
              <a:t> – exchange of DNA between homologous chromosomes.</a:t>
            </a:r>
          </a:p>
          <a:p>
            <a:pPr marL="1196975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When recombination is limited between two or more loci on the same chromosome, patterns of </a:t>
            </a:r>
            <a:r>
              <a:rPr lang="en-US" sz="1800" u="sng" dirty="0">
                <a:latin typeface="Calibri"/>
                <a:cs typeface="Calibri"/>
              </a:rPr>
              <a:t>genetic linkage </a:t>
            </a:r>
            <a:r>
              <a:rPr lang="en-US" sz="1800" dirty="0">
                <a:latin typeface="Calibri"/>
                <a:cs typeface="Calibri"/>
              </a:rPr>
              <a:t>are created (recombine &lt; than 50% of the time </a:t>
            </a:r>
            <a:r>
              <a:rPr lang="en-US" sz="1800" i="1" dirty="0" err="1">
                <a:latin typeface="Calibri"/>
                <a:cs typeface="Calibri"/>
              </a:rPr>
              <a:t>sensu</a:t>
            </a:r>
            <a:r>
              <a:rPr lang="en-US" sz="1800" dirty="0">
                <a:latin typeface="Calibri"/>
                <a:cs typeface="Calibri"/>
              </a:rPr>
              <a:t> Thomas Hunt Morgan).</a:t>
            </a:r>
          </a:p>
          <a:p>
            <a:pPr marL="0" indent="0" algn="ctr">
              <a:buNone/>
            </a:pPr>
            <a:r>
              <a:rPr lang="en-US" sz="1800" b="1" u="sng" dirty="0">
                <a:latin typeface="Calibri"/>
                <a:cs typeface="Calibri"/>
              </a:rPr>
              <a:t>Linkage Equilibrium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= free recombination between loci; genotypes at two or more loci are independent.</a:t>
            </a:r>
          </a:p>
          <a:p>
            <a:pPr marL="0" indent="0" algn="ctr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b="1" u="sng" dirty="0">
                <a:latin typeface="Calibri"/>
                <a:cs typeface="Calibri"/>
              </a:rPr>
              <a:t>Linkage Disequilibrium (LD)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Nonrandom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(gametic disequilibrium); genotypes at two or more loci are associated/not independent.</a:t>
            </a:r>
          </a:p>
          <a:p>
            <a:pPr marL="0" indent="0" algn="ctr"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***More about Linkage Disequilibrium to come 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in following 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ecture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934" y="339736"/>
            <a:ext cx="8847508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Common Measures of Genetic Diversity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67224"/>
            <a:ext cx="9143999" cy="3653795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Diversity (A) </a:t>
            </a: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# of alleles per locus in a population (e.g., A, a)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Haplotype diversity (H)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Same as allelic diversity, but also used  for haploid genomes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(mtDNA, </a:t>
            </a:r>
            <a:r>
              <a:rPr lang="en-US" sz="2400" dirty="0" err="1">
                <a:latin typeface="Calibri"/>
                <a:cs typeface="Calibri"/>
              </a:rPr>
              <a:t>cpDNA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richness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Allelic diversity standardized for unequal sample sizes;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usually standardized by rarefaction.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*same calculation to measure species richness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7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gor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12" y="175559"/>
            <a:ext cx="4923227" cy="532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891" y="5633216"/>
            <a:ext cx="5100699" cy="92333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/>
              <a:t>Gregorius</a:t>
            </a:r>
            <a:r>
              <a:rPr lang="en-US" u="sng" dirty="0"/>
              <a:t> (1980) - </a:t>
            </a:r>
            <a:r>
              <a:rPr lang="en-US" i="1" u="sng" dirty="0"/>
              <a:t>Biometrics</a:t>
            </a:r>
          </a:p>
          <a:p>
            <a:r>
              <a:rPr lang="en-US" dirty="0"/>
              <a:t>Small sample sizes likely to capture fewer alleles, and less likely to capture rare alleles.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0DEFFC-8882-2249-989A-E662417A2227}"/>
              </a:ext>
            </a:extLst>
          </p:cNvPr>
          <p:cNvSpPr/>
          <p:nvPr/>
        </p:nvSpPr>
        <p:spPr>
          <a:xfrm>
            <a:off x="5095461" y="2411896"/>
            <a:ext cx="311426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A7026F-D858-5349-B90A-0301D685B109}"/>
              </a:ext>
            </a:extLst>
          </p:cNvPr>
          <p:cNvSpPr/>
          <p:nvPr/>
        </p:nvSpPr>
        <p:spPr>
          <a:xfrm>
            <a:off x="5002695" y="3742498"/>
            <a:ext cx="404191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DAB4333-2FF7-714C-9657-F52B6373CC13}"/>
              </a:ext>
            </a:extLst>
          </p:cNvPr>
          <p:cNvSpPr/>
          <p:nvPr/>
        </p:nvSpPr>
        <p:spPr>
          <a:xfrm>
            <a:off x="3419822" y="2468217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53E42EE-98FA-E24D-9EC2-F2B520F6EBC5}"/>
              </a:ext>
            </a:extLst>
          </p:cNvPr>
          <p:cNvSpPr/>
          <p:nvPr/>
        </p:nvSpPr>
        <p:spPr>
          <a:xfrm>
            <a:off x="3419821" y="3798819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10C2E-E685-3B4C-A616-E120BE246A1D}"/>
              </a:ext>
            </a:extLst>
          </p:cNvPr>
          <p:cNvSpPr txBox="1"/>
          <p:nvPr/>
        </p:nvSpPr>
        <p:spPr>
          <a:xfrm>
            <a:off x="397339" y="948251"/>
            <a:ext cx="2447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percent probability of detecting all alleles with frequency (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) greater than:</a:t>
            </a:r>
          </a:p>
          <a:p>
            <a:endParaRPr lang="en-US" dirty="0"/>
          </a:p>
          <a:p>
            <a:pPr algn="r"/>
            <a:r>
              <a:rPr lang="en-US" dirty="0"/>
              <a:t>20%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5% </a:t>
            </a:r>
          </a:p>
        </p:txBody>
      </p:sp>
    </p:spTree>
    <p:extLst>
      <p:ext uri="{BB962C8B-B14F-4D97-AF65-F5344CB8AC3E}">
        <p14:creationId xmlns:p14="http://schemas.microsoft.com/office/powerpoint/2010/main" val="381580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Heterozygosity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 (body)"/>
                <a:cs typeface="Calibri (body)"/>
              </a:rPr>
              <a:t>Also called </a:t>
            </a:r>
            <a:r>
              <a:rPr lang="en-US" sz="2400" b="1" dirty="0">
                <a:latin typeface="Calibri (body)"/>
                <a:cs typeface="Calibri (body)"/>
              </a:rPr>
              <a:t>gene diversity </a:t>
            </a:r>
            <a:r>
              <a:rPr lang="en-US" sz="2400" dirty="0">
                <a:latin typeface="Calibri (body)"/>
                <a:cs typeface="Calibri (body)"/>
              </a:rPr>
              <a:t>(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E</a:t>
            </a:r>
            <a:r>
              <a:rPr lang="en-US" sz="2400" dirty="0">
                <a:latin typeface="Calibri (body)"/>
                <a:cs typeface="Calibri (body)"/>
              </a:rPr>
              <a:t> = </a:t>
            </a:r>
            <a:r>
              <a:rPr lang="en-US" sz="2400" dirty="0" err="1">
                <a:latin typeface="Calibri (body)"/>
                <a:cs typeface="Calibri (body)"/>
              </a:rPr>
              <a:t>exp</a:t>
            </a:r>
            <a:r>
              <a:rPr lang="en-US" sz="2400" dirty="0">
                <a:latin typeface="Calibri (body)"/>
                <a:cs typeface="Calibri (body)"/>
              </a:rPr>
              <a:t> &amp; 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O</a:t>
            </a:r>
            <a:r>
              <a:rPr lang="en-US" sz="2400" i="1" dirty="0">
                <a:latin typeface="Calibri (body)"/>
                <a:cs typeface="Calibri (body)"/>
              </a:rPr>
              <a:t> </a:t>
            </a:r>
            <a:r>
              <a:rPr lang="en-US" sz="2400" dirty="0">
                <a:latin typeface="Calibri (body)"/>
                <a:cs typeface="Calibri (body)"/>
              </a:rPr>
              <a:t>= </a:t>
            </a:r>
            <a:r>
              <a:rPr lang="en-US" sz="2400" dirty="0" err="1">
                <a:latin typeface="Calibri (body)"/>
                <a:cs typeface="Calibri (body)"/>
              </a:rPr>
              <a:t>obs</a:t>
            </a:r>
            <a:r>
              <a:rPr lang="en-US" sz="2400" dirty="0">
                <a:latin typeface="Calibri (body)"/>
                <a:cs typeface="Calibri (body)"/>
              </a:rPr>
              <a:t>)</a:t>
            </a:r>
          </a:p>
          <a:p>
            <a:endParaRPr lang="en-US" sz="2400" b="1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Probability that two randomly chosen alleles are different</a:t>
            </a: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where </a:t>
            </a:r>
            <a:r>
              <a:rPr lang="en-US" sz="2400" i="1" dirty="0">
                <a:latin typeface="Calibri (body)"/>
                <a:cs typeface="Calibri (body)"/>
              </a:rPr>
              <a:t>N</a:t>
            </a:r>
            <a:r>
              <a:rPr lang="en-US" sz="2400" dirty="0">
                <a:latin typeface="Calibri (body)"/>
                <a:cs typeface="Calibri (body)"/>
              </a:rPr>
              <a:t> is the total of samples of alleles, </a:t>
            </a:r>
            <a:r>
              <a:rPr lang="en-US" sz="2400" i="1" dirty="0">
                <a:latin typeface="Calibri (body)"/>
                <a:cs typeface="Calibri (body)"/>
              </a:rPr>
              <a:t>p</a:t>
            </a:r>
            <a:r>
              <a:rPr lang="en-US" sz="2400" i="1" baseline="-25000" dirty="0">
                <a:latin typeface="Calibri (body)"/>
                <a:cs typeface="Calibri (body)"/>
              </a:rPr>
              <a:t>i</a:t>
            </a:r>
            <a:r>
              <a:rPr lang="en-US" sz="2400" dirty="0">
                <a:latin typeface="Calibri (body)"/>
                <a:cs typeface="Calibri (body)"/>
              </a:rPr>
              <a:t> is the frequency of </a:t>
            </a:r>
            <a:r>
              <a:rPr lang="en-US" sz="2400" i="1" dirty="0" err="1">
                <a:latin typeface="Calibri (body)"/>
                <a:cs typeface="Calibri (body)"/>
              </a:rPr>
              <a:t>i</a:t>
            </a:r>
            <a:r>
              <a:rPr lang="en-US" sz="2400" dirty="0" err="1">
                <a:latin typeface="Calibri (body)"/>
                <a:cs typeface="Calibri (body)"/>
              </a:rPr>
              <a:t>th</a:t>
            </a:r>
            <a:r>
              <a:rPr lang="en-US" sz="2400" dirty="0">
                <a:latin typeface="Calibri (body)"/>
                <a:cs typeface="Calibri (body)"/>
              </a:rPr>
              <a:t> allele, and </a:t>
            </a:r>
            <a:r>
              <a:rPr lang="en-US" sz="2400" i="1" dirty="0">
                <a:latin typeface="Calibri (body)"/>
                <a:cs typeface="Calibri (body)"/>
              </a:rPr>
              <a:t>k</a:t>
            </a:r>
            <a:r>
              <a:rPr lang="en-US" sz="2400" dirty="0">
                <a:latin typeface="Calibri (body)"/>
                <a:cs typeface="Calibri (body)"/>
              </a:rPr>
              <a:t> is the number of different alleles. </a:t>
            </a:r>
          </a:p>
          <a:p>
            <a:endParaRPr lang="en-US" dirty="0">
              <a:latin typeface="Calibri (body)"/>
              <a:cs typeface="Calibri (body)"/>
            </a:endParaRPr>
          </a:p>
          <a:p>
            <a:pPr marL="0" indent="0">
              <a:buNone/>
            </a:pPr>
            <a:endParaRPr lang="en-US" b="1" dirty="0">
              <a:latin typeface="Calibri (body)"/>
              <a:cs typeface="Calibri (body)"/>
            </a:endParaRPr>
          </a:p>
          <a:p>
            <a:endParaRPr lang="en-US" b="1" dirty="0">
              <a:latin typeface="Calibri (body)"/>
              <a:cs typeface="Calibri (body)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060" y="3429488"/>
            <a:ext cx="2438401" cy="88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5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4498" r="29425"/>
          <a:stretch>
            <a:fillRect/>
          </a:stretch>
        </p:blipFill>
        <p:spPr bwMode="auto">
          <a:xfrm>
            <a:off x="914400" y="1524000"/>
            <a:ext cx="5564188" cy="184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32766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(A) = (0.28)+(0.56/2) = </a:t>
            </a:r>
            <a:r>
              <a:rPr lang="en-US" b="1" dirty="0">
                <a:latin typeface="Calibri"/>
                <a:cs typeface="Calibri"/>
              </a:rPr>
              <a:t>0.56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(B) = (0.12)+(0.04/2)+(0.56/2) = </a:t>
            </a:r>
            <a:r>
              <a:rPr lang="en-US" b="1" dirty="0">
                <a:latin typeface="Calibri"/>
                <a:cs typeface="Calibri"/>
              </a:rPr>
              <a:t>0.42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(C) = (0.04/2) = </a:t>
            </a:r>
            <a:r>
              <a:rPr lang="en-US" b="1" dirty="0">
                <a:latin typeface="Calibri"/>
                <a:cs typeface="Calibri"/>
              </a:rPr>
              <a:t>0.02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53889"/>
          <a:stretch>
            <a:fillRect/>
          </a:stretch>
        </p:blipFill>
        <p:spPr bwMode="auto">
          <a:xfrm>
            <a:off x="6566778" y="226650"/>
            <a:ext cx="2384617" cy="232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495800"/>
            <a:ext cx="1552575" cy="876300"/>
          </a:xfrm>
          <a:prstGeom prst="rect">
            <a:avLst/>
          </a:prstGeom>
          <a:noFill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57700"/>
            <a:ext cx="2571750" cy="342900"/>
          </a:xfrm>
          <a:prstGeom prst="rect">
            <a:avLst/>
          </a:prstGeom>
          <a:noFill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991100"/>
            <a:ext cx="1352550" cy="342900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alibri (body)"/>
                <a:cs typeface="Calibri (body)"/>
              </a:rPr>
              <a:t>H</a:t>
            </a:r>
            <a:r>
              <a:rPr lang="en-US" b="1" baseline="-25000" dirty="0">
                <a:latin typeface="Calibri (body)"/>
                <a:cs typeface="Calibri (body)"/>
              </a:rPr>
              <a:t>O</a:t>
            </a:r>
            <a:r>
              <a:rPr lang="en-US" b="1" dirty="0">
                <a:latin typeface="Calibri (body)"/>
                <a:cs typeface="Calibri (body)"/>
              </a:rPr>
              <a:t> &amp; H</a:t>
            </a:r>
            <a:r>
              <a:rPr lang="en-US" b="1" baseline="-25000" dirty="0">
                <a:latin typeface="Calibri (body)"/>
                <a:cs typeface="Calibri (body)"/>
              </a:rPr>
              <a:t>E</a:t>
            </a:r>
            <a:r>
              <a:rPr lang="en-US" b="1" dirty="0">
                <a:latin typeface="Calibri (body)"/>
                <a:cs typeface="Calibri (body)"/>
              </a:rPr>
              <a:t> Calculated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42" y="4324350"/>
            <a:ext cx="2194560" cy="79248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4324350"/>
            <a:ext cx="4809744" cy="65836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5162550"/>
            <a:ext cx="3035808" cy="658368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238" y="6153150"/>
            <a:ext cx="1060704" cy="3657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14768" y="25548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61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Genotypic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Count individuals with one genotype and divide by total number of individuals.  Repeat for each genotype in the population: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452/497 = 0.909</a:t>
            </a:r>
          </a:p>
          <a:p>
            <a:pPr marL="457200" indent="-457200"/>
            <a:r>
              <a:rPr lang="en-US" sz="2000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 43/497 = 0.087</a:t>
            </a:r>
          </a:p>
          <a:p>
            <a:pPr marL="457200" indent="-457200"/>
            <a:r>
              <a:rPr lang="en-US" sz="2000" i="1" dirty="0">
                <a:latin typeface="Courier New" charset="0"/>
              </a:rPr>
              <a:t>	</a:t>
            </a:r>
            <a:r>
              <a:rPr lang="en-US" sz="2000" i="1" u="sng" dirty="0">
                <a:latin typeface="Courier New" charset="0"/>
              </a:rPr>
              <a:t>f(bb)</a:t>
            </a:r>
            <a:r>
              <a:rPr lang="en-US" sz="2000" u="sng" dirty="0">
                <a:latin typeface="Courier New" charset="0"/>
              </a:rPr>
              <a:t> =   2/497 = 0.004</a:t>
            </a:r>
            <a:endParaRPr lang="en-US" sz="2000" dirty="0">
              <a:latin typeface="Courier New" charset="0"/>
            </a:endParaRPr>
          </a:p>
          <a:p>
            <a:pPr marL="457200" indent="-457200"/>
            <a:r>
              <a:rPr lang="en-US" sz="2000" dirty="0">
                <a:latin typeface="Courier New" charset="0"/>
              </a:rPr>
              <a:t>	Total =	 	      1.000</a:t>
            </a:r>
            <a:endParaRPr lang="en-US" sz="2000" dirty="0">
              <a:latin typeface="Courier" charset="0"/>
            </a:endParaRP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3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b="1" dirty="0">
                <a:latin typeface="Calibri"/>
                <a:cs typeface="Calibri"/>
              </a:rPr>
              <a:t>Nucleotide diversity (</a:t>
            </a:r>
            <a:r>
              <a:rPr lang="el-GR" b="1" i="1" dirty="0">
                <a:latin typeface="Calibri"/>
                <a:cs typeface="Calibri"/>
              </a:rPr>
              <a:t>π</a:t>
            </a:r>
            <a:r>
              <a:rPr lang="en-US" b="1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: the average proportion of nucleotide differences per site among samples (average </a:t>
            </a:r>
            <a:r>
              <a:rPr lang="en-US" i="1" dirty="0">
                <a:latin typeface="Calibri"/>
                <a:cs typeface="Calibri"/>
              </a:rPr>
              <a:t>H</a:t>
            </a:r>
            <a:r>
              <a:rPr lang="en-US" dirty="0">
                <a:latin typeface="Calibri"/>
                <a:cs typeface="Calibri"/>
              </a:rPr>
              <a:t> among sites)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199" y="2393590"/>
            <a:ext cx="407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... (total of 294 nucleotides sequenced)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114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Total # differences</a:t>
            </a:r>
          </a:p>
          <a:p>
            <a:r>
              <a:rPr lang="en-US" dirty="0">
                <a:latin typeface="Calibri"/>
                <a:cs typeface="Calibri"/>
              </a:rPr>
              <a:t>A-B = 1 difference * 28*21 comparisons = 588 differences</a:t>
            </a:r>
          </a:p>
          <a:p>
            <a:r>
              <a:rPr lang="en-US" dirty="0">
                <a:latin typeface="Calibri"/>
                <a:cs typeface="Calibri"/>
              </a:rPr>
              <a:t>A-C = 1 difference * 28*1 comparison = 28 differences</a:t>
            </a:r>
          </a:p>
          <a:p>
            <a:r>
              <a:rPr lang="en-US" dirty="0">
                <a:latin typeface="Calibri"/>
                <a:cs typeface="Calibri"/>
              </a:rPr>
              <a:t>B-C = 2 differences * 21*1 comparisons = 42 differences</a:t>
            </a:r>
          </a:p>
          <a:p>
            <a:r>
              <a:rPr lang="en-US" dirty="0">
                <a:latin typeface="Calibri"/>
                <a:cs typeface="Calibri"/>
              </a:rPr>
              <a:t>Total = 588 + 28 + 42 = </a:t>
            </a:r>
            <a:r>
              <a:rPr lang="en-US" b="1" dirty="0">
                <a:latin typeface="Calibri"/>
                <a:cs typeface="Calibri"/>
              </a:rPr>
              <a:t>658 differences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5638800"/>
            <a:ext cx="24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# </a:t>
            </a:r>
            <a:r>
              <a:rPr lang="en-US" u="sng" dirty="0" err="1">
                <a:latin typeface="Calibri"/>
                <a:cs typeface="Calibri"/>
              </a:rPr>
              <a:t>pairwise</a:t>
            </a:r>
            <a:r>
              <a:rPr lang="en-US" u="sng" dirty="0">
                <a:latin typeface="Calibri"/>
                <a:cs typeface="Calibri"/>
              </a:rPr>
              <a:t> comparisons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53340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(658/1225)/294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565046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0.00183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615" y="5880463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(50*(50-1))/2 = </a:t>
            </a:r>
            <a:r>
              <a:rPr lang="en-US" b="1" dirty="0">
                <a:latin typeface="Calibri"/>
                <a:cs typeface="Calibri"/>
              </a:rPr>
              <a:t>1225 comparisons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337" y="6339841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On average, there are 0.00183 nucleotide differences per base pair among sequences.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94410" y="1494431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7085" y="1282244"/>
            <a:ext cx="8305800" cy="1106508"/>
            <a:chOff x="381000" y="4246602"/>
            <a:chExt cx="8001000" cy="1106508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521926" y="1518379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458200" y="1131332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5595" y="152400"/>
            <a:ext cx="3890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alibri (body)"/>
                <a:cs typeface="Calibri (body)"/>
              </a:rPr>
              <a:t>Nucleotide Diversity</a:t>
            </a:r>
          </a:p>
        </p:txBody>
      </p:sp>
    </p:spTree>
    <p:extLst>
      <p:ext uri="{BB962C8B-B14F-4D97-AF65-F5344CB8AC3E}">
        <p14:creationId xmlns:p14="http://schemas.microsoft.com/office/powerpoint/2010/main" val="26664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 bit more about Nucleotide Diversity: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4909022"/>
          </a:xfrm>
        </p:spPr>
        <p:txBody>
          <a:bodyPr>
            <a:noAutofit/>
          </a:bodyPr>
          <a:lstStyle/>
          <a:p>
            <a:r>
              <a:rPr lang="en-US" sz="2400" dirty="0"/>
              <a:t>Equates to average per site heterozygosity</a:t>
            </a:r>
          </a:p>
          <a:p>
            <a:endParaRPr lang="en-US" sz="1200" dirty="0"/>
          </a:p>
          <a:p>
            <a:r>
              <a:rPr lang="en-US" sz="2400" dirty="0"/>
              <a:t>Commonly used to calculate F</a:t>
            </a:r>
            <a:r>
              <a:rPr lang="en-US" sz="2400" baseline="-25000" dirty="0"/>
              <a:t>ST</a:t>
            </a:r>
            <a:r>
              <a:rPr lang="en-US" sz="2400" dirty="0"/>
              <a:t> for example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First introduced by Nei &amp; Li (1979)</a:t>
            </a:r>
          </a:p>
          <a:p>
            <a:endParaRPr lang="en-US" sz="1200" dirty="0"/>
          </a:p>
          <a:p>
            <a:r>
              <a:rPr lang="en-US" sz="2400" dirty="0"/>
              <a:t>Similar to expected </a:t>
            </a:r>
            <a:r>
              <a:rPr lang="en-US" sz="2400" dirty="0" err="1"/>
              <a:t>heterozygosity</a:t>
            </a:r>
            <a:r>
              <a:rPr lang="en-US" sz="2400" dirty="0"/>
              <a:t> (H</a:t>
            </a:r>
            <a:r>
              <a:rPr lang="en-US" sz="2400" baseline="-25000" dirty="0"/>
              <a:t>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Some good programs to calculate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DnaSP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MEGA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Arlequin</a:t>
            </a:r>
          </a:p>
        </p:txBody>
      </p:sp>
      <p:pic>
        <p:nvPicPr>
          <p:cNvPr id="5" name="Picture 4" descr="DnaSP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4716901"/>
            <a:ext cx="3657600" cy="584969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6" name="Picture 5" descr="t_mega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5415749"/>
            <a:ext cx="3657600" cy="11086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Arlequin_si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24" y="4710855"/>
            <a:ext cx="882494" cy="18105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757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3356" y="152400"/>
            <a:ext cx="4678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Summary of Genetic Variation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27"/>
          <p:cNvGrpSpPr/>
          <p:nvPr/>
        </p:nvGrpSpPr>
        <p:grpSpPr>
          <a:xfrm>
            <a:off x="87085" y="760512"/>
            <a:ext cx="8305800" cy="1106508"/>
            <a:chOff x="381000" y="4246602"/>
            <a:chExt cx="8001000" cy="110650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458200" y="609600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7646" y="2408756"/>
            <a:ext cx="26853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Allelic diversity</a:t>
            </a:r>
          </a:p>
          <a:p>
            <a:r>
              <a:rPr lang="en-US" sz="2400" dirty="0">
                <a:latin typeface="Calibri"/>
                <a:cs typeface="Calibri"/>
              </a:rPr>
              <a:t>A = 3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Heterozygosity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r>
              <a:rPr lang="en-US" sz="2400" dirty="0">
                <a:latin typeface="Calibri"/>
                <a:cs typeface="Calibri"/>
              </a:rPr>
              <a:t>H</a:t>
            </a:r>
            <a:r>
              <a:rPr lang="en-US" sz="2400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 = 0.52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Nucleotide diversity </a:t>
            </a:r>
          </a:p>
          <a:p>
            <a:r>
              <a:rPr lang="el-GR" sz="2400" dirty="0">
                <a:latin typeface="Calibri"/>
                <a:cs typeface="Calibri"/>
              </a:rPr>
              <a:t>π</a:t>
            </a:r>
            <a:r>
              <a:rPr lang="en-US" sz="2400" dirty="0">
                <a:latin typeface="Calibri"/>
                <a:cs typeface="Calibri"/>
              </a:rPr>
              <a:t> = 0.00183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53889"/>
          <a:stretch>
            <a:fillRect/>
          </a:stretch>
        </p:blipFill>
        <p:spPr bwMode="auto">
          <a:xfrm>
            <a:off x="381543" y="2240816"/>
            <a:ext cx="3493260" cy="34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1543" y="56512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35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ele_fre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7" y="19539"/>
            <a:ext cx="5011616" cy="5011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6616" y="6492501"/>
            <a:ext cx="4721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http://bio.vtn2.com/bio-home/</a:t>
            </a:r>
            <a:r>
              <a:rPr lang="en-US" sz="1200" dirty="0" err="1"/>
              <a:t>harvey</a:t>
            </a:r>
            <a:r>
              <a:rPr lang="en-US" sz="1200" dirty="0"/>
              <a:t>/</a:t>
            </a:r>
            <a:r>
              <a:rPr lang="en-US" sz="1200" dirty="0" err="1"/>
              <a:t>lect</a:t>
            </a:r>
            <a:r>
              <a:rPr lang="en-US" sz="1200" dirty="0"/>
              <a:t>/</a:t>
            </a:r>
            <a:r>
              <a:rPr lang="en-US" sz="1200" dirty="0" err="1"/>
              <a:t>lectures.html?flnm</a:t>
            </a:r>
            <a:r>
              <a:rPr lang="en-US" sz="1200" dirty="0"/>
              <a:t>=</a:t>
            </a:r>
            <a:r>
              <a:rPr lang="en-US" sz="1200" dirty="0" err="1"/>
              <a:t>nsln&amp;ttl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6095" y="5229794"/>
            <a:ext cx="636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Genotypic frequencies are equal, and allelic frequencies are equal.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</p:txBody>
      </p:sp>
    </p:spTree>
    <p:extLst>
      <p:ext uri="{BB962C8B-B14F-4D97-AF65-F5344CB8AC3E}">
        <p14:creationId xmlns:p14="http://schemas.microsoft.com/office/powerpoint/2010/main" val="20700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Allelic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Allelic frequencies offer more information than genotypic frequencies and can be calculated in two different ways: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1028700" lvl="1" indent="-457200">
              <a:buFont typeface="Times" charset="0"/>
              <a:buAutoNum type="arabicPeriod"/>
            </a:pPr>
            <a:r>
              <a:rPr lang="en-US" u="sng" dirty="0"/>
              <a:t>Allele (gene) counting method</a:t>
            </a:r>
            <a:r>
              <a:rPr lang="en-US" dirty="0"/>
              <a:t>: </a:t>
            </a:r>
          </a:p>
          <a:p>
            <a:pPr marL="1028700" lvl="1" indent="-457200">
              <a:buFont typeface="Times" charset="0"/>
              <a:buAutoNum type="arabicPeriod"/>
            </a:pPr>
            <a:endParaRPr lang="en-US" i="1" dirty="0"/>
          </a:p>
          <a:p>
            <a:pPr marL="1028700" lvl="1" indent="-457200">
              <a:buFont typeface="Times" charset="0"/>
              <a:buNone/>
            </a:pPr>
            <a:r>
              <a:rPr lang="en-US" i="1" dirty="0"/>
              <a:t>	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(2 x count of </a:t>
            </a:r>
            <a:r>
              <a:rPr lang="en-US" i="1" dirty="0"/>
              <a:t>AA</a:t>
            </a:r>
            <a:r>
              <a:rPr lang="en-US" dirty="0"/>
              <a:t>) + (1 count of </a:t>
            </a:r>
            <a:r>
              <a:rPr lang="en-US" i="1" dirty="0" err="1"/>
              <a:t>Aa</a:t>
            </a:r>
            <a:r>
              <a:rPr lang="en-US" dirty="0"/>
              <a:t>)/ 2 x total number of individuals</a:t>
            </a:r>
          </a:p>
          <a:p>
            <a:pPr marL="1371600" lvl="2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AutoNum type="arabicPeriod" startAt="2"/>
            </a:pPr>
            <a:r>
              <a:rPr lang="en-US" u="sng" dirty="0"/>
              <a:t>Genotypic frequency method</a:t>
            </a:r>
            <a:r>
              <a:rPr lang="en-US" dirty="0"/>
              <a:t>:</a:t>
            </a:r>
          </a:p>
          <a:p>
            <a:pPr marL="1028700" lvl="1" indent="-457200">
              <a:buFont typeface="Times" charset="0"/>
              <a:buAutoNum type="arabicPeriod" startAt="2"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/>
              <a:t>AA</a:t>
            </a:r>
            <a:r>
              <a:rPr lang="en-US" dirty="0"/>
              <a:t> 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 err="1"/>
              <a:t>aa</a:t>
            </a:r>
            <a:r>
              <a:rPr lang="en-US" i="1" dirty="0"/>
              <a:t> </a:t>
            </a:r>
            <a:r>
              <a:rPr lang="en-US" dirty="0"/>
              <a:t>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with multiple alleles: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Example:  A</a:t>
            </a:r>
            <a:r>
              <a:rPr lang="en-US" baseline="30000"/>
              <a:t>1</a:t>
            </a:r>
            <a:r>
              <a:rPr lang="en-US"/>
              <a:t>, A</a:t>
            </a:r>
            <a:r>
              <a:rPr lang="en-US" baseline="30000"/>
              <a:t>2</a:t>
            </a:r>
            <a:r>
              <a:rPr lang="en-US"/>
              <a:t>, and A</a:t>
            </a:r>
            <a:r>
              <a:rPr lang="en-US" baseline="30000"/>
              <a:t>3</a:t>
            </a:r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(2 x 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(2 x 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(2 x 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Or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f(A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3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3/32/ABO_blood_type.svg/2000px-ABO_blood_ty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9925"/>
            <a:ext cx="749141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008" y="6403052"/>
            <a:ext cx="242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/wiki/Allele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579180"/>
            <a:ext cx="756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groups are example of six possible genotypes comprised of three alleles:</a:t>
            </a:r>
          </a:p>
          <a:p>
            <a:r>
              <a:rPr lang="en-US" dirty="0" err="1"/>
              <a:t>i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baseline="30000" dirty="0" err="1"/>
              <a:t>B</a:t>
            </a:r>
            <a:r>
              <a:rPr lang="en-US" dirty="0"/>
              <a:t>, &amp;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0E4E2-6B7A-1F42-B296-57455B1DA281}"/>
              </a:ext>
            </a:extLst>
          </p:cNvPr>
          <p:cNvSpPr txBox="1"/>
          <p:nvPr/>
        </p:nvSpPr>
        <p:spPr>
          <a:xfrm>
            <a:off x="2588741" y="17703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9D9D1-7BA7-6E43-94B1-530E1760EB6F}"/>
              </a:ext>
            </a:extLst>
          </p:cNvPr>
          <p:cNvSpPr txBox="1"/>
          <p:nvPr/>
        </p:nvSpPr>
        <p:spPr>
          <a:xfrm>
            <a:off x="4060826" y="177035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41CD9-BA64-2748-B5B3-5178ABE96EA0}"/>
              </a:ext>
            </a:extLst>
          </p:cNvPr>
          <p:cNvSpPr txBox="1"/>
          <p:nvPr/>
        </p:nvSpPr>
        <p:spPr>
          <a:xfrm>
            <a:off x="5507497" y="17703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3E0B8-2CC5-4046-9D99-904E013A2FB6}"/>
              </a:ext>
            </a:extLst>
          </p:cNvPr>
          <p:cNvSpPr txBox="1"/>
          <p:nvPr/>
        </p:nvSpPr>
        <p:spPr>
          <a:xfrm>
            <a:off x="7210670" y="17703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8178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u="sng" dirty="0"/>
              <a:t>Number of alleles (</a:t>
            </a:r>
            <a:r>
              <a:rPr lang="en-US" i="1" u="sng" dirty="0"/>
              <a:t>n</a:t>
            </a:r>
            <a:r>
              <a:rPr lang="en-US" u="sng" dirty="0"/>
              <a:t>) and number of genotypes:</a:t>
            </a:r>
          </a:p>
          <a:p>
            <a:pPr marL="457200" indent="-457200">
              <a:buFont typeface="Times" charset="0"/>
              <a:buNone/>
            </a:pPr>
            <a:endParaRPr lang="en-US" u="sng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# genotypes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+ 1)/2</a:t>
            </a:r>
          </a:p>
          <a:p>
            <a:pPr marL="914400" lvl="1" indent="-457200">
              <a:buFont typeface="Wingdings" charset="0"/>
              <a:buNone/>
            </a:pP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Homozygotes 	= </a:t>
            </a:r>
            <a:r>
              <a:rPr lang="en-US" i="1" dirty="0"/>
              <a:t>n</a:t>
            </a: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Heterozygotes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- 1)/2</a:t>
            </a:r>
          </a:p>
          <a:p>
            <a:pPr marL="457200" indent="-457200">
              <a:buFont typeface="Wingdings" charset="0"/>
              <a:buNone/>
            </a:pPr>
            <a:endParaRPr lang="en-US" dirty="0"/>
          </a:p>
        </p:txBody>
      </p:sp>
      <p:graphicFrame>
        <p:nvGraphicFramePr>
          <p:cNvPr id="32874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27065"/>
              </p:ext>
            </p:extLst>
          </p:nvPr>
        </p:nvGraphicFramePr>
        <p:xfrm>
          <a:off x="381000" y="2444268"/>
          <a:ext cx="8153400" cy="3721101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alleles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genotypes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Homozygotes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Heterozygotes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5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974" y="260498"/>
            <a:ext cx="35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Sex-linked Traits</a:t>
            </a:r>
          </a:p>
        </p:txBody>
      </p:sp>
      <p:pic>
        <p:nvPicPr>
          <p:cNvPr id="3" name="Picture 2" descr="3131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36" y="1139728"/>
            <a:ext cx="3401253" cy="4399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586" y="5711744"/>
            <a:ext cx="70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Father is </a:t>
            </a:r>
            <a:r>
              <a:rPr lang="en-US" u="sng" dirty="0" err="1"/>
              <a:t>hemizygous</a:t>
            </a:r>
            <a:r>
              <a:rPr lang="en-US" dirty="0"/>
              <a:t> and possesses only one copy of X chromosome.  Mother possesses no Y chromosome.  So this affects allelic and genotypic frequencies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3806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2511</Words>
  <Application>Microsoft Macintosh PowerPoint</Application>
  <PresentationFormat>On-screen Show (4:3)</PresentationFormat>
  <Paragraphs>486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(body)</vt:lpstr>
      <vt:lpstr>Courier</vt:lpstr>
      <vt:lpstr>Courier New</vt:lpstr>
      <vt:lpstr>Symbol</vt:lpstr>
      <vt:lpstr>Times</vt:lpstr>
      <vt:lpstr>Times New Roman</vt:lpstr>
      <vt:lpstr>Verdana</vt:lpstr>
      <vt:lpstr>Wingdings</vt:lpstr>
      <vt:lpstr>Office Theme</vt:lpstr>
      <vt:lpstr>Alleles, Genotypes, Hardy-Weinberg Equilibrium, &amp; Other Diversity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Hardy Weinberg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Linkage Disequilibrium</vt:lpstr>
      <vt:lpstr>Common Measures of Genetic Diversity</vt:lpstr>
      <vt:lpstr>PowerPoint Presentation</vt:lpstr>
      <vt:lpstr>Heterozygosity</vt:lpstr>
      <vt:lpstr>HO &amp; HE Calculated</vt:lpstr>
      <vt:lpstr>PowerPoint Presentation</vt:lpstr>
      <vt:lpstr>A bit more about Nucleotide Diversity: 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87</cp:revision>
  <dcterms:created xsi:type="dcterms:W3CDTF">2017-01-09T21:19:33Z</dcterms:created>
  <dcterms:modified xsi:type="dcterms:W3CDTF">2025-07-08T00:10:45Z</dcterms:modified>
</cp:coreProperties>
</file>