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8" r:id="rId2"/>
    <p:sldId id="257" r:id="rId3"/>
    <p:sldId id="260" r:id="rId4"/>
    <p:sldId id="261" r:id="rId5"/>
    <p:sldId id="262" r:id="rId6"/>
    <p:sldId id="264" r:id="rId7"/>
    <p:sldId id="266" r:id="rId8"/>
    <p:sldId id="301" r:id="rId9"/>
    <p:sldId id="302" r:id="rId10"/>
    <p:sldId id="303" r:id="rId11"/>
    <p:sldId id="304" r:id="rId12"/>
    <p:sldId id="305" r:id="rId13"/>
    <p:sldId id="281" r:id="rId14"/>
    <p:sldId id="306" r:id="rId15"/>
    <p:sldId id="274" r:id="rId16"/>
    <p:sldId id="279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6" r:id="rId36"/>
    <p:sldId id="327" r:id="rId37"/>
    <p:sldId id="328" r:id="rId38"/>
    <p:sldId id="330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4093734600202"/>
          <c:y val="4.3490242309676942E-2"/>
          <c:w val="0.81588710475499526"/>
          <c:h val="0.70294607893577199"/>
        </c:manualLayout>
      </c:layout>
      <c:lineChart>
        <c:grouping val="standard"/>
        <c:varyColors val="0"/>
        <c:ser>
          <c:idx val="0"/>
          <c:order val="0"/>
          <c:tx>
            <c:v>f_R1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Sheet1!$U$2:$U$52</c:f>
              <c:strCache>
                <c:ptCount val="51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</c:strCache>
            </c:strRef>
          </c:cat>
          <c:val>
            <c:numRef>
              <c:f>Sheet1!$V$2:$V$52</c:f>
              <c:numCache>
                <c:formatCode>General</c:formatCode>
                <c:ptCount val="51"/>
                <c:pt idx="0">
                  <c:v>0.38890000000000002</c:v>
                </c:pt>
                <c:pt idx="1">
                  <c:v>0.37037777777777775</c:v>
                </c:pt>
                <c:pt idx="2">
                  <c:v>0.35597160493827151</c:v>
                </c:pt>
                <c:pt idx="3">
                  <c:v>0.34476680384087782</c:v>
                </c:pt>
                <c:pt idx="4">
                  <c:v>0.33605195854290493</c:v>
                </c:pt>
                <c:pt idx="5">
                  <c:v>0.32927374553337047</c:v>
                </c:pt>
                <c:pt idx="6">
                  <c:v>0.3240018020815103</c:v>
                </c:pt>
                <c:pt idx="7">
                  <c:v>0.31990140161895242</c:v>
                </c:pt>
                <c:pt idx="8">
                  <c:v>0.31671220125918514</c:v>
                </c:pt>
                <c:pt idx="9">
                  <c:v>0.31423171209047729</c:v>
                </c:pt>
                <c:pt idx="10">
                  <c:v>0.31230244273703783</c:v>
                </c:pt>
                <c:pt idx="11">
                  <c:v>0.31080189990658497</c:v>
                </c:pt>
                <c:pt idx="12">
                  <c:v>0.30963481103845492</c:v>
                </c:pt>
                <c:pt idx="13">
                  <c:v>0.3087270752521315</c:v>
                </c:pt>
                <c:pt idx="14">
                  <c:v>0.30802105852943551</c:v>
                </c:pt>
                <c:pt idx="15">
                  <c:v>0.30747193441178311</c:v>
                </c:pt>
                <c:pt idx="16">
                  <c:v>0.30704483787583126</c:v>
                </c:pt>
                <c:pt idx="17">
                  <c:v>0.30671265168120199</c:v>
                </c:pt>
                <c:pt idx="18">
                  <c:v>0.30645428464093477</c:v>
                </c:pt>
                <c:pt idx="19">
                  <c:v>0.30625333249850473</c:v>
                </c:pt>
                <c:pt idx="20">
                  <c:v>0.30609703638772578</c:v>
                </c:pt>
                <c:pt idx="21">
                  <c:v>0.30597547274600884</c:v>
                </c:pt>
                <c:pt idx="22">
                  <c:v>0.30588092324689564</c:v>
                </c:pt>
                <c:pt idx="23">
                  <c:v>0.3058073847475854</c:v>
                </c:pt>
                <c:pt idx="24">
                  <c:v>0.30575018813701077</c:v>
                </c:pt>
                <c:pt idx="25">
                  <c:v>0.30570570188434154</c:v>
                </c:pt>
                <c:pt idx="26">
                  <c:v>0.30567110146559884</c:v>
                </c:pt>
                <c:pt idx="27">
                  <c:v>0.30564419002879895</c:v>
                </c:pt>
                <c:pt idx="28">
                  <c:v>0.30562325891128794</c:v>
                </c:pt>
                <c:pt idx="29">
                  <c:v>0.30560697915322382</c:v>
                </c:pt>
                <c:pt idx="30">
                  <c:v>0.30559431711917395</c:v>
                </c:pt>
                <c:pt idx="31">
                  <c:v>0.30558446887046847</c:v>
                </c:pt>
                <c:pt idx="32">
                  <c:v>0.30557680912147533</c:v>
                </c:pt>
                <c:pt idx="33">
                  <c:v>0.3055708515389251</c:v>
                </c:pt>
                <c:pt idx="34">
                  <c:v>0.30556621786360827</c:v>
                </c:pt>
                <c:pt idx="35">
                  <c:v>0.30556261389391737</c:v>
                </c:pt>
                <c:pt idx="36">
                  <c:v>0.30555981080638001</c:v>
                </c:pt>
                <c:pt idx="37">
                  <c:v>0.30555763062718427</c:v>
                </c:pt>
                <c:pt idx="38">
                  <c:v>0.30555593493225425</c:v>
                </c:pt>
                <c:pt idx="39">
                  <c:v>0.30555461605841977</c:v>
                </c:pt>
                <c:pt idx="40">
                  <c:v>0.30555359026765966</c:v>
                </c:pt>
                <c:pt idx="41">
                  <c:v>0.30555279243040173</c:v>
                </c:pt>
                <c:pt idx="42">
                  <c:v>0.30555217189031225</c:v>
                </c:pt>
                <c:pt idx="43">
                  <c:v>0.30555168924802045</c:v>
                </c:pt>
                <c:pt idx="44">
                  <c:v>0.30555131385957124</c:v>
                </c:pt>
                <c:pt idx="45">
                  <c:v>0.30555102189077743</c:v>
                </c:pt>
                <c:pt idx="46">
                  <c:v>0.30555079480393782</c:v>
                </c:pt>
                <c:pt idx="47">
                  <c:v>0.30555061818084028</c:v>
                </c:pt>
                <c:pt idx="48">
                  <c:v>0.30555048080732</c:v>
                </c:pt>
                <c:pt idx="49">
                  <c:v>0.30555037396124862</c:v>
                </c:pt>
                <c:pt idx="50">
                  <c:v>0.30555029085874869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5-4E25-83D5-8AB0255B71A9}"/>
            </c:ext>
          </c:extLst>
        </c:ser>
        <c:ser>
          <c:idx val="1"/>
          <c:order val="1"/>
          <c:tx>
            <c:v>f_R2</c:v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Sheet1!$U$2:$U$52</c:f>
              <c:strCache>
                <c:ptCount val="51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</c:strCache>
            </c:strRef>
          </c:cat>
          <c:val>
            <c:numRef>
              <c:f>Sheet1!$W$2:$W$52</c:f>
              <c:numCache>
                <c:formatCode>General</c:formatCode>
                <c:ptCount val="51"/>
                <c:pt idx="0">
                  <c:v>0.22220000000000001</c:v>
                </c:pt>
                <c:pt idx="1">
                  <c:v>0.24072222222222223</c:v>
                </c:pt>
                <c:pt idx="2">
                  <c:v>0.25512839506172841</c:v>
                </c:pt>
                <c:pt idx="3">
                  <c:v>0.2663331961591221</c:v>
                </c:pt>
                <c:pt idx="4">
                  <c:v>0.27504804145709494</c:v>
                </c:pt>
                <c:pt idx="5">
                  <c:v>0.28182625446662934</c:v>
                </c:pt>
                <c:pt idx="6">
                  <c:v>0.28709819791848945</c:v>
                </c:pt>
                <c:pt idx="7">
                  <c:v>0.29119859838104734</c:v>
                </c:pt>
                <c:pt idx="8">
                  <c:v>0.29438779874081455</c:v>
                </c:pt>
                <c:pt idx="9">
                  <c:v>0.29686828790952235</c:v>
                </c:pt>
                <c:pt idx="10">
                  <c:v>0.29879755726296175</c:v>
                </c:pt>
                <c:pt idx="11">
                  <c:v>0.30029810009341462</c:v>
                </c:pt>
                <c:pt idx="12">
                  <c:v>0.30146518896154462</c:v>
                </c:pt>
                <c:pt idx="13">
                  <c:v>0.30237292474786792</c:v>
                </c:pt>
                <c:pt idx="14">
                  <c:v>0.30307894147056386</c:v>
                </c:pt>
                <c:pt idx="15">
                  <c:v>0.30362806558821626</c:v>
                </c:pt>
                <c:pt idx="16">
                  <c:v>0.30405516212416811</c:v>
                </c:pt>
                <c:pt idx="17">
                  <c:v>0.30438734831879732</c:v>
                </c:pt>
                <c:pt idx="18">
                  <c:v>0.30464571535906448</c:v>
                </c:pt>
                <c:pt idx="19">
                  <c:v>0.30484666750149453</c:v>
                </c:pt>
                <c:pt idx="20">
                  <c:v>0.30500296361227341</c:v>
                </c:pt>
                <c:pt idx="21">
                  <c:v>0.30512452725399036</c:v>
                </c:pt>
                <c:pt idx="22">
                  <c:v>0.3052190767531035</c:v>
                </c:pt>
                <c:pt idx="23">
                  <c:v>0.30529261525241369</c:v>
                </c:pt>
                <c:pt idx="24">
                  <c:v>0.30534981186298832</c:v>
                </c:pt>
                <c:pt idx="25">
                  <c:v>0.30539429811565744</c:v>
                </c:pt>
                <c:pt idx="26">
                  <c:v>0.30542889853440008</c:v>
                </c:pt>
                <c:pt idx="27">
                  <c:v>0.30545580997119992</c:v>
                </c:pt>
                <c:pt idx="28">
                  <c:v>0.30547674108871092</c:v>
                </c:pt>
                <c:pt idx="29">
                  <c:v>0.30549302084677504</c:v>
                </c:pt>
                <c:pt idx="30">
                  <c:v>0.30550568288082491</c:v>
                </c:pt>
                <c:pt idx="31">
                  <c:v>0.30551553112953034</c:v>
                </c:pt>
                <c:pt idx="32">
                  <c:v>0.30552319087852342</c:v>
                </c:pt>
                <c:pt idx="33">
                  <c:v>0.3055291484610736</c:v>
                </c:pt>
                <c:pt idx="34">
                  <c:v>0.30553378213639037</c:v>
                </c:pt>
                <c:pt idx="35">
                  <c:v>0.30553738610608128</c:v>
                </c:pt>
                <c:pt idx="36">
                  <c:v>0.30554018919361858</c:v>
                </c:pt>
                <c:pt idx="37">
                  <c:v>0.30554236937281432</c:v>
                </c:pt>
                <c:pt idx="38">
                  <c:v>0.30554406506774434</c:v>
                </c:pt>
                <c:pt idx="39">
                  <c:v>0.30554538394157871</c:v>
                </c:pt>
                <c:pt idx="40">
                  <c:v>0.30554640973233882</c:v>
                </c:pt>
                <c:pt idx="41">
                  <c:v>0.30554720756959663</c:v>
                </c:pt>
                <c:pt idx="42">
                  <c:v>0.30554782810968606</c:v>
                </c:pt>
                <c:pt idx="43">
                  <c:v>0.30554831075197786</c:v>
                </c:pt>
                <c:pt idx="44">
                  <c:v>0.30554868614042702</c:v>
                </c:pt>
                <c:pt idx="45">
                  <c:v>0.30554897810922077</c:v>
                </c:pt>
                <c:pt idx="46">
                  <c:v>0.30554920519606038</c:v>
                </c:pt>
                <c:pt idx="47">
                  <c:v>0.30554938181915786</c:v>
                </c:pt>
                <c:pt idx="48">
                  <c:v>0.30554951919267814</c:v>
                </c:pt>
                <c:pt idx="49">
                  <c:v>0.30554962603874941</c:v>
                </c:pt>
                <c:pt idx="50">
                  <c:v>0.30554970914124935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45-4E25-83D5-8AB0255B7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702800"/>
        <c:axId val="463856808"/>
      </c:lineChart>
      <c:catAx>
        <c:axId val="443702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Generation</a:t>
                </a:r>
              </a:p>
            </c:rich>
          </c:tx>
          <c:layout>
            <c:manualLayout>
              <c:xMode val="edge"/>
              <c:yMode val="edge"/>
              <c:x val="0.46169643617719264"/>
              <c:y val="0.869223108803600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56808"/>
        <c:crosses val="autoZero"/>
        <c:auto val="1"/>
        <c:lblAlgn val="ctr"/>
        <c:lblOffset val="100"/>
        <c:tickLblSkip val="2"/>
        <c:noMultiLvlLbl val="0"/>
      </c:catAx>
      <c:valAx>
        <c:axId val="463856808"/>
        <c:scaling>
          <c:orientation val="minMax"/>
          <c:max val="0.4"/>
          <c:min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Frequency of allele 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0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16370153280121"/>
          <c:y val="6.6056394396207904E-2"/>
          <c:w val="0.21659828659747843"/>
          <c:h val="0.137663691066854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90FD-560B-4CCB-AFA8-D235E893BFB0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015C-2265-44B2-B3E3-1508342A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0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6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IntroPopGen-Fig-04-03-0.jpg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C7ABE1-A0B3-4921-B36E-0524C6A94299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5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IntroPopGen-Fig-04-03-0.jpg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C7ABE1-A0B3-4921-B36E-0524C6A94299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75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IntroPopGen-Fig-04-03-0.jpg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C7ABE1-A0B3-4921-B36E-0524C6A94299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7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FCD2CC-32CB-46D5-9742-7E5A1C8BA946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1FE61F-5498-46B4-B119-83F7AB9D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02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00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190.png"/><Relationship Id="rId4" Type="http://schemas.openxmlformats.org/officeDocument/2006/relationships/image" Target="../media/image18.png"/><Relationship Id="rId9" Type="http://schemas.openxmlformats.org/officeDocument/2006/relationships/image" Target="../media/image18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.png"/><Relationship Id="rId7" Type="http://schemas.openxmlformats.org/officeDocument/2006/relationships/image" Target="../media/image2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00.png"/><Relationship Id="rId4" Type="http://schemas.openxmlformats.org/officeDocument/2006/relationships/image" Target="../media/image28.png"/><Relationship Id="rId9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https://doi.org/10.1371/journal.pone.0034567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5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11.png"/><Relationship Id="rId18" Type="http://schemas.openxmlformats.org/officeDocument/2006/relationships/image" Target="../media/image260.png"/><Relationship Id="rId3" Type="http://schemas.openxmlformats.org/officeDocument/2006/relationships/image" Target="../media/image140.png"/><Relationship Id="rId7" Type="http://schemas.openxmlformats.org/officeDocument/2006/relationships/image" Target="../media/image160.png"/><Relationship Id="rId12" Type="http://schemas.openxmlformats.org/officeDocument/2006/relationships/image" Target="../media/image201.png"/><Relationship Id="rId17" Type="http://schemas.openxmlformats.org/officeDocument/2006/relationships/image" Target="../media/image250.png"/><Relationship Id="rId2" Type="http://schemas.openxmlformats.org/officeDocument/2006/relationships/image" Target="../media/image7.jpe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91.png"/><Relationship Id="rId5" Type="http://schemas.openxmlformats.org/officeDocument/2006/relationships/image" Target="../media/image90.png"/><Relationship Id="rId15" Type="http://schemas.openxmlformats.org/officeDocument/2006/relationships/image" Target="../media/image230.png"/><Relationship Id="rId10" Type="http://schemas.openxmlformats.org/officeDocument/2006/relationships/image" Target="../media/image181.png"/><Relationship Id="rId4" Type="http://schemas.openxmlformats.org/officeDocument/2006/relationships/image" Target="../media/image150.png"/><Relationship Id="rId9" Type="http://schemas.openxmlformats.org/officeDocument/2006/relationships/image" Target="../media/image171.png"/><Relationship Id="rId1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70.png"/><Relationship Id="rId3" Type="http://schemas.openxmlformats.org/officeDocument/2006/relationships/image" Target="../media/image271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50.png"/><Relationship Id="rId5" Type="http://schemas.openxmlformats.org/officeDocument/2006/relationships/image" Target="../media/image291.png"/><Relationship Id="rId15" Type="http://schemas.openxmlformats.org/officeDocument/2006/relationships/image" Target="../media/image390.png"/><Relationship Id="rId10" Type="http://schemas.openxmlformats.org/officeDocument/2006/relationships/image" Target="../media/image340.png"/><Relationship Id="rId4" Type="http://schemas.openxmlformats.org/officeDocument/2006/relationships/image" Target="../media/image281.png"/><Relationship Id="rId9" Type="http://schemas.openxmlformats.org/officeDocument/2006/relationships/image" Target="../media/image331.png"/><Relationship Id="rId14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1.png"/><Relationship Id="rId7" Type="http://schemas.openxmlformats.org/officeDocument/2006/relationships/image" Target="../media/image1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241.png"/><Relationship Id="rId18" Type="http://schemas.openxmlformats.org/officeDocument/2006/relationships/image" Target="../media/image292.png"/><Relationship Id="rId3" Type="http://schemas.openxmlformats.org/officeDocument/2006/relationships/hyperlink" Target="http://www.southwestbirders.com/soca_20050201/gadwall%200502016s.jpg" TargetMode="External"/><Relationship Id="rId7" Type="http://schemas.openxmlformats.org/officeDocument/2006/relationships/image" Target="../media/image66.jpeg"/><Relationship Id="rId12" Type="http://schemas.openxmlformats.org/officeDocument/2006/relationships/image" Target="../media/image231.png"/><Relationship Id="rId17" Type="http://schemas.openxmlformats.org/officeDocument/2006/relationships/image" Target="../media/image282.png"/><Relationship Id="rId2" Type="http://schemas.openxmlformats.org/officeDocument/2006/relationships/image" Target="../media/image62.jpeg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221.png"/><Relationship Id="rId5" Type="http://schemas.openxmlformats.org/officeDocument/2006/relationships/image" Target="../media/image64.jpeg"/><Relationship Id="rId15" Type="http://schemas.openxmlformats.org/officeDocument/2006/relationships/image" Target="../media/image261.png"/><Relationship Id="rId10" Type="http://schemas.openxmlformats.org/officeDocument/2006/relationships/image" Target="../media/image212.png"/><Relationship Id="rId19" Type="http://schemas.openxmlformats.org/officeDocument/2006/relationships/image" Target="../media/image302.png"/><Relationship Id="rId4" Type="http://schemas.openxmlformats.org/officeDocument/2006/relationships/image" Target="../media/image63.jpeg"/><Relationship Id="rId9" Type="http://schemas.openxmlformats.org/officeDocument/2006/relationships/image" Target="../media/image68.tiff"/><Relationship Id="rId14" Type="http://schemas.openxmlformats.org/officeDocument/2006/relationships/image" Target="../media/image2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1.png"/><Relationship Id="rId4" Type="http://schemas.openxmlformats.org/officeDocument/2006/relationships/image" Target="../media/image3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hyperlink" Target="http://www.southwestbirders.com/soca_20050201/gadwall%200502016s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westbirders.com/soca_20050201/gadwall%200502016s.jpg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6.pn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3" y="1680915"/>
            <a:ext cx="8880763" cy="1470025"/>
          </a:xfrm>
        </p:spPr>
        <p:txBody>
          <a:bodyPr>
            <a:normAutofit/>
          </a:bodyPr>
          <a:lstStyle/>
          <a:p>
            <a:r>
              <a:rPr lang="en-US" dirty="0"/>
              <a:t>08: Population Subdivision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93853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Cochabamba, Bolivia</a:t>
            </a:r>
          </a:p>
          <a:p>
            <a:r>
              <a:rPr lang="en-US"/>
              <a:t>Gen-Pob’25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4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0895" y="496633"/>
            <a:ext cx="7755653" cy="58942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cs typeface="Calibri"/>
              </a:rPr>
              <a:t>How do we measure population structure?</a:t>
            </a:r>
            <a:endParaRPr lang="en-US" sz="27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400" i="1" dirty="0">
                <a:cs typeface="Calibri"/>
              </a:rPr>
              <a:t>H</a:t>
            </a:r>
            <a:r>
              <a:rPr lang="en-US" sz="2400" i="1" baseline="-25000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 = Average heterozygosity with subpopulations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		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  <a:p>
            <a:pPr lvl="1"/>
            <a:endParaRPr lang="en-US" sz="20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49250" y="1876909"/>
                <a:ext cx="1813638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50" y="1876909"/>
                <a:ext cx="1813638" cy="7958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29796"/>
              </p:ext>
            </p:extLst>
          </p:nvPr>
        </p:nvGraphicFramePr>
        <p:xfrm>
          <a:off x="2206041" y="2675748"/>
          <a:ext cx="31248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295">
                  <a:extLst>
                    <a:ext uri="{9D8B030D-6E8A-4147-A177-3AD203B41FA5}">
                      <a16:colId xmlns:a16="http://schemas.microsoft.com/office/drawing/2014/main" val="387505263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2953598295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1916994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R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B</a:t>
                      </a:r>
                      <a:endParaRPr lang="en-US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1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1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6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797591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60434" y="884176"/>
            <a:ext cx="3860433" cy="3474720"/>
            <a:chOff x="8400970" y="855784"/>
            <a:chExt cx="3555663" cy="3200400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24"/>
            <a:stretch/>
          </p:blipFill>
          <p:spPr bwMode="auto">
            <a:xfrm>
              <a:off x="8400970" y="855784"/>
              <a:ext cx="1798106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7"/>
            <a:stretch/>
          </p:blipFill>
          <p:spPr bwMode="auto">
            <a:xfrm>
              <a:off x="10199076" y="855784"/>
              <a:ext cx="1757557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07690" y="4603242"/>
                <a:ext cx="1862433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90" y="4603242"/>
                <a:ext cx="1862433" cy="484300"/>
              </a:xfrm>
              <a:prstGeom prst="rect">
                <a:avLst/>
              </a:prstGeom>
              <a:blipFill>
                <a:blip r:embed="rId4"/>
                <a:stretch>
                  <a:fillRect l="-984" r="-229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09029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029" y="5156299"/>
                <a:ext cx="2004523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72570" y="4534486"/>
                <a:ext cx="1862433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570" y="4534486"/>
                <a:ext cx="1862433" cy="484748"/>
              </a:xfrm>
              <a:prstGeom prst="rect">
                <a:avLst/>
              </a:prstGeom>
              <a:blipFill>
                <a:blip r:embed="rId6"/>
                <a:stretch>
                  <a:fillRect l="-984" r="-229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10850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850" y="5156299"/>
                <a:ext cx="200452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1985" y="4274383"/>
                <a:ext cx="3250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(0.3889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0.6111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85" y="4274383"/>
                <a:ext cx="3250185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1984" y="4696270"/>
                <a:ext cx="3138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(0.1512+0.3735)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84" y="4696270"/>
                <a:ext cx="3138103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1984" y="5071562"/>
                <a:ext cx="2173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(0.5247)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84" y="5071562"/>
                <a:ext cx="2173095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95626" y="5435268"/>
                <a:ext cx="1576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0.4753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26" y="5435268"/>
                <a:ext cx="15767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53048" y="4227708"/>
                <a:ext cx="3250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(0.2222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0.7778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48" y="4227708"/>
                <a:ext cx="3250185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53047" y="4649595"/>
                <a:ext cx="3138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(0.0494+0.6049)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47" y="4649595"/>
                <a:ext cx="3138103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53047" y="5024887"/>
                <a:ext cx="2173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(0.6543)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47" y="5024887"/>
                <a:ext cx="2173095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56689" y="5388593"/>
                <a:ext cx="1576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0.3457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89" y="5388593"/>
                <a:ext cx="157677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27610" y="5856640"/>
                <a:ext cx="309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𝟒𝟕𝟓𝟑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𝟑𝟒𝟓𝟕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610" y="5856640"/>
                <a:ext cx="3097258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27610" y="6250501"/>
                <a:ext cx="1601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𝟒𝟏𝟎𝟓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610" y="6250501"/>
                <a:ext cx="160165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0895" y="496633"/>
            <a:ext cx="7755653" cy="19366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cs typeface="Calibri"/>
              </a:rPr>
              <a:t>How do we measure population structure?</a:t>
            </a:r>
            <a:endParaRPr lang="en-US" sz="27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i="1" dirty="0" err="1">
                <a:cs typeface="Calibri"/>
              </a:rPr>
              <a:t>F</a:t>
            </a:r>
            <a:r>
              <a:rPr lang="en-US" sz="2400" i="1" cap="small" baseline="-25000" dirty="0" err="1">
                <a:cs typeface="Calibri"/>
              </a:rPr>
              <a:t>st</a:t>
            </a:r>
            <a:r>
              <a:rPr lang="en-US" sz="2400" dirty="0">
                <a:cs typeface="Calibri"/>
              </a:rPr>
              <a:t>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% reduction in heterozygosity due to genetic differentiation among populations.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60434" y="884176"/>
            <a:ext cx="3860433" cy="3474720"/>
            <a:chOff x="8400970" y="855784"/>
            <a:chExt cx="3555663" cy="3200400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24"/>
            <a:stretch/>
          </p:blipFill>
          <p:spPr bwMode="auto">
            <a:xfrm>
              <a:off x="8400970" y="855784"/>
              <a:ext cx="1798106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7"/>
            <a:stretch/>
          </p:blipFill>
          <p:spPr bwMode="auto">
            <a:xfrm>
              <a:off x="10199076" y="855784"/>
              <a:ext cx="1757557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34194" y="4603242"/>
                <a:ext cx="1862433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94" y="4603242"/>
                <a:ext cx="1862433" cy="484300"/>
              </a:xfrm>
              <a:prstGeom prst="rect">
                <a:avLst/>
              </a:prstGeom>
              <a:blipFill>
                <a:blip r:embed="rId3"/>
                <a:stretch>
                  <a:fillRect l="-984" r="-229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5533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533" y="5156299"/>
                <a:ext cx="2004523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32814" y="4534486"/>
                <a:ext cx="1862433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814" y="4534486"/>
                <a:ext cx="1862433" cy="484748"/>
              </a:xfrm>
              <a:prstGeom prst="rect">
                <a:avLst/>
              </a:prstGeom>
              <a:blipFill>
                <a:blip r:embed="rId5"/>
                <a:stretch>
                  <a:fillRect l="-980" r="-228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71094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094" y="5156299"/>
                <a:ext cx="2004523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06646" y="2806657"/>
                <a:ext cx="1601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𝟒𝟏𝟎𝟓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646" y="2806657"/>
                <a:ext cx="16016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71456" y="2406951"/>
                <a:ext cx="172284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456" y="2406951"/>
                <a:ext cx="1722844" cy="65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90156" y="2366460"/>
                <a:ext cx="1611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𝟒𝟐𝟒𝟒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56" y="2366460"/>
                <a:ext cx="16112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65561" y="3417411"/>
                <a:ext cx="2565574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0.4244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0.4105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0.4244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561" y="3417411"/>
                <a:ext cx="2565574" cy="616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73713" y="4343597"/>
                <a:ext cx="1549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0.0327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13" y="4343597"/>
                <a:ext cx="15492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293114" y="4984201"/>
            <a:ext cx="602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3.3% of the total genetic variation is explained by differences between populations.</a:t>
            </a:r>
          </a:p>
          <a:p>
            <a:r>
              <a:rPr lang="en-US" sz="2400" dirty="0"/>
              <a:t>    </a:t>
            </a:r>
            <a:r>
              <a:rPr lang="en-US" sz="2000" dirty="0"/>
              <a:t>*Weak population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6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9531" y="1143000"/>
                <a:ext cx="10110652" cy="434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heterozygosity among individuals relative to the subpopulation – inbreeding coefficient and can be calculated per population.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i="1" dirty="0">
                  <a:latin typeface="Calibri"/>
                  <a:cs typeface="Calibri"/>
                </a:endParaRPr>
              </a:p>
              <a:p>
                <a:pPr algn="ctr"/>
                <a:endParaRPr lang="en-US" sz="1200" dirty="0">
                  <a:latin typeface="Calibri"/>
                  <a:cs typeface="Calibri"/>
                </a:endParaRPr>
              </a:p>
              <a:p>
                <a:pPr algn="ctr"/>
                <a:r>
                  <a:rPr lang="en-US" sz="2000" dirty="0">
                    <a:cs typeface="Calibri"/>
                  </a:rPr>
                  <a:t>*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I</a:t>
                </a:r>
                <a:r>
                  <a:rPr lang="en-US" sz="2000" dirty="0">
                    <a:cs typeface="Calibri"/>
                  </a:rPr>
                  <a:t> = Observed heterozygosity (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obs</a:t>
                </a:r>
                <a:r>
                  <a:rPr lang="en-US" sz="2000" dirty="0">
                    <a:cs typeface="Calibri"/>
                  </a:rPr>
                  <a:t>)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endParaRPr lang="en-US" sz="24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overall heterozygosity among individuals relative to the total population</a:t>
                </a:r>
              </a:p>
              <a:p>
                <a:pPr algn="ctr"/>
                <a:endParaRPr lang="en-US" sz="2400" dirty="0">
                  <a:latin typeface="Calibri"/>
                  <a:cs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i="1" dirty="0">
                  <a:cs typeface="Calibri"/>
                </a:endParaRPr>
              </a:p>
              <a:p>
                <a:pPr algn="ctr"/>
                <a:endParaRPr lang="en-US" sz="1100" dirty="0">
                  <a:cs typeface="Calibri"/>
                </a:endParaRPr>
              </a:p>
              <a:p>
                <a:pPr algn="ctr"/>
                <a:endParaRPr lang="en-US" sz="2400" dirty="0">
                  <a:latin typeface="Calibri"/>
                  <a:cs typeface="Calibri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31" y="1143000"/>
                <a:ext cx="10110652" cy="4348242"/>
              </a:xfrm>
              <a:prstGeom prst="rect">
                <a:avLst/>
              </a:prstGeom>
              <a:blipFill>
                <a:blip r:embed="rId2"/>
                <a:stretch>
                  <a:fillRect l="-663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49531" y="470263"/>
            <a:ext cx="3282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Related </a:t>
            </a:r>
            <a:r>
              <a:rPr lang="en-US" sz="2800" i="1" u="sng" dirty="0"/>
              <a:t>F</a:t>
            </a:r>
            <a:r>
              <a:rPr lang="en-US" sz="2800" u="sng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34858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16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Calculating </a:t>
            </a:r>
            <a:r>
              <a:rPr lang="en-US" sz="2800" dirty="0" err="1">
                <a:latin typeface="+mn-lt"/>
              </a:rPr>
              <a:t>F</a:t>
            </a:r>
            <a:r>
              <a:rPr lang="en-US" sz="2800" cap="all" baseline="-25000" dirty="0" err="1">
                <a:latin typeface="+mn-lt"/>
              </a:rPr>
              <a:t>st</a:t>
            </a:r>
            <a:r>
              <a:rPr lang="en-US" sz="2800" dirty="0">
                <a:latin typeface="+mn-lt"/>
              </a:rPr>
              <a:t> from sequence data: </a:t>
            </a:r>
            <a:r>
              <a:rPr lang="en-US" sz="2800" dirty="0">
                <a:latin typeface="Symbol" charset="2"/>
                <a:cs typeface="Symbol" charset="2"/>
              </a:rPr>
              <a:t>F</a:t>
            </a:r>
            <a:r>
              <a:rPr lang="en-US" sz="2800" baseline="-25000" dirty="0"/>
              <a:t>ST </a:t>
            </a:r>
            <a:r>
              <a:rPr lang="en-US" sz="2800" dirty="0"/>
              <a:t>(Phi-ST)</a:t>
            </a:r>
            <a:endParaRPr 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039292"/>
                <a:ext cx="1947777" cy="66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9292"/>
                <a:ext cx="1947777" cy="669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1884029"/>
                <a:ext cx="107284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nucleotide differences between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4029"/>
                <a:ext cx="1072845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2459590"/>
                <a:ext cx="105893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nucleotide differences within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9590"/>
                <a:ext cx="10589366" cy="707886"/>
              </a:xfrm>
              <a:prstGeom prst="rect">
                <a:avLst/>
              </a:prstGeom>
              <a:blipFill>
                <a:blip r:embed="rId4"/>
                <a:stretch>
                  <a:fillRect l="-633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1272" y="3475253"/>
            <a:ext cx="8305800" cy="952614"/>
            <a:chOff x="381000" y="4400490"/>
            <a:chExt cx="8001000" cy="95261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332387" y="3167476"/>
            <a:ext cx="18327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20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7710" y="3542116"/>
            <a:ext cx="256032" cy="5386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1272" y="5139839"/>
                <a:ext cx="310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=(22∗50∗1)/(50∗50)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5139839"/>
                <a:ext cx="3100143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36211" y="4140182"/>
            <a:ext cx="21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two populations,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1272" y="5509171"/>
                <a:ext cx="2321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=(1100)/(2500)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5509171"/>
                <a:ext cx="232191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1272" y="5878503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5878503"/>
                <a:ext cx="12302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07802" y="4511219"/>
                <a:ext cx="52964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= Total number of differences between populations divided by number of pairwise comparisons (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i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02" y="4511219"/>
                <a:ext cx="5296436" cy="646331"/>
              </a:xfrm>
              <a:prstGeom prst="rect">
                <a:avLst/>
              </a:prstGeom>
              <a:blipFill>
                <a:blip r:embed="rId8"/>
                <a:stretch>
                  <a:fillRect l="-921" t="-4717" r="-115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75829" y="4418856"/>
                <a:ext cx="52964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 = Total number of differences within populations divided by number of pairwise comparisons (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(n</a:t>
                </a:r>
                <a:r>
                  <a:rPr lang="en-US" i="1" baseline="-25000" dirty="0"/>
                  <a:t>i</a:t>
                </a:r>
                <a:r>
                  <a:rPr lang="en-US" i="1" dirty="0"/>
                  <a:t>-1</a:t>
                </a:r>
                <a:r>
                  <a:rPr lang="en-US" dirty="0"/>
                  <a:t>))/2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4418856"/>
                <a:ext cx="5296436" cy="646331"/>
              </a:xfrm>
              <a:prstGeom prst="rect">
                <a:avLst/>
              </a:prstGeom>
              <a:blipFill>
                <a:blip r:embed="rId9"/>
                <a:stretch>
                  <a:fillRect l="-1036" t="-5660" r="-6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75829" y="5033012"/>
                <a:ext cx="326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(28*22*1)/((50*(50-1))/2)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5033012"/>
                <a:ext cx="3262368" cy="369332"/>
              </a:xfrm>
              <a:prstGeom prst="rect">
                <a:avLst/>
              </a:prstGeom>
              <a:blipFill>
                <a:blip r:embed="rId10"/>
                <a:stretch>
                  <a:fillRect t="-10000" r="-112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375829" y="5377063"/>
                <a:ext cx="1723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588/1225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5377063"/>
                <a:ext cx="1723485" cy="369332"/>
              </a:xfrm>
              <a:prstGeom prst="rect">
                <a:avLst/>
              </a:prstGeom>
              <a:blipFill>
                <a:blip r:embed="rId11"/>
                <a:stretch>
                  <a:fillRect t="-8197" r="-17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75829" y="5735541"/>
                <a:ext cx="1223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0.48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5735541"/>
                <a:ext cx="1223348" cy="369332"/>
              </a:xfrm>
              <a:prstGeom prst="rect">
                <a:avLst/>
              </a:prstGeom>
              <a:blipFill>
                <a:blip r:embed="rId12"/>
                <a:stretch>
                  <a:fillRect t="-10000" r="-298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75829" y="6105292"/>
                <a:ext cx="1106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0.0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6105292"/>
                <a:ext cx="1106329" cy="369332"/>
              </a:xfrm>
              <a:prstGeom prst="rect">
                <a:avLst/>
              </a:prstGeom>
              <a:blipFill>
                <a:blip r:embed="rId13"/>
                <a:stretch>
                  <a:fillRect t="-10000" r="-38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880156" y="5783138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156" y="5783138"/>
                <a:ext cx="1128835" cy="369332"/>
              </a:xfrm>
              <a:prstGeom prst="rect">
                <a:avLst/>
              </a:prstGeom>
              <a:blipFill>
                <a:blip r:embed="rId15"/>
                <a:stretch>
                  <a:fillRect t="-10000" r="-378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857345" y="5423229"/>
                <a:ext cx="18149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(0.48 + 0)/2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345" y="5423229"/>
                <a:ext cx="1814920" cy="646331"/>
              </a:xfrm>
              <a:prstGeom prst="rect">
                <a:avLst/>
              </a:prstGeom>
              <a:blipFill>
                <a:blip r:embed="rId16"/>
                <a:stretch>
                  <a:fillRect t="-5660" r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16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Calculating </a:t>
            </a:r>
            <a:r>
              <a:rPr lang="en-US" sz="2800" dirty="0" err="1">
                <a:latin typeface="+mn-lt"/>
              </a:rPr>
              <a:t>F</a:t>
            </a:r>
            <a:r>
              <a:rPr lang="en-US" sz="2800" cap="all" baseline="-25000" dirty="0" err="1">
                <a:latin typeface="+mn-lt"/>
              </a:rPr>
              <a:t>st</a:t>
            </a:r>
            <a:r>
              <a:rPr lang="en-US" sz="2800" dirty="0">
                <a:latin typeface="+mn-lt"/>
              </a:rPr>
              <a:t> from sequence data: </a:t>
            </a:r>
            <a:r>
              <a:rPr lang="en-US" sz="2800" dirty="0">
                <a:latin typeface="Symbol" charset="2"/>
                <a:cs typeface="Symbol" charset="2"/>
              </a:rPr>
              <a:t>F</a:t>
            </a:r>
            <a:r>
              <a:rPr lang="en-US" sz="2800" baseline="-25000" dirty="0"/>
              <a:t>ST </a:t>
            </a:r>
            <a:r>
              <a:rPr lang="en-US" sz="2800" dirty="0"/>
              <a:t>(Phi-ST)</a:t>
            </a:r>
            <a:endParaRPr 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039292"/>
                <a:ext cx="1947777" cy="66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9292"/>
                <a:ext cx="1947777" cy="669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1884029"/>
                <a:ext cx="107284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nucleotide differences between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4029"/>
                <a:ext cx="1072845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2459590"/>
                <a:ext cx="105893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nucleotide differences within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9590"/>
                <a:ext cx="10589366" cy="707886"/>
              </a:xfrm>
              <a:prstGeom prst="rect">
                <a:avLst/>
              </a:prstGeom>
              <a:blipFill>
                <a:blip r:embed="rId4"/>
                <a:stretch>
                  <a:fillRect l="-633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1272" y="3475253"/>
            <a:ext cx="8305800" cy="952614"/>
            <a:chOff x="381000" y="4400490"/>
            <a:chExt cx="8001000" cy="95261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332387" y="3167476"/>
            <a:ext cx="18327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20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  <a:blipFill>
                <a:blip r:embed="rId6"/>
                <a:stretch>
                  <a:fillRect t="-8197" r="-43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0.44−0.24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=0.455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49940" y="4767004"/>
            <a:ext cx="597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45.5% of the total variation is explained by differences in allele frequencies between populations.</a:t>
            </a:r>
          </a:p>
          <a:p>
            <a:endParaRPr lang="en-US" dirty="0"/>
          </a:p>
          <a:p>
            <a:r>
              <a:rPr lang="en-US" dirty="0"/>
              <a:t>Strong population structure.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D8B33-A8CA-4586-8EBA-8D9807A46F2E}"/>
              </a:ext>
            </a:extLst>
          </p:cNvPr>
          <p:cNvSpPr/>
          <p:nvPr/>
        </p:nvSpPr>
        <p:spPr>
          <a:xfrm>
            <a:off x="2977710" y="3542116"/>
            <a:ext cx="256032" cy="5386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4DCE7-0FE3-0542-B05A-48DCFE87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1" y="663881"/>
            <a:ext cx="7689699" cy="331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AB26-680C-2B45-940E-205B617F3D65}"/>
              </a:ext>
            </a:extLst>
          </p:cNvPr>
          <p:cNvSpPr txBox="1"/>
          <p:nvPr/>
        </p:nvSpPr>
        <p:spPr>
          <a:xfrm>
            <a:off x="1774521" y="75157"/>
            <a:ext cx="8526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Pairwise F</a:t>
            </a:r>
            <a:r>
              <a:rPr lang="en-US" sz="2600" baseline="-25000" dirty="0"/>
              <a:t>ST</a:t>
            </a:r>
            <a:r>
              <a:rPr lang="en-US" sz="2600" dirty="0"/>
              <a:t> for microsatellite loci among 13 localities in 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282B-6849-4944-B784-E1962EEA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79" y="3707055"/>
            <a:ext cx="4297680" cy="3075788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BBA1C04-210B-6A40-8217-BC8136C8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121" y="4299805"/>
            <a:ext cx="42575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 dirty="0">
                <a:solidFill>
                  <a:srgbClr val="333333"/>
                </a:solidFill>
                <a:latin typeface="Open Sans"/>
              </a:rPr>
              <a:t>Invasion Genetics of the Western Flower </a:t>
            </a:r>
            <a:r>
              <a:rPr lang="en-US" altLang="en-US" sz="1900" dirty="0" err="1">
                <a:solidFill>
                  <a:srgbClr val="333333"/>
                </a:solidFill>
                <a:latin typeface="Open Sans"/>
              </a:rPr>
              <a:t>Thrips</a:t>
            </a:r>
            <a:r>
              <a:rPr lang="en-US" altLang="en-US" sz="1900" dirty="0">
                <a:solidFill>
                  <a:srgbClr val="333333"/>
                </a:solidFill>
                <a:latin typeface="Open Sans"/>
              </a:rPr>
              <a:t> in China: Evidence for Genetic Bottleneck, Hybridization and Bridgehead Effect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Xian-Ming Yang,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Jing-Tao Sun,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Xiao-Feng </a:t>
            </a:r>
            <a:r>
              <a:rPr lang="en-US" altLang="en-US" sz="1400" dirty="0" err="1">
                <a:solidFill>
                  <a:srgbClr val="666666"/>
                </a:solidFill>
                <a:latin typeface="inherit"/>
              </a:rPr>
              <a:t>Xue</a:t>
            </a: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,</a:t>
            </a:r>
          </a:p>
          <a:p>
            <a:pPr>
              <a:buFontTx/>
              <a:buChar char="•"/>
            </a:pPr>
            <a:r>
              <a:rPr lang="en-US" altLang="en-US" sz="1400" dirty="0" err="1">
                <a:solidFill>
                  <a:srgbClr val="666666"/>
                </a:solidFill>
                <a:latin typeface="inherit"/>
              </a:rPr>
              <a:t>Jin</a:t>
            </a: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-Bo Li,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Xiao-Yue Hong </a:t>
            </a:r>
          </a:p>
        </p:txBody>
      </p:sp>
      <p:pic>
        <p:nvPicPr>
          <p:cNvPr id="1026" name="Picture 2" descr="PLOS">
            <a:extLst>
              <a:ext uri="{FF2B5EF4-FFF2-40B4-BE49-F238E27FC236}">
                <a16:creationId xmlns:a16="http://schemas.microsoft.com/office/drawing/2014/main" id="{A47ED309-A084-214C-B7BD-0639F56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91" y="5566464"/>
            <a:ext cx="1635926" cy="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1FA662-0B6C-3442-814E-CBF3E005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61" y="6239994"/>
            <a:ext cx="2590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9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Published: April 3,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9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https://doi.org/10.1371/journal.pone.0034567</a:t>
            </a:r>
            <a:endParaRPr lang="en-US" altLang="en-US" sz="9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861017-EEBC-D14F-8441-BF09FAA6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153" y="1327759"/>
            <a:ext cx="2171332" cy="14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62200" y="228600"/>
            <a:ext cx="709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cs typeface="Times New Roman" panose="02020603050405020304" pitchFamily="18" charset="0"/>
              </a:rPr>
              <a:t>Analysis of Molecular Variance (AMOVA)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4195" y="775400"/>
            <a:ext cx="866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cs typeface="Times New Roman" panose="02020603050405020304" pitchFamily="18" charset="0"/>
              </a:rPr>
              <a:t>Tests for hierarchical population subdivision.</a:t>
            </a:r>
          </a:p>
          <a:p>
            <a:pPr algn="ctr"/>
            <a:r>
              <a:rPr lang="en-US" sz="2000" dirty="0">
                <a:cs typeface="Times New Roman" panose="02020603050405020304" pitchFamily="18" charset="0"/>
              </a:rPr>
              <a:t>*Proportion of genetic diversity is partitioned </a:t>
            </a:r>
            <a:r>
              <a:rPr lang="en-US" sz="2000" u="sng" dirty="0">
                <a:cs typeface="Times New Roman" panose="02020603050405020304" pitchFamily="18" charset="0"/>
              </a:rPr>
              <a:t>among groups</a:t>
            </a:r>
            <a:r>
              <a:rPr lang="en-US" sz="2000" dirty="0">
                <a:cs typeface="Times New Roman" panose="02020603050405020304" pitchFamily="18" charset="0"/>
              </a:rPr>
              <a:t> vs. </a:t>
            </a:r>
            <a:r>
              <a:rPr lang="en-US" sz="2000" u="sng" dirty="0">
                <a:cs typeface="Times New Roman" panose="02020603050405020304" pitchFamily="18" charset="0"/>
              </a:rPr>
              <a:t>among subpopulations</a:t>
            </a:r>
            <a:r>
              <a:rPr lang="en-US" sz="2000" dirty="0">
                <a:cs typeface="Times New Roman" panose="02020603050405020304" pitchFamily="18" charset="0"/>
              </a:rPr>
              <a:t> within groups</a:t>
            </a:r>
          </a:p>
        </p:txBody>
      </p:sp>
      <p:sp>
        <p:nvSpPr>
          <p:cNvPr id="17" name="Oval 16"/>
          <p:cNvSpPr/>
          <p:nvPr/>
        </p:nvSpPr>
        <p:spPr>
          <a:xfrm>
            <a:off x="3901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62841" y="3204620"/>
            <a:ext cx="1676400" cy="677108"/>
            <a:chOff x="3400822" y="2600342"/>
            <a:chExt cx="1676400" cy="677108"/>
          </a:xfrm>
        </p:grpSpPr>
        <p:cxnSp>
          <p:nvCxnSpPr>
            <p:cNvPr id="20" name="Straight Arrow Connector 19"/>
            <p:cNvCxnSpPr>
              <a:stCxn id="17" idx="6"/>
              <a:endCxn id="18" idx="2"/>
            </p:cNvCxnSpPr>
            <p:nvPr/>
          </p:nvCxnSpPr>
          <p:spPr>
            <a:xfrm>
              <a:off x="3400822" y="2858869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14410" y="2600342"/>
              <a:ext cx="12697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groups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13628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5572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24" name="Oval 23"/>
          <p:cNvSpPr/>
          <p:nvPr/>
        </p:nvSpPr>
        <p:spPr>
          <a:xfrm>
            <a:off x="4078761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4764561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4486257" y="370575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7097587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7783387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7518969" y="36865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30" name="Straight Arrow Connector 29"/>
          <p:cNvCxnSpPr>
            <a:stCxn id="29" idx="1"/>
            <a:endCxn id="27" idx="5"/>
          </p:cNvCxnSpPr>
          <p:nvPr/>
        </p:nvCxnSpPr>
        <p:spPr>
          <a:xfrm flipH="1" flipV="1">
            <a:off x="7357750" y="3359989"/>
            <a:ext cx="205856" cy="3535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 flipV="1">
            <a:off x="7402389" y="3204559"/>
            <a:ext cx="380998" cy="261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</p:cNvCxnSpPr>
          <p:nvPr/>
        </p:nvCxnSpPr>
        <p:spPr>
          <a:xfrm flipV="1">
            <a:off x="7779133" y="3384090"/>
            <a:ext cx="147837" cy="3305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331981" y="3358897"/>
            <a:ext cx="205856" cy="3889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376620" y="3221207"/>
            <a:ext cx="380999" cy="273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753364" y="3400951"/>
            <a:ext cx="147837" cy="3468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687605" y="4369962"/>
            <a:ext cx="1887065" cy="1169551"/>
            <a:chOff x="1356146" y="4582652"/>
            <a:chExt cx="1887065" cy="1169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14620" y="4369962"/>
            <a:ext cx="1887065" cy="1169551"/>
            <a:chOff x="1356146" y="4582652"/>
            <a:chExt cx="1887065" cy="116955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29119" y="5766868"/>
            <a:ext cx="1812095" cy="369332"/>
            <a:chOff x="596364" y="2518614"/>
            <a:chExt cx="1812095" cy="369332"/>
          </a:xfrm>
        </p:grpSpPr>
        <p:sp>
          <p:nvSpPr>
            <p:cNvPr id="49" name="Oval 48"/>
            <p:cNvSpPr/>
            <p:nvPr/>
          </p:nvSpPr>
          <p:spPr>
            <a:xfrm>
              <a:off x="596364" y="256385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419" y="2518614"/>
              <a:ext cx="150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sample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1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II—Subdivision and Migration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191" y="1738277"/>
            <a:ext cx="10109752" cy="4410731"/>
          </a:xfrm>
        </p:spPr>
        <p:txBody>
          <a:bodyPr>
            <a:normAutofit/>
          </a:bodyPr>
          <a:lstStyle/>
          <a:p>
            <a:r>
              <a:rPr lang="en-US" sz="2400" dirty="0"/>
              <a:t>Calculate the expected changes in allele frequencies resulting from migration.</a:t>
            </a:r>
          </a:p>
          <a:p>
            <a:r>
              <a:rPr lang="en-US" sz="2400" dirty="0"/>
              <a:t>Describe how migration rates and genetic drift interact in changing allele frequencies over time.</a:t>
            </a:r>
          </a:p>
          <a:p>
            <a:r>
              <a:rPr lang="en-US" sz="2400" dirty="0"/>
              <a:t>Describe various migration models.</a:t>
            </a:r>
          </a:p>
          <a:p>
            <a:r>
              <a:rPr lang="en-US" sz="2400" dirty="0"/>
              <a:t>Explain isolation-by-distance.</a:t>
            </a:r>
          </a:p>
          <a:p>
            <a:r>
              <a:rPr lang="en-US" sz="2400" dirty="0"/>
              <a:t>Calculate </a:t>
            </a:r>
            <a:r>
              <a:rPr lang="en-US" sz="2400" i="1" dirty="0">
                <a:cs typeface="Calibri"/>
              </a:rPr>
              <a:t>F</a:t>
            </a:r>
            <a:r>
              <a:rPr lang="en-US" sz="2400" i="1" baseline="-25000" dirty="0">
                <a:cs typeface="Calibri"/>
              </a:rPr>
              <a:t>ST</a:t>
            </a:r>
            <a:r>
              <a:rPr lang="en-US" sz="2400" dirty="0">
                <a:cs typeface="Calibri"/>
              </a:rPr>
              <a:t>/(1 - </a:t>
            </a:r>
            <a:r>
              <a:rPr lang="en-US" sz="2400" i="1" dirty="0">
                <a:cs typeface="Calibri"/>
              </a:rPr>
              <a:t>F</a:t>
            </a:r>
            <a:r>
              <a:rPr lang="en-US" sz="2400" i="1" baseline="-25000" dirty="0">
                <a:cs typeface="Calibri"/>
              </a:rPr>
              <a:t>ST</a:t>
            </a:r>
            <a:r>
              <a:rPr lang="en-US" sz="2400" dirty="0">
                <a:cs typeface="Calibri"/>
              </a:rPr>
              <a:t>)</a:t>
            </a:r>
            <a:r>
              <a:rPr lang="en-US" sz="2400" dirty="0"/>
              <a:t>, and explain why we use it.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0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515" y="5197961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Migration</a:t>
            </a:r>
            <a:r>
              <a:rPr lang="en-US" sz="2200" dirty="0"/>
              <a:t>: movement of individuals between populations </a:t>
            </a:r>
            <a:r>
              <a:rPr lang="en-US" sz="2200" u="sng" dirty="0"/>
              <a:t>with</a:t>
            </a:r>
            <a:r>
              <a:rPr lang="en-US" sz="2200" dirty="0"/>
              <a:t> subsequent breeding (i.e., gene flow caused by recruitment into the gene pool, not migration in the sense of seasonal movements)</a:t>
            </a:r>
          </a:p>
          <a:p>
            <a:pPr algn="ctr"/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186386" y="3957811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2026" y="1636485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26339" y="3864548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7626" y="4094919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0059" y="4071883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85105" y="2446874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31365" y="4348329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95085" y="4348329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89905" y="2446874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79"/>
          <p:cNvGrpSpPr/>
          <p:nvPr/>
        </p:nvGrpSpPr>
        <p:grpSpPr>
          <a:xfrm>
            <a:off x="2377636" y="1552421"/>
            <a:ext cx="7414957" cy="898451"/>
            <a:chOff x="4663780" y="4114800"/>
            <a:chExt cx="4388440" cy="990600"/>
          </a:xfrm>
        </p:grpSpPr>
        <p:sp>
          <p:nvSpPr>
            <p:cNvPr id="15" name="Rounded Rectangle 14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593" y="1412377"/>
            <a:ext cx="373598" cy="59436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593" y="3731389"/>
            <a:ext cx="373598" cy="59436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466104" y="2675474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7415" y="392639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9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8016"/>
            <a:ext cx="9144000" cy="4321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1623536" y="372979"/>
            <a:ext cx="9044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Gene flow is the transfer of alleles from one population to another.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4468E-A1BB-6E4D-AC7B-E6BDA481045F}"/>
              </a:ext>
            </a:extLst>
          </p:cNvPr>
          <p:cNvSpPr txBox="1"/>
          <p:nvPr/>
        </p:nvSpPr>
        <p:spPr>
          <a:xfrm>
            <a:off x="4678869" y="4153144"/>
            <a:ext cx="2933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Alleles are maladapted to</a:t>
            </a:r>
          </a:p>
          <a:p>
            <a:pPr algn="ctr"/>
            <a:r>
              <a:rPr lang="en-US" dirty="0">
                <a:latin typeface="Comic Sans MS" panose="030F0902030302020204" pitchFamily="66" charset="0"/>
              </a:rPr>
              <a:t>the opposite “non-native”</a:t>
            </a:r>
          </a:p>
          <a:p>
            <a:pPr algn="ctr"/>
            <a:r>
              <a:rPr lang="en-US" dirty="0">
                <a:latin typeface="Comic Sans MS" panose="030F0902030302020204" pitchFamily="66" charset="0"/>
              </a:rPr>
              <a:t>environment.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63888-B0F3-1E4F-B27F-D8866489F59C}"/>
              </a:ext>
            </a:extLst>
          </p:cNvPr>
          <p:cNvSpPr txBox="1"/>
          <p:nvPr/>
        </p:nvSpPr>
        <p:spPr>
          <a:xfrm rot="1264686">
            <a:off x="3500399" y="2185124"/>
            <a:ext cx="193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of H allele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CE6F8-A2A0-F149-842E-FDAE88774F44}"/>
              </a:ext>
            </a:extLst>
          </p:cNvPr>
          <p:cNvSpPr txBox="1"/>
          <p:nvPr/>
        </p:nvSpPr>
        <p:spPr>
          <a:xfrm rot="20074617">
            <a:off x="6540012" y="2040025"/>
            <a:ext cx="191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of h allele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F27FF-56C4-A649-9F58-35D65DCB83C1}"/>
              </a:ext>
            </a:extLst>
          </p:cNvPr>
          <p:cNvSpPr txBox="1"/>
          <p:nvPr/>
        </p:nvSpPr>
        <p:spPr>
          <a:xfrm>
            <a:off x="2856375" y="5686753"/>
            <a:ext cx="660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Each population has low frequency of heterozygotes due to immigrants backcrossing to other population.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1680" y="5076474"/>
            <a:ext cx="2495006" cy="56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42217" y="4905500"/>
            <a:ext cx="2753510" cy="73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82091" y="4905500"/>
            <a:ext cx="1258389" cy="56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8869" y="4153144"/>
            <a:ext cx="29338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86486"/>
            <a:ext cx="9829801" cy="2565009"/>
          </a:xfrm>
        </p:spPr>
        <p:txBody>
          <a:bodyPr>
            <a:normAutofit/>
          </a:bodyPr>
          <a:lstStyle/>
          <a:p>
            <a:r>
              <a:rPr lang="en-US" sz="2400" dirty="0"/>
              <a:t>Define F statistics.</a:t>
            </a:r>
          </a:p>
          <a:p>
            <a:r>
              <a:rPr lang="en-US" sz="2400" dirty="0"/>
              <a:t>Calculate and interpret </a:t>
            </a:r>
            <a:r>
              <a:rPr lang="en-US" sz="2400" dirty="0" err="1"/>
              <a:t>F</a:t>
            </a:r>
            <a:r>
              <a:rPr lang="en-US" sz="2400" cap="all" baseline="-25000" dirty="0" err="1"/>
              <a:t>st</a:t>
            </a:r>
            <a:r>
              <a:rPr lang="en-US" sz="2400" dirty="0"/>
              <a:t> from allele frequencies.</a:t>
            </a:r>
          </a:p>
          <a:p>
            <a:r>
              <a:rPr lang="en-US" sz="2400" dirty="0"/>
              <a:t>Calculate and interpret </a:t>
            </a:r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baseline="-25000" dirty="0"/>
              <a:t>ST 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8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31708" y="548884"/>
            <a:ext cx="6330796" cy="565597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600" b="1" dirty="0">
                <a:cs typeface="Calibri"/>
              </a:rPr>
              <a:t>The Wright-Fisher Model with Migration</a:t>
            </a:r>
            <a:endParaRPr lang="en-US" sz="86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6200" dirty="0">
                <a:cs typeface="Calibri"/>
              </a:rPr>
              <a:t>Assumes two populations of constant size, </a:t>
            </a:r>
            <a:r>
              <a:rPr lang="en-US" sz="6200" i="1" dirty="0">
                <a:cs typeface="Calibri"/>
              </a:rPr>
              <a:t>N</a:t>
            </a:r>
          </a:p>
          <a:p>
            <a:pPr>
              <a:lnSpc>
                <a:spcPct val="120000"/>
              </a:lnSpc>
            </a:pPr>
            <a:endParaRPr lang="en-US" sz="3100" i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6200" dirty="0">
                <a:cs typeface="Calibri"/>
              </a:rPr>
              <a:t>Models changes in allele frequencies into future generations (forward in time)</a:t>
            </a:r>
          </a:p>
          <a:p>
            <a:pPr lvl="1">
              <a:lnSpc>
                <a:spcPct val="120000"/>
              </a:lnSpc>
            </a:pPr>
            <a:r>
              <a:rPr lang="en-US" sz="5800" dirty="0">
                <a:cs typeface="Calibri"/>
              </a:rPr>
              <a:t>Occasionally, an individual from one population is replaced by an individual from another population</a:t>
            </a:r>
          </a:p>
          <a:p>
            <a:pPr lvl="1">
              <a:lnSpc>
                <a:spcPct val="120000"/>
              </a:lnSpc>
            </a:pPr>
            <a:r>
              <a:rPr lang="en-US" sz="6200" i="1" dirty="0">
                <a:cs typeface="Calibri"/>
              </a:rPr>
              <a:t>m</a:t>
            </a:r>
            <a:r>
              <a:rPr lang="en-US" sz="6200" baseline="-25000" dirty="0">
                <a:cs typeface="Calibri"/>
              </a:rPr>
              <a:t>1→2</a:t>
            </a:r>
            <a:r>
              <a:rPr lang="en-US" sz="6200" dirty="0">
                <a:cs typeface="Calibri"/>
              </a:rPr>
              <a:t> is the probability that an individual from population 1 migrates to population 2.</a:t>
            </a:r>
          </a:p>
          <a:p>
            <a:pPr lvl="1">
              <a:lnSpc>
                <a:spcPct val="120000"/>
              </a:lnSpc>
            </a:pPr>
            <a:r>
              <a:rPr lang="en-US" sz="6200" i="1" dirty="0">
                <a:cs typeface="Calibri"/>
              </a:rPr>
              <a:t>m</a:t>
            </a:r>
            <a:r>
              <a:rPr lang="en-US" sz="6200" baseline="-25000" dirty="0">
                <a:cs typeface="Calibri"/>
              </a:rPr>
              <a:t>2→1</a:t>
            </a:r>
            <a:r>
              <a:rPr lang="en-US" sz="6200" dirty="0">
                <a:cs typeface="Calibri"/>
              </a:rPr>
              <a:t> is the probability that an individual from population 2 migrates to population 1.</a:t>
            </a:r>
          </a:p>
          <a:p>
            <a:pPr>
              <a:lnSpc>
                <a:spcPct val="120000"/>
              </a:lnSpc>
            </a:pPr>
            <a:endParaRPr lang="en-US" sz="3100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6200" dirty="0">
                <a:cs typeface="Calibri"/>
              </a:rPr>
              <a:t>Migration causes allele frequencies to become more similar between populations.</a:t>
            </a:r>
          </a:p>
          <a:p>
            <a:pPr lvl="1">
              <a:lnSpc>
                <a:spcPct val="120000"/>
              </a:lnSpc>
            </a:pPr>
            <a:r>
              <a:rPr lang="en-US" sz="5800" dirty="0">
                <a:latin typeface="Calibri"/>
                <a:cs typeface="Calibri"/>
              </a:rPr>
              <a:t>Reduces </a:t>
            </a:r>
            <a:r>
              <a:rPr lang="en-US" sz="5800" i="1" dirty="0" err="1">
                <a:latin typeface="Calibri"/>
                <a:cs typeface="Calibri"/>
              </a:rPr>
              <a:t>F</a:t>
            </a:r>
            <a:r>
              <a:rPr lang="en-US" sz="5800" i="1" cap="all" baseline="-25000" dirty="0" err="1">
                <a:latin typeface="Calibri"/>
                <a:cs typeface="Calibri"/>
              </a:rPr>
              <a:t>st</a:t>
            </a:r>
            <a:endParaRPr lang="en-US" sz="5800" i="1" cap="all" baseline="-25000" dirty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 txBox="1">
                <a:spLocks/>
              </p:cNvSpPr>
              <p:nvPr/>
            </p:nvSpPr>
            <p:spPr>
              <a:xfrm>
                <a:off x="631708" y="548884"/>
                <a:ext cx="6147915" cy="5655973"/>
              </a:xfrm>
              <a:prstGeom prst="rect">
                <a:avLst/>
              </a:prstGeom>
            </p:spPr>
            <p:txBody>
              <a:bodyPr>
                <a:normAutofit fontScale="3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8600" b="1" dirty="0">
                    <a:cs typeface="Calibri"/>
                  </a:rPr>
                  <a:t>The Wright-Fisher Model with Migration</a:t>
                </a:r>
                <a:endParaRPr lang="en-US" sz="8600" dirty="0">
                  <a:latin typeface="Calibri"/>
                  <a:cs typeface="Calibri"/>
                </a:endParaRPr>
              </a:p>
              <a:p>
                <a:endParaRPr lang="en-US" sz="1400" dirty="0">
                  <a:latin typeface="Calibri"/>
                  <a:cs typeface="Calibri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6200" dirty="0">
                    <a:cs typeface="Calibri"/>
                  </a:rPr>
                  <a:t>Changes in allele frequencies over time:</a:t>
                </a:r>
              </a:p>
              <a:p>
                <a:pPr lvl="1">
                  <a:lnSpc>
                    <a:spcPct val="120000"/>
                  </a:lnSpc>
                </a:pPr>
                <a:endParaRPr lang="en-US" sz="5800" i="1" dirty="0">
                  <a:cs typeface="Calibri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6200" dirty="0">
                  <a:cs typeface="Calibri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6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6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5800" dirty="0">
                    <a:cs typeface="Calibri"/>
                  </a:rPr>
                  <a:t> is the expected frequency of allele A in population 1 in generation </a:t>
                </a:r>
                <a:r>
                  <a:rPr lang="en-US" sz="5800" i="1" dirty="0">
                    <a:cs typeface="Calibri"/>
                  </a:rPr>
                  <a:t>t</a:t>
                </a:r>
                <a:r>
                  <a:rPr lang="en-US" sz="5800" dirty="0">
                    <a:cs typeface="Calibri"/>
                  </a:rPr>
                  <a:t> + 1 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5800" dirty="0">
                    <a:cs typeface="Calibri"/>
                  </a:rPr>
                  <a:t> is the proportion of individuals in population 1 that </a:t>
                </a:r>
                <a:r>
                  <a:rPr lang="en-US" sz="5800" u="sng" dirty="0">
                    <a:cs typeface="Calibri"/>
                  </a:rPr>
                  <a:t>are not</a:t>
                </a:r>
                <a:r>
                  <a:rPr lang="en-US" sz="5800" dirty="0">
                    <a:cs typeface="Calibri"/>
                  </a:rPr>
                  <a:t> migrants from population 2.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800" dirty="0">
                    <a:cs typeface="Calibri"/>
                  </a:rPr>
                  <a:t> is the frequency of allele A in population 1 in generation </a:t>
                </a:r>
                <a:r>
                  <a:rPr lang="en-US" sz="5800" i="1" dirty="0">
                    <a:cs typeface="Calibri"/>
                  </a:rPr>
                  <a:t>t</a:t>
                </a:r>
                <a:r>
                  <a:rPr lang="en-US" sz="5800" dirty="0">
                    <a:cs typeface="Calibri"/>
                  </a:rPr>
                  <a:t>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5800" i="1" dirty="0">
                    <a:cs typeface="Calibri"/>
                  </a:rPr>
                  <a:t>m</a:t>
                </a:r>
                <a:r>
                  <a:rPr lang="en-US" sz="5800" baseline="-25000" dirty="0">
                    <a:cs typeface="Calibri"/>
                  </a:rPr>
                  <a:t>2→1</a:t>
                </a:r>
                <a:r>
                  <a:rPr lang="en-US" sz="5800" dirty="0">
                    <a:cs typeface="Calibri"/>
                  </a:rPr>
                  <a:t> is the proportion of individuals in population 1 that </a:t>
                </a:r>
                <a:r>
                  <a:rPr lang="en-US" sz="5800" u="sng" dirty="0">
                    <a:cs typeface="Calibri"/>
                  </a:rPr>
                  <a:t>are</a:t>
                </a:r>
                <a:r>
                  <a:rPr lang="en-US" sz="5800" dirty="0">
                    <a:cs typeface="Calibri"/>
                  </a:rPr>
                  <a:t> migrants from population 2.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5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800" dirty="0">
                    <a:cs typeface="Calibri"/>
                  </a:rPr>
                  <a:t> is the frequency of allele A in population 2 in generation </a:t>
                </a:r>
                <a:r>
                  <a:rPr lang="en-US" sz="5800" i="1" dirty="0">
                    <a:cs typeface="Calibri"/>
                  </a:rPr>
                  <a:t>t</a:t>
                </a:r>
                <a:r>
                  <a:rPr lang="en-US" sz="5800" dirty="0">
                    <a:cs typeface="Calibri"/>
                  </a:rPr>
                  <a:t>.</a:t>
                </a:r>
              </a:p>
              <a:p>
                <a:pPr lvl="1">
                  <a:lnSpc>
                    <a:spcPct val="120000"/>
                  </a:lnSpc>
                </a:pPr>
                <a:endParaRPr lang="en-US" sz="5800" dirty="0">
                  <a:cs typeface="Calibri"/>
                </a:endParaRPr>
              </a:p>
              <a:p>
                <a:pPr>
                  <a:lnSpc>
                    <a:spcPct val="120000"/>
                  </a:lnSpc>
                </a:pPr>
                <a:endParaRPr lang="en-US" sz="3100" dirty="0">
                  <a:cs typeface="Calibri"/>
                </a:endParaRPr>
              </a:p>
            </p:txBody>
          </p:sp>
        </mc:Choice>
        <mc:Fallback xmlns=""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548884"/>
                <a:ext cx="6147915" cy="5655973"/>
              </a:xfrm>
              <a:prstGeom prst="rect">
                <a:avLst/>
              </a:prstGeom>
              <a:blipFill>
                <a:blip r:embed="rId2"/>
                <a:stretch>
                  <a:fillRect l="-2083" t="-2909" r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074" y="1750423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4" y="1750423"/>
                <a:ext cx="543918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6073" y="5804747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3" y="5804747"/>
                <a:ext cx="5439181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3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31708" y="548884"/>
            <a:ext cx="6147915" cy="56559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073" y="1202027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3" y="1202027"/>
                <a:ext cx="5439181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6073" y="1719645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3" y="1719645"/>
                <a:ext cx="543918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09359" y="4259013"/>
                <a:ext cx="1955151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359" y="4259013"/>
                <a:ext cx="1955151" cy="484300"/>
              </a:xfrm>
              <a:prstGeom prst="rect">
                <a:avLst/>
              </a:prstGeom>
              <a:blipFill>
                <a:blip r:embed="rId5"/>
                <a:stretch>
                  <a:fillRect l="-935" r="-218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10698" y="4812070"/>
                <a:ext cx="20978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698" y="4812070"/>
                <a:ext cx="2097818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12050" y="4255572"/>
                <a:ext cx="195515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050" y="4255572"/>
                <a:ext cx="1955151" cy="484748"/>
              </a:xfrm>
              <a:prstGeom prst="rect">
                <a:avLst/>
              </a:prstGeom>
              <a:blipFill>
                <a:blip r:embed="rId7"/>
                <a:stretch>
                  <a:fillRect l="-935" r="-186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50330" y="4812070"/>
                <a:ext cx="20978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330" y="4812070"/>
                <a:ext cx="209781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631705" y="2237263"/>
                <a:ext cx="6147915" cy="4405584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20000"/>
                  </a:lnSpc>
                </a:pPr>
                <a:r>
                  <a:rPr lang="en-US" sz="2000" i="1" dirty="0">
                    <a:cs typeface="Calibri"/>
                  </a:rPr>
                  <a:t>m</a:t>
                </a:r>
                <a:r>
                  <a:rPr lang="en-US" sz="2000" baseline="-25000" dirty="0">
                    <a:cs typeface="Calibri"/>
                  </a:rPr>
                  <a:t>2→1</a:t>
                </a:r>
                <a:r>
                  <a:rPr lang="en-US" sz="2000" dirty="0">
                    <a:cs typeface="Calibri"/>
                  </a:rPr>
                  <a:t> = </a:t>
                </a:r>
                <a:r>
                  <a:rPr lang="en-US" sz="2000" i="1" dirty="0">
                    <a:cs typeface="Calibri"/>
                  </a:rPr>
                  <a:t>m</a:t>
                </a:r>
                <a:r>
                  <a:rPr lang="en-US" sz="2000" baseline="-25000" dirty="0">
                    <a:cs typeface="Calibri"/>
                  </a:rPr>
                  <a:t>1→2</a:t>
                </a:r>
                <a:r>
                  <a:rPr lang="en-US" sz="2000" dirty="0"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cs typeface="Calibri"/>
                  </a:rPr>
                  <a:t> = 0.1111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Equal migration rates in each direction (symmetrical migration)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11.11% of individuals in population 1 are migrants from population 2 each generation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Equivalent to 1 diploid migrant per generation in our model</a:t>
                </a:r>
                <a:endParaRPr lang="en-US" sz="2000" dirty="0">
                  <a:cs typeface="Calibri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=0.3889</m:t>
                    </m:r>
                  </m:oMath>
                </a14:m>
                <a:r>
                  <a:rPr lang="en-US" sz="2000" dirty="0">
                    <a:cs typeface="Calibri"/>
                  </a:rPr>
                  <a:t>, which is the frequency of the red allele in population 1 in generation </a:t>
                </a:r>
                <a:r>
                  <a:rPr lang="en-US" sz="2000" i="1" dirty="0">
                    <a:cs typeface="Calibri"/>
                  </a:rPr>
                  <a:t>t</a:t>
                </a:r>
                <a:r>
                  <a:rPr lang="en-US" sz="2000" dirty="0">
                    <a:cs typeface="Calibri"/>
                  </a:rPr>
                  <a:t>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=0.2222</m:t>
                    </m:r>
                  </m:oMath>
                </a14:m>
                <a:r>
                  <a:rPr lang="en-US" sz="2000" dirty="0">
                    <a:cs typeface="Calibri"/>
                  </a:rPr>
                  <a:t>, which is the frequency of the red allele in population 2 in generation </a:t>
                </a:r>
                <a:r>
                  <a:rPr lang="en-US" sz="2000" i="1" dirty="0">
                    <a:cs typeface="Calibri"/>
                  </a:rPr>
                  <a:t>t</a:t>
                </a:r>
                <a:r>
                  <a:rPr lang="en-US" sz="2000" dirty="0">
                    <a:cs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5" y="2237263"/>
                <a:ext cx="6147915" cy="4405584"/>
              </a:xfrm>
              <a:prstGeom prst="rect">
                <a:avLst/>
              </a:prstGeom>
              <a:blipFill>
                <a:blip r:embed="rId9"/>
                <a:stretch>
                  <a:fillRect r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157919" y="29458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10698" y="4259013"/>
            <a:ext cx="2097818" cy="48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71792" y="1745584"/>
            <a:ext cx="813598" cy="352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06272" y="2945823"/>
            <a:ext cx="779118" cy="352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85390" y="4255796"/>
            <a:ext cx="2097818" cy="48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2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1708" y="853141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853141"/>
                <a:ext cx="5439181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770" y="4472861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0" y="4472861"/>
                <a:ext cx="543918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09359" y="4259013"/>
                <a:ext cx="1955151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359" y="4259013"/>
                <a:ext cx="1955151" cy="484300"/>
              </a:xfrm>
              <a:prstGeom prst="rect">
                <a:avLst/>
              </a:prstGeom>
              <a:blipFill>
                <a:blip r:embed="rId5"/>
                <a:stretch>
                  <a:fillRect l="-935" r="-218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10698" y="4812070"/>
                <a:ext cx="20978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698" y="4812070"/>
                <a:ext cx="2097818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21663" y="4252229"/>
                <a:ext cx="195515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663" y="4252229"/>
                <a:ext cx="1955151" cy="484748"/>
              </a:xfrm>
              <a:prstGeom prst="rect">
                <a:avLst/>
              </a:prstGeom>
              <a:blipFill>
                <a:blip r:embed="rId7"/>
                <a:stretch>
                  <a:fillRect l="-935" r="-218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50330" y="4812070"/>
                <a:ext cx="20978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330" y="4812070"/>
                <a:ext cx="209781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1792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1708" y="1657544"/>
                <a:ext cx="6641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1−0.1111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(0.3889)+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0.1111)(0.2222)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1657544"/>
                <a:ext cx="6641305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1708" y="2061226"/>
                <a:ext cx="6202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0.8889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(0.3889)+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0.1111)(0.2222)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2061226"/>
                <a:ext cx="6202275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1708" y="1269245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1269245"/>
                <a:ext cx="5439181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745" y="2508178"/>
                <a:ext cx="4158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0.024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45" y="2508178"/>
                <a:ext cx="4158382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5619" y="2930348"/>
                <a:ext cx="272478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9" y="2930348"/>
                <a:ext cx="2724784" cy="392993"/>
              </a:xfrm>
              <a:prstGeom prst="rect">
                <a:avLst/>
              </a:prstGeom>
              <a:blipFill>
                <a:blip r:embed="rId13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4808" y="4886138"/>
                <a:ext cx="665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1−0.1111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0.2222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0.1111)(0.3889)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8" y="4886138"/>
                <a:ext cx="6652590" cy="400110"/>
              </a:xfrm>
              <a:prstGeom prst="rect">
                <a:avLst/>
              </a:prstGeom>
              <a:blipFill>
                <a:blip r:embed="rId1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4808" y="5236305"/>
                <a:ext cx="4389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0.1975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0.0432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8" y="5236305"/>
                <a:ext cx="4389279" cy="400110"/>
              </a:xfrm>
              <a:prstGeom prst="rect">
                <a:avLst/>
              </a:prstGeom>
              <a:blipFill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5619" y="5655876"/>
                <a:ext cx="2804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0.2407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9" y="5655876"/>
                <a:ext cx="2804934" cy="400110"/>
              </a:xfrm>
              <a:prstGeom prst="rect">
                <a:avLst/>
              </a:prstGeom>
              <a:blipFill>
                <a:blip r:embed="rId16"/>
                <a:stretch>
                  <a:fillRect t="-9231" r="-282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5562" y="3343597"/>
                <a:ext cx="613842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decreased because lower frequency of </a:t>
                </a:r>
                <a:r>
                  <a:rPr lang="en-US" i="1" dirty="0"/>
                  <a:t>R</a:t>
                </a:r>
                <a:r>
                  <a:rPr lang="en-US" dirty="0"/>
                  <a:t> in population 2.</a:t>
                </a:r>
              </a:p>
              <a:p>
                <a:r>
                  <a:rPr lang="en-US" dirty="0"/>
                  <a:t>     *Migrants to population 1 carry a lower frequency of </a:t>
                </a:r>
                <a:r>
                  <a:rPr lang="en-US" i="1" dirty="0"/>
                  <a:t>R</a:t>
                </a:r>
                <a:r>
                  <a:rPr lang="en-US" dirty="0"/>
                  <a:t> than 	what is present in population 1.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2" y="3343597"/>
                <a:ext cx="6138421" cy="923330"/>
              </a:xfrm>
              <a:prstGeom prst="rect">
                <a:avLst/>
              </a:prstGeom>
              <a:blipFill>
                <a:blip r:embed="rId17"/>
                <a:stretch>
                  <a:fillRect l="-29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4808" y="6022718"/>
                <a:ext cx="10965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increased because migrants to population 2 carry a higher frequency of </a:t>
                </a:r>
                <a:r>
                  <a:rPr lang="en-US" i="1" dirty="0"/>
                  <a:t>R</a:t>
                </a:r>
                <a:r>
                  <a:rPr lang="en-US" dirty="0"/>
                  <a:t> than what is present in population 2.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8" y="6022718"/>
                <a:ext cx="10965181" cy="369332"/>
              </a:xfrm>
              <a:prstGeom prst="rect">
                <a:avLst/>
              </a:prstGeom>
              <a:blipFill>
                <a:blip r:embed="rId18"/>
                <a:stretch>
                  <a:fillRect l="-16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8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1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58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will the allele frequencies be in generation </a:t>
            </a:r>
            <a:r>
              <a:rPr lang="en-US" sz="2000" i="1" dirty="0"/>
              <a:t>t</a:t>
            </a:r>
            <a:r>
              <a:rPr lang="en-US" sz="2000" dirty="0"/>
              <a:t> + 2?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2359" y="4644645"/>
                <a:ext cx="63672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9" y="4644645"/>
                <a:ext cx="636725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1339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7082" y="2405825"/>
                <a:ext cx="665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1−0.1111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(0.3704)+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0.1111)(0.2407)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2" y="2405825"/>
                <a:ext cx="6651308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082" y="2809507"/>
                <a:ext cx="6202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0.8889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0.3704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0.2407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2" y="2809507"/>
                <a:ext cx="6202275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1708" y="1269245"/>
                <a:ext cx="63791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1269245"/>
                <a:ext cx="6379182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208" y="3213189"/>
                <a:ext cx="43110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0.3292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(0.0267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8" y="3213189"/>
                <a:ext cx="4311052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7082" y="3635359"/>
                <a:ext cx="272318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0.3559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2" y="3635359"/>
                <a:ext cx="2723181" cy="392993"/>
              </a:xfrm>
              <a:prstGeom prst="rect">
                <a:avLst/>
              </a:prstGeom>
              <a:blipFill>
                <a:blip r:embed="rId8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2397" y="5057922"/>
                <a:ext cx="665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1−0.1111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0.2407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0.1111)(0.3704)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7" y="5057922"/>
                <a:ext cx="6652590" cy="400110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2397" y="5408089"/>
                <a:ext cx="4246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0.21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(0.041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7" y="5408089"/>
                <a:ext cx="4246612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3208" y="5827660"/>
                <a:ext cx="2804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0.2551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8" y="5827660"/>
                <a:ext cx="2804934" cy="400110"/>
              </a:xfrm>
              <a:prstGeom prst="rect">
                <a:avLst/>
              </a:prstGeom>
              <a:blipFill>
                <a:blip r:embed="rId11"/>
                <a:stretch>
                  <a:fillRect t="-9091" r="-304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7024" y="4048608"/>
                <a:ext cx="2665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continues to decrease.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24" y="4048608"/>
                <a:ext cx="2665602" cy="369332"/>
              </a:xfrm>
              <a:prstGeom prst="rect">
                <a:avLst/>
              </a:prstGeom>
              <a:blipFill>
                <a:blip r:embed="rId12"/>
                <a:stretch>
                  <a:fillRect l="-685" t="-8197" r="-15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92397" y="6194502"/>
                <a:ext cx="260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continues to increase.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7" y="6194502"/>
                <a:ext cx="2603085" cy="369332"/>
              </a:xfrm>
              <a:prstGeom prst="rect">
                <a:avLst/>
              </a:prstGeom>
              <a:blipFill>
                <a:blip r:embed="rId13"/>
                <a:stretch>
                  <a:fillRect l="-703" t="-8197" r="-16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74477" y="4246240"/>
                <a:ext cx="272478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77" y="4246240"/>
                <a:ext cx="2724784" cy="392993"/>
              </a:xfrm>
              <a:prstGeom prst="rect">
                <a:avLst/>
              </a:prstGeom>
              <a:blipFill>
                <a:blip r:embed="rId14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74477" y="4660628"/>
                <a:ext cx="2804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0.2407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77" y="4660628"/>
                <a:ext cx="2804934" cy="400110"/>
              </a:xfrm>
              <a:prstGeom prst="rect">
                <a:avLst/>
              </a:prstGeom>
              <a:blipFill>
                <a:blip r:embed="rId15"/>
                <a:stretch>
                  <a:fillRect t="-9231" r="-304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92261" y="1705744"/>
            <a:ext cx="45382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b="1" dirty="0"/>
              <a:t>recursive formula</a:t>
            </a:r>
            <a:r>
              <a:rPr lang="en-US" dirty="0"/>
              <a:t> always uses the preceding term to define the next term of the sequence.</a:t>
            </a:r>
          </a:p>
        </p:txBody>
      </p:sp>
    </p:spTree>
    <p:extLst>
      <p:ext uri="{BB962C8B-B14F-4D97-AF65-F5344CB8AC3E}">
        <p14:creationId xmlns:p14="http://schemas.microsoft.com/office/powerpoint/2010/main" val="35491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12" grpId="0"/>
      <p:bldP spid="25" grpId="0"/>
      <p:bldP spid="26" grpId="0"/>
      <p:bldP spid="27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58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will the allele frequencies be in generation </a:t>
            </a:r>
            <a:r>
              <a:rPr lang="en-US" sz="2000" i="1" dirty="0"/>
              <a:t>t</a:t>
            </a:r>
            <a:r>
              <a:rPr lang="en-US" sz="2000" dirty="0"/>
              <a:t> + </a:t>
            </a:r>
            <a:r>
              <a:rPr lang="en-US" sz="2000" i="1" dirty="0"/>
              <a:t>n</a:t>
            </a:r>
            <a:r>
              <a:rPr lang="en-US" sz="2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1792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1580608" y="1501671"/>
              <a:ext cx="3503919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6909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1067413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1067413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Generation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0.222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565120"/>
                  </p:ext>
                </p:extLst>
              </p:nvPr>
            </p:nvGraphicFramePr>
            <p:xfrm>
              <a:off x="1580608" y="1501671"/>
              <a:ext cx="3503919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6909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1067413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1067413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Generation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409" t="-1299" r="-100568" b="-770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714" t="-1299" r="-1143" b="-770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0.222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TextBox 27"/>
          <p:cNvSpPr txBox="1"/>
          <p:nvPr/>
        </p:nvSpPr>
        <p:spPr>
          <a:xfrm>
            <a:off x="7490666" y="4540726"/>
            <a:ext cx="427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that I rounded the final values to three decimal places; however, when carrying out the math, I kept all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11245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58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will the allele frequencies be in generation </a:t>
            </a:r>
            <a:r>
              <a:rPr lang="en-US" sz="2000" i="1" dirty="0"/>
              <a:t>t</a:t>
            </a:r>
            <a:r>
              <a:rPr lang="en-US" sz="2000" dirty="0"/>
              <a:t> + </a:t>
            </a:r>
            <a:r>
              <a:rPr lang="en-US" sz="2000" i="1" dirty="0"/>
              <a:t>n</a:t>
            </a:r>
            <a:r>
              <a:rPr lang="en-US" sz="2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1339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52558" y="1596320"/>
          <a:ext cx="5951783" cy="395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193516" y="5894782"/>
            <a:ext cx="5506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cs typeface="Calibri"/>
              </a:rPr>
              <a:t>Migration homogenizes allele frequencies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90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3477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will F</a:t>
            </a:r>
            <a:r>
              <a:rPr lang="en-US" sz="2000" baseline="-25000" dirty="0"/>
              <a:t>ST</a:t>
            </a:r>
            <a:r>
              <a:rPr lang="en-US" sz="2000" dirty="0"/>
              <a:t> change over time?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1792" y="278325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0.222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160597"/>
                  </p:ext>
                </p:extLst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 smtClean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902" t="-1299" r="-7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902" t="-1299" r="-6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496" t="-1299" r="-49837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6721" t="-1299" r="-4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721" t="-1299" r="-3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721" t="-1299" r="-2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1057" t="-1299" r="-100813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541" t="-1299" r="-1639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0.222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490666" y="4540726"/>
            <a:ext cx="427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that I rounded the final values to three decimal places; however, when carrying out the math, I kept all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8061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3477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will F</a:t>
            </a:r>
            <a:r>
              <a:rPr lang="en-US" sz="2000" baseline="-25000" dirty="0"/>
              <a:t>ST</a:t>
            </a:r>
            <a:r>
              <a:rPr lang="en-US" sz="2000" dirty="0"/>
              <a:t> change over time?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1792" y="278325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0.222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0.475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0.346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0.410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0.033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8758655"/>
                  </p:ext>
                </p:extLst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 smtClean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902" t="-1299" r="-7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902" t="-1299" r="-6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496" t="-1299" r="-49837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6721" t="-1299" r="-4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721" t="-1299" r="-3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721" t="-1299" r="-2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1057" t="-1299" r="-100813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541" t="-1299" r="-1639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0.222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0.475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0.346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0.033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490666" y="4540726"/>
            <a:ext cx="427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that I rounded the final values to three decimal places; however, when carrying out the math, I kept all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2291765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3477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will F</a:t>
            </a:r>
            <a:r>
              <a:rPr lang="en-US" sz="2000" baseline="-25000" dirty="0"/>
              <a:t>ST</a:t>
            </a:r>
            <a:r>
              <a:rPr lang="en-US" sz="2000" dirty="0"/>
              <a:t> change over time?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15219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538" y="5873118"/>
            <a:ext cx="1025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cs typeface="Calibri"/>
              </a:rPr>
              <a:t>Migration homogenizes allele frequencies and causes </a:t>
            </a:r>
            <a:r>
              <a:rPr lang="en-US" sz="2400" b="1" dirty="0" err="1">
                <a:cs typeface="Calibri"/>
              </a:rPr>
              <a:t>F</a:t>
            </a:r>
            <a:r>
              <a:rPr lang="en-US" sz="2400" b="1" cap="all" baseline="-25000" dirty="0" err="1">
                <a:cs typeface="Calibri"/>
              </a:rPr>
              <a:t>st</a:t>
            </a:r>
            <a:r>
              <a:rPr lang="en-US" sz="2400" b="1" dirty="0">
                <a:cs typeface="Calibri"/>
              </a:rPr>
              <a:t> to decrease over time.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0.222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0.475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0.346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0.410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0.033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0.466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0.366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0.020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0.459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0.380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0.012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0.452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0.391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0.007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0.446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0.399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0.004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0.442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0.405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0.003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0.409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0.002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0.001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0.001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0.419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469591"/>
                  </p:ext>
                </p:extLst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 smtClean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902" t="-1299" r="-7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902" t="-1299" r="-6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496" t="-1299" r="-49837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6721" t="-1299" r="-4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721" t="-1299" r="-3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721" t="-1299" r="-2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1057" t="-1299" r="-100813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541" t="-1299" r="-1639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0.222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0.475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0.346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0.033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0.466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0.366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0.020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0.459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0.380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0.012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0.452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0.391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0.007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0.446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0.399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0.004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0.442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0.405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0.003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0.409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0.002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0.001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0.001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0.419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490666" y="4540726"/>
            <a:ext cx="427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that I rounded the final values to three decimal places; however, when carrying out the math, I kept all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21692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7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Fundamental Evolutionary 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34268"/>
            <a:ext cx="9906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b="1" dirty="0"/>
              <a:t>Mutation</a:t>
            </a:r>
            <a:r>
              <a:rPr lang="en-US" dirty="0"/>
              <a:t> – heritable change in DNA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Genetic drift </a:t>
            </a:r>
            <a:r>
              <a:rPr lang="en-US" dirty="0"/>
              <a:t>– random fluctuations of allele frequencies resulting from the random sampling of gametes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Natural selection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the process by which heritable traits that increase the survivability or the reproductive potential of individuals become more common over time</a:t>
            </a:r>
          </a:p>
          <a:p>
            <a:pPr marL="457200" indent="-45720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Gene flow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exchange of genes between populations 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immigration – movement of genes into a population</a:t>
            </a:r>
          </a:p>
          <a:p>
            <a:pPr marL="457200" indent="-457200"/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Nonrandom mating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Individuals more likely to mate with genetically similar (positive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assortative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mating) or dissimilar (negative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assortative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mating) individuals</a:t>
            </a:r>
          </a:p>
          <a:p>
            <a:pPr marL="457200" indent="-45720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63040" y="692730"/>
            <a:ext cx="9026434" cy="2971800"/>
            <a:chOff x="4648200" y="2971800"/>
            <a:chExt cx="4419600" cy="3276599"/>
          </a:xfrm>
        </p:grpSpPr>
        <p:grpSp>
          <p:nvGrpSpPr>
            <p:cNvPr id="19" name="Group 79"/>
            <p:cNvGrpSpPr/>
            <p:nvPr/>
          </p:nvGrpSpPr>
          <p:grpSpPr>
            <a:xfrm>
              <a:off x="4648200" y="2971800"/>
              <a:ext cx="4419600" cy="3276599"/>
              <a:chOff x="4648200" y="2971800"/>
              <a:chExt cx="4419600" cy="327659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48200" y="2971800"/>
                <a:ext cx="4419600" cy="2268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72200" y="4114800"/>
                <a:ext cx="1371600" cy="9906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Population: Genetic Diversity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24400" y="4388061"/>
                <a:ext cx="1066800" cy="4845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Mutation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24800" y="4343400"/>
                <a:ext cx="1066800" cy="533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Genetic Drift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3139830"/>
                <a:ext cx="1905000" cy="441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Immigration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3600" y="5715000"/>
                <a:ext cx="1905000" cy="533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Natural selection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5905500" y="3619500"/>
                <a:ext cx="533400" cy="457200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7912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438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903098" y="5240216"/>
                <a:ext cx="0" cy="420076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088188" y="3139832"/>
              <a:ext cx="1905000" cy="441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Emigration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200" y="3581400"/>
              <a:ext cx="533400" cy="533400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858161" y="182642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i="1" dirty="0"/>
              <a:t>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14518" y="1616871"/>
                <a:ext cx="861711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18" y="1616871"/>
                <a:ext cx="861711" cy="533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772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708" y="853141"/>
            <a:ext cx="8083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do migration rates influence the homogenization of allele frequencies?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8" y="1569118"/>
            <a:ext cx="366848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044" y="1569118"/>
            <a:ext cx="3668486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530" y="1569118"/>
            <a:ext cx="3655789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708" y="5226005"/>
            <a:ext cx="7678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Calibri"/>
              </a:rPr>
              <a:t>The lower the migration rate, the more generations that are required for allele frequencies to become the same.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3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75412" y="379060"/>
            <a:ext cx="8746187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Genetic Drift and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9" y="1308295"/>
            <a:ext cx="3114592" cy="310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578" y="1308295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200, </a:t>
            </a:r>
            <a:r>
              <a:rPr lang="en-US" i="1" dirty="0"/>
              <a:t>m</a:t>
            </a:r>
            <a:r>
              <a:rPr lang="en-US" dirty="0"/>
              <a:t> = 0.0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1377" y="4382638"/>
            <a:ext cx="2805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Moderate migration: Allele frequencies are influenced by drift in the other subpopulation.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088" y="4417255"/>
            <a:ext cx="2439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 migration: Allele frequencies are independent in the subpopulations.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0729" y="4382638"/>
            <a:ext cx="2439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 migration: Allele frequencies can drift to fixation, but are reintroduced through migration.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71744" y="4371535"/>
            <a:ext cx="28054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 migration: Allele frequencies are strongly dependent; behaves as if large effective population size.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6091"/>
          <a:stretch/>
        </p:blipFill>
        <p:spPr>
          <a:xfrm>
            <a:off x="6046836" y="1273678"/>
            <a:ext cx="2924908" cy="31089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4505" y="1308295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200, </a:t>
            </a:r>
            <a:r>
              <a:rPr lang="en-US" i="1" dirty="0"/>
              <a:t>m</a:t>
            </a:r>
            <a:r>
              <a:rPr lang="en-US" dirty="0"/>
              <a:t> = 0.005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817"/>
          <a:stretch/>
        </p:blipFill>
        <p:spPr>
          <a:xfrm>
            <a:off x="3252273" y="1308295"/>
            <a:ext cx="2933397" cy="31089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59012" y="1352421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200, </a:t>
            </a:r>
            <a:r>
              <a:rPr lang="en-US" i="1" dirty="0"/>
              <a:t>m</a:t>
            </a:r>
            <a:r>
              <a:rPr lang="en-US" dirty="0"/>
              <a:t> = 0.0001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5817"/>
          <a:stretch/>
        </p:blipFill>
        <p:spPr>
          <a:xfrm>
            <a:off x="8907758" y="1262575"/>
            <a:ext cx="2933397" cy="31089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56804" y="1268014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200, </a:t>
            </a:r>
            <a:r>
              <a:rPr lang="en-US" i="1" dirty="0"/>
              <a:t>m</a:t>
            </a:r>
            <a:r>
              <a:rPr lang="en-US" dirty="0"/>
              <a:t> = 0.1</a:t>
            </a:r>
          </a:p>
        </p:txBody>
      </p:sp>
    </p:spTree>
    <p:extLst>
      <p:ext uri="{BB962C8B-B14F-4D97-AF65-F5344CB8AC3E}">
        <p14:creationId xmlns:p14="http://schemas.microsoft.com/office/powerpoint/2010/main" val="37855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3" grpId="0"/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2" y="228601"/>
            <a:ext cx="800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Assuming drift-migration equilibrium, it is possible to calculate the number of migrants from </a:t>
            </a:r>
            <a:r>
              <a:rPr lang="en-US" sz="2400" dirty="0" err="1"/>
              <a:t>F</a:t>
            </a:r>
            <a:r>
              <a:rPr lang="en-US" sz="2400" cap="small" baseline="-25000" dirty="0" err="1"/>
              <a:t>st</a:t>
            </a:r>
            <a:endParaRPr lang="en-US" sz="2400" cap="small" baseline="-250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762" y="1383437"/>
            <a:ext cx="1581150" cy="666750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524001" y="1510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524001" y="2177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524001" y="28442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524001" y="3511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524001" y="4177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7842" y="2269908"/>
            <a:ext cx="859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Nm </a:t>
            </a:r>
            <a:r>
              <a:rPr lang="en-US" sz="2000" dirty="0"/>
              <a:t>is the number of migrants (individuals) per generation</a:t>
            </a:r>
            <a:r>
              <a:rPr lang="en-US" sz="2000" i="1" dirty="0"/>
              <a:t>; </a:t>
            </a:r>
          </a:p>
          <a:p>
            <a:r>
              <a:rPr lang="en-US" sz="2000" dirty="0"/>
              <a:t>2</a:t>
            </a:r>
            <a:r>
              <a:rPr lang="en-US" sz="2000" i="1" dirty="0"/>
              <a:t>Nm </a:t>
            </a:r>
            <a:r>
              <a:rPr lang="en-US" sz="2000" dirty="0"/>
              <a:t>is the number of migrant gene copies per generation.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105811" y="3257992"/>
            <a:ext cx="8810717" cy="29458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Calibri"/>
                <a:cs typeface="Calibri"/>
              </a:rPr>
              <a:t>Additional assumptions</a:t>
            </a:r>
          </a:p>
          <a:p>
            <a:r>
              <a:rPr lang="en-US" sz="2000" dirty="0">
                <a:latin typeface="Calibri"/>
                <a:cs typeface="Calibri"/>
              </a:rPr>
              <a:t>Diploid population</a:t>
            </a:r>
          </a:p>
          <a:p>
            <a:r>
              <a:rPr lang="en-US" sz="2000" dirty="0">
                <a:latin typeface="Calibri"/>
                <a:cs typeface="Calibri"/>
              </a:rPr>
              <a:t>Island model of population structure</a:t>
            </a:r>
          </a:p>
          <a:p>
            <a:r>
              <a:rPr lang="en-US" sz="2000" dirty="0">
                <a:latin typeface="Calibri"/>
                <a:cs typeface="Calibri"/>
              </a:rPr>
              <a:t>Mutation follows infinite alleles model (no homoplasy)</a:t>
            </a:r>
          </a:p>
          <a:p>
            <a:r>
              <a:rPr lang="en-US" sz="2000" dirty="0">
                <a:latin typeface="Calibri"/>
                <a:cs typeface="Calibri"/>
              </a:rPr>
              <a:t>No selection</a:t>
            </a:r>
          </a:p>
          <a:p>
            <a:r>
              <a:rPr lang="en-US" sz="2000" dirty="0">
                <a:latin typeface="Calibri"/>
                <a:cs typeface="Calibri"/>
              </a:rPr>
              <a:t>Constant population size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i="1" dirty="0">
                <a:latin typeface="Calibri"/>
                <a:cs typeface="Calibri"/>
              </a:rPr>
              <a:t>Note: Replace Nm with </a:t>
            </a:r>
            <a:r>
              <a:rPr lang="en-US" sz="2000" i="1" dirty="0" err="1">
                <a:latin typeface="Calibri"/>
                <a:cs typeface="Calibri"/>
              </a:rPr>
              <a:t>N</a:t>
            </a:r>
            <a:r>
              <a:rPr lang="en-US" sz="2000" i="1" baseline="-25000" dirty="0" err="1">
                <a:latin typeface="Calibri"/>
                <a:cs typeface="Calibri"/>
              </a:rPr>
              <a:t>e</a:t>
            </a:r>
            <a:r>
              <a:rPr lang="en-US" sz="2000" i="1" dirty="0" err="1">
                <a:latin typeface="Calibri"/>
                <a:cs typeface="Calibri"/>
              </a:rPr>
              <a:t>m</a:t>
            </a:r>
            <a:r>
              <a:rPr lang="en-US" sz="2000" i="1" dirty="0">
                <a:latin typeface="Calibri"/>
                <a:cs typeface="Calibri"/>
              </a:rPr>
              <a:t> to get effective number of migrants per generation.</a:t>
            </a:r>
          </a:p>
        </p:txBody>
      </p:sp>
    </p:spTree>
    <p:extLst>
      <p:ext uri="{BB962C8B-B14F-4D97-AF65-F5344CB8AC3E}">
        <p14:creationId xmlns:p14="http://schemas.microsoft.com/office/powerpoint/2010/main" val="23730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86486"/>
            <a:ext cx="9829801" cy="3985846"/>
          </a:xfrm>
        </p:spPr>
        <p:txBody>
          <a:bodyPr>
            <a:normAutofit/>
          </a:bodyPr>
          <a:lstStyle/>
          <a:p>
            <a:r>
              <a:rPr lang="en-US" sz="2400" dirty="0"/>
              <a:t>Calculate and interpret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XY</a:t>
            </a:r>
            <a:r>
              <a:rPr lang="en-US" sz="2400" dirty="0"/>
              <a:t>.</a:t>
            </a:r>
          </a:p>
          <a:p>
            <a:r>
              <a:rPr lang="en-US" sz="2400" dirty="0"/>
              <a:t>Describe the influence of population subdivision on coalescence.</a:t>
            </a:r>
          </a:p>
          <a:p>
            <a:r>
              <a:rPr lang="en-US" sz="2400" dirty="0"/>
              <a:t>Describe the influence of migration on coalescence.</a:t>
            </a:r>
          </a:p>
          <a:p>
            <a:r>
              <a:rPr lang="en-US" sz="2400" dirty="0"/>
              <a:t>Compare and contrast migration, divergence, and isolation-with-migration coalescence models.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1945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868" t="69821" r="12920" b="12101"/>
          <a:stretch/>
        </p:blipFill>
        <p:spPr>
          <a:xfrm>
            <a:off x="7145380" y="144550"/>
            <a:ext cx="4948954" cy="1783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33" t="19733" r="10511" b="51517"/>
          <a:stretch/>
        </p:blipFill>
        <p:spPr>
          <a:xfrm>
            <a:off x="117566" y="144550"/>
            <a:ext cx="7132317" cy="1783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383" t="33125" r="12317" b="33840"/>
          <a:stretch/>
        </p:blipFill>
        <p:spPr>
          <a:xfrm>
            <a:off x="117566" y="2748349"/>
            <a:ext cx="7181252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069" t="17250" r="12329" b="31597"/>
          <a:stretch/>
        </p:blipFill>
        <p:spPr>
          <a:xfrm>
            <a:off x="7376674" y="1927630"/>
            <a:ext cx="2546169" cy="256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5168" y="2848286"/>
            <a:ext cx="203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colonization routes of humans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42" y="5582834"/>
            <a:ext cx="670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Isolation-by-distance: stepping stone models of gene flow or sequential divergence events?</a:t>
            </a:r>
          </a:p>
        </p:txBody>
      </p:sp>
    </p:spTree>
    <p:extLst>
      <p:ext uri="{BB962C8B-B14F-4D97-AF65-F5344CB8AC3E}">
        <p14:creationId xmlns:p14="http://schemas.microsoft.com/office/powerpoint/2010/main" val="8885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1" y="927008"/>
            <a:ext cx="97906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Our migration models assume that populations diverged a long time ago and similarities in allele frequencies are a result of gene flow.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However, recent divergence can result in genetic differences that are similar to those expected from ongoing gene flow.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7131" y="435373"/>
            <a:ext cx="260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Divergence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7941" y="2327391"/>
                <a:ext cx="6441532" cy="429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Divergence models </a:t>
                </a:r>
                <a:r>
                  <a:rPr lang="en-US" sz="2000" dirty="0"/>
                  <a:t>describe populations diverging from a common ancestor without subsequent gene flow.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i="1" dirty="0" err="1"/>
                  <a:t>d</a:t>
                </a:r>
                <a:r>
                  <a:rPr lang="en-US" sz="2000" i="1" baseline="-25000" dirty="0" err="1"/>
                  <a:t>XY</a:t>
                </a:r>
                <a:r>
                  <a:rPr lang="en-US" sz="2000" dirty="0"/>
                  <a:t> —calculated as the average number (or proportion) of differences between all pairs of sequences between two samples (population X &amp; population Y)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= the frequency of the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allele in population X.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= the frequency of the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allele in population Y.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= the number (or proportion) of nucleotide differences between the</a:t>
                </a:r>
                <a:r>
                  <a:rPr lang="en-US" sz="2000" i="1" dirty="0">
                    <a:ea typeface="Cambria Math" panose="02040503050406030204" pitchFamily="18" charset="0"/>
                  </a:rPr>
                  <a:t>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and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allele.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1" y="2327391"/>
                <a:ext cx="6441532" cy="4296689"/>
              </a:xfrm>
              <a:prstGeom prst="rect">
                <a:avLst/>
              </a:prstGeom>
              <a:blipFill>
                <a:blip r:embed="rId2"/>
                <a:stretch>
                  <a:fillRect l="-851" t="-851" b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7849961" y="2327391"/>
            <a:ext cx="2106326" cy="2462287"/>
            <a:chOff x="8231062" y="2415860"/>
            <a:chExt cx="2106326" cy="2462287"/>
          </a:xfrm>
        </p:grpSpPr>
        <p:grpSp>
          <p:nvGrpSpPr>
            <p:cNvPr id="38" name="Group 37"/>
            <p:cNvGrpSpPr/>
            <p:nvPr/>
          </p:nvGrpSpPr>
          <p:grpSpPr>
            <a:xfrm>
              <a:off x="8367062" y="2606549"/>
              <a:ext cx="1970326" cy="2271598"/>
              <a:chOff x="7952013" y="3773380"/>
              <a:chExt cx="1970326" cy="227159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8328284" y="3773380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507357" y="5398647"/>
                <a:ext cx="1414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Old common ancestor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231062" y="242188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95543" y="241586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16169" y="2327391"/>
            <a:ext cx="1864768" cy="2407012"/>
            <a:chOff x="9939999" y="2415860"/>
            <a:chExt cx="1864768" cy="2407012"/>
          </a:xfrm>
        </p:grpSpPr>
        <p:grpSp>
          <p:nvGrpSpPr>
            <p:cNvPr id="37" name="Group 36"/>
            <p:cNvGrpSpPr/>
            <p:nvPr/>
          </p:nvGrpSpPr>
          <p:grpSpPr>
            <a:xfrm>
              <a:off x="10092446" y="2761517"/>
              <a:ext cx="1712321" cy="2061355"/>
              <a:chOff x="9677397" y="3928348"/>
              <a:chExt cx="1712321" cy="206135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318564" y="4297680"/>
                <a:ext cx="10711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Recent common ancestor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0813865" y="3928348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d</a:t>
                </a:r>
                <a:r>
                  <a:rPr lang="en-US" i="1" baseline="-25000" dirty="0" err="1"/>
                  <a:t>xy</a:t>
                </a:r>
                <a:endParaRPr lang="en-US" i="1" baseline="-250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939999" y="242188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72314" y="241586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2897" y="4330118"/>
                <a:ext cx="1925912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97" y="4330118"/>
                <a:ext cx="1925912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211" y="297163"/>
            <a:ext cx="10515600" cy="67416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+mn-lt"/>
              </a:rPr>
              <a:t>Divergence, </a:t>
            </a:r>
            <a:r>
              <a:rPr lang="en-US" sz="2400" i="1" u="sng" dirty="0" err="1">
                <a:latin typeface="+mn-lt"/>
              </a:rPr>
              <a:t>d</a:t>
            </a:r>
            <a:r>
              <a:rPr lang="en-US" sz="2400" i="1" u="sng" baseline="-25000" dirty="0" err="1">
                <a:latin typeface="+mn-lt"/>
              </a:rPr>
              <a:t>XY</a:t>
            </a:r>
            <a:endParaRPr lang="en-US" sz="2400" u="sng" baseline="-25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7115" y="900889"/>
                <a:ext cx="991902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 dirty="0"/>
                          <m:t>d</m:t>
                        </m:r>
                        <m:r>
                          <m:rPr>
                            <m:nor/>
                          </m:rPr>
                          <a:rPr lang="en-US" sz="2000" i="1" baseline="-25000" dirty="0"/>
                          <m:t>XY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differences between all pairs of sequences between two samples (population X &amp; population Y)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5" y="900889"/>
                <a:ext cx="9919023" cy="707886"/>
              </a:xfrm>
              <a:prstGeom prst="rect">
                <a:avLst/>
              </a:prstGeom>
              <a:blipFill>
                <a:blip r:embed="rId2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5055" y="1530015"/>
                <a:ext cx="1925912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055" y="1530015"/>
                <a:ext cx="1925912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01392" y="2007249"/>
            <a:ext cx="10005772" cy="1631216"/>
            <a:chOff x="1520753" y="1519499"/>
            <a:chExt cx="10005772" cy="163121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693767" y="1519499"/>
              <a:ext cx="1832758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X</a:t>
              </a:r>
              <a:r>
                <a:rPr lang="en-US" sz="2000" b="1" i="1" dirty="0">
                  <a:latin typeface="+mj-lt"/>
                  <a:ea typeface="Calibri" pitchFamily="34" charset="0"/>
                  <a:cs typeface="Courier New" pitchFamily="49" charset="0"/>
                </a:rPr>
                <a:t>	</a:t>
              </a:r>
              <a:r>
                <a:rPr lang="en-US" sz="20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+mj-lt"/>
                  <a:ea typeface="Calibri" pitchFamily="34" charset="0"/>
                  <a:cs typeface="Courier New" pitchFamily="49" charset="0"/>
                </a:rPr>
                <a:t>0.46	0.98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+mj-lt"/>
                  <a:ea typeface="Calibri" pitchFamily="34" charset="0"/>
                  <a:cs typeface="Courier New" pitchFamily="49" charset="0"/>
                </a:rPr>
                <a:t>0.42	0.0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+mj-lt"/>
                  <a:ea typeface="Calibri" pitchFamily="34" charset="0"/>
                  <a:cs typeface="Courier New" pitchFamily="49" charset="0"/>
                </a:rPr>
                <a:t>0.02	0.0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+mj-lt"/>
                  <a:ea typeface="Calibri" pitchFamily="34" charset="0"/>
                  <a:cs typeface="Courier New" pitchFamily="49" charset="0"/>
                </a:rPr>
                <a:t>0.0	0.02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520753" y="1856201"/>
              <a:ext cx="830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20753" y="2148115"/>
              <a:ext cx="830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20753" y="2447107"/>
              <a:ext cx="830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05988" y="1960691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520753" y="2743051"/>
              <a:ext cx="830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D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56585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723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14924" y="3745000"/>
                <a:ext cx="6241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4" y="3745000"/>
                <a:ext cx="624119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514924" y="4164206"/>
                <a:ext cx="9936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=(0.46∗0.02∗1)+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(0.42∗0.98∗1)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+(0.42∗0.02∗2)+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0.02∗0.98∗1)+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0.02∗0.02∗2)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4" y="4164206"/>
                <a:ext cx="9936887" cy="369332"/>
              </a:xfrm>
              <a:prstGeom prst="rect">
                <a:avLst/>
              </a:prstGeom>
              <a:blipFill>
                <a:blip r:embed="rId5"/>
                <a:stretch>
                  <a:fillRect r="-18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14924" y="4570035"/>
                <a:ext cx="5216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=0.0092+</m:t>
                    </m:r>
                  </m:oMath>
                </a14:m>
                <a:r>
                  <a:rPr lang="en-US" dirty="0"/>
                  <a:t> 0.4116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0.0168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/>
                      <m:t>0.0196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/>
                      <m:t>0.0008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4" y="4570035"/>
                <a:ext cx="521604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14924" y="4973669"/>
                <a:ext cx="1538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0.458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4" y="4973669"/>
                <a:ext cx="1538755" cy="369332"/>
              </a:xfrm>
              <a:prstGeom prst="rect">
                <a:avLst/>
              </a:prstGeom>
              <a:blipFill>
                <a:blip r:embed="rId7"/>
                <a:stretch>
                  <a:fillRect t="-11667" r="-238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21875" y="5059279"/>
                <a:ext cx="6082974" cy="14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There are an average of 0.4580 nucleotide differences between a sequence randomly sampled from populations X and Y.</a:t>
                </a:r>
              </a:p>
              <a:p>
                <a:endParaRPr lang="en-US" sz="600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dirty="0"/>
                  <a:t> is reported as proportion of differences: assuming a sequence length of 294 </a:t>
                </a:r>
                <a:r>
                  <a:rPr lang="en-US" dirty="0" err="1"/>
                  <a:t>bp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0.4580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294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0.00156.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75" y="5059279"/>
                <a:ext cx="6082974" cy="1412759"/>
              </a:xfrm>
              <a:prstGeom prst="rect">
                <a:avLst/>
              </a:prstGeom>
              <a:blipFill>
                <a:blip r:embed="rId8"/>
                <a:stretch>
                  <a:fillRect l="-902" t="-2586" r="-1303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8415" y="598613"/>
            <a:ext cx="10515600" cy="6741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latin typeface="+mn-lt"/>
              </a:rPr>
              <a:t>Divergence, </a:t>
            </a:r>
            <a:r>
              <a:rPr lang="en-US" sz="2400" i="1" u="sng" dirty="0" err="1">
                <a:latin typeface="+mn-lt"/>
              </a:rPr>
              <a:t>d</a:t>
            </a:r>
            <a:r>
              <a:rPr lang="en-US" sz="2400" i="1" u="sng" baseline="-25000" dirty="0" err="1">
                <a:latin typeface="+mn-lt"/>
              </a:rPr>
              <a:t>XY</a:t>
            </a:r>
            <a:endParaRPr lang="en-US" sz="2400" u="sng" baseline="-25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8415" y="1168276"/>
                <a:ext cx="9881844" cy="157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Assuming no migration,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is the substitution rate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is the time since divergence (time that the two populations split from a common ancestral population).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2000" dirty="0"/>
                  <a:t> from sequence data; if we have an estimate of the substitution rate for the gene(s) sequenced, we can estimate time since divergence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15" y="1168276"/>
                <a:ext cx="9881844" cy="1570751"/>
              </a:xfrm>
              <a:prstGeom prst="rect">
                <a:avLst/>
              </a:prstGeom>
              <a:blipFill>
                <a:blip r:embed="rId2"/>
                <a:stretch>
                  <a:fillRect l="-555" t="-2335" r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6" y="3554672"/>
            <a:ext cx="11292840" cy="2983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7416" y="6449275"/>
            <a:ext cx="324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American &amp; Eurasian </a:t>
            </a:r>
            <a:r>
              <a:rPr lang="en-US" dirty="0" err="1"/>
              <a:t>Wigeon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4091" y="6370916"/>
            <a:ext cx="9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Mallard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8262" y="6376933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</a:t>
            </a:r>
          </a:p>
        </p:txBody>
      </p:sp>
      <p:pic>
        <p:nvPicPr>
          <p:cNvPr id="6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5195" y="5317854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8119" y="5468996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uwi-2"/>
          <p:cNvPicPr>
            <a:picLocks noChangeAspect="1" noChangeArrowheads="1"/>
          </p:cNvPicPr>
          <p:nvPr/>
        </p:nvPicPr>
        <p:blipFill>
          <a:blip r:embed="rId6" cstate="print"/>
          <a:srcRect l="9000" b="13091"/>
          <a:stretch>
            <a:fillRect/>
          </a:stretch>
        </p:blipFill>
        <p:spPr bwMode="auto">
          <a:xfrm>
            <a:off x="4224293" y="5525086"/>
            <a:ext cx="1398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mwigeon03"/>
          <p:cNvPicPr>
            <a:picLocks noChangeAspect="1" noChangeArrowheads="1"/>
          </p:cNvPicPr>
          <p:nvPr/>
        </p:nvPicPr>
        <p:blipFill>
          <a:blip r:embed="rId7" cstate="print"/>
          <a:srcRect l="10608" b="21600"/>
          <a:stretch>
            <a:fillRect/>
          </a:stretch>
        </p:blipFill>
        <p:spPr bwMode="auto">
          <a:xfrm>
            <a:off x="2723788" y="5514749"/>
            <a:ext cx="141446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WTeal"/>
          <p:cNvPicPr>
            <a:picLocks noChangeAspect="1" noChangeArrowheads="1"/>
          </p:cNvPicPr>
          <p:nvPr/>
        </p:nvPicPr>
        <p:blipFill>
          <a:blip r:embed="rId8" cstate="print"/>
          <a:srcRect r="2251" b="3334"/>
          <a:stretch>
            <a:fillRect/>
          </a:stretch>
        </p:blipFill>
        <p:spPr bwMode="auto">
          <a:xfrm>
            <a:off x="210783" y="5511309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nge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63899" y="218690"/>
            <a:ext cx="3108960" cy="3108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88083" y="701741"/>
            <a:ext cx="4672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/>
              <a:t>Peters et al. 2014. Molecular Ecology 23:2961-2974.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187" y="266409"/>
            <a:ext cx="828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Mitochondrial DNA divergence in four groups of Holarctic ducks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3104" y="1711171"/>
                <a:ext cx="1254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4" y="1711171"/>
                <a:ext cx="1254254" cy="36933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0633" y="2410739"/>
                <a:ext cx="3110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(4.8×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33" y="2410739"/>
                <a:ext cx="3110916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4635" y="2085603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75689" y="977361"/>
                <a:ext cx="82049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i="1" dirty="0"/>
                  <a:t> was calculated as the </a:t>
                </a:r>
                <a:r>
                  <a:rPr lang="en-US" i="1" u="sng" dirty="0"/>
                  <a:t>proportion</a:t>
                </a:r>
                <a:r>
                  <a:rPr lang="en-US" i="1" dirty="0"/>
                  <a:t> of nucleotide differences between populations.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89" y="977361"/>
                <a:ext cx="8204907" cy="369332"/>
              </a:xfrm>
              <a:prstGeom prst="rect">
                <a:avLst/>
              </a:prstGeom>
              <a:blipFill>
                <a:blip r:embed="rId12"/>
                <a:stretch>
                  <a:fillRect l="-6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77391" y="1710058"/>
                <a:ext cx="41460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dirty="0">
                    <a:latin typeface="AdvPSPAL-R"/>
                  </a:rPr>
                  <a:t> </a:t>
                </a:r>
                <a:r>
                  <a:rPr lang="en-US" dirty="0"/>
                  <a:t>substitutions/site/year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391" y="1710058"/>
                <a:ext cx="4146091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44370" y="1402534"/>
            <a:ext cx="4146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What is </a:t>
            </a:r>
            <a:r>
              <a:rPr lang="en-US" sz="2000" i="1" dirty="0"/>
              <a:t>t</a:t>
            </a:r>
            <a:r>
              <a:rPr lang="en-US" sz="2000" dirty="0"/>
              <a:t> (time since divergence)?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48830" y="2792128"/>
                <a:ext cx="169386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0.086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9.6×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0" y="2792128"/>
                <a:ext cx="1693862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23998" y="2803848"/>
                <a:ext cx="3428503" cy="66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𝑠𝑖𝑡𝑒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998" y="2803848"/>
                <a:ext cx="3428503" cy="6655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96583" y="3491738"/>
                <a:ext cx="1946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900,000</m:t>
                    </m:r>
                  </m:oMath>
                </a14:m>
                <a:r>
                  <a:rPr lang="en-US" dirty="0"/>
                  <a:t> years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3" y="3491738"/>
                <a:ext cx="1946815" cy="369332"/>
              </a:xfrm>
              <a:prstGeom prst="rect">
                <a:avLst/>
              </a:prstGeom>
              <a:blipFill>
                <a:blip r:embed="rId16"/>
                <a:stretch>
                  <a:fillRect t="-10000" r="-250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80340" y="6456392"/>
            <a:ext cx="197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40802" y="4689942"/>
                <a:ext cx="1946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360,000</m:t>
                    </m:r>
                  </m:oMath>
                </a14:m>
                <a:r>
                  <a:rPr lang="en-US" dirty="0"/>
                  <a:t> years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02" y="4689942"/>
                <a:ext cx="1946815" cy="369332"/>
              </a:xfrm>
              <a:prstGeom prst="rect">
                <a:avLst/>
              </a:prstGeom>
              <a:blipFill>
                <a:blip r:embed="rId17"/>
                <a:stretch>
                  <a:fillRect t="-8197" r="-2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750841" y="4527698"/>
                <a:ext cx="1911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dirty="0"/>
                  <a:t>0,000 years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41" y="4527698"/>
                <a:ext cx="1911549" cy="369332"/>
              </a:xfrm>
              <a:prstGeom prst="rect">
                <a:avLst/>
              </a:prstGeom>
              <a:blipFill>
                <a:blip r:embed="rId18"/>
                <a:stretch>
                  <a:fillRect t="-10000" r="-19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280451" y="4251597"/>
                <a:ext cx="1794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dirty="0"/>
                  <a:t>,000 years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451" y="4251597"/>
                <a:ext cx="1794530" cy="369332"/>
              </a:xfrm>
              <a:prstGeom prst="rect">
                <a:avLst/>
              </a:prstGeom>
              <a:blipFill>
                <a:blip r:embed="rId19"/>
                <a:stretch>
                  <a:fillRect t="-8197" r="-203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54449" r="74461" b="22458"/>
          <a:stretch/>
        </p:blipFill>
        <p:spPr>
          <a:xfrm>
            <a:off x="2634958" y="4797356"/>
            <a:ext cx="1055077" cy="6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97523" y="0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n-lt"/>
                <a:ea typeface="MS PGothic" panose="020B0600070205080204" pitchFamily="34" charset="-128"/>
              </a:rPr>
              <a:t>Figure 4.6. The coalescence process in a model with population subdivision</a:t>
            </a:r>
            <a:endParaRPr lang="ja-JP" altLang="en-US" sz="24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749179"/>
            <a:ext cx="554428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2994" y="3307713"/>
            <a:ext cx="838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dirty="0" err="1"/>
              <a:t>MRCA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4962898" y="1843421"/>
            <a:ext cx="25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= time since divergence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927091" y="886265"/>
            <a:ext cx="175971" cy="26061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58929" y="1866156"/>
            <a:ext cx="279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Coalescence is independent in each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8929" y="2550455"/>
                <a:ext cx="1110945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29" y="2550455"/>
                <a:ext cx="1110945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25741" y="2550454"/>
                <a:ext cx="1121589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741" y="2550454"/>
                <a:ext cx="1121589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79800" y="3208519"/>
            <a:ext cx="289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*For real populations, use N</a:t>
            </a:r>
            <a:r>
              <a:rPr lang="en-US" i="1" baseline="-25000" dirty="0"/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72994" y="4037428"/>
            <a:ext cx="698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0713" y="3714262"/>
            <a:ext cx="404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back in time, populations merge into a common ancestor of size </a:t>
            </a:r>
            <a:r>
              <a:rPr lang="en-US" i="1" dirty="0"/>
              <a:t>N</a:t>
            </a:r>
            <a:r>
              <a:rPr lang="en-US" i="1" baseline="-25000" dirty="0"/>
              <a:t>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24899" y="4360593"/>
                <a:ext cx="1061636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99" y="4360593"/>
                <a:ext cx="1061636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771224" y="5031143"/>
            <a:ext cx="422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Samples from different populations can coalescence only after populations merge.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523" y="6351075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328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7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7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Fundamental Evolutionary 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34268"/>
            <a:ext cx="9906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b="1" dirty="0"/>
              <a:t>Mutation</a:t>
            </a:r>
            <a:r>
              <a:rPr lang="en-US" dirty="0"/>
              <a:t> – heritable change in DNA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Genetic drift </a:t>
            </a:r>
            <a:r>
              <a:rPr lang="en-US" dirty="0"/>
              <a:t>– random fluctuations of allele frequencies resulting from the random sampling of gametes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Natural selection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the process by which heritable traits that increase the survivability or the reproductive potential of individuals become more common over time</a:t>
            </a:r>
          </a:p>
          <a:p>
            <a:pPr marL="457200" indent="-457200"/>
            <a:r>
              <a:rPr lang="en-US" b="1" dirty="0">
                <a:solidFill>
                  <a:srgbClr val="0000FF"/>
                </a:solidFill>
              </a:rPr>
              <a:t>Gene flow </a:t>
            </a:r>
            <a:r>
              <a:rPr lang="en-US" dirty="0">
                <a:solidFill>
                  <a:srgbClr val="0000FF"/>
                </a:solidFill>
              </a:rPr>
              <a:t>– exchange of genes between populations 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</a:rPr>
              <a:t>	immigration – movement of genes into a population</a:t>
            </a:r>
          </a:p>
          <a:p>
            <a:pPr marL="457200" indent="-457200"/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Nonrandom mating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Individuals more likely to mate with genetically similar (positive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assortative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mating) or dissimilar (negative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assortative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mating) individuals</a:t>
            </a:r>
          </a:p>
          <a:p>
            <a:pPr marL="457200" indent="-45720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63040" y="692730"/>
            <a:ext cx="9026434" cy="2971800"/>
            <a:chOff x="4648200" y="2971800"/>
            <a:chExt cx="4419600" cy="3276599"/>
          </a:xfrm>
        </p:grpSpPr>
        <p:grpSp>
          <p:nvGrpSpPr>
            <p:cNvPr id="19" name="Group 79"/>
            <p:cNvGrpSpPr/>
            <p:nvPr/>
          </p:nvGrpSpPr>
          <p:grpSpPr>
            <a:xfrm>
              <a:off x="4648200" y="2971800"/>
              <a:ext cx="4419600" cy="3276599"/>
              <a:chOff x="4648200" y="2971800"/>
              <a:chExt cx="4419600" cy="327659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48200" y="2971800"/>
                <a:ext cx="4419600" cy="2268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72200" y="4114800"/>
                <a:ext cx="1371600" cy="9906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Population: Genetic Diversity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24400" y="4388061"/>
                <a:ext cx="1066800" cy="48455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Mutation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24800" y="4343400"/>
                <a:ext cx="1066800" cy="533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Genetic Drift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3139830"/>
                <a:ext cx="1905000" cy="441571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Immigration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3600" y="5715000"/>
                <a:ext cx="1905000" cy="533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Natural selection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5905500" y="3619500"/>
                <a:ext cx="53340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7912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438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903098" y="5240216"/>
                <a:ext cx="0" cy="420076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088188" y="3139832"/>
              <a:ext cx="1905000" cy="44157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Emigration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200" y="35814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14518" y="1616871"/>
                <a:ext cx="861711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18" y="1616871"/>
                <a:ext cx="861711" cy="533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858161" y="182642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i="1" dirty="0"/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3755949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97523" y="0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n-lt"/>
                <a:ea typeface="MS PGothic" panose="020B0600070205080204" pitchFamily="34" charset="-128"/>
              </a:rPr>
              <a:t>Figure 4.6. The coalescence process in a model with population subdivision</a:t>
            </a:r>
            <a:endParaRPr lang="ja-JP" altLang="en-US" sz="24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749179"/>
            <a:ext cx="554428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2994" y="3307713"/>
            <a:ext cx="838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dirty="0" err="1"/>
              <a:t>MRCA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4962898" y="1843421"/>
            <a:ext cx="25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= time since divergence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5823" y="767096"/>
            <a:ext cx="47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Applications to real populations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72994" y="4037428"/>
            <a:ext cx="698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48999" y="1164503"/>
                <a:ext cx="517177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Time can be scaled to the substitution rate (</a:t>
                </a:r>
                <a:r>
                  <a:rPr lang="en-US" sz="2000" i="1" dirty="0"/>
                  <a:t>µ</a:t>
                </a:r>
                <a:r>
                  <a:rPr lang="en-US" sz="2000" dirty="0"/>
                  <a:t>) or to the effective population size (2</a:t>
                </a:r>
                <a:r>
                  <a:rPr lang="en-US" sz="2000" i="1" dirty="0"/>
                  <a:t>N</a:t>
                </a:r>
                <a:r>
                  <a:rPr lang="en-US" sz="2000" i="1" baseline="-25000" dirty="0"/>
                  <a:t>e</a:t>
                </a:r>
                <a:r>
                  <a:rPr lang="en-US" sz="2000" dirty="0"/>
                  <a:t>)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When we scale to </a:t>
                </a:r>
                <a:r>
                  <a:rPr lang="en-US" sz="2000" i="1" dirty="0"/>
                  <a:t>µ</a:t>
                </a:r>
                <a:r>
                  <a:rPr lang="en-US" sz="2000" dirty="0"/>
                  <a:t>,</a:t>
                </a:r>
                <a:r>
                  <a:rPr lang="en-US" sz="2000" i="1" dirty="0"/>
                  <a:t> t</a:t>
                </a:r>
                <a:r>
                  <a:rPr lang="en-US" sz="2000" dirty="0"/>
                  <a:t> can be estimated from the proportion of nucleotides that differ between samples from different populations (similar to </a:t>
                </a:r>
                <a:r>
                  <a:rPr lang="en-US" sz="2000" i="1" dirty="0" err="1"/>
                  <a:t>d</a:t>
                </a:r>
                <a:r>
                  <a:rPr lang="en-US" sz="2000" i="1" baseline="-25000" dirty="0" err="1"/>
                  <a:t>XY</a:t>
                </a:r>
                <a:r>
                  <a:rPr lang="en-US" sz="2000" dirty="0"/>
                  <a:t>).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i.e., between-population coalescence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we know the genealogy and </a:t>
                </a:r>
                <a:r>
                  <a:rPr lang="en-US" sz="2000" i="1" dirty="0"/>
                  <a:t>µ</a:t>
                </a:r>
                <a:r>
                  <a:rPr lang="en-US" sz="2000" dirty="0"/>
                  <a:t>, we can estimate time since divergence (</a:t>
                </a:r>
                <a:r>
                  <a:rPr lang="en-US" sz="2000" i="1" dirty="0"/>
                  <a:t>T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99" y="1164503"/>
                <a:ext cx="5171775" cy="3477875"/>
              </a:xfrm>
              <a:prstGeom prst="rect">
                <a:avLst/>
              </a:prstGeom>
              <a:blipFill>
                <a:blip r:embed="rId4"/>
                <a:stretch>
                  <a:fillRect l="-1061" t="-876" r="-590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97523" y="6351075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1370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3"/>
          <p:cNvSpPr>
            <a:spLocks noChangeAspect="1" noChangeArrowheads="1"/>
          </p:cNvSpPr>
          <p:nvPr/>
        </p:nvSpPr>
        <p:spPr bwMode="auto">
          <a:xfrm rot="-5400000">
            <a:off x="3960019" y="2089944"/>
            <a:ext cx="119062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 rot="-5400000">
            <a:off x="4159251" y="20907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68" name="Oval 5"/>
          <p:cNvSpPr>
            <a:spLocks noChangeAspect="1" noChangeArrowheads="1"/>
          </p:cNvSpPr>
          <p:nvPr/>
        </p:nvSpPr>
        <p:spPr bwMode="auto">
          <a:xfrm rot="-5400000">
            <a:off x="4359276" y="20907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69" name="Oval 6"/>
          <p:cNvSpPr>
            <a:spLocks noChangeAspect="1" noChangeArrowheads="1"/>
          </p:cNvSpPr>
          <p:nvPr/>
        </p:nvSpPr>
        <p:spPr bwMode="auto">
          <a:xfrm rot="-5400000">
            <a:off x="5551488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0" name="Oval 7"/>
          <p:cNvSpPr>
            <a:spLocks noChangeAspect="1" noChangeArrowheads="1"/>
          </p:cNvSpPr>
          <p:nvPr/>
        </p:nvSpPr>
        <p:spPr bwMode="auto">
          <a:xfrm rot="-5400000">
            <a:off x="4557713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1" name="Oval 8"/>
          <p:cNvSpPr>
            <a:spLocks noChangeAspect="1" noChangeArrowheads="1"/>
          </p:cNvSpPr>
          <p:nvPr/>
        </p:nvSpPr>
        <p:spPr bwMode="auto">
          <a:xfrm rot="-5400000">
            <a:off x="4954588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2" name="Oval 9"/>
          <p:cNvSpPr>
            <a:spLocks noChangeAspect="1" noChangeArrowheads="1"/>
          </p:cNvSpPr>
          <p:nvPr/>
        </p:nvSpPr>
        <p:spPr bwMode="auto">
          <a:xfrm rot="-5400000">
            <a:off x="5154613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3" name="Oval 10"/>
          <p:cNvSpPr>
            <a:spLocks noChangeAspect="1" noChangeArrowheads="1"/>
          </p:cNvSpPr>
          <p:nvPr/>
        </p:nvSpPr>
        <p:spPr bwMode="auto">
          <a:xfrm rot="-5400000">
            <a:off x="5751513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4" name="Oval 11"/>
          <p:cNvSpPr>
            <a:spLocks noChangeAspect="1" noChangeArrowheads="1"/>
          </p:cNvSpPr>
          <p:nvPr/>
        </p:nvSpPr>
        <p:spPr bwMode="auto">
          <a:xfrm rot="-5400000">
            <a:off x="6150769" y="2089944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12"/>
          <p:cNvSpPr>
            <a:spLocks noChangeAspect="1" noChangeArrowheads="1"/>
          </p:cNvSpPr>
          <p:nvPr/>
        </p:nvSpPr>
        <p:spPr bwMode="auto">
          <a:xfrm rot="-5400000">
            <a:off x="7543007" y="2089944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3"/>
          <p:cNvSpPr>
            <a:spLocks noChangeAspect="1" noChangeArrowheads="1"/>
          </p:cNvSpPr>
          <p:nvPr/>
        </p:nvSpPr>
        <p:spPr bwMode="auto">
          <a:xfrm rot="-5400000">
            <a:off x="7343776" y="20907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Oval 14"/>
          <p:cNvSpPr>
            <a:spLocks noChangeAspect="1" noChangeArrowheads="1"/>
          </p:cNvSpPr>
          <p:nvPr/>
        </p:nvSpPr>
        <p:spPr bwMode="auto">
          <a:xfrm rot="-5400000">
            <a:off x="6350001" y="20907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Oval 15"/>
          <p:cNvSpPr>
            <a:spLocks noChangeAspect="1" noChangeArrowheads="1"/>
          </p:cNvSpPr>
          <p:nvPr/>
        </p:nvSpPr>
        <p:spPr bwMode="auto">
          <a:xfrm rot="-5400000">
            <a:off x="6746876" y="20907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6"/>
          <p:cNvSpPr>
            <a:spLocks noChangeAspect="1" noChangeArrowheads="1"/>
          </p:cNvSpPr>
          <p:nvPr/>
        </p:nvSpPr>
        <p:spPr bwMode="auto">
          <a:xfrm rot="-5400000">
            <a:off x="6946901" y="20907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17"/>
          <p:cNvSpPr>
            <a:spLocks noChangeAspect="1" noChangeArrowheads="1"/>
          </p:cNvSpPr>
          <p:nvPr/>
        </p:nvSpPr>
        <p:spPr bwMode="auto">
          <a:xfrm>
            <a:off x="7143751" y="20907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18"/>
          <p:cNvSpPr>
            <a:spLocks noChangeAspect="1" noChangeArrowheads="1"/>
          </p:cNvSpPr>
          <p:nvPr/>
        </p:nvSpPr>
        <p:spPr bwMode="auto">
          <a:xfrm>
            <a:off x="7940675" y="2090738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19"/>
          <p:cNvSpPr>
            <a:spLocks noChangeAspect="1" noChangeArrowheads="1"/>
          </p:cNvSpPr>
          <p:nvPr/>
        </p:nvSpPr>
        <p:spPr bwMode="auto">
          <a:xfrm rot="-5400000">
            <a:off x="4157663" y="2368551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3" name="Oval 20"/>
          <p:cNvSpPr>
            <a:spLocks noChangeAspect="1" noChangeArrowheads="1"/>
          </p:cNvSpPr>
          <p:nvPr/>
        </p:nvSpPr>
        <p:spPr bwMode="auto">
          <a:xfrm rot="-5400000">
            <a:off x="4357688" y="2368551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4" name="Oval 21"/>
          <p:cNvSpPr>
            <a:spLocks noChangeAspect="1" noChangeArrowheads="1"/>
          </p:cNvSpPr>
          <p:nvPr/>
        </p:nvSpPr>
        <p:spPr bwMode="auto">
          <a:xfrm rot="-5400000">
            <a:off x="5549901" y="236855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5" name="Oval 22"/>
          <p:cNvSpPr>
            <a:spLocks noChangeAspect="1" noChangeArrowheads="1"/>
          </p:cNvSpPr>
          <p:nvPr/>
        </p:nvSpPr>
        <p:spPr bwMode="auto">
          <a:xfrm rot="-5400000">
            <a:off x="4556126" y="236855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6" name="Oval 23"/>
          <p:cNvSpPr>
            <a:spLocks noChangeAspect="1" noChangeArrowheads="1"/>
          </p:cNvSpPr>
          <p:nvPr/>
        </p:nvSpPr>
        <p:spPr bwMode="auto">
          <a:xfrm rot="-5400000">
            <a:off x="4953001" y="236855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7" name="Oval 24"/>
          <p:cNvSpPr>
            <a:spLocks noChangeAspect="1" noChangeArrowheads="1"/>
          </p:cNvSpPr>
          <p:nvPr/>
        </p:nvSpPr>
        <p:spPr bwMode="auto">
          <a:xfrm rot="-5400000">
            <a:off x="5153026" y="236855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8" name="Oval 25"/>
          <p:cNvSpPr>
            <a:spLocks noChangeAspect="1" noChangeArrowheads="1"/>
          </p:cNvSpPr>
          <p:nvPr/>
        </p:nvSpPr>
        <p:spPr bwMode="auto">
          <a:xfrm rot="-5400000">
            <a:off x="5750719" y="2367757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9" name="Oval 26"/>
          <p:cNvSpPr>
            <a:spLocks noChangeAspect="1" noChangeArrowheads="1"/>
          </p:cNvSpPr>
          <p:nvPr/>
        </p:nvSpPr>
        <p:spPr bwMode="auto">
          <a:xfrm rot="-5400000">
            <a:off x="6149976" y="236855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27"/>
          <p:cNvSpPr>
            <a:spLocks noChangeAspect="1" noChangeArrowheads="1"/>
          </p:cNvSpPr>
          <p:nvPr/>
        </p:nvSpPr>
        <p:spPr bwMode="auto">
          <a:xfrm rot="-5400000">
            <a:off x="7740651" y="236855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8"/>
          <p:cNvSpPr>
            <a:spLocks noChangeAspect="1" noChangeArrowheads="1"/>
          </p:cNvSpPr>
          <p:nvPr/>
        </p:nvSpPr>
        <p:spPr bwMode="auto">
          <a:xfrm rot="-5400000">
            <a:off x="7541419" y="2367757"/>
            <a:ext cx="119063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29"/>
          <p:cNvSpPr>
            <a:spLocks noChangeAspect="1" noChangeArrowheads="1"/>
          </p:cNvSpPr>
          <p:nvPr/>
        </p:nvSpPr>
        <p:spPr bwMode="auto">
          <a:xfrm rot="-5400000">
            <a:off x="7342188" y="236855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Oval 30"/>
          <p:cNvSpPr>
            <a:spLocks noChangeAspect="1" noChangeArrowheads="1"/>
          </p:cNvSpPr>
          <p:nvPr/>
        </p:nvSpPr>
        <p:spPr bwMode="auto">
          <a:xfrm rot="-5400000">
            <a:off x="6348413" y="236855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Oval 31"/>
          <p:cNvSpPr>
            <a:spLocks noChangeAspect="1" noChangeArrowheads="1"/>
          </p:cNvSpPr>
          <p:nvPr/>
        </p:nvSpPr>
        <p:spPr bwMode="auto">
          <a:xfrm rot="-5400000">
            <a:off x="6745288" y="236855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5" name="Oval 32"/>
          <p:cNvSpPr>
            <a:spLocks noChangeAspect="1" noChangeArrowheads="1"/>
          </p:cNvSpPr>
          <p:nvPr/>
        </p:nvSpPr>
        <p:spPr bwMode="auto">
          <a:xfrm>
            <a:off x="7142163" y="2368551"/>
            <a:ext cx="120650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6" name="Oval 33"/>
          <p:cNvSpPr>
            <a:spLocks noChangeAspect="1" noChangeArrowheads="1"/>
          </p:cNvSpPr>
          <p:nvPr/>
        </p:nvSpPr>
        <p:spPr bwMode="auto">
          <a:xfrm rot="-5400000">
            <a:off x="4356894" y="2647157"/>
            <a:ext cx="120650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97" name="Oval 34"/>
          <p:cNvSpPr>
            <a:spLocks noChangeAspect="1" noChangeArrowheads="1"/>
          </p:cNvSpPr>
          <p:nvPr/>
        </p:nvSpPr>
        <p:spPr bwMode="auto">
          <a:xfrm rot="-5400000">
            <a:off x="5549107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98" name="Oval 35"/>
          <p:cNvSpPr>
            <a:spLocks noChangeAspect="1" noChangeArrowheads="1"/>
          </p:cNvSpPr>
          <p:nvPr/>
        </p:nvSpPr>
        <p:spPr bwMode="auto">
          <a:xfrm rot="-5400000">
            <a:off x="4555332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99" name="Oval 36"/>
          <p:cNvSpPr>
            <a:spLocks noChangeAspect="1" noChangeArrowheads="1"/>
          </p:cNvSpPr>
          <p:nvPr/>
        </p:nvSpPr>
        <p:spPr bwMode="auto">
          <a:xfrm rot="-5400000">
            <a:off x="4952207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00" name="Oval 37"/>
          <p:cNvSpPr>
            <a:spLocks noChangeAspect="1" noChangeArrowheads="1"/>
          </p:cNvSpPr>
          <p:nvPr/>
        </p:nvSpPr>
        <p:spPr bwMode="auto">
          <a:xfrm rot="-5400000">
            <a:off x="5152232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01" name="Oval 38"/>
          <p:cNvSpPr>
            <a:spLocks noChangeAspect="1" noChangeArrowheads="1"/>
          </p:cNvSpPr>
          <p:nvPr/>
        </p:nvSpPr>
        <p:spPr bwMode="auto">
          <a:xfrm rot="-5400000">
            <a:off x="5949157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02" name="Oval 39"/>
          <p:cNvSpPr>
            <a:spLocks noChangeAspect="1" noChangeArrowheads="1"/>
          </p:cNvSpPr>
          <p:nvPr/>
        </p:nvSpPr>
        <p:spPr bwMode="auto">
          <a:xfrm rot="-5400000">
            <a:off x="6149182" y="2647157"/>
            <a:ext cx="120650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Oval 40"/>
          <p:cNvSpPr>
            <a:spLocks noChangeAspect="1" noChangeArrowheads="1"/>
          </p:cNvSpPr>
          <p:nvPr/>
        </p:nvSpPr>
        <p:spPr bwMode="auto">
          <a:xfrm rot="-5400000">
            <a:off x="7540625" y="2646363"/>
            <a:ext cx="120650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4" name="Oval 41"/>
          <p:cNvSpPr>
            <a:spLocks noChangeAspect="1" noChangeArrowheads="1"/>
          </p:cNvSpPr>
          <p:nvPr/>
        </p:nvSpPr>
        <p:spPr bwMode="auto">
          <a:xfrm rot="-5400000">
            <a:off x="7341394" y="264715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5" name="Oval 42"/>
          <p:cNvSpPr>
            <a:spLocks noChangeAspect="1" noChangeArrowheads="1"/>
          </p:cNvSpPr>
          <p:nvPr/>
        </p:nvSpPr>
        <p:spPr bwMode="auto">
          <a:xfrm rot="-5400000">
            <a:off x="6347619" y="264715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6" name="Oval 43"/>
          <p:cNvSpPr>
            <a:spLocks noChangeAspect="1" noChangeArrowheads="1"/>
          </p:cNvSpPr>
          <p:nvPr/>
        </p:nvSpPr>
        <p:spPr bwMode="auto">
          <a:xfrm rot="-5400000">
            <a:off x="6744494" y="264715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7" name="Oval 44"/>
          <p:cNvSpPr>
            <a:spLocks noChangeAspect="1" noChangeArrowheads="1"/>
          </p:cNvSpPr>
          <p:nvPr/>
        </p:nvSpPr>
        <p:spPr bwMode="auto">
          <a:xfrm>
            <a:off x="7142163" y="2646363"/>
            <a:ext cx="120650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8" name="Oval 45"/>
          <p:cNvSpPr>
            <a:spLocks noChangeAspect="1" noChangeArrowheads="1"/>
          </p:cNvSpPr>
          <p:nvPr/>
        </p:nvSpPr>
        <p:spPr bwMode="auto">
          <a:xfrm rot="-5400000">
            <a:off x="4356894" y="2924969"/>
            <a:ext cx="120650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09" name="Oval 46"/>
          <p:cNvSpPr>
            <a:spLocks noChangeAspect="1" noChangeArrowheads="1"/>
          </p:cNvSpPr>
          <p:nvPr/>
        </p:nvSpPr>
        <p:spPr bwMode="auto">
          <a:xfrm rot="-5400000">
            <a:off x="4952207" y="2924969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0" name="Oval 47"/>
          <p:cNvSpPr>
            <a:spLocks noChangeAspect="1" noChangeArrowheads="1"/>
          </p:cNvSpPr>
          <p:nvPr/>
        </p:nvSpPr>
        <p:spPr bwMode="auto">
          <a:xfrm rot="-5400000">
            <a:off x="5152232" y="2924969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1" name="Oval 48"/>
          <p:cNvSpPr>
            <a:spLocks noChangeAspect="1" noChangeArrowheads="1"/>
          </p:cNvSpPr>
          <p:nvPr/>
        </p:nvSpPr>
        <p:spPr bwMode="auto">
          <a:xfrm rot="-5400000">
            <a:off x="5749925" y="2924175"/>
            <a:ext cx="120650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2" name="Oval 49"/>
          <p:cNvSpPr>
            <a:spLocks noChangeAspect="1" noChangeArrowheads="1"/>
          </p:cNvSpPr>
          <p:nvPr/>
        </p:nvSpPr>
        <p:spPr bwMode="auto">
          <a:xfrm rot="-5400000">
            <a:off x="5949157" y="2924969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3" name="Oval 50"/>
          <p:cNvSpPr>
            <a:spLocks noChangeAspect="1" noChangeArrowheads="1"/>
          </p:cNvSpPr>
          <p:nvPr/>
        </p:nvSpPr>
        <p:spPr bwMode="auto">
          <a:xfrm rot="-5400000">
            <a:off x="7341394" y="2924969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4" name="Oval 51"/>
          <p:cNvSpPr>
            <a:spLocks noChangeAspect="1" noChangeArrowheads="1"/>
          </p:cNvSpPr>
          <p:nvPr/>
        </p:nvSpPr>
        <p:spPr bwMode="auto">
          <a:xfrm rot="-5400000">
            <a:off x="6347619" y="2924969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5" name="Oval 52"/>
          <p:cNvSpPr>
            <a:spLocks noChangeAspect="1" noChangeArrowheads="1"/>
          </p:cNvSpPr>
          <p:nvPr/>
        </p:nvSpPr>
        <p:spPr bwMode="auto">
          <a:xfrm rot="-5400000">
            <a:off x="6744494" y="2924969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6" name="Oval 53"/>
          <p:cNvSpPr>
            <a:spLocks noChangeAspect="1" noChangeArrowheads="1"/>
          </p:cNvSpPr>
          <p:nvPr/>
        </p:nvSpPr>
        <p:spPr bwMode="auto">
          <a:xfrm>
            <a:off x="7142163" y="2924175"/>
            <a:ext cx="120650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7" name="Oval 54"/>
          <p:cNvSpPr>
            <a:spLocks noChangeAspect="1" noChangeArrowheads="1"/>
          </p:cNvSpPr>
          <p:nvPr/>
        </p:nvSpPr>
        <p:spPr bwMode="auto">
          <a:xfrm rot="-5400000">
            <a:off x="4954588" y="4316413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8" name="Oval 55"/>
          <p:cNvSpPr>
            <a:spLocks noChangeAspect="1" noChangeArrowheads="1"/>
          </p:cNvSpPr>
          <p:nvPr/>
        </p:nvSpPr>
        <p:spPr bwMode="auto">
          <a:xfrm rot="-5400000">
            <a:off x="5154613" y="4316413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9" name="Oval 56"/>
          <p:cNvSpPr>
            <a:spLocks noChangeAspect="1" noChangeArrowheads="1"/>
          </p:cNvSpPr>
          <p:nvPr/>
        </p:nvSpPr>
        <p:spPr bwMode="auto">
          <a:xfrm rot="-5400000">
            <a:off x="5751513" y="4316413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0" name="Oval 57"/>
          <p:cNvSpPr>
            <a:spLocks noChangeAspect="1" noChangeArrowheads="1"/>
          </p:cNvSpPr>
          <p:nvPr/>
        </p:nvSpPr>
        <p:spPr bwMode="auto">
          <a:xfrm rot="-5400000">
            <a:off x="6350001" y="431641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1" name="Oval 58"/>
          <p:cNvSpPr>
            <a:spLocks noChangeAspect="1" noChangeArrowheads="1"/>
          </p:cNvSpPr>
          <p:nvPr/>
        </p:nvSpPr>
        <p:spPr bwMode="auto">
          <a:xfrm rot="-5400000">
            <a:off x="6746876" y="431641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2" name="Oval 59"/>
          <p:cNvSpPr>
            <a:spLocks noChangeAspect="1" noChangeArrowheads="1"/>
          </p:cNvSpPr>
          <p:nvPr/>
        </p:nvSpPr>
        <p:spPr bwMode="auto">
          <a:xfrm rot="-5400000">
            <a:off x="4357688" y="320357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3" name="Oval 60"/>
          <p:cNvSpPr>
            <a:spLocks noChangeAspect="1" noChangeArrowheads="1"/>
          </p:cNvSpPr>
          <p:nvPr/>
        </p:nvSpPr>
        <p:spPr bwMode="auto">
          <a:xfrm rot="-5400000">
            <a:off x="4953001" y="320357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4" name="Oval 61"/>
          <p:cNvSpPr>
            <a:spLocks noChangeAspect="1" noChangeArrowheads="1"/>
          </p:cNvSpPr>
          <p:nvPr/>
        </p:nvSpPr>
        <p:spPr bwMode="auto">
          <a:xfrm rot="-5400000">
            <a:off x="5153026" y="320357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5" name="Oval 62"/>
          <p:cNvSpPr>
            <a:spLocks noChangeAspect="1" noChangeArrowheads="1"/>
          </p:cNvSpPr>
          <p:nvPr/>
        </p:nvSpPr>
        <p:spPr bwMode="auto">
          <a:xfrm rot="-5400000">
            <a:off x="5750719" y="3202782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6" name="Oval 63"/>
          <p:cNvSpPr>
            <a:spLocks noChangeAspect="1" noChangeArrowheads="1"/>
          </p:cNvSpPr>
          <p:nvPr/>
        </p:nvSpPr>
        <p:spPr bwMode="auto">
          <a:xfrm rot="-5400000">
            <a:off x="5949951" y="320357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7" name="Oval 64"/>
          <p:cNvSpPr>
            <a:spLocks noChangeAspect="1" noChangeArrowheads="1"/>
          </p:cNvSpPr>
          <p:nvPr/>
        </p:nvSpPr>
        <p:spPr bwMode="auto">
          <a:xfrm rot="-5400000">
            <a:off x="7342188" y="320357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8" name="Oval 65"/>
          <p:cNvSpPr>
            <a:spLocks noChangeAspect="1" noChangeArrowheads="1"/>
          </p:cNvSpPr>
          <p:nvPr/>
        </p:nvSpPr>
        <p:spPr bwMode="auto">
          <a:xfrm rot="-5400000">
            <a:off x="6348413" y="320357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9" name="Oval 66"/>
          <p:cNvSpPr>
            <a:spLocks noChangeAspect="1" noChangeArrowheads="1"/>
          </p:cNvSpPr>
          <p:nvPr/>
        </p:nvSpPr>
        <p:spPr bwMode="auto">
          <a:xfrm rot="-5400000">
            <a:off x="6745288" y="320357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0" name="Oval 67"/>
          <p:cNvSpPr>
            <a:spLocks noChangeAspect="1" noChangeArrowheads="1"/>
          </p:cNvSpPr>
          <p:nvPr/>
        </p:nvSpPr>
        <p:spPr bwMode="auto">
          <a:xfrm rot="-5400000">
            <a:off x="4556126" y="34813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1" name="Oval 68"/>
          <p:cNvSpPr>
            <a:spLocks noChangeAspect="1" noChangeArrowheads="1"/>
          </p:cNvSpPr>
          <p:nvPr/>
        </p:nvSpPr>
        <p:spPr bwMode="auto">
          <a:xfrm rot="-5400000">
            <a:off x="4953001" y="34813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2" name="Oval 69"/>
          <p:cNvSpPr>
            <a:spLocks noChangeAspect="1" noChangeArrowheads="1"/>
          </p:cNvSpPr>
          <p:nvPr/>
        </p:nvSpPr>
        <p:spPr bwMode="auto">
          <a:xfrm rot="-5400000">
            <a:off x="5153026" y="34813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3" name="Oval 70"/>
          <p:cNvSpPr>
            <a:spLocks noChangeAspect="1" noChangeArrowheads="1"/>
          </p:cNvSpPr>
          <p:nvPr/>
        </p:nvSpPr>
        <p:spPr bwMode="auto">
          <a:xfrm rot="-5400000">
            <a:off x="5750719" y="3480594"/>
            <a:ext cx="119062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4" name="Oval 71"/>
          <p:cNvSpPr>
            <a:spLocks noChangeAspect="1" noChangeArrowheads="1"/>
          </p:cNvSpPr>
          <p:nvPr/>
        </p:nvSpPr>
        <p:spPr bwMode="auto">
          <a:xfrm rot="-5400000">
            <a:off x="5949951" y="34813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5" name="Oval 72"/>
          <p:cNvSpPr>
            <a:spLocks noChangeAspect="1" noChangeArrowheads="1"/>
          </p:cNvSpPr>
          <p:nvPr/>
        </p:nvSpPr>
        <p:spPr bwMode="auto">
          <a:xfrm rot="-5400000">
            <a:off x="6348413" y="348138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6" name="Oval 73"/>
          <p:cNvSpPr>
            <a:spLocks noChangeAspect="1" noChangeArrowheads="1"/>
          </p:cNvSpPr>
          <p:nvPr/>
        </p:nvSpPr>
        <p:spPr bwMode="auto">
          <a:xfrm rot="-5400000">
            <a:off x="6745288" y="348138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7" name="Oval 74"/>
          <p:cNvSpPr>
            <a:spLocks noChangeAspect="1" noChangeArrowheads="1"/>
          </p:cNvSpPr>
          <p:nvPr/>
        </p:nvSpPr>
        <p:spPr bwMode="auto">
          <a:xfrm>
            <a:off x="7142163" y="3481388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8" name="Oval 75"/>
          <p:cNvSpPr>
            <a:spLocks noChangeAspect="1" noChangeArrowheads="1"/>
          </p:cNvSpPr>
          <p:nvPr/>
        </p:nvSpPr>
        <p:spPr bwMode="auto">
          <a:xfrm rot="-5400000">
            <a:off x="4756151" y="37607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9" name="Oval 76"/>
          <p:cNvSpPr>
            <a:spLocks noChangeAspect="1" noChangeArrowheads="1"/>
          </p:cNvSpPr>
          <p:nvPr/>
        </p:nvSpPr>
        <p:spPr bwMode="auto">
          <a:xfrm rot="-5400000">
            <a:off x="4954588" y="376078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0" name="Oval 77"/>
          <p:cNvSpPr>
            <a:spLocks noChangeAspect="1" noChangeArrowheads="1"/>
          </p:cNvSpPr>
          <p:nvPr/>
        </p:nvSpPr>
        <p:spPr bwMode="auto">
          <a:xfrm rot="-5400000">
            <a:off x="5154613" y="376078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1" name="Oval 78"/>
          <p:cNvSpPr>
            <a:spLocks noChangeAspect="1" noChangeArrowheads="1"/>
          </p:cNvSpPr>
          <p:nvPr/>
        </p:nvSpPr>
        <p:spPr bwMode="auto">
          <a:xfrm rot="-5400000">
            <a:off x="5751513" y="376078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2" name="Oval 79"/>
          <p:cNvSpPr>
            <a:spLocks noChangeAspect="1" noChangeArrowheads="1"/>
          </p:cNvSpPr>
          <p:nvPr/>
        </p:nvSpPr>
        <p:spPr bwMode="auto">
          <a:xfrm rot="-5400000">
            <a:off x="6350001" y="376078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3" name="Oval 80"/>
          <p:cNvSpPr>
            <a:spLocks noChangeAspect="1" noChangeArrowheads="1"/>
          </p:cNvSpPr>
          <p:nvPr/>
        </p:nvSpPr>
        <p:spPr bwMode="auto">
          <a:xfrm rot="-5400000">
            <a:off x="6746876" y="376078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4" name="Oval 81"/>
          <p:cNvSpPr>
            <a:spLocks noChangeAspect="1" noChangeArrowheads="1"/>
          </p:cNvSpPr>
          <p:nvPr/>
        </p:nvSpPr>
        <p:spPr bwMode="auto">
          <a:xfrm rot="-5400000">
            <a:off x="6946901" y="376078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5" name="Oval 82"/>
          <p:cNvSpPr>
            <a:spLocks noChangeAspect="1" noChangeArrowheads="1"/>
          </p:cNvSpPr>
          <p:nvPr/>
        </p:nvSpPr>
        <p:spPr bwMode="auto">
          <a:xfrm rot="-5400000">
            <a:off x="4754563" y="4038601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6" name="Oval 83"/>
          <p:cNvSpPr>
            <a:spLocks noChangeAspect="1" noChangeArrowheads="1"/>
          </p:cNvSpPr>
          <p:nvPr/>
        </p:nvSpPr>
        <p:spPr bwMode="auto">
          <a:xfrm rot="-5400000">
            <a:off x="4953001" y="403860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7" name="Oval 84"/>
          <p:cNvSpPr>
            <a:spLocks noChangeAspect="1" noChangeArrowheads="1"/>
          </p:cNvSpPr>
          <p:nvPr/>
        </p:nvSpPr>
        <p:spPr bwMode="auto">
          <a:xfrm rot="-5400000">
            <a:off x="5153026" y="403860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8" name="Oval 85"/>
          <p:cNvSpPr>
            <a:spLocks noChangeAspect="1" noChangeArrowheads="1"/>
          </p:cNvSpPr>
          <p:nvPr/>
        </p:nvSpPr>
        <p:spPr bwMode="auto">
          <a:xfrm rot="-5400000">
            <a:off x="5750719" y="4037807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9" name="Oval 86"/>
          <p:cNvSpPr>
            <a:spLocks noChangeAspect="1" noChangeArrowheads="1"/>
          </p:cNvSpPr>
          <p:nvPr/>
        </p:nvSpPr>
        <p:spPr bwMode="auto">
          <a:xfrm rot="-5400000">
            <a:off x="6348413" y="403860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0" name="Oval 87"/>
          <p:cNvSpPr>
            <a:spLocks noChangeAspect="1" noChangeArrowheads="1"/>
          </p:cNvSpPr>
          <p:nvPr/>
        </p:nvSpPr>
        <p:spPr bwMode="auto">
          <a:xfrm rot="-5400000">
            <a:off x="6745288" y="403860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1" name="Oval 88"/>
          <p:cNvSpPr>
            <a:spLocks noChangeAspect="1" noChangeArrowheads="1"/>
          </p:cNvSpPr>
          <p:nvPr/>
        </p:nvSpPr>
        <p:spPr bwMode="auto">
          <a:xfrm rot="-5400000">
            <a:off x="6945313" y="403860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2" name="Oval 89"/>
          <p:cNvSpPr>
            <a:spLocks noChangeAspect="1" noChangeArrowheads="1"/>
          </p:cNvSpPr>
          <p:nvPr/>
        </p:nvSpPr>
        <p:spPr bwMode="auto">
          <a:xfrm rot="-5400000">
            <a:off x="5153026" y="4595813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3" name="Oval 90"/>
          <p:cNvSpPr>
            <a:spLocks noChangeAspect="1" noChangeArrowheads="1"/>
          </p:cNvSpPr>
          <p:nvPr/>
        </p:nvSpPr>
        <p:spPr bwMode="auto">
          <a:xfrm>
            <a:off x="5351463" y="4595813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4" name="Oval 91"/>
          <p:cNvSpPr>
            <a:spLocks noChangeAspect="1" noChangeArrowheads="1"/>
          </p:cNvSpPr>
          <p:nvPr/>
        </p:nvSpPr>
        <p:spPr bwMode="auto">
          <a:xfrm rot="-5400000">
            <a:off x="5750719" y="4595019"/>
            <a:ext cx="119062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5" name="Oval 92"/>
          <p:cNvSpPr>
            <a:spLocks noChangeAspect="1" noChangeArrowheads="1"/>
          </p:cNvSpPr>
          <p:nvPr/>
        </p:nvSpPr>
        <p:spPr bwMode="auto">
          <a:xfrm rot="-5400000">
            <a:off x="6348413" y="4595813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6" name="Oval 93"/>
          <p:cNvSpPr>
            <a:spLocks noChangeAspect="1" noChangeArrowheads="1"/>
          </p:cNvSpPr>
          <p:nvPr/>
        </p:nvSpPr>
        <p:spPr bwMode="auto">
          <a:xfrm rot="-5400000">
            <a:off x="6546851" y="459581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7" name="Oval 94"/>
          <p:cNvSpPr>
            <a:spLocks noChangeAspect="1" noChangeArrowheads="1"/>
          </p:cNvSpPr>
          <p:nvPr/>
        </p:nvSpPr>
        <p:spPr bwMode="auto">
          <a:xfrm>
            <a:off x="5351463" y="4873626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8" name="Oval 95"/>
          <p:cNvSpPr>
            <a:spLocks noChangeAspect="1" noChangeArrowheads="1"/>
          </p:cNvSpPr>
          <p:nvPr/>
        </p:nvSpPr>
        <p:spPr bwMode="auto">
          <a:xfrm rot="-5400000">
            <a:off x="5750719" y="4872832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9" name="Oval 96"/>
          <p:cNvSpPr>
            <a:spLocks noChangeAspect="1" noChangeArrowheads="1"/>
          </p:cNvSpPr>
          <p:nvPr/>
        </p:nvSpPr>
        <p:spPr bwMode="auto">
          <a:xfrm rot="-5400000">
            <a:off x="6348413" y="48736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0" name="Oval 97"/>
          <p:cNvSpPr>
            <a:spLocks noChangeAspect="1" noChangeArrowheads="1"/>
          </p:cNvSpPr>
          <p:nvPr/>
        </p:nvSpPr>
        <p:spPr bwMode="auto">
          <a:xfrm>
            <a:off x="5351463" y="5153026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1" name="Oval 98"/>
          <p:cNvSpPr>
            <a:spLocks noChangeAspect="1" noChangeArrowheads="1"/>
          </p:cNvSpPr>
          <p:nvPr/>
        </p:nvSpPr>
        <p:spPr bwMode="auto">
          <a:xfrm rot="-5400000">
            <a:off x="5750719" y="5152232"/>
            <a:ext cx="119063" cy="1206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2" name="Oval 99"/>
          <p:cNvSpPr>
            <a:spLocks noChangeAspect="1" noChangeArrowheads="1"/>
          </p:cNvSpPr>
          <p:nvPr/>
        </p:nvSpPr>
        <p:spPr bwMode="auto">
          <a:xfrm rot="-5400000">
            <a:off x="6149976" y="5153026"/>
            <a:ext cx="119063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3" name="Oval 100"/>
          <p:cNvSpPr>
            <a:spLocks noChangeAspect="1" noChangeArrowheads="1"/>
          </p:cNvSpPr>
          <p:nvPr/>
        </p:nvSpPr>
        <p:spPr bwMode="auto">
          <a:xfrm rot="-5400000">
            <a:off x="5549901" y="54308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4" name="Oval 101"/>
          <p:cNvSpPr>
            <a:spLocks noChangeAspect="1" noChangeArrowheads="1"/>
          </p:cNvSpPr>
          <p:nvPr/>
        </p:nvSpPr>
        <p:spPr bwMode="auto">
          <a:xfrm rot="-5400000">
            <a:off x="5949951" y="54308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5" name="Oval 102"/>
          <p:cNvSpPr>
            <a:spLocks noChangeAspect="1" noChangeArrowheads="1"/>
          </p:cNvSpPr>
          <p:nvPr/>
        </p:nvSpPr>
        <p:spPr bwMode="auto">
          <a:xfrm rot="-5400000">
            <a:off x="6149976" y="54308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6" name="Oval 103"/>
          <p:cNvSpPr>
            <a:spLocks noChangeAspect="1" noChangeArrowheads="1"/>
          </p:cNvSpPr>
          <p:nvPr/>
        </p:nvSpPr>
        <p:spPr bwMode="auto">
          <a:xfrm rot="-5400000">
            <a:off x="5549901" y="57102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7" name="Oval 104"/>
          <p:cNvSpPr>
            <a:spLocks noChangeAspect="1" noChangeArrowheads="1"/>
          </p:cNvSpPr>
          <p:nvPr/>
        </p:nvSpPr>
        <p:spPr bwMode="auto">
          <a:xfrm rot="-5400000">
            <a:off x="5949951" y="57102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8" name="Oval 105"/>
          <p:cNvSpPr>
            <a:spLocks noChangeAspect="1" noChangeArrowheads="1"/>
          </p:cNvSpPr>
          <p:nvPr/>
        </p:nvSpPr>
        <p:spPr bwMode="auto">
          <a:xfrm rot="-5400000">
            <a:off x="3760788" y="18113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69" name="Oval 106"/>
          <p:cNvSpPr>
            <a:spLocks noChangeAspect="1" noChangeArrowheads="1"/>
          </p:cNvSpPr>
          <p:nvPr/>
        </p:nvSpPr>
        <p:spPr bwMode="auto">
          <a:xfrm rot="-5400000">
            <a:off x="3959226" y="18113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0" name="Oval 107"/>
          <p:cNvSpPr>
            <a:spLocks noChangeAspect="1" noChangeArrowheads="1"/>
          </p:cNvSpPr>
          <p:nvPr/>
        </p:nvSpPr>
        <p:spPr bwMode="auto">
          <a:xfrm rot="-5400000">
            <a:off x="4157663" y="18113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1" name="Oval 108"/>
          <p:cNvSpPr>
            <a:spLocks noChangeAspect="1" noChangeArrowheads="1"/>
          </p:cNvSpPr>
          <p:nvPr/>
        </p:nvSpPr>
        <p:spPr bwMode="auto">
          <a:xfrm rot="-5400000">
            <a:off x="4357688" y="18113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2" name="Oval 109"/>
          <p:cNvSpPr>
            <a:spLocks noChangeAspect="1" noChangeArrowheads="1"/>
          </p:cNvSpPr>
          <p:nvPr/>
        </p:nvSpPr>
        <p:spPr bwMode="auto">
          <a:xfrm rot="-5400000">
            <a:off x="4556126" y="18113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3" name="Oval 110"/>
          <p:cNvSpPr>
            <a:spLocks noChangeAspect="1" noChangeArrowheads="1"/>
          </p:cNvSpPr>
          <p:nvPr/>
        </p:nvSpPr>
        <p:spPr bwMode="auto">
          <a:xfrm rot="-5400000">
            <a:off x="4953001" y="18113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4" name="Oval 111"/>
          <p:cNvSpPr>
            <a:spLocks noChangeAspect="1" noChangeArrowheads="1"/>
          </p:cNvSpPr>
          <p:nvPr/>
        </p:nvSpPr>
        <p:spPr bwMode="auto">
          <a:xfrm rot="-5400000">
            <a:off x="5153026" y="18113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5" name="Oval 112"/>
          <p:cNvSpPr>
            <a:spLocks noChangeAspect="1" noChangeArrowheads="1"/>
          </p:cNvSpPr>
          <p:nvPr/>
        </p:nvSpPr>
        <p:spPr bwMode="auto">
          <a:xfrm>
            <a:off x="5351463" y="18113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6" name="Oval 113"/>
          <p:cNvSpPr>
            <a:spLocks noChangeAspect="1" noChangeArrowheads="1"/>
          </p:cNvSpPr>
          <p:nvPr/>
        </p:nvSpPr>
        <p:spPr bwMode="auto">
          <a:xfrm rot="-5400000">
            <a:off x="5750719" y="1810544"/>
            <a:ext cx="119062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7" name="Oval 114"/>
          <p:cNvSpPr>
            <a:spLocks noChangeAspect="1" noChangeArrowheads="1"/>
          </p:cNvSpPr>
          <p:nvPr/>
        </p:nvSpPr>
        <p:spPr bwMode="auto">
          <a:xfrm rot="-5400000">
            <a:off x="6149976" y="18113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78" name="Oval 115"/>
          <p:cNvSpPr>
            <a:spLocks noChangeAspect="1" noChangeArrowheads="1"/>
          </p:cNvSpPr>
          <p:nvPr/>
        </p:nvSpPr>
        <p:spPr bwMode="auto">
          <a:xfrm rot="-5400000">
            <a:off x="7541419" y="1810544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79" name="Oval 116"/>
          <p:cNvSpPr>
            <a:spLocks noChangeAspect="1" noChangeArrowheads="1"/>
          </p:cNvSpPr>
          <p:nvPr/>
        </p:nvSpPr>
        <p:spPr bwMode="auto">
          <a:xfrm rot="-5400000">
            <a:off x="7342188" y="181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0" name="Oval 117"/>
          <p:cNvSpPr>
            <a:spLocks noChangeAspect="1" noChangeArrowheads="1"/>
          </p:cNvSpPr>
          <p:nvPr/>
        </p:nvSpPr>
        <p:spPr bwMode="auto">
          <a:xfrm rot="-5400000">
            <a:off x="6348413" y="181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1" name="Oval 118"/>
          <p:cNvSpPr>
            <a:spLocks noChangeAspect="1" noChangeArrowheads="1"/>
          </p:cNvSpPr>
          <p:nvPr/>
        </p:nvSpPr>
        <p:spPr bwMode="auto">
          <a:xfrm rot="-5400000">
            <a:off x="6546851" y="18113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2" name="Oval 119"/>
          <p:cNvSpPr>
            <a:spLocks noChangeAspect="1" noChangeArrowheads="1"/>
          </p:cNvSpPr>
          <p:nvPr/>
        </p:nvSpPr>
        <p:spPr bwMode="auto">
          <a:xfrm rot="-5400000">
            <a:off x="6745288" y="181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3" name="Oval 120"/>
          <p:cNvSpPr>
            <a:spLocks noChangeAspect="1" noChangeArrowheads="1"/>
          </p:cNvSpPr>
          <p:nvPr/>
        </p:nvSpPr>
        <p:spPr bwMode="auto">
          <a:xfrm rot="-5400000">
            <a:off x="6945313" y="181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4" name="Oval 121"/>
          <p:cNvSpPr>
            <a:spLocks noChangeAspect="1" noChangeArrowheads="1"/>
          </p:cNvSpPr>
          <p:nvPr/>
        </p:nvSpPr>
        <p:spPr bwMode="auto">
          <a:xfrm>
            <a:off x="7142163" y="1811338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5" name="Oval 122"/>
          <p:cNvSpPr>
            <a:spLocks noChangeAspect="1" noChangeArrowheads="1"/>
          </p:cNvSpPr>
          <p:nvPr/>
        </p:nvSpPr>
        <p:spPr bwMode="auto">
          <a:xfrm>
            <a:off x="7940676" y="18113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6" name="Oval 123"/>
          <p:cNvSpPr>
            <a:spLocks noChangeAspect="1" noChangeArrowheads="1"/>
          </p:cNvSpPr>
          <p:nvPr/>
        </p:nvSpPr>
        <p:spPr bwMode="auto">
          <a:xfrm rot="-5400000">
            <a:off x="3760788" y="153352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87" name="Oval 124"/>
          <p:cNvSpPr>
            <a:spLocks noChangeAspect="1" noChangeArrowheads="1"/>
          </p:cNvSpPr>
          <p:nvPr/>
        </p:nvSpPr>
        <p:spPr bwMode="auto">
          <a:xfrm rot="-5400000">
            <a:off x="3959226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88" name="Oval 125"/>
          <p:cNvSpPr>
            <a:spLocks noChangeAspect="1" noChangeArrowheads="1"/>
          </p:cNvSpPr>
          <p:nvPr/>
        </p:nvSpPr>
        <p:spPr bwMode="auto">
          <a:xfrm rot="-5400000">
            <a:off x="4157663" y="153352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89" name="Oval 126"/>
          <p:cNvSpPr>
            <a:spLocks noChangeAspect="1" noChangeArrowheads="1"/>
          </p:cNvSpPr>
          <p:nvPr/>
        </p:nvSpPr>
        <p:spPr bwMode="auto">
          <a:xfrm rot="-5400000">
            <a:off x="4357688" y="153352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0" name="Oval 127"/>
          <p:cNvSpPr>
            <a:spLocks noChangeAspect="1" noChangeArrowheads="1"/>
          </p:cNvSpPr>
          <p:nvPr/>
        </p:nvSpPr>
        <p:spPr bwMode="auto">
          <a:xfrm rot="-5400000">
            <a:off x="5549901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1" name="Oval 128"/>
          <p:cNvSpPr>
            <a:spLocks noChangeAspect="1" noChangeArrowheads="1"/>
          </p:cNvSpPr>
          <p:nvPr/>
        </p:nvSpPr>
        <p:spPr bwMode="auto">
          <a:xfrm rot="-5400000">
            <a:off x="4556126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2" name="Oval 129"/>
          <p:cNvSpPr>
            <a:spLocks noChangeAspect="1" noChangeArrowheads="1"/>
          </p:cNvSpPr>
          <p:nvPr/>
        </p:nvSpPr>
        <p:spPr bwMode="auto">
          <a:xfrm rot="-5400000">
            <a:off x="4754563" y="153352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3" name="Oval 130"/>
          <p:cNvSpPr>
            <a:spLocks noChangeAspect="1" noChangeArrowheads="1"/>
          </p:cNvSpPr>
          <p:nvPr/>
        </p:nvSpPr>
        <p:spPr bwMode="auto">
          <a:xfrm rot="-5400000">
            <a:off x="4953001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4" name="Oval 131"/>
          <p:cNvSpPr>
            <a:spLocks noChangeAspect="1" noChangeArrowheads="1"/>
          </p:cNvSpPr>
          <p:nvPr/>
        </p:nvSpPr>
        <p:spPr bwMode="auto">
          <a:xfrm rot="-5400000">
            <a:off x="5153026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5" name="Oval 132"/>
          <p:cNvSpPr>
            <a:spLocks noChangeAspect="1" noChangeArrowheads="1"/>
          </p:cNvSpPr>
          <p:nvPr/>
        </p:nvSpPr>
        <p:spPr bwMode="auto">
          <a:xfrm>
            <a:off x="5351463" y="1533526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6" name="Oval 133"/>
          <p:cNvSpPr>
            <a:spLocks noChangeAspect="1" noChangeArrowheads="1"/>
          </p:cNvSpPr>
          <p:nvPr/>
        </p:nvSpPr>
        <p:spPr bwMode="auto">
          <a:xfrm rot="-5400000">
            <a:off x="5750719" y="1532732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7" name="Oval 135"/>
          <p:cNvSpPr>
            <a:spLocks noChangeAspect="1" noChangeArrowheads="1"/>
          </p:cNvSpPr>
          <p:nvPr/>
        </p:nvSpPr>
        <p:spPr bwMode="auto">
          <a:xfrm rot="-5400000">
            <a:off x="6149976" y="1533526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98" name="Oval 136"/>
          <p:cNvSpPr>
            <a:spLocks noChangeAspect="1" noChangeArrowheads="1"/>
          </p:cNvSpPr>
          <p:nvPr/>
        </p:nvSpPr>
        <p:spPr bwMode="auto">
          <a:xfrm rot="-5400000">
            <a:off x="7740651" y="1533526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99" name="Oval 137"/>
          <p:cNvSpPr>
            <a:spLocks noChangeAspect="1" noChangeArrowheads="1"/>
          </p:cNvSpPr>
          <p:nvPr/>
        </p:nvSpPr>
        <p:spPr bwMode="auto">
          <a:xfrm rot="-5400000">
            <a:off x="7541419" y="1532732"/>
            <a:ext cx="119063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0" name="Oval 138"/>
          <p:cNvSpPr>
            <a:spLocks noChangeAspect="1" noChangeArrowheads="1"/>
          </p:cNvSpPr>
          <p:nvPr/>
        </p:nvSpPr>
        <p:spPr bwMode="auto">
          <a:xfrm rot="-5400000">
            <a:off x="7342188" y="15335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1" name="Oval 139"/>
          <p:cNvSpPr>
            <a:spLocks noChangeAspect="1" noChangeArrowheads="1"/>
          </p:cNvSpPr>
          <p:nvPr/>
        </p:nvSpPr>
        <p:spPr bwMode="auto">
          <a:xfrm rot="-5400000">
            <a:off x="6348413" y="15335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2" name="Oval 140"/>
          <p:cNvSpPr>
            <a:spLocks noChangeAspect="1" noChangeArrowheads="1"/>
          </p:cNvSpPr>
          <p:nvPr/>
        </p:nvSpPr>
        <p:spPr bwMode="auto">
          <a:xfrm rot="-5400000">
            <a:off x="6546851" y="1533526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3" name="Oval 141"/>
          <p:cNvSpPr>
            <a:spLocks noChangeAspect="1" noChangeArrowheads="1"/>
          </p:cNvSpPr>
          <p:nvPr/>
        </p:nvSpPr>
        <p:spPr bwMode="auto">
          <a:xfrm rot="-5400000">
            <a:off x="6745288" y="15335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4" name="Oval 142"/>
          <p:cNvSpPr>
            <a:spLocks noChangeAspect="1" noChangeArrowheads="1"/>
          </p:cNvSpPr>
          <p:nvPr/>
        </p:nvSpPr>
        <p:spPr bwMode="auto">
          <a:xfrm rot="-5400000">
            <a:off x="6945313" y="15335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5" name="Oval 143"/>
          <p:cNvSpPr>
            <a:spLocks noChangeAspect="1" noChangeArrowheads="1"/>
          </p:cNvSpPr>
          <p:nvPr/>
        </p:nvSpPr>
        <p:spPr bwMode="auto">
          <a:xfrm>
            <a:off x="7142163" y="1533526"/>
            <a:ext cx="120650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6" name="Oval 144"/>
          <p:cNvSpPr>
            <a:spLocks noChangeAspect="1" noChangeArrowheads="1"/>
          </p:cNvSpPr>
          <p:nvPr/>
        </p:nvSpPr>
        <p:spPr bwMode="auto">
          <a:xfrm>
            <a:off x="7940676" y="1533526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7" name="Oval 145"/>
          <p:cNvSpPr>
            <a:spLocks noChangeAspect="1" noChangeArrowheads="1"/>
          </p:cNvSpPr>
          <p:nvPr/>
        </p:nvSpPr>
        <p:spPr bwMode="auto">
          <a:xfrm rot="-5400000">
            <a:off x="5549901" y="5988051"/>
            <a:ext cx="119063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8" name="Oval 146"/>
          <p:cNvSpPr>
            <a:spLocks noChangeAspect="1" noChangeArrowheads="1"/>
          </p:cNvSpPr>
          <p:nvPr/>
        </p:nvSpPr>
        <p:spPr bwMode="auto">
          <a:xfrm rot="-5400000">
            <a:off x="5750719" y="5987257"/>
            <a:ext cx="119063" cy="1206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9" name="Line 147"/>
          <p:cNvSpPr>
            <a:spLocks noChangeAspect="1" noChangeShapeType="1"/>
          </p:cNvSpPr>
          <p:nvPr/>
        </p:nvSpPr>
        <p:spPr bwMode="auto">
          <a:xfrm>
            <a:off x="380047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0" name="Line 148"/>
          <p:cNvSpPr>
            <a:spLocks noChangeAspect="1" noChangeShapeType="1"/>
          </p:cNvSpPr>
          <p:nvPr/>
        </p:nvSpPr>
        <p:spPr bwMode="auto">
          <a:xfrm>
            <a:off x="3998913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1" name="Line 149"/>
          <p:cNvSpPr>
            <a:spLocks noChangeAspect="1" noChangeShapeType="1"/>
          </p:cNvSpPr>
          <p:nvPr/>
        </p:nvSpPr>
        <p:spPr bwMode="auto">
          <a:xfrm>
            <a:off x="4198938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2" name="Line 150"/>
          <p:cNvSpPr>
            <a:spLocks noChangeAspect="1" noChangeShapeType="1"/>
          </p:cNvSpPr>
          <p:nvPr/>
        </p:nvSpPr>
        <p:spPr bwMode="auto">
          <a:xfrm>
            <a:off x="439737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3" name="Line 151"/>
          <p:cNvSpPr>
            <a:spLocks noChangeAspect="1" noChangeShapeType="1"/>
          </p:cNvSpPr>
          <p:nvPr/>
        </p:nvSpPr>
        <p:spPr bwMode="auto">
          <a:xfrm>
            <a:off x="4595813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4" name="Line 152"/>
          <p:cNvSpPr>
            <a:spLocks noChangeAspect="1" noChangeShapeType="1"/>
          </p:cNvSpPr>
          <p:nvPr/>
        </p:nvSpPr>
        <p:spPr bwMode="auto">
          <a:xfrm>
            <a:off x="4833939" y="1612901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5" name="Line 153"/>
          <p:cNvSpPr>
            <a:spLocks noChangeAspect="1" noChangeShapeType="1"/>
          </p:cNvSpPr>
          <p:nvPr/>
        </p:nvSpPr>
        <p:spPr bwMode="auto">
          <a:xfrm flipH="1">
            <a:off x="5432425" y="1652588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6" name="Line 154"/>
          <p:cNvSpPr>
            <a:spLocks noChangeAspect="1" noChangeShapeType="1"/>
          </p:cNvSpPr>
          <p:nvPr/>
        </p:nvSpPr>
        <p:spPr bwMode="auto">
          <a:xfrm>
            <a:off x="499427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7" name="Line 155"/>
          <p:cNvSpPr>
            <a:spLocks noChangeAspect="1" noChangeShapeType="1"/>
          </p:cNvSpPr>
          <p:nvPr/>
        </p:nvSpPr>
        <p:spPr bwMode="auto">
          <a:xfrm>
            <a:off x="519430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8" name="Line 156"/>
          <p:cNvSpPr>
            <a:spLocks noChangeAspect="1" noChangeShapeType="1"/>
          </p:cNvSpPr>
          <p:nvPr/>
        </p:nvSpPr>
        <p:spPr bwMode="auto">
          <a:xfrm>
            <a:off x="53911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9" name="Line 157"/>
          <p:cNvSpPr>
            <a:spLocks noChangeAspect="1" noChangeShapeType="1"/>
          </p:cNvSpPr>
          <p:nvPr/>
        </p:nvSpPr>
        <p:spPr bwMode="auto">
          <a:xfrm>
            <a:off x="5792788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0" name="Line 159"/>
          <p:cNvSpPr>
            <a:spLocks noChangeAspect="1" noChangeShapeType="1"/>
          </p:cNvSpPr>
          <p:nvPr/>
        </p:nvSpPr>
        <p:spPr bwMode="auto">
          <a:xfrm>
            <a:off x="61912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1" name="Line 160"/>
          <p:cNvSpPr>
            <a:spLocks noChangeAspect="1" noChangeShapeType="1"/>
          </p:cNvSpPr>
          <p:nvPr/>
        </p:nvSpPr>
        <p:spPr bwMode="auto">
          <a:xfrm>
            <a:off x="639127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2" name="Line 161"/>
          <p:cNvSpPr>
            <a:spLocks noChangeAspect="1" noChangeShapeType="1"/>
          </p:cNvSpPr>
          <p:nvPr/>
        </p:nvSpPr>
        <p:spPr bwMode="auto">
          <a:xfrm>
            <a:off x="658812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3" name="Line 162"/>
          <p:cNvSpPr>
            <a:spLocks noChangeAspect="1" noChangeShapeType="1"/>
          </p:cNvSpPr>
          <p:nvPr/>
        </p:nvSpPr>
        <p:spPr bwMode="auto">
          <a:xfrm>
            <a:off x="67881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4" name="Line 163"/>
          <p:cNvSpPr>
            <a:spLocks noChangeAspect="1" noChangeShapeType="1"/>
          </p:cNvSpPr>
          <p:nvPr/>
        </p:nvSpPr>
        <p:spPr bwMode="auto">
          <a:xfrm>
            <a:off x="6986588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5" name="Line 164"/>
          <p:cNvSpPr>
            <a:spLocks noChangeAspect="1" noChangeShapeType="1"/>
          </p:cNvSpPr>
          <p:nvPr/>
        </p:nvSpPr>
        <p:spPr bwMode="auto">
          <a:xfrm>
            <a:off x="7186613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6" name="Line 165"/>
          <p:cNvSpPr>
            <a:spLocks noChangeAspect="1" noChangeShapeType="1"/>
          </p:cNvSpPr>
          <p:nvPr/>
        </p:nvSpPr>
        <p:spPr bwMode="auto">
          <a:xfrm>
            <a:off x="73850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7" name="Line 166"/>
          <p:cNvSpPr>
            <a:spLocks noChangeAspect="1" noChangeShapeType="1"/>
          </p:cNvSpPr>
          <p:nvPr/>
        </p:nvSpPr>
        <p:spPr bwMode="auto">
          <a:xfrm>
            <a:off x="7583488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8" name="Line 167"/>
          <p:cNvSpPr>
            <a:spLocks noChangeAspect="1" noChangeShapeType="1"/>
          </p:cNvSpPr>
          <p:nvPr/>
        </p:nvSpPr>
        <p:spPr bwMode="auto">
          <a:xfrm>
            <a:off x="79819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9" name="Line 168"/>
          <p:cNvSpPr>
            <a:spLocks noChangeAspect="1" noChangeShapeType="1"/>
          </p:cNvSpPr>
          <p:nvPr/>
        </p:nvSpPr>
        <p:spPr bwMode="auto">
          <a:xfrm>
            <a:off x="43942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0" name="Line 169"/>
          <p:cNvSpPr>
            <a:spLocks noChangeAspect="1" noChangeShapeType="1"/>
          </p:cNvSpPr>
          <p:nvPr/>
        </p:nvSpPr>
        <p:spPr bwMode="auto">
          <a:xfrm>
            <a:off x="4594225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1" name="Line 170"/>
          <p:cNvSpPr>
            <a:spLocks noChangeAspect="1" noChangeShapeType="1"/>
          </p:cNvSpPr>
          <p:nvPr/>
        </p:nvSpPr>
        <p:spPr bwMode="auto">
          <a:xfrm>
            <a:off x="4992688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2" name="Line 171"/>
          <p:cNvSpPr>
            <a:spLocks noChangeAspect="1" noChangeShapeType="1"/>
          </p:cNvSpPr>
          <p:nvPr/>
        </p:nvSpPr>
        <p:spPr bwMode="auto">
          <a:xfrm>
            <a:off x="5191125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3" name="Line 172"/>
          <p:cNvSpPr>
            <a:spLocks noChangeAspect="1" noChangeShapeType="1"/>
          </p:cNvSpPr>
          <p:nvPr/>
        </p:nvSpPr>
        <p:spPr bwMode="auto">
          <a:xfrm>
            <a:off x="5429250" y="18907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4" name="Line 173"/>
          <p:cNvSpPr>
            <a:spLocks noChangeAspect="1" noChangeShapeType="1"/>
          </p:cNvSpPr>
          <p:nvPr/>
        </p:nvSpPr>
        <p:spPr bwMode="auto">
          <a:xfrm>
            <a:off x="57912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5" name="Line 174"/>
          <p:cNvSpPr>
            <a:spLocks noChangeAspect="1" noChangeShapeType="1"/>
          </p:cNvSpPr>
          <p:nvPr/>
        </p:nvSpPr>
        <p:spPr bwMode="auto">
          <a:xfrm>
            <a:off x="6189663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6" name="Line 175"/>
          <p:cNvSpPr>
            <a:spLocks noChangeAspect="1" noChangeShapeType="1"/>
          </p:cNvSpPr>
          <p:nvPr/>
        </p:nvSpPr>
        <p:spPr bwMode="auto">
          <a:xfrm>
            <a:off x="63881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7" name="Line 176"/>
          <p:cNvSpPr>
            <a:spLocks noChangeAspect="1" noChangeShapeType="1"/>
          </p:cNvSpPr>
          <p:nvPr/>
        </p:nvSpPr>
        <p:spPr bwMode="auto">
          <a:xfrm>
            <a:off x="6626225" y="18907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8" name="Line 177"/>
          <p:cNvSpPr>
            <a:spLocks noChangeAspect="1" noChangeShapeType="1"/>
          </p:cNvSpPr>
          <p:nvPr/>
        </p:nvSpPr>
        <p:spPr bwMode="auto">
          <a:xfrm>
            <a:off x="6786563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9" name="Line 178"/>
          <p:cNvSpPr>
            <a:spLocks noChangeAspect="1" noChangeShapeType="1"/>
          </p:cNvSpPr>
          <p:nvPr/>
        </p:nvSpPr>
        <p:spPr bwMode="auto">
          <a:xfrm>
            <a:off x="69850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0" name="Line 179"/>
          <p:cNvSpPr>
            <a:spLocks noChangeAspect="1" noChangeShapeType="1"/>
          </p:cNvSpPr>
          <p:nvPr/>
        </p:nvSpPr>
        <p:spPr bwMode="auto">
          <a:xfrm>
            <a:off x="7183438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1" name="Line 180"/>
          <p:cNvSpPr>
            <a:spLocks noChangeAspect="1" noChangeShapeType="1"/>
          </p:cNvSpPr>
          <p:nvPr/>
        </p:nvSpPr>
        <p:spPr bwMode="auto">
          <a:xfrm>
            <a:off x="7383463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2" name="Line 181"/>
          <p:cNvSpPr>
            <a:spLocks noChangeAspect="1" noChangeShapeType="1"/>
          </p:cNvSpPr>
          <p:nvPr/>
        </p:nvSpPr>
        <p:spPr bwMode="auto">
          <a:xfrm>
            <a:off x="75819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3" name="Line 182"/>
          <p:cNvSpPr>
            <a:spLocks noChangeAspect="1" noChangeShapeType="1"/>
          </p:cNvSpPr>
          <p:nvPr/>
        </p:nvSpPr>
        <p:spPr bwMode="auto">
          <a:xfrm>
            <a:off x="7980363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4" name="Line 183"/>
          <p:cNvSpPr>
            <a:spLocks noChangeAspect="1" noChangeShapeType="1"/>
          </p:cNvSpPr>
          <p:nvPr/>
        </p:nvSpPr>
        <p:spPr bwMode="auto">
          <a:xfrm>
            <a:off x="4038600" y="18907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5" name="Line 184"/>
          <p:cNvSpPr>
            <a:spLocks noChangeAspect="1" noChangeShapeType="1"/>
          </p:cNvSpPr>
          <p:nvPr/>
        </p:nvSpPr>
        <p:spPr bwMode="auto">
          <a:xfrm>
            <a:off x="4198938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6" name="Line 185"/>
          <p:cNvSpPr>
            <a:spLocks noChangeAspect="1" noChangeShapeType="1"/>
          </p:cNvSpPr>
          <p:nvPr/>
        </p:nvSpPr>
        <p:spPr bwMode="auto">
          <a:xfrm>
            <a:off x="7383463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7" name="Line 186"/>
          <p:cNvSpPr>
            <a:spLocks noChangeAspect="1" noChangeShapeType="1"/>
          </p:cNvSpPr>
          <p:nvPr/>
        </p:nvSpPr>
        <p:spPr bwMode="auto">
          <a:xfrm>
            <a:off x="7583488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8" name="Line 187"/>
          <p:cNvSpPr>
            <a:spLocks noChangeAspect="1" noChangeShapeType="1"/>
          </p:cNvSpPr>
          <p:nvPr/>
        </p:nvSpPr>
        <p:spPr bwMode="auto">
          <a:xfrm>
            <a:off x="4038600" y="2168526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9" name="Line 188"/>
          <p:cNvSpPr>
            <a:spLocks noChangeAspect="1" noChangeShapeType="1"/>
          </p:cNvSpPr>
          <p:nvPr/>
        </p:nvSpPr>
        <p:spPr bwMode="auto">
          <a:xfrm>
            <a:off x="4198938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0" name="Line 189"/>
          <p:cNvSpPr>
            <a:spLocks noChangeAspect="1" noChangeShapeType="1"/>
          </p:cNvSpPr>
          <p:nvPr/>
        </p:nvSpPr>
        <p:spPr bwMode="auto">
          <a:xfrm>
            <a:off x="4397375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1" name="Line 190"/>
          <p:cNvSpPr>
            <a:spLocks noChangeAspect="1" noChangeShapeType="1"/>
          </p:cNvSpPr>
          <p:nvPr/>
        </p:nvSpPr>
        <p:spPr bwMode="auto">
          <a:xfrm>
            <a:off x="4595813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2" name="Line 191"/>
          <p:cNvSpPr>
            <a:spLocks noChangeAspect="1" noChangeShapeType="1"/>
          </p:cNvSpPr>
          <p:nvPr/>
        </p:nvSpPr>
        <p:spPr bwMode="auto">
          <a:xfrm>
            <a:off x="4994275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3" name="Line 192"/>
          <p:cNvSpPr>
            <a:spLocks noChangeAspect="1" noChangeShapeType="1"/>
          </p:cNvSpPr>
          <p:nvPr/>
        </p:nvSpPr>
        <p:spPr bwMode="auto">
          <a:xfrm>
            <a:off x="5194300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4" name="Line 193"/>
          <p:cNvSpPr>
            <a:spLocks noChangeAspect="1" noChangeShapeType="1"/>
          </p:cNvSpPr>
          <p:nvPr/>
        </p:nvSpPr>
        <p:spPr bwMode="auto">
          <a:xfrm>
            <a:off x="5592763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5" name="Line 194"/>
          <p:cNvSpPr>
            <a:spLocks noChangeAspect="1" noChangeShapeType="1"/>
          </p:cNvSpPr>
          <p:nvPr/>
        </p:nvSpPr>
        <p:spPr bwMode="auto">
          <a:xfrm>
            <a:off x="5792788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6" name="Line 195"/>
          <p:cNvSpPr>
            <a:spLocks noChangeAspect="1" noChangeShapeType="1"/>
          </p:cNvSpPr>
          <p:nvPr/>
        </p:nvSpPr>
        <p:spPr bwMode="auto">
          <a:xfrm>
            <a:off x="6191250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7" name="Line 196"/>
          <p:cNvSpPr>
            <a:spLocks noChangeAspect="1" noChangeShapeType="1"/>
          </p:cNvSpPr>
          <p:nvPr/>
        </p:nvSpPr>
        <p:spPr bwMode="auto">
          <a:xfrm>
            <a:off x="6391275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8" name="Line 197"/>
          <p:cNvSpPr>
            <a:spLocks noChangeAspect="1" noChangeShapeType="1"/>
          </p:cNvSpPr>
          <p:nvPr/>
        </p:nvSpPr>
        <p:spPr bwMode="auto">
          <a:xfrm>
            <a:off x="6788150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9" name="Line 198"/>
          <p:cNvSpPr>
            <a:spLocks noChangeAspect="1" noChangeShapeType="1"/>
          </p:cNvSpPr>
          <p:nvPr/>
        </p:nvSpPr>
        <p:spPr bwMode="auto">
          <a:xfrm>
            <a:off x="7026275" y="2168526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0" name="Line 199"/>
          <p:cNvSpPr>
            <a:spLocks noChangeAspect="1" noChangeShapeType="1"/>
          </p:cNvSpPr>
          <p:nvPr/>
        </p:nvSpPr>
        <p:spPr bwMode="auto">
          <a:xfrm>
            <a:off x="7186613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1" name="Line 200"/>
          <p:cNvSpPr>
            <a:spLocks noChangeAspect="1" noChangeShapeType="1"/>
          </p:cNvSpPr>
          <p:nvPr/>
        </p:nvSpPr>
        <p:spPr bwMode="auto">
          <a:xfrm>
            <a:off x="6786563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2" name="Line 201"/>
          <p:cNvSpPr>
            <a:spLocks noChangeAspect="1" noChangeShapeType="1"/>
          </p:cNvSpPr>
          <p:nvPr/>
        </p:nvSpPr>
        <p:spPr bwMode="auto">
          <a:xfrm>
            <a:off x="7185025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3" name="Line 202"/>
          <p:cNvSpPr>
            <a:spLocks noChangeAspect="1" noChangeShapeType="1"/>
          </p:cNvSpPr>
          <p:nvPr/>
        </p:nvSpPr>
        <p:spPr bwMode="auto">
          <a:xfrm>
            <a:off x="7383463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4" name="Line 203"/>
          <p:cNvSpPr>
            <a:spLocks noChangeAspect="1" noChangeShapeType="1"/>
          </p:cNvSpPr>
          <p:nvPr/>
        </p:nvSpPr>
        <p:spPr bwMode="auto">
          <a:xfrm>
            <a:off x="5194300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5" name="Line 204"/>
          <p:cNvSpPr>
            <a:spLocks noChangeAspect="1" noChangeShapeType="1"/>
          </p:cNvSpPr>
          <p:nvPr/>
        </p:nvSpPr>
        <p:spPr bwMode="auto">
          <a:xfrm>
            <a:off x="5592763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6" name="Line 205"/>
          <p:cNvSpPr>
            <a:spLocks noChangeAspect="1" noChangeShapeType="1"/>
          </p:cNvSpPr>
          <p:nvPr/>
        </p:nvSpPr>
        <p:spPr bwMode="auto">
          <a:xfrm>
            <a:off x="5834063" y="2487614"/>
            <a:ext cx="1587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7" name="Line 206"/>
          <p:cNvSpPr>
            <a:spLocks noChangeAspect="1" noChangeShapeType="1"/>
          </p:cNvSpPr>
          <p:nvPr/>
        </p:nvSpPr>
        <p:spPr bwMode="auto">
          <a:xfrm>
            <a:off x="6192838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8" name="Line 207"/>
          <p:cNvSpPr>
            <a:spLocks noChangeAspect="1" noChangeShapeType="1"/>
          </p:cNvSpPr>
          <p:nvPr/>
        </p:nvSpPr>
        <p:spPr bwMode="auto">
          <a:xfrm>
            <a:off x="6391275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9" name="Line 208"/>
          <p:cNvSpPr>
            <a:spLocks noChangeAspect="1" noChangeShapeType="1"/>
          </p:cNvSpPr>
          <p:nvPr/>
        </p:nvSpPr>
        <p:spPr bwMode="auto">
          <a:xfrm>
            <a:off x="6789738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0" name="Line 209"/>
          <p:cNvSpPr>
            <a:spLocks noChangeAspect="1" noChangeShapeType="1"/>
          </p:cNvSpPr>
          <p:nvPr/>
        </p:nvSpPr>
        <p:spPr bwMode="auto">
          <a:xfrm>
            <a:off x="7188200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1" name="Line 210"/>
          <p:cNvSpPr>
            <a:spLocks noChangeAspect="1" noChangeShapeType="1"/>
          </p:cNvSpPr>
          <p:nvPr/>
        </p:nvSpPr>
        <p:spPr bwMode="auto">
          <a:xfrm>
            <a:off x="7385050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2" name="Line 211"/>
          <p:cNvSpPr>
            <a:spLocks noChangeAspect="1" noChangeShapeType="1"/>
          </p:cNvSpPr>
          <p:nvPr/>
        </p:nvSpPr>
        <p:spPr bwMode="auto">
          <a:xfrm>
            <a:off x="5991225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3" name="Line 212"/>
          <p:cNvSpPr>
            <a:spLocks noChangeAspect="1" noChangeShapeType="1"/>
          </p:cNvSpPr>
          <p:nvPr/>
        </p:nvSpPr>
        <p:spPr bwMode="auto">
          <a:xfrm>
            <a:off x="6229350" y="2725739"/>
            <a:ext cx="160338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4" name="Line 213"/>
          <p:cNvSpPr>
            <a:spLocks noChangeAspect="1" noChangeShapeType="1"/>
          </p:cNvSpPr>
          <p:nvPr/>
        </p:nvSpPr>
        <p:spPr bwMode="auto">
          <a:xfrm>
            <a:off x="6389688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5" name="Line 214"/>
          <p:cNvSpPr>
            <a:spLocks noChangeAspect="1" noChangeShapeType="1"/>
          </p:cNvSpPr>
          <p:nvPr/>
        </p:nvSpPr>
        <p:spPr bwMode="auto">
          <a:xfrm>
            <a:off x="4994275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6" name="Line 215"/>
          <p:cNvSpPr>
            <a:spLocks noChangeAspect="1" noChangeShapeType="1"/>
          </p:cNvSpPr>
          <p:nvPr/>
        </p:nvSpPr>
        <p:spPr bwMode="auto">
          <a:xfrm>
            <a:off x="5194300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7" name="Line 216"/>
          <p:cNvSpPr>
            <a:spLocks noChangeAspect="1" noChangeShapeType="1"/>
          </p:cNvSpPr>
          <p:nvPr/>
        </p:nvSpPr>
        <p:spPr bwMode="auto">
          <a:xfrm>
            <a:off x="5629275" y="2725739"/>
            <a:ext cx="160338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8" name="Line 217"/>
          <p:cNvSpPr>
            <a:spLocks noChangeAspect="1" noChangeShapeType="1"/>
          </p:cNvSpPr>
          <p:nvPr/>
        </p:nvSpPr>
        <p:spPr bwMode="auto">
          <a:xfrm>
            <a:off x="4398963" y="24479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9" name="Line 218"/>
          <p:cNvSpPr>
            <a:spLocks noChangeAspect="1" noChangeShapeType="1"/>
          </p:cNvSpPr>
          <p:nvPr/>
        </p:nvSpPr>
        <p:spPr bwMode="auto">
          <a:xfrm>
            <a:off x="4597400" y="24479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0" name="Line 219"/>
          <p:cNvSpPr>
            <a:spLocks noChangeAspect="1" noChangeShapeType="1"/>
          </p:cNvSpPr>
          <p:nvPr/>
        </p:nvSpPr>
        <p:spPr bwMode="auto">
          <a:xfrm>
            <a:off x="4995863" y="24479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1" name="Line 220"/>
          <p:cNvSpPr>
            <a:spLocks noChangeAspect="1" noChangeShapeType="1"/>
          </p:cNvSpPr>
          <p:nvPr/>
        </p:nvSpPr>
        <p:spPr bwMode="auto">
          <a:xfrm flipH="1">
            <a:off x="4438650" y="2765425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2" name="Line 221"/>
          <p:cNvSpPr>
            <a:spLocks noChangeAspect="1" noChangeShapeType="1"/>
          </p:cNvSpPr>
          <p:nvPr/>
        </p:nvSpPr>
        <p:spPr bwMode="auto">
          <a:xfrm>
            <a:off x="4397375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3" name="Line 222"/>
          <p:cNvSpPr>
            <a:spLocks noChangeAspect="1" noChangeShapeType="1"/>
          </p:cNvSpPr>
          <p:nvPr/>
        </p:nvSpPr>
        <p:spPr bwMode="auto">
          <a:xfrm>
            <a:off x="6386513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4" name="Line 223"/>
          <p:cNvSpPr>
            <a:spLocks noChangeAspect="1" noChangeShapeType="1"/>
          </p:cNvSpPr>
          <p:nvPr/>
        </p:nvSpPr>
        <p:spPr bwMode="auto">
          <a:xfrm>
            <a:off x="6788150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5" name="Line 224"/>
          <p:cNvSpPr>
            <a:spLocks noChangeAspect="1" noChangeShapeType="1"/>
          </p:cNvSpPr>
          <p:nvPr/>
        </p:nvSpPr>
        <p:spPr bwMode="auto">
          <a:xfrm>
            <a:off x="7224713" y="3044825"/>
            <a:ext cx="15875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6" name="Line 225"/>
          <p:cNvSpPr>
            <a:spLocks noChangeAspect="1" noChangeShapeType="1"/>
          </p:cNvSpPr>
          <p:nvPr/>
        </p:nvSpPr>
        <p:spPr bwMode="auto">
          <a:xfrm>
            <a:off x="7383463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7" name="Line 226"/>
          <p:cNvSpPr>
            <a:spLocks noChangeAspect="1" noChangeShapeType="1"/>
          </p:cNvSpPr>
          <p:nvPr/>
        </p:nvSpPr>
        <p:spPr bwMode="auto">
          <a:xfrm>
            <a:off x="5794375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8" name="Line 227"/>
          <p:cNvSpPr>
            <a:spLocks noChangeAspect="1" noChangeShapeType="1"/>
          </p:cNvSpPr>
          <p:nvPr/>
        </p:nvSpPr>
        <p:spPr bwMode="auto">
          <a:xfrm>
            <a:off x="5992813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9" name="Line 228"/>
          <p:cNvSpPr>
            <a:spLocks noChangeAspect="1" noChangeShapeType="1"/>
          </p:cNvSpPr>
          <p:nvPr/>
        </p:nvSpPr>
        <p:spPr bwMode="auto">
          <a:xfrm>
            <a:off x="4994275" y="30051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0" name="Line 229"/>
          <p:cNvSpPr>
            <a:spLocks noChangeAspect="1" noChangeShapeType="1"/>
          </p:cNvSpPr>
          <p:nvPr/>
        </p:nvSpPr>
        <p:spPr bwMode="auto">
          <a:xfrm>
            <a:off x="5194300" y="30051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1" name="Line 230"/>
          <p:cNvSpPr>
            <a:spLocks noChangeAspect="1" noChangeShapeType="1"/>
          </p:cNvSpPr>
          <p:nvPr/>
        </p:nvSpPr>
        <p:spPr bwMode="auto">
          <a:xfrm>
            <a:off x="4397375" y="30051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2" name="Line 231"/>
          <p:cNvSpPr>
            <a:spLocks noChangeAspect="1" noChangeShapeType="1"/>
          </p:cNvSpPr>
          <p:nvPr/>
        </p:nvSpPr>
        <p:spPr bwMode="auto">
          <a:xfrm>
            <a:off x="4994275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3" name="Line 232"/>
          <p:cNvSpPr>
            <a:spLocks noChangeAspect="1" noChangeShapeType="1"/>
          </p:cNvSpPr>
          <p:nvPr/>
        </p:nvSpPr>
        <p:spPr bwMode="auto">
          <a:xfrm>
            <a:off x="5194300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4" name="Line 233"/>
          <p:cNvSpPr>
            <a:spLocks noChangeAspect="1" noChangeShapeType="1"/>
          </p:cNvSpPr>
          <p:nvPr/>
        </p:nvSpPr>
        <p:spPr bwMode="auto">
          <a:xfrm>
            <a:off x="5792788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5" name="Line 234"/>
          <p:cNvSpPr>
            <a:spLocks noChangeAspect="1" noChangeShapeType="1"/>
          </p:cNvSpPr>
          <p:nvPr/>
        </p:nvSpPr>
        <p:spPr bwMode="auto">
          <a:xfrm>
            <a:off x="5992813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6" name="Line 235"/>
          <p:cNvSpPr>
            <a:spLocks noChangeAspect="1" noChangeShapeType="1"/>
          </p:cNvSpPr>
          <p:nvPr/>
        </p:nvSpPr>
        <p:spPr bwMode="auto">
          <a:xfrm>
            <a:off x="6391275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7" name="Line 236"/>
          <p:cNvSpPr>
            <a:spLocks noChangeAspect="1" noChangeShapeType="1"/>
          </p:cNvSpPr>
          <p:nvPr/>
        </p:nvSpPr>
        <p:spPr bwMode="auto">
          <a:xfrm>
            <a:off x="6788150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8" name="Line 237"/>
          <p:cNvSpPr>
            <a:spLocks noChangeAspect="1" noChangeShapeType="1"/>
          </p:cNvSpPr>
          <p:nvPr/>
        </p:nvSpPr>
        <p:spPr bwMode="auto">
          <a:xfrm>
            <a:off x="4994275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9" name="Line 238"/>
          <p:cNvSpPr>
            <a:spLocks noChangeAspect="1" noChangeShapeType="1"/>
          </p:cNvSpPr>
          <p:nvPr/>
        </p:nvSpPr>
        <p:spPr bwMode="auto">
          <a:xfrm>
            <a:off x="5194300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0" name="Line 239"/>
          <p:cNvSpPr>
            <a:spLocks noChangeAspect="1" noChangeShapeType="1"/>
          </p:cNvSpPr>
          <p:nvPr/>
        </p:nvSpPr>
        <p:spPr bwMode="auto">
          <a:xfrm flipH="1">
            <a:off x="5834063" y="3600451"/>
            <a:ext cx="1587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1" name="Line 240"/>
          <p:cNvSpPr>
            <a:spLocks noChangeAspect="1" noChangeShapeType="1"/>
          </p:cNvSpPr>
          <p:nvPr/>
        </p:nvSpPr>
        <p:spPr bwMode="auto">
          <a:xfrm>
            <a:off x="5792788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2" name="Line 241"/>
          <p:cNvSpPr>
            <a:spLocks noChangeAspect="1" noChangeShapeType="1"/>
          </p:cNvSpPr>
          <p:nvPr/>
        </p:nvSpPr>
        <p:spPr bwMode="auto">
          <a:xfrm>
            <a:off x="6391275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3" name="Line 242"/>
          <p:cNvSpPr>
            <a:spLocks noChangeAspect="1" noChangeShapeType="1"/>
          </p:cNvSpPr>
          <p:nvPr/>
        </p:nvSpPr>
        <p:spPr bwMode="auto">
          <a:xfrm>
            <a:off x="6789738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4" name="Line 243"/>
          <p:cNvSpPr>
            <a:spLocks noChangeAspect="1" noChangeShapeType="1"/>
          </p:cNvSpPr>
          <p:nvPr/>
        </p:nvSpPr>
        <p:spPr bwMode="auto">
          <a:xfrm>
            <a:off x="4637088" y="3560764"/>
            <a:ext cx="1587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5" name="Line 244"/>
          <p:cNvSpPr>
            <a:spLocks noChangeAspect="1" noChangeShapeType="1"/>
          </p:cNvSpPr>
          <p:nvPr/>
        </p:nvSpPr>
        <p:spPr bwMode="auto">
          <a:xfrm>
            <a:off x="4794250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6" name="Line 245"/>
          <p:cNvSpPr>
            <a:spLocks noChangeAspect="1" noChangeShapeType="1"/>
          </p:cNvSpPr>
          <p:nvPr/>
        </p:nvSpPr>
        <p:spPr bwMode="auto">
          <a:xfrm>
            <a:off x="4992688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7" name="Line 246"/>
          <p:cNvSpPr>
            <a:spLocks noChangeAspect="1" noChangeShapeType="1"/>
          </p:cNvSpPr>
          <p:nvPr/>
        </p:nvSpPr>
        <p:spPr bwMode="auto">
          <a:xfrm>
            <a:off x="5191125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8" name="Line 247"/>
          <p:cNvSpPr>
            <a:spLocks noChangeAspect="1" noChangeShapeType="1"/>
          </p:cNvSpPr>
          <p:nvPr/>
        </p:nvSpPr>
        <p:spPr bwMode="auto">
          <a:xfrm>
            <a:off x="5791200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9" name="Line 248"/>
          <p:cNvSpPr>
            <a:spLocks noChangeAspect="1" noChangeShapeType="1"/>
          </p:cNvSpPr>
          <p:nvPr/>
        </p:nvSpPr>
        <p:spPr bwMode="auto">
          <a:xfrm>
            <a:off x="6388100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0" name="Line 249"/>
          <p:cNvSpPr>
            <a:spLocks noChangeAspect="1" noChangeShapeType="1"/>
          </p:cNvSpPr>
          <p:nvPr/>
        </p:nvSpPr>
        <p:spPr bwMode="auto">
          <a:xfrm>
            <a:off x="6786563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1" name="Line 250"/>
          <p:cNvSpPr>
            <a:spLocks noChangeAspect="1" noChangeShapeType="1"/>
          </p:cNvSpPr>
          <p:nvPr/>
        </p:nvSpPr>
        <p:spPr bwMode="auto">
          <a:xfrm>
            <a:off x="6985000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2" name="Line 251"/>
          <p:cNvSpPr>
            <a:spLocks noChangeAspect="1" noChangeShapeType="1"/>
          </p:cNvSpPr>
          <p:nvPr/>
        </p:nvSpPr>
        <p:spPr bwMode="auto">
          <a:xfrm flipH="1">
            <a:off x="7821613" y="2209800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3" name="Line 252"/>
          <p:cNvSpPr>
            <a:spLocks noChangeAspect="1" noChangeShapeType="1"/>
          </p:cNvSpPr>
          <p:nvPr/>
        </p:nvSpPr>
        <p:spPr bwMode="auto">
          <a:xfrm>
            <a:off x="6391275" y="41195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4" name="Line 253"/>
          <p:cNvSpPr>
            <a:spLocks noChangeAspect="1" noChangeShapeType="1"/>
          </p:cNvSpPr>
          <p:nvPr/>
        </p:nvSpPr>
        <p:spPr bwMode="auto">
          <a:xfrm>
            <a:off x="6788150" y="41195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5" name="Line 254"/>
          <p:cNvSpPr>
            <a:spLocks noChangeAspect="1" noChangeShapeType="1"/>
          </p:cNvSpPr>
          <p:nvPr/>
        </p:nvSpPr>
        <p:spPr bwMode="auto">
          <a:xfrm>
            <a:off x="5794375" y="439737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6" name="Line 255"/>
          <p:cNvSpPr>
            <a:spLocks noChangeAspect="1" noChangeShapeType="1"/>
          </p:cNvSpPr>
          <p:nvPr/>
        </p:nvSpPr>
        <p:spPr bwMode="auto">
          <a:xfrm>
            <a:off x="6389688" y="439737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7" name="Line 256"/>
          <p:cNvSpPr>
            <a:spLocks noChangeAspect="1" noChangeShapeType="1"/>
          </p:cNvSpPr>
          <p:nvPr/>
        </p:nvSpPr>
        <p:spPr bwMode="auto">
          <a:xfrm>
            <a:off x="5792788" y="411797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8" name="Line 257"/>
          <p:cNvSpPr>
            <a:spLocks noChangeAspect="1" noChangeShapeType="1"/>
          </p:cNvSpPr>
          <p:nvPr/>
        </p:nvSpPr>
        <p:spPr bwMode="auto">
          <a:xfrm>
            <a:off x="5033964" y="4119564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9" name="Line 258"/>
          <p:cNvSpPr>
            <a:spLocks noChangeAspect="1" noChangeShapeType="1"/>
          </p:cNvSpPr>
          <p:nvPr/>
        </p:nvSpPr>
        <p:spPr bwMode="auto">
          <a:xfrm>
            <a:off x="5194300" y="41195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0" name="Line 259"/>
          <p:cNvSpPr>
            <a:spLocks noChangeAspect="1" noChangeShapeType="1"/>
          </p:cNvSpPr>
          <p:nvPr/>
        </p:nvSpPr>
        <p:spPr bwMode="auto">
          <a:xfrm>
            <a:off x="5232400" y="4397375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1" name="Line 260"/>
          <p:cNvSpPr>
            <a:spLocks noChangeAspect="1" noChangeShapeType="1"/>
          </p:cNvSpPr>
          <p:nvPr/>
        </p:nvSpPr>
        <p:spPr bwMode="auto">
          <a:xfrm>
            <a:off x="5391150" y="46751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2" name="Line 261"/>
          <p:cNvSpPr>
            <a:spLocks noChangeAspect="1" noChangeShapeType="1"/>
          </p:cNvSpPr>
          <p:nvPr/>
        </p:nvSpPr>
        <p:spPr bwMode="auto">
          <a:xfrm>
            <a:off x="5792788" y="46751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3" name="Line 262"/>
          <p:cNvSpPr>
            <a:spLocks noChangeAspect="1" noChangeShapeType="1"/>
          </p:cNvSpPr>
          <p:nvPr/>
        </p:nvSpPr>
        <p:spPr bwMode="auto">
          <a:xfrm>
            <a:off x="6391275" y="46751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4" name="Line 263"/>
          <p:cNvSpPr>
            <a:spLocks noChangeAspect="1" noChangeShapeType="1"/>
          </p:cNvSpPr>
          <p:nvPr/>
        </p:nvSpPr>
        <p:spPr bwMode="auto">
          <a:xfrm>
            <a:off x="5392738" y="49545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5" name="Line 264"/>
          <p:cNvSpPr>
            <a:spLocks noChangeAspect="1" noChangeShapeType="1"/>
          </p:cNvSpPr>
          <p:nvPr/>
        </p:nvSpPr>
        <p:spPr bwMode="auto">
          <a:xfrm>
            <a:off x="5792788" y="49545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6" name="Line 265"/>
          <p:cNvSpPr>
            <a:spLocks noChangeAspect="1" noChangeShapeType="1"/>
          </p:cNvSpPr>
          <p:nvPr/>
        </p:nvSpPr>
        <p:spPr bwMode="auto">
          <a:xfrm>
            <a:off x="5792789" y="5272089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7" name="Line 266"/>
          <p:cNvSpPr>
            <a:spLocks noChangeAspect="1" noChangeShapeType="1"/>
          </p:cNvSpPr>
          <p:nvPr/>
        </p:nvSpPr>
        <p:spPr bwMode="auto">
          <a:xfrm>
            <a:off x="6189663" y="5272089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8" name="Line 267"/>
          <p:cNvSpPr>
            <a:spLocks noChangeAspect="1" noChangeShapeType="1"/>
          </p:cNvSpPr>
          <p:nvPr/>
        </p:nvSpPr>
        <p:spPr bwMode="auto">
          <a:xfrm>
            <a:off x="5591175" y="55102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9" name="Line 268"/>
          <p:cNvSpPr>
            <a:spLocks noChangeAspect="1" noChangeShapeType="1"/>
          </p:cNvSpPr>
          <p:nvPr/>
        </p:nvSpPr>
        <p:spPr bwMode="auto">
          <a:xfrm>
            <a:off x="5591175" y="57880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0" name="Line 269"/>
          <p:cNvSpPr>
            <a:spLocks noChangeAspect="1" noChangeShapeType="1"/>
          </p:cNvSpPr>
          <p:nvPr/>
        </p:nvSpPr>
        <p:spPr bwMode="auto">
          <a:xfrm flipH="1">
            <a:off x="6032500" y="5549900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1" name="Line 270"/>
          <p:cNvSpPr>
            <a:spLocks noChangeAspect="1" noChangeShapeType="1"/>
          </p:cNvSpPr>
          <p:nvPr/>
        </p:nvSpPr>
        <p:spPr bwMode="auto">
          <a:xfrm>
            <a:off x="5992813" y="5549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2" name="Line 271"/>
          <p:cNvSpPr>
            <a:spLocks noChangeAspect="1" noChangeShapeType="1"/>
          </p:cNvSpPr>
          <p:nvPr/>
        </p:nvSpPr>
        <p:spPr bwMode="auto">
          <a:xfrm flipH="1">
            <a:off x="7026275" y="3602038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3" name="Line 272"/>
          <p:cNvSpPr>
            <a:spLocks noChangeAspect="1" noChangeShapeType="1"/>
          </p:cNvSpPr>
          <p:nvPr/>
        </p:nvSpPr>
        <p:spPr bwMode="auto">
          <a:xfrm flipH="1">
            <a:off x="6827838" y="4157663"/>
            <a:ext cx="157162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4" name="Line 273"/>
          <p:cNvSpPr>
            <a:spLocks noChangeAspect="1" noChangeShapeType="1"/>
          </p:cNvSpPr>
          <p:nvPr/>
        </p:nvSpPr>
        <p:spPr bwMode="auto">
          <a:xfrm flipH="1">
            <a:off x="7424738" y="2767013"/>
            <a:ext cx="158750" cy="157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5" name="Line 274"/>
          <p:cNvSpPr>
            <a:spLocks noChangeAspect="1" noChangeShapeType="1"/>
          </p:cNvSpPr>
          <p:nvPr/>
        </p:nvSpPr>
        <p:spPr bwMode="auto">
          <a:xfrm flipH="1">
            <a:off x="6629400" y="4437063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6" name="Line 275"/>
          <p:cNvSpPr>
            <a:spLocks noChangeAspect="1" noChangeShapeType="1"/>
          </p:cNvSpPr>
          <p:nvPr/>
        </p:nvSpPr>
        <p:spPr bwMode="auto">
          <a:xfrm flipH="1">
            <a:off x="6427788" y="4714875"/>
            <a:ext cx="157162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7" name="Line 276"/>
          <p:cNvSpPr>
            <a:spLocks noChangeAspect="1" noChangeShapeType="1"/>
          </p:cNvSpPr>
          <p:nvPr/>
        </p:nvSpPr>
        <p:spPr bwMode="auto">
          <a:xfrm flipH="1">
            <a:off x="6230938" y="4994275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8" name="Line 277"/>
          <p:cNvSpPr>
            <a:spLocks noChangeAspect="1" noChangeShapeType="1"/>
          </p:cNvSpPr>
          <p:nvPr/>
        </p:nvSpPr>
        <p:spPr bwMode="auto">
          <a:xfrm>
            <a:off x="3838575" y="18907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9" name="Line 278"/>
          <p:cNvSpPr>
            <a:spLocks noChangeAspect="1" noChangeShapeType="1"/>
          </p:cNvSpPr>
          <p:nvPr/>
        </p:nvSpPr>
        <p:spPr bwMode="auto">
          <a:xfrm>
            <a:off x="4197350" y="2447925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0" name="Line 279"/>
          <p:cNvSpPr>
            <a:spLocks noChangeAspect="1" noChangeShapeType="1"/>
          </p:cNvSpPr>
          <p:nvPr/>
        </p:nvSpPr>
        <p:spPr bwMode="auto">
          <a:xfrm>
            <a:off x="4395789" y="3282950"/>
            <a:ext cx="160337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1" name="Line 280"/>
          <p:cNvSpPr>
            <a:spLocks noChangeAspect="1" noChangeShapeType="1"/>
          </p:cNvSpPr>
          <p:nvPr/>
        </p:nvSpPr>
        <p:spPr bwMode="auto">
          <a:xfrm>
            <a:off x="4833939" y="4119564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2" name="Line 281"/>
          <p:cNvSpPr>
            <a:spLocks noChangeAspect="1" noChangeShapeType="1"/>
          </p:cNvSpPr>
          <p:nvPr/>
        </p:nvSpPr>
        <p:spPr bwMode="auto">
          <a:xfrm>
            <a:off x="5033964" y="4435476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3" name="Line 282"/>
          <p:cNvSpPr>
            <a:spLocks noChangeAspect="1" noChangeShapeType="1"/>
          </p:cNvSpPr>
          <p:nvPr/>
        </p:nvSpPr>
        <p:spPr bwMode="auto">
          <a:xfrm>
            <a:off x="5230814" y="4675189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4" name="Line 283"/>
          <p:cNvSpPr>
            <a:spLocks noChangeAspect="1" noChangeShapeType="1"/>
          </p:cNvSpPr>
          <p:nvPr/>
        </p:nvSpPr>
        <p:spPr bwMode="auto">
          <a:xfrm flipH="1">
            <a:off x="7620000" y="1652588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5" name="Line 284"/>
          <p:cNvSpPr>
            <a:spLocks noChangeAspect="1" noChangeShapeType="1"/>
          </p:cNvSpPr>
          <p:nvPr/>
        </p:nvSpPr>
        <p:spPr bwMode="auto">
          <a:xfrm>
            <a:off x="7580313" y="24479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6" name="Line 285"/>
          <p:cNvSpPr>
            <a:spLocks noChangeAspect="1" noChangeShapeType="1"/>
          </p:cNvSpPr>
          <p:nvPr/>
        </p:nvSpPr>
        <p:spPr bwMode="auto">
          <a:xfrm flipH="1">
            <a:off x="7620000" y="2489201"/>
            <a:ext cx="1587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7" name="Line 286"/>
          <p:cNvSpPr>
            <a:spLocks noChangeAspect="1" noChangeShapeType="1"/>
          </p:cNvSpPr>
          <p:nvPr/>
        </p:nvSpPr>
        <p:spPr bwMode="auto">
          <a:xfrm flipH="1">
            <a:off x="7223125" y="3322638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8" name="Line 287"/>
          <p:cNvSpPr>
            <a:spLocks noChangeAspect="1" noChangeShapeType="1"/>
          </p:cNvSpPr>
          <p:nvPr/>
        </p:nvSpPr>
        <p:spPr bwMode="auto">
          <a:xfrm>
            <a:off x="5391150" y="5232400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9" name="Oval 288"/>
          <p:cNvSpPr>
            <a:spLocks noChangeAspect="1" noChangeArrowheads="1"/>
          </p:cNvSpPr>
          <p:nvPr/>
        </p:nvSpPr>
        <p:spPr bwMode="auto">
          <a:xfrm rot="-5400000">
            <a:off x="5750719" y="6266657"/>
            <a:ext cx="119063" cy="1206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50" name="Line 289"/>
          <p:cNvSpPr>
            <a:spLocks noChangeAspect="1" noChangeShapeType="1"/>
          </p:cNvSpPr>
          <p:nvPr/>
        </p:nvSpPr>
        <p:spPr bwMode="auto">
          <a:xfrm>
            <a:off x="5789613" y="6065839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1" name="Line 290"/>
          <p:cNvSpPr>
            <a:spLocks noChangeAspect="1" noChangeShapeType="1"/>
          </p:cNvSpPr>
          <p:nvPr/>
        </p:nvSpPr>
        <p:spPr bwMode="auto">
          <a:xfrm>
            <a:off x="5629275" y="61071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2" name="Line 291"/>
          <p:cNvSpPr>
            <a:spLocks noChangeAspect="1" noChangeShapeType="1"/>
          </p:cNvSpPr>
          <p:nvPr/>
        </p:nvSpPr>
        <p:spPr bwMode="auto">
          <a:xfrm flipH="1">
            <a:off x="5830888" y="5829300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3" name="Line 292"/>
          <p:cNvSpPr>
            <a:spLocks noChangeAspect="1" noChangeShapeType="1"/>
          </p:cNvSpPr>
          <p:nvPr/>
        </p:nvSpPr>
        <p:spPr bwMode="auto">
          <a:xfrm flipV="1">
            <a:off x="3522663" y="1771650"/>
            <a:ext cx="0" cy="4573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4" name="Text Box 293"/>
          <p:cNvSpPr txBox="1">
            <a:spLocks noChangeAspect="1" noChangeArrowheads="1"/>
          </p:cNvSpPr>
          <p:nvPr/>
        </p:nvSpPr>
        <p:spPr bwMode="auto">
          <a:xfrm>
            <a:off x="2803525" y="1447801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2755" name="Text Box 294"/>
          <p:cNvSpPr txBox="1">
            <a:spLocks noChangeAspect="1" noChangeArrowheads="1"/>
          </p:cNvSpPr>
          <p:nvPr/>
        </p:nvSpPr>
        <p:spPr bwMode="auto">
          <a:xfrm>
            <a:off x="2803525" y="3476626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2756" name="Line 297"/>
          <p:cNvSpPr>
            <a:spLocks noChangeAspect="1" noChangeShapeType="1"/>
          </p:cNvSpPr>
          <p:nvPr/>
        </p:nvSpPr>
        <p:spPr bwMode="auto">
          <a:xfrm>
            <a:off x="6100763" y="1371601"/>
            <a:ext cx="0" cy="383857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7" name="Text Box 298"/>
          <p:cNvSpPr txBox="1">
            <a:spLocks noChangeAspect="1" noChangeArrowheads="1"/>
          </p:cNvSpPr>
          <p:nvPr/>
        </p:nvSpPr>
        <p:spPr bwMode="auto">
          <a:xfrm>
            <a:off x="4213226" y="1143000"/>
            <a:ext cx="173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Population 1</a:t>
            </a:r>
          </a:p>
        </p:txBody>
      </p:sp>
      <p:sp>
        <p:nvSpPr>
          <p:cNvPr id="62758" name="Text Box 299"/>
          <p:cNvSpPr txBox="1">
            <a:spLocks noChangeAspect="1" noChangeArrowheads="1"/>
          </p:cNvSpPr>
          <p:nvPr/>
        </p:nvSpPr>
        <p:spPr bwMode="auto">
          <a:xfrm>
            <a:off x="6453188" y="1143000"/>
            <a:ext cx="173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Population 2</a:t>
            </a:r>
          </a:p>
        </p:txBody>
      </p:sp>
      <p:sp>
        <p:nvSpPr>
          <p:cNvPr id="62759" name="Text Box 300"/>
          <p:cNvSpPr txBox="1">
            <a:spLocks noChangeArrowheads="1"/>
          </p:cNvSpPr>
          <p:nvPr/>
        </p:nvSpPr>
        <p:spPr bwMode="auto">
          <a:xfrm>
            <a:off x="2040225" y="177225"/>
            <a:ext cx="8020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latin typeface="+mn-lt"/>
              </a:rPr>
              <a:t>Coalescent model with deep population subdivision</a:t>
            </a:r>
          </a:p>
        </p:txBody>
      </p:sp>
      <p:sp>
        <p:nvSpPr>
          <p:cNvPr id="62760" name="Text Box 303"/>
          <p:cNvSpPr txBox="1">
            <a:spLocks noChangeArrowheads="1"/>
          </p:cNvSpPr>
          <p:nvPr/>
        </p:nvSpPr>
        <p:spPr bwMode="auto">
          <a:xfrm>
            <a:off x="8040689" y="4970463"/>
            <a:ext cx="2553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Time of divergence (</a:t>
            </a:r>
            <a:r>
              <a:rPr lang="en-US" sz="2000" i="1" dirty="0"/>
              <a:t>T</a:t>
            </a:r>
            <a:r>
              <a:rPr lang="en-US" sz="2000" dirty="0"/>
              <a:t>)</a:t>
            </a:r>
          </a:p>
        </p:txBody>
      </p:sp>
      <p:sp>
        <p:nvSpPr>
          <p:cNvPr id="62761" name="Line 304"/>
          <p:cNvSpPr>
            <a:spLocks noChangeShapeType="1"/>
          </p:cNvSpPr>
          <p:nvPr/>
        </p:nvSpPr>
        <p:spPr bwMode="auto">
          <a:xfrm flipH="1">
            <a:off x="6483350" y="5181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62" name="Text Box 305"/>
          <p:cNvSpPr txBox="1">
            <a:spLocks noChangeArrowheads="1"/>
          </p:cNvSpPr>
          <p:nvPr/>
        </p:nvSpPr>
        <p:spPr bwMode="auto">
          <a:xfrm>
            <a:off x="5715001" y="762000"/>
            <a:ext cx="2041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Barrier to gene flow</a:t>
            </a:r>
          </a:p>
        </p:txBody>
      </p:sp>
      <p:sp>
        <p:nvSpPr>
          <p:cNvPr id="62763" name="Line 306"/>
          <p:cNvSpPr>
            <a:spLocks noChangeShapeType="1"/>
          </p:cNvSpPr>
          <p:nvPr/>
        </p:nvSpPr>
        <p:spPr bwMode="auto">
          <a:xfrm flipH="1">
            <a:off x="6096000" y="1143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9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 rot="-5400000">
            <a:off x="3939382" y="16288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 rot="-5400000">
            <a:off x="4138614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 rot="-5400000">
            <a:off x="4338639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spect="1" noChangeArrowheads="1"/>
          </p:cNvSpPr>
          <p:nvPr/>
        </p:nvSpPr>
        <p:spPr bwMode="auto">
          <a:xfrm rot="-5400000">
            <a:off x="5530851" y="16296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 rot="-5400000">
            <a:off x="4537076" y="16296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 rot="-5400000">
            <a:off x="4933951" y="16296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spect="1" noChangeArrowheads="1"/>
          </p:cNvSpPr>
          <p:nvPr/>
        </p:nvSpPr>
        <p:spPr bwMode="auto">
          <a:xfrm rot="-5400000">
            <a:off x="5133976" y="16296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spect="1" noChangeArrowheads="1"/>
          </p:cNvSpPr>
          <p:nvPr/>
        </p:nvSpPr>
        <p:spPr bwMode="auto">
          <a:xfrm rot="-5400000">
            <a:off x="5730876" y="16296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spect="1" noChangeArrowheads="1"/>
          </p:cNvSpPr>
          <p:nvPr/>
        </p:nvSpPr>
        <p:spPr bwMode="auto">
          <a:xfrm rot="-5400000">
            <a:off x="6130132" y="16288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spect="1" noChangeArrowheads="1"/>
          </p:cNvSpPr>
          <p:nvPr/>
        </p:nvSpPr>
        <p:spPr bwMode="auto">
          <a:xfrm rot="-5400000">
            <a:off x="7522370" y="16288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Oval 12"/>
          <p:cNvSpPr>
            <a:spLocks noChangeAspect="1" noChangeArrowheads="1"/>
          </p:cNvSpPr>
          <p:nvPr/>
        </p:nvSpPr>
        <p:spPr bwMode="auto">
          <a:xfrm rot="-5400000">
            <a:off x="7323139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Oval 13"/>
          <p:cNvSpPr>
            <a:spLocks noChangeAspect="1" noChangeArrowheads="1"/>
          </p:cNvSpPr>
          <p:nvPr/>
        </p:nvSpPr>
        <p:spPr bwMode="auto">
          <a:xfrm rot="-5400000">
            <a:off x="6329364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Oval 14"/>
          <p:cNvSpPr>
            <a:spLocks noChangeAspect="1" noChangeArrowheads="1"/>
          </p:cNvSpPr>
          <p:nvPr/>
        </p:nvSpPr>
        <p:spPr bwMode="auto">
          <a:xfrm rot="-5400000">
            <a:off x="6726239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spect="1" noChangeArrowheads="1"/>
          </p:cNvSpPr>
          <p:nvPr/>
        </p:nvSpPr>
        <p:spPr bwMode="auto">
          <a:xfrm rot="-5400000">
            <a:off x="6926264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624" name="Oval 16"/>
          <p:cNvSpPr>
            <a:spLocks noChangeAspect="1" noChangeArrowheads="1"/>
          </p:cNvSpPr>
          <p:nvPr/>
        </p:nvSpPr>
        <p:spPr bwMode="auto">
          <a:xfrm>
            <a:off x="7123114" y="1629617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spect="1" noChangeArrowheads="1"/>
          </p:cNvSpPr>
          <p:nvPr/>
        </p:nvSpPr>
        <p:spPr bwMode="auto">
          <a:xfrm>
            <a:off x="7920038" y="1629617"/>
            <a:ext cx="120650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spect="1" noChangeArrowheads="1"/>
          </p:cNvSpPr>
          <p:nvPr/>
        </p:nvSpPr>
        <p:spPr bwMode="auto">
          <a:xfrm rot="-5400000">
            <a:off x="4137026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27" name="Oval 19"/>
          <p:cNvSpPr>
            <a:spLocks noChangeAspect="1" noChangeArrowheads="1"/>
          </p:cNvSpPr>
          <p:nvPr/>
        </p:nvSpPr>
        <p:spPr bwMode="auto">
          <a:xfrm rot="-5400000">
            <a:off x="4337051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28" name="Oval 20"/>
          <p:cNvSpPr>
            <a:spLocks noChangeAspect="1" noChangeArrowheads="1"/>
          </p:cNvSpPr>
          <p:nvPr/>
        </p:nvSpPr>
        <p:spPr bwMode="auto">
          <a:xfrm rot="-5400000">
            <a:off x="5529264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29" name="Oval 21"/>
          <p:cNvSpPr>
            <a:spLocks noChangeAspect="1" noChangeArrowheads="1"/>
          </p:cNvSpPr>
          <p:nvPr/>
        </p:nvSpPr>
        <p:spPr bwMode="auto">
          <a:xfrm rot="-5400000">
            <a:off x="4535489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0" name="Oval 22"/>
          <p:cNvSpPr>
            <a:spLocks noChangeAspect="1" noChangeArrowheads="1"/>
          </p:cNvSpPr>
          <p:nvPr/>
        </p:nvSpPr>
        <p:spPr bwMode="auto">
          <a:xfrm rot="-5400000">
            <a:off x="4932364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1" name="Oval 23"/>
          <p:cNvSpPr>
            <a:spLocks noChangeAspect="1" noChangeArrowheads="1"/>
          </p:cNvSpPr>
          <p:nvPr/>
        </p:nvSpPr>
        <p:spPr bwMode="auto">
          <a:xfrm rot="-5400000">
            <a:off x="5132389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2" name="Oval 24"/>
          <p:cNvSpPr>
            <a:spLocks noChangeAspect="1" noChangeArrowheads="1"/>
          </p:cNvSpPr>
          <p:nvPr/>
        </p:nvSpPr>
        <p:spPr bwMode="auto">
          <a:xfrm rot="-5400000">
            <a:off x="5730082" y="190663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3" name="Oval 25"/>
          <p:cNvSpPr>
            <a:spLocks noChangeAspect="1" noChangeArrowheads="1"/>
          </p:cNvSpPr>
          <p:nvPr/>
        </p:nvSpPr>
        <p:spPr bwMode="auto">
          <a:xfrm rot="-5400000">
            <a:off x="6129339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4" name="Oval 26"/>
          <p:cNvSpPr>
            <a:spLocks noChangeAspect="1" noChangeArrowheads="1"/>
          </p:cNvSpPr>
          <p:nvPr/>
        </p:nvSpPr>
        <p:spPr bwMode="auto">
          <a:xfrm rot="-5400000">
            <a:off x="7720014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5" name="Oval 27"/>
          <p:cNvSpPr>
            <a:spLocks noChangeAspect="1" noChangeArrowheads="1"/>
          </p:cNvSpPr>
          <p:nvPr/>
        </p:nvSpPr>
        <p:spPr bwMode="auto">
          <a:xfrm rot="-5400000">
            <a:off x="7520782" y="190663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6" name="Oval 28"/>
          <p:cNvSpPr>
            <a:spLocks noChangeAspect="1" noChangeArrowheads="1"/>
          </p:cNvSpPr>
          <p:nvPr/>
        </p:nvSpPr>
        <p:spPr bwMode="auto">
          <a:xfrm rot="-5400000">
            <a:off x="7321551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7" name="Oval 29"/>
          <p:cNvSpPr>
            <a:spLocks noChangeAspect="1" noChangeArrowheads="1"/>
          </p:cNvSpPr>
          <p:nvPr/>
        </p:nvSpPr>
        <p:spPr bwMode="auto">
          <a:xfrm rot="-5400000">
            <a:off x="6327776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8" name="Oval 30"/>
          <p:cNvSpPr>
            <a:spLocks noChangeAspect="1" noChangeArrowheads="1"/>
          </p:cNvSpPr>
          <p:nvPr/>
        </p:nvSpPr>
        <p:spPr bwMode="auto">
          <a:xfrm rot="-5400000">
            <a:off x="6724651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9" name="Oval 31"/>
          <p:cNvSpPr>
            <a:spLocks noChangeAspect="1" noChangeArrowheads="1"/>
          </p:cNvSpPr>
          <p:nvPr/>
        </p:nvSpPr>
        <p:spPr bwMode="auto">
          <a:xfrm>
            <a:off x="7121526" y="1907430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40" name="Oval 32"/>
          <p:cNvSpPr>
            <a:spLocks noChangeAspect="1" noChangeArrowheads="1"/>
          </p:cNvSpPr>
          <p:nvPr/>
        </p:nvSpPr>
        <p:spPr bwMode="auto">
          <a:xfrm rot="-5400000">
            <a:off x="4336257" y="2186036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spect="1" noChangeArrowheads="1"/>
          </p:cNvSpPr>
          <p:nvPr/>
        </p:nvSpPr>
        <p:spPr bwMode="auto">
          <a:xfrm rot="-5400000">
            <a:off x="5528470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spect="1" noChangeArrowheads="1"/>
          </p:cNvSpPr>
          <p:nvPr/>
        </p:nvSpPr>
        <p:spPr bwMode="auto">
          <a:xfrm rot="-5400000">
            <a:off x="4534695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5"/>
          <p:cNvSpPr>
            <a:spLocks noChangeAspect="1" noChangeArrowheads="1"/>
          </p:cNvSpPr>
          <p:nvPr/>
        </p:nvSpPr>
        <p:spPr bwMode="auto">
          <a:xfrm rot="-5400000">
            <a:off x="4931570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6"/>
          <p:cNvSpPr>
            <a:spLocks noChangeAspect="1" noChangeArrowheads="1"/>
          </p:cNvSpPr>
          <p:nvPr/>
        </p:nvSpPr>
        <p:spPr bwMode="auto">
          <a:xfrm rot="-5400000">
            <a:off x="5131595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Oval 37"/>
          <p:cNvSpPr>
            <a:spLocks noChangeAspect="1" noChangeArrowheads="1"/>
          </p:cNvSpPr>
          <p:nvPr/>
        </p:nvSpPr>
        <p:spPr bwMode="auto">
          <a:xfrm rot="-5400000">
            <a:off x="5928520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Oval 38"/>
          <p:cNvSpPr>
            <a:spLocks noChangeAspect="1" noChangeArrowheads="1"/>
          </p:cNvSpPr>
          <p:nvPr/>
        </p:nvSpPr>
        <p:spPr bwMode="auto">
          <a:xfrm rot="-5400000">
            <a:off x="6128545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Oval 39"/>
          <p:cNvSpPr>
            <a:spLocks noChangeAspect="1" noChangeArrowheads="1"/>
          </p:cNvSpPr>
          <p:nvPr/>
        </p:nvSpPr>
        <p:spPr bwMode="auto">
          <a:xfrm rot="-5400000">
            <a:off x="7519988" y="2185242"/>
            <a:ext cx="120650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Oval 40"/>
          <p:cNvSpPr>
            <a:spLocks noChangeAspect="1" noChangeArrowheads="1"/>
          </p:cNvSpPr>
          <p:nvPr/>
        </p:nvSpPr>
        <p:spPr bwMode="auto">
          <a:xfrm rot="-5400000">
            <a:off x="7320757" y="2186036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Oval 41"/>
          <p:cNvSpPr>
            <a:spLocks noChangeAspect="1" noChangeArrowheads="1"/>
          </p:cNvSpPr>
          <p:nvPr/>
        </p:nvSpPr>
        <p:spPr bwMode="auto">
          <a:xfrm rot="-5400000">
            <a:off x="6326982" y="2186036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 rot="-5400000">
            <a:off x="6723857" y="2186036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7121526" y="2185242"/>
            <a:ext cx="120650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Oval 44"/>
          <p:cNvSpPr>
            <a:spLocks noChangeAspect="1" noChangeArrowheads="1"/>
          </p:cNvSpPr>
          <p:nvPr/>
        </p:nvSpPr>
        <p:spPr bwMode="auto">
          <a:xfrm rot="-5400000">
            <a:off x="4336257" y="2463848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Oval 45"/>
          <p:cNvSpPr>
            <a:spLocks noChangeAspect="1" noChangeArrowheads="1"/>
          </p:cNvSpPr>
          <p:nvPr/>
        </p:nvSpPr>
        <p:spPr bwMode="auto">
          <a:xfrm rot="-5400000">
            <a:off x="4931570" y="2463848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Oval 46"/>
          <p:cNvSpPr>
            <a:spLocks noChangeAspect="1" noChangeArrowheads="1"/>
          </p:cNvSpPr>
          <p:nvPr/>
        </p:nvSpPr>
        <p:spPr bwMode="auto">
          <a:xfrm rot="-5400000">
            <a:off x="5131595" y="2463848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Oval 47"/>
          <p:cNvSpPr>
            <a:spLocks noChangeAspect="1" noChangeArrowheads="1"/>
          </p:cNvSpPr>
          <p:nvPr/>
        </p:nvSpPr>
        <p:spPr bwMode="auto">
          <a:xfrm rot="-5400000">
            <a:off x="5729288" y="2463054"/>
            <a:ext cx="120650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Oval 48"/>
          <p:cNvSpPr>
            <a:spLocks noChangeAspect="1" noChangeArrowheads="1"/>
          </p:cNvSpPr>
          <p:nvPr/>
        </p:nvSpPr>
        <p:spPr bwMode="auto">
          <a:xfrm rot="-5400000">
            <a:off x="5928520" y="2463848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Oval 49"/>
          <p:cNvSpPr>
            <a:spLocks noChangeAspect="1" noChangeArrowheads="1"/>
          </p:cNvSpPr>
          <p:nvPr/>
        </p:nvSpPr>
        <p:spPr bwMode="auto">
          <a:xfrm rot="-5400000">
            <a:off x="7320757" y="2463848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Oval 50"/>
          <p:cNvSpPr>
            <a:spLocks noChangeAspect="1" noChangeArrowheads="1"/>
          </p:cNvSpPr>
          <p:nvPr/>
        </p:nvSpPr>
        <p:spPr bwMode="auto">
          <a:xfrm rot="-5400000">
            <a:off x="6326982" y="2463848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Oval 51"/>
          <p:cNvSpPr>
            <a:spLocks noChangeAspect="1" noChangeArrowheads="1"/>
          </p:cNvSpPr>
          <p:nvPr/>
        </p:nvSpPr>
        <p:spPr bwMode="auto">
          <a:xfrm rot="-5400000">
            <a:off x="6723857" y="2463848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Oval 52"/>
          <p:cNvSpPr>
            <a:spLocks noChangeAspect="1" noChangeArrowheads="1"/>
          </p:cNvSpPr>
          <p:nvPr/>
        </p:nvSpPr>
        <p:spPr bwMode="auto">
          <a:xfrm>
            <a:off x="7121526" y="2463054"/>
            <a:ext cx="120650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Oval 53"/>
          <p:cNvSpPr>
            <a:spLocks noChangeAspect="1" noChangeArrowheads="1"/>
          </p:cNvSpPr>
          <p:nvPr/>
        </p:nvSpPr>
        <p:spPr bwMode="auto">
          <a:xfrm rot="-5400000">
            <a:off x="4933951" y="38552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Oval 54"/>
          <p:cNvSpPr>
            <a:spLocks noChangeAspect="1" noChangeArrowheads="1"/>
          </p:cNvSpPr>
          <p:nvPr/>
        </p:nvSpPr>
        <p:spPr bwMode="auto">
          <a:xfrm rot="-5400000">
            <a:off x="5133976" y="38552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Oval 55"/>
          <p:cNvSpPr>
            <a:spLocks noChangeAspect="1" noChangeArrowheads="1"/>
          </p:cNvSpPr>
          <p:nvPr/>
        </p:nvSpPr>
        <p:spPr bwMode="auto">
          <a:xfrm rot="-5400000">
            <a:off x="5730876" y="38552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Oval 56"/>
          <p:cNvSpPr>
            <a:spLocks noChangeAspect="1" noChangeArrowheads="1"/>
          </p:cNvSpPr>
          <p:nvPr/>
        </p:nvSpPr>
        <p:spPr bwMode="auto">
          <a:xfrm rot="-5400000">
            <a:off x="6329364" y="3855292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Oval 57"/>
          <p:cNvSpPr>
            <a:spLocks noChangeAspect="1" noChangeArrowheads="1"/>
          </p:cNvSpPr>
          <p:nvPr/>
        </p:nvSpPr>
        <p:spPr bwMode="auto">
          <a:xfrm rot="-5400000">
            <a:off x="6726239" y="3855292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Oval 58"/>
          <p:cNvSpPr>
            <a:spLocks noChangeAspect="1" noChangeArrowheads="1"/>
          </p:cNvSpPr>
          <p:nvPr/>
        </p:nvSpPr>
        <p:spPr bwMode="auto">
          <a:xfrm rot="-5400000">
            <a:off x="4337051" y="274245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Oval 59"/>
          <p:cNvSpPr>
            <a:spLocks noChangeAspect="1" noChangeArrowheads="1"/>
          </p:cNvSpPr>
          <p:nvPr/>
        </p:nvSpPr>
        <p:spPr bwMode="auto">
          <a:xfrm rot="-5400000">
            <a:off x="4932364" y="2742455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Oval 60"/>
          <p:cNvSpPr>
            <a:spLocks noChangeAspect="1" noChangeArrowheads="1"/>
          </p:cNvSpPr>
          <p:nvPr/>
        </p:nvSpPr>
        <p:spPr bwMode="auto">
          <a:xfrm rot="-5400000">
            <a:off x="5132389" y="2742455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Oval 61"/>
          <p:cNvSpPr>
            <a:spLocks noChangeAspect="1" noChangeArrowheads="1"/>
          </p:cNvSpPr>
          <p:nvPr/>
        </p:nvSpPr>
        <p:spPr bwMode="auto">
          <a:xfrm rot="-5400000">
            <a:off x="5730082" y="2741661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Oval 62"/>
          <p:cNvSpPr>
            <a:spLocks noChangeAspect="1" noChangeArrowheads="1"/>
          </p:cNvSpPr>
          <p:nvPr/>
        </p:nvSpPr>
        <p:spPr bwMode="auto">
          <a:xfrm rot="-5400000">
            <a:off x="5929314" y="2742455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Oval 63"/>
          <p:cNvSpPr>
            <a:spLocks noChangeAspect="1" noChangeArrowheads="1"/>
          </p:cNvSpPr>
          <p:nvPr/>
        </p:nvSpPr>
        <p:spPr bwMode="auto">
          <a:xfrm rot="-5400000">
            <a:off x="7321551" y="274245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Oval 64"/>
          <p:cNvSpPr>
            <a:spLocks noChangeAspect="1" noChangeArrowheads="1"/>
          </p:cNvSpPr>
          <p:nvPr/>
        </p:nvSpPr>
        <p:spPr bwMode="auto">
          <a:xfrm rot="-5400000">
            <a:off x="6327776" y="274245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Oval 65"/>
          <p:cNvSpPr>
            <a:spLocks noChangeAspect="1" noChangeArrowheads="1"/>
          </p:cNvSpPr>
          <p:nvPr/>
        </p:nvSpPr>
        <p:spPr bwMode="auto">
          <a:xfrm rot="-5400000">
            <a:off x="6724651" y="274245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Oval 66"/>
          <p:cNvSpPr>
            <a:spLocks noChangeAspect="1" noChangeArrowheads="1"/>
          </p:cNvSpPr>
          <p:nvPr/>
        </p:nvSpPr>
        <p:spPr bwMode="auto">
          <a:xfrm rot="-5400000">
            <a:off x="4535489" y="30202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Oval 67"/>
          <p:cNvSpPr>
            <a:spLocks noChangeAspect="1" noChangeArrowheads="1"/>
          </p:cNvSpPr>
          <p:nvPr/>
        </p:nvSpPr>
        <p:spPr bwMode="auto">
          <a:xfrm rot="-5400000">
            <a:off x="4932364" y="30202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Oval 68"/>
          <p:cNvSpPr>
            <a:spLocks noChangeAspect="1" noChangeArrowheads="1"/>
          </p:cNvSpPr>
          <p:nvPr/>
        </p:nvSpPr>
        <p:spPr bwMode="auto">
          <a:xfrm rot="-5400000">
            <a:off x="5132389" y="30202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Oval 69"/>
          <p:cNvSpPr>
            <a:spLocks noChangeAspect="1" noChangeArrowheads="1"/>
          </p:cNvSpPr>
          <p:nvPr/>
        </p:nvSpPr>
        <p:spPr bwMode="auto">
          <a:xfrm rot="-5400000">
            <a:off x="5730082" y="3019473"/>
            <a:ext cx="119062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Oval 70"/>
          <p:cNvSpPr>
            <a:spLocks noChangeAspect="1" noChangeArrowheads="1"/>
          </p:cNvSpPr>
          <p:nvPr/>
        </p:nvSpPr>
        <p:spPr bwMode="auto">
          <a:xfrm rot="-5400000">
            <a:off x="5929314" y="30202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9" name="Oval 71"/>
          <p:cNvSpPr>
            <a:spLocks noChangeAspect="1" noChangeArrowheads="1"/>
          </p:cNvSpPr>
          <p:nvPr/>
        </p:nvSpPr>
        <p:spPr bwMode="auto">
          <a:xfrm rot="-5400000">
            <a:off x="6327776" y="30202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0" name="Oval 72"/>
          <p:cNvSpPr>
            <a:spLocks noChangeAspect="1" noChangeArrowheads="1"/>
          </p:cNvSpPr>
          <p:nvPr/>
        </p:nvSpPr>
        <p:spPr bwMode="auto">
          <a:xfrm rot="-5400000">
            <a:off x="6724651" y="30202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1" name="Oval 73"/>
          <p:cNvSpPr>
            <a:spLocks noChangeAspect="1" noChangeArrowheads="1"/>
          </p:cNvSpPr>
          <p:nvPr/>
        </p:nvSpPr>
        <p:spPr bwMode="auto">
          <a:xfrm>
            <a:off x="7121526" y="3020267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Oval 74"/>
          <p:cNvSpPr>
            <a:spLocks noChangeAspect="1" noChangeArrowheads="1"/>
          </p:cNvSpPr>
          <p:nvPr/>
        </p:nvSpPr>
        <p:spPr bwMode="auto">
          <a:xfrm rot="-5400000">
            <a:off x="4735514" y="32996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3" name="Oval 75"/>
          <p:cNvSpPr>
            <a:spLocks noChangeAspect="1" noChangeArrowheads="1"/>
          </p:cNvSpPr>
          <p:nvPr/>
        </p:nvSpPr>
        <p:spPr bwMode="auto">
          <a:xfrm rot="-5400000">
            <a:off x="4933951" y="32996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4" name="Oval 76"/>
          <p:cNvSpPr>
            <a:spLocks noChangeAspect="1" noChangeArrowheads="1"/>
          </p:cNvSpPr>
          <p:nvPr/>
        </p:nvSpPr>
        <p:spPr bwMode="auto">
          <a:xfrm rot="-5400000">
            <a:off x="5133976" y="32996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5" name="Oval 77"/>
          <p:cNvSpPr>
            <a:spLocks noChangeAspect="1" noChangeArrowheads="1"/>
          </p:cNvSpPr>
          <p:nvPr/>
        </p:nvSpPr>
        <p:spPr bwMode="auto">
          <a:xfrm rot="-5400000">
            <a:off x="5730876" y="32996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6" name="Oval 78"/>
          <p:cNvSpPr>
            <a:spLocks noChangeAspect="1" noChangeArrowheads="1"/>
          </p:cNvSpPr>
          <p:nvPr/>
        </p:nvSpPr>
        <p:spPr bwMode="auto">
          <a:xfrm rot="-5400000">
            <a:off x="6329364" y="32996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7" name="Oval 79"/>
          <p:cNvSpPr>
            <a:spLocks noChangeAspect="1" noChangeArrowheads="1"/>
          </p:cNvSpPr>
          <p:nvPr/>
        </p:nvSpPr>
        <p:spPr bwMode="auto">
          <a:xfrm rot="-5400000">
            <a:off x="6726239" y="32996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8" name="Oval 80"/>
          <p:cNvSpPr>
            <a:spLocks noChangeAspect="1" noChangeArrowheads="1"/>
          </p:cNvSpPr>
          <p:nvPr/>
        </p:nvSpPr>
        <p:spPr bwMode="auto">
          <a:xfrm rot="-5400000">
            <a:off x="6926264" y="32996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9" name="Oval 81"/>
          <p:cNvSpPr>
            <a:spLocks noChangeAspect="1" noChangeArrowheads="1"/>
          </p:cNvSpPr>
          <p:nvPr/>
        </p:nvSpPr>
        <p:spPr bwMode="auto">
          <a:xfrm rot="-5400000">
            <a:off x="4733926" y="357748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0" name="Oval 82"/>
          <p:cNvSpPr>
            <a:spLocks noChangeAspect="1" noChangeArrowheads="1"/>
          </p:cNvSpPr>
          <p:nvPr/>
        </p:nvSpPr>
        <p:spPr bwMode="auto">
          <a:xfrm rot="-5400000">
            <a:off x="4932364" y="357748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 rot="-5400000">
            <a:off x="5132389" y="357748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 rot="-5400000">
            <a:off x="5730082" y="357668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 rot="-5400000">
            <a:off x="6327776" y="357748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4" name="Oval 86"/>
          <p:cNvSpPr>
            <a:spLocks noChangeAspect="1" noChangeArrowheads="1"/>
          </p:cNvSpPr>
          <p:nvPr/>
        </p:nvSpPr>
        <p:spPr bwMode="auto">
          <a:xfrm rot="-5400000">
            <a:off x="6724651" y="357748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5" name="Oval 87"/>
          <p:cNvSpPr>
            <a:spLocks noChangeAspect="1" noChangeArrowheads="1"/>
          </p:cNvSpPr>
          <p:nvPr/>
        </p:nvSpPr>
        <p:spPr bwMode="auto">
          <a:xfrm rot="-5400000">
            <a:off x="6924676" y="357748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6" name="Oval 88"/>
          <p:cNvSpPr>
            <a:spLocks noChangeAspect="1" noChangeArrowheads="1"/>
          </p:cNvSpPr>
          <p:nvPr/>
        </p:nvSpPr>
        <p:spPr bwMode="auto">
          <a:xfrm rot="-5400000">
            <a:off x="5132389" y="4134692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7" name="Oval 89"/>
          <p:cNvSpPr>
            <a:spLocks noChangeAspect="1" noChangeArrowheads="1"/>
          </p:cNvSpPr>
          <p:nvPr/>
        </p:nvSpPr>
        <p:spPr bwMode="auto">
          <a:xfrm>
            <a:off x="5330826" y="41346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8" name="Oval 90"/>
          <p:cNvSpPr>
            <a:spLocks noChangeAspect="1" noChangeArrowheads="1"/>
          </p:cNvSpPr>
          <p:nvPr/>
        </p:nvSpPr>
        <p:spPr bwMode="auto">
          <a:xfrm rot="-5400000">
            <a:off x="5730082" y="4133898"/>
            <a:ext cx="119062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9" name="Oval 91"/>
          <p:cNvSpPr>
            <a:spLocks noChangeAspect="1" noChangeArrowheads="1"/>
          </p:cNvSpPr>
          <p:nvPr/>
        </p:nvSpPr>
        <p:spPr bwMode="auto">
          <a:xfrm rot="-5400000">
            <a:off x="6327776" y="41346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0" name="Oval 92"/>
          <p:cNvSpPr>
            <a:spLocks noChangeAspect="1" noChangeArrowheads="1"/>
          </p:cNvSpPr>
          <p:nvPr/>
        </p:nvSpPr>
        <p:spPr bwMode="auto">
          <a:xfrm rot="-5400000">
            <a:off x="6526214" y="4134692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1" name="Oval 93"/>
          <p:cNvSpPr>
            <a:spLocks noChangeAspect="1" noChangeArrowheads="1"/>
          </p:cNvSpPr>
          <p:nvPr/>
        </p:nvSpPr>
        <p:spPr bwMode="auto">
          <a:xfrm>
            <a:off x="5330826" y="4412505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2" name="Oval 94"/>
          <p:cNvSpPr>
            <a:spLocks noChangeAspect="1" noChangeArrowheads="1"/>
          </p:cNvSpPr>
          <p:nvPr/>
        </p:nvSpPr>
        <p:spPr bwMode="auto">
          <a:xfrm rot="-5400000">
            <a:off x="5730082" y="4411711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3" name="Oval 95"/>
          <p:cNvSpPr>
            <a:spLocks noChangeAspect="1" noChangeArrowheads="1"/>
          </p:cNvSpPr>
          <p:nvPr/>
        </p:nvSpPr>
        <p:spPr bwMode="auto">
          <a:xfrm rot="-5400000">
            <a:off x="6327776" y="441250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4" name="Oval 96"/>
          <p:cNvSpPr>
            <a:spLocks noChangeAspect="1" noChangeArrowheads="1"/>
          </p:cNvSpPr>
          <p:nvPr/>
        </p:nvSpPr>
        <p:spPr bwMode="auto">
          <a:xfrm>
            <a:off x="5330826" y="4691905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5" name="Oval 97"/>
          <p:cNvSpPr>
            <a:spLocks noChangeAspect="1" noChangeArrowheads="1"/>
          </p:cNvSpPr>
          <p:nvPr/>
        </p:nvSpPr>
        <p:spPr bwMode="auto">
          <a:xfrm rot="-5400000">
            <a:off x="5730082" y="4691111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6" name="Oval 98"/>
          <p:cNvSpPr>
            <a:spLocks noChangeAspect="1" noChangeArrowheads="1"/>
          </p:cNvSpPr>
          <p:nvPr/>
        </p:nvSpPr>
        <p:spPr bwMode="auto">
          <a:xfrm rot="-5400000">
            <a:off x="6129339" y="4691905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7" name="Oval 99"/>
          <p:cNvSpPr>
            <a:spLocks noChangeAspect="1" noChangeArrowheads="1"/>
          </p:cNvSpPr>
          <p:nvPr/>
        </p:nvSpPr>
        <p:spPr bwMode="auto">
          <a:xfrm rot="-5400000">
            <a:off x="5529264" y="49697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8" name="Oval 100"/>
          <p:cNvSpPr>
            <a:spLocks noChangeAspect="1" noChangeArrowheads="1"/>
          </p:cNvSpPr>
          <p:nvPr/>
        </p:nvSpPr>
        <p:spPr bwMode="auto">
          <a:xfrm rot="-5400000">
            <a:off x="5929314" y="49697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9" name="Oval 101"/>
          <p:cNvSpPr>
            <a:spLocks noChangeAspect="1" noChangeArrowheads="1"/>
          </p:cNvSpPr>
          <p:nvPr/>
        </p:nvSpPr>
        <p:spPr bwMode="auto">
          <a:xfrm rot="-5400000">
            <a:off x="6129339" y="49697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 rot="-5400000">
            <a:off x="5529264" y="52491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 rot="-5400000">
            <a:off x="5929314" y="52491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2" name="Oval 104"/>
          <p:cNvSpPr>
            <a:spLocks noChangeAspect="1" noChangeArrowheads="1"/>
          </p:cNvSpPr>
          <p:nvPr/>
        </p:nvSpPr>
        <p:spPr bwMode="auto">
          <a:xfrm rot="-5400000">
            <a:off x="3740151" y="13502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3" name="Oval 105"/>
          <p:cNvSpPr>
            <a:spLocks noChangeAspect="1" noChangeArrowheads="1"/>
          </p:cNvSpPr>
          <p:nvPr/>
        </p:nvSpPr>
        <p:spPr bwMode="auto">
          <a:xfrm rot="-5400000">
            <a:off x="3938589" y="13502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4" name="Oval 106"/>
          <p:cNvSpPr>
            <a:spLocks noChangeAspect="1" noChangeArrowheads="1"/>
          </p:cNvSpPr>
          <p:nvPr/>
        </p:nvSpPr>
        <p:spPr bwMode="auto">
          <a:xfrm rot="-5400000">
            <a:off x="4137026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5" name="Oval 107"/>
          <p:cNvSpPr>
            <a:spLocks noChangeAspect="1" noChangeArrowheads="1"/>
          </p:cNvSpPr>
          <p:nvPr/>
        </p:nvSpPr>
        <p:spPr bwMode="auto">
          <a:xfrm rot="-5400000">
            <a:off x="4337051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6" name="Oval 108"/>
          <p:cNvSpPr>
            <a:spLocks noChangeAspect="1" noChangeArrowheads="1"/>
          </p:cNvSpPr>
          <p:nvPr/>
        </p:nvSpPr>
        <p:spPr bwMode="auto">
          <a:xfrm rot="-5400000">
            <a:off x="4535489" y="135021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7" name="Oval 109"/>
          <p:cNvSpPr>
            <a:spLocks noChangeAspect="1" noChangeArrowheads="1"/>
          </p:cNvSpPr>
          <p:nvPr/>
        </p:nvSpPr>
        <p:spPr bwMode="auto">
          <a:xfrm rot="-5400000">
            <a:off x="4932364" y="135021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8" name="Oval 110"/>
          <p:cNvSpPr>
            <a:spLocks noChangeAspect="1" noChangeArrowheads="1"/>
          </p:cNvSpPr>
          <p:nvPr/>
        </p:nvSpPr>
        <p:spPr bwMode="auto">
          <a:xfrm rot="-5400000">
            <a:off x="5132389" y="135021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9" name="Oval 111"/>
          <p:cNvSpPr>
            <a:spLocks noChangeAspect="1" noChangeArrowheads="1"/>
          </p:cNvSpPr>
          <p:nvPr/>
        </p:nvSpPr>
        <p:spPr bwMode="auto">
          <a:xfrm>
            <a:off x="5330826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 rot="-5400000">
            <a:off x="5730082" y="13494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1" name="Oval 113"/>
          <p:cNvSpPr>
            <a:spLocks noChangeAspect="1" noChangeArrowheads="1"/>
          </p:cNvSpPr>
          <p:nvPr/>
        </p:nvSpPr>
        <p:spPr bwMode="auto">
          <a:xfrm rot="-5400000">
            <a:off x="6129339" y="135021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2" name="Oval 114"/>
          <p:cNvSpPr>
            <a:spLocks noChangeAspect="1" noChangeArrowheads="1"/>
          </p:cNvSpPr>
          <p:nvPr/>
        </p:nvSpPr>
        <p:spPr bwMode="auto">
          <a:xfrm rot="-5400000">
            <a:off x="7520782" y="13494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3" name="Oval 115"/>
          <p:cNvSpPr>
            <a:spLocks noChangeAspect="1" noChangeArrowheads="1"/>
          </p:cNvSpPr>
          <p:nvPr/>
        </p:nvSpPr>
        <p:spPr bwMode="auto">
          <a:xfrm rot="-5400000">
            <a:off x="7321551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4" name="Oval 116"/>
          <p:cNvSpPr>
            <a:spLocks noChangeAspect="1" noChangeArrowheads="1"/>
          </p:cNvSpPr>
          <p:nvPr/>
        </p:nvSpPr>
        <p:spPr bwMode="auto">
          <a:xfrm rot="-5400000">
            <a:off x="6327776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5" name="Oval 117"/>
          <p:cNvSpPr>
            <a:spLocks noChangeAspect="1" noChangeArrowheads="1"/>
          </p:cNvSpPr>
          <p:nvPr/>
        </p:nvSpPr>
        <p:spPr bwMode="auto">
          <a:xfrm rot="-5400000">
            <a:off x="6526214" y="13502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6" name="Oval 118"/>
          <p:cNvSpPr>
            <a:spLocks noChangeAspect="1" noChangeArrowheads="1"/>
          </p:cNvSpPr>
          <p:nvPr/>
        </p:nvSpPr>
        <p:spPr bwMode="auto">
          <a:xfrm rot="-5400000">
            <a:off x="6724651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7" name="Oval 119"/>
          <p:cNvSpPr>
            <a:spLocks noChangeAspect="1" noChangeArrowheads="1"/>
          </p:cNvSpPr>
          <p:nvPr/>
        </p:nvSpPr>
        <p:spPr bwMode="auto">
          <a:xfrm rot="-5400000">
            <a:off x="6924676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28" name="Oval 120"/>
          <p:cNvSpPr>
            <a:spLocks noChangeAspect="1" noChangeArrowheads="1"/>
          </p:cNvSpPr>
          <p:nvPr/>
        </p:nvSpPr>
        <p:spPr bwMode="auto">
          <a:xfrm>
            <a:off x="7121526" y="135021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9" name="Oval 121"/>
          <p:cNvSpPr>
            <a:spLocks noChangeAspect="1" noChangeArrowheads="1"/>
          </p:cNvSpPr>
          <p:nvPr/>
        </p:nvSpPr>
        <p:spPr bwMode="auto">
          <a:xfrm>
            <a:off x="7920039" y="1350217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0" name="Oval 122"/>
          <p:cNvSpPr>
            <a:spLocks noChangeAspect="1" noChangeArrowheads="1"/>
          </p:cNvSpPr>
          <p:nvPr/>
        </p:nvSpPr>
        <p:spPr bwMode="auto">
          <a:xfrm rot="-5400000">
            <a:off x="3740151" y="1072405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1" name="Oval 123"/>
          <p:cNvSpPr>
            <a:spLocks noChangeAspect="1" noChangeArrowheads="1"/>
          </p:cNvSpPr>
          <p:nvPr/>
        </p:nvSpPr>
        <p:spPr bwMode="auto">
          <a:xfrm rot="-5400000">
            <a:off x="3938589" y="1072405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2" name="Oval 124"/>
          <p:cNvSpPr>
            <a:spLocks noChangeAspect="1" noChangeArrowheads="1"/>
          </p:cNvSpPr>
          <p:nvPr/>
        </p:nvSpPr>
        <p:spPr bwMode="auto">
          <a:xfrm rot="-5400000">
            <a:off x="4137026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3" name="Oval 125"/>
          <p:cNvSpPr>
            <a:spLocks noChangeAspect="1" noChangeArrowheads="1"/>
          </p:cNvSpPr>
          <p:nvPr/>
        </p:nvSpPr>
        <p:spPr bwMode="auto">
          <a:xfrm rot="-5400000">
            <a:off x="4337051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4" name="Oval 126"/>
          <p:cNvSpPr>
            <a:spLocks noChangeAspect="1" noChangeArrowheads="1"/>
          </p:cNvSpPr>
          <p:nvPr/>
        </p:nvSpPr>
        <p:spPr bwMode="auto">
          <a:xfrm rot="-5400000">
            <a:off x="5529264" y="1072405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35" name="Oval 127"/>
          <p:cNvSpPr>
            <a:spLocks noChangeAspect="1" noChangeArrowheads="1"/>
          </p:cNvSpPr>
          <p:nvPr/>
        </p:nvSpPr>
        <p:spPr bwMode="auto">
          <a:xfrm rot="-5400000">
            <a:off x="4535489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6" name="Oval 128"/>
          <p:cNvSpPr>
            <a:spLocks noChangeAspect="1" noChangeArrowheads="1"/>
          </p:cNvSpPr>
          <p:nvPr/>
        </p:nvSpPr>
        <p:spPr bwMode="auto">
          <a:xfrm rot="-5400000">
            <a:off x="4733926" y="1072405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7" name="Oval 129"/>
          <p:cNvSpPr>
            <a:spLocks noChangeAspect="1" noChangeArrowheads="1"/>
          </p:cNvSpPr>
          <p:nvPr/>
        </p:nvSpPr>
        <p:spPr bwMode="auto">
          <a:xfrm rot="-5400000">
            <a:off x="4932364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8" name="Oval 130"/>
          <p:cNvSpPr>
            <a:spLocks noChangeAspect="1" noChangeArrowheads="1"/>
          </p:cNvSpPr>
          <p:nvPr/>
        </p:nvSpPr>
        <p:spPr bwMode="auto">
          <a:xfrm rot="-5400000">
            <a:off x="5132389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9" name="Oval 131"/>
          <p:cNvSpPr>
            <a:spLocks noChangeAspect="1" noChangeArrowheads="1"/>
          </p:cNvSpPr>
          <p:nvPr/>
        </p:nvSpPr>
        <p:spPr bwMode="auto">
          <a:xfrm>
            <a:off x="5330826" y="1072405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40" name="Oval 132"/>
          <p:cNvSpPr>
            <a:spLocks noChangeAspect="1" noChangeArrowheads="1"/>
          </p:cNvSpPr>
          <p:nvPr/>
        </p:nvSpPr>
        <p:spPr bwMode="auto">
          <a:xfrm rot="-5400000">
            <a:off x="5730082" y="1071611"/>
            <a:ext cx="119063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1" name="Oval 133"/>
          <p:cNvSpPr>
            <a:spLocks noChangeAspect="1" noChangeArrowheads="1"/>
          </p:cNvSpPr>
          <p:nvPr/>
        </p:nvSpPr>
        <p:spPr bwMode="auto">
          <a:xfrm rot="-5400000">
            <a:off x="5929314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2" name="Oval 134"/>
          <p:cNvSpPr>
            <a:spLocks noChangeAspect="1" noChangeArrowheads="1"/>
          </p:cNvSpPr>
          <p:nvPr/>
        </p:nvSpPr>
        <p:spPr bwMode="auto">
          <a:xfrm rot="-5400000">
            <a:off x="6129339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3" name="Oval 135"/>
          <p:cNvSpPr>
            <a:spLocks noChangeAspect="1" noChangeArrowheads="1"/>
          </p:cNvSpPr>
          <p:nvPr/>
        </p:nvSpPr>
        <p:spPr bwMode="auto">
          <a:xfrm rot="-5400000">
            <a:off x="7720014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4" name="Oval 136"/>
          <p:cNvSpPr>
            <a:spLocks noChangeAspect="1" noChangeArrowheads="1"/>
          </p:cNvSpPr>
          <p:nvPr/>
        </p:nvSpPr>
        <p:spPr bwMode="auto">
          <a:xfrm rot="-5400000">
            <a:off x="7520782" y="1071611"/>
            <a:ext cx="119063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5" name="Oval 137"/>
          <p:cNvSpPr>
            <a:spLocks noChangeAspect="1" noChangeArrowheads="1"/>
          </p:cNvSpPr>
          <p:nvPr/>
        </p:nvSpPr>
        <p:spPr bwMode="auto">
          <a:xfrm rot="-5400000">
            <a:off x="7321551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6" name="Oval 138"/>
          <p:cNvSpPr>
            <a:spLocks noChangeAspect="1" noChangeArrowheads="1"/>
          </p:cNvSpPr>
          <p:nvPr/>
        </p:nvSpPr>
        <p:spPr bwMode="auto">
          <a:xfrm rot="-5400000">
            <a:off x="6327776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7" name="Oval 139"/>
          <p:cNvSpPr>
            <a:spLocks noChangeAspect="1" noChangeArrowheads="1"/>
          </p:cNvSpPr>
          <p:nvPr/>
        </p:nvSpPr>
        <p:spPr bwMode="auto">
          <a:xfrm rot="-5400000">
            <a:off x="6526214" y="1072405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8" name="Oval 140"/>
          <p:cNvSpPr>
            <a:spLocks noChangeAspect="1" noChangeArrowheads="1"/>
          </p:cNvSpPr>
          <p:nvPr/>
        </p:nvSpPr>
        <p:spPr bwMode="auto">
          <a:xfrm rot="-5400000">
            <a:off x="6724651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spect="1" noChangeArrowheads="1"/>
          </p:cNvSpPr>
          <p:nvPr/>
        </p:nvSpPr>
        <p:spPr bwMode="auto">
          <a:xfrm rot="-5400000">
            <a:off x="6924676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50" name="Oval 142"/>
          <p:cNvSpPr>
            <a:spLocks noChangeAspect="1" noChangeArrowheads="1"/>
          </p:cNvSpPr>
          <p:nvPr/>
        </p:nvSpPr>
        <p:spPr bwMode="auto">
          <a:xfrm>
            <a:off x="7121526" y="1072405"/>
            <a:ext cx="120650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1" name="Oval 143"/>
          <p:cNvSpPr>
            <a:spLocks noChangeAspect="1" noChangeArrowheads="1"/>
          </p:cNvSpPr>
          <p:nvPr/>
        </p:nvSpPr>
        <p:spPr bwMode="auto">
          <a:xfrm>
            <a:off x="7920039" y="1072405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2" name="Oval 144"/>
          <p:cNvSpPr>
            <a:spLocks noChangeAspect="1" noChangeArrowheads="1"/>
          </p:cNvSpPr>
          <p:nvPr/>
        </p:nvSpPr>
        <p:spPr bwMode="auto">
          <a:xfrm rot="-5400000">
            <a:off x="5529264" y="55269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3" name="Oval 145"/>
          <p:cNvSpPr>
            <a:spLocks noChangeAspect="1" noChangeArrowheads="1"/>
          </p:cNvSpPr>
          <p:nvPr/>
        </p:nvSpPr>
        <p:spPr bwMode="auto">
          <a:xfrm rot="-5400000">
            <a:off x="5730082" y="552613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4" name="Line 146"/>
          <p:cNvSpPr>
            <a:spLocks noChangeAspect="1" noChangeShapeType="1"/>
          </p:cNvSpPr>
          <p:nvPr/>
        </p:nvSpPr>
        <p:spPr bwMode="auto">
          <a:xfrm>
            <a:off x="377983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5" name="Line 147"/>
          <p:cNvSpPr>
            <a:spLocks noChangeAspect="1" noChangeShapeType="1"/>
          </p:cNvSpPr>
          <p:nvPr/>
        </p:nvSpPr>
        <p:spPr bwMode="auto">
          <a:xfrm>
            <a:off x="3978276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6" name="Line 148"/>
          <p:cNvSpPr>
            <a:spLocks noChangeAspect="1" noChangeShapeType="1"/>
          </p:cNvSpPr>
          <p:nvPr/>
        </p:nvSpPr>
        <p:spPr bwMode="auto">
          <a:xfrm>
            <a:off x="4178301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7" name="Line 149"/>
          <p:cNvSpPr>
            <a:spLocks noChangeAspect="1" noChangeShapeType="1"/>
          </p:cNvSpPr>
          <p:nvPr/>
        </p:nvSpPr>
        <p:spPr bwMode="auto">
          <a:xfrm>
            <a:off x="437673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8" name="Line 150"/>
          <p:cNvSpPr>
            <a:spLocks noChangeAspect="1" noChangeShapeType="1"/>
          </p:cNvSpPr>
          <p:nvPr/>
        </p:nvSpPr>
        <p:spPr bwMode="auto">
          <a:xfrm>
            <a:off x="4575176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9" name="Line 151"/>
          <p:cNvSpPr>
            <a:spLocks noChangeAspect="1" noChangeShapeType="1"/>
          </p:cNvSpPr>
          <p:nvPr/>
        </p:nvSpPr>
        <p:spPr bwMode="auto">
          <a:xfrm>
            <a:off x="4813302" y="1151780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0" name="Line 152"/>
          <p:cNvSpPr>
            <a:spLocks noChangeAspect="1" noChangeShapeType="1"/>
          </p:cNvSpPr>
          <p:nvPr/>
        </p:nvSpPr>
        <p:spPr bwMode="auto">
          <a:xfrm flipH="1">
            <a:off x="5411788" y="119146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1" name="Line 153"/>
          <p:cNvSpPr>
            <a:spLocks noChangeAspect="1" noChangeShapeType="1"/>
          </p:cNvSpPr>
          <p:nvPr/>
        </p:nvSpPr>
        <p:spPr bwMode="auto">
          <a:xfrm>
            <a:off x="497363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2" name="Line 154"/>
          <p:cNvSpPr>
            <a:spLocks noChangeAspect="1" noChangeShapeType="1"/>
          </p:cNvSpPr>
          <p:nvPr/>
        </p:nvSpPr>
        <p:spPr bwMode="auto">
          <a:xfrm>
            <a:off x="517366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3" name="Line 155"/>
          <p:cNvSpPr>
            <a:spLocks noChangeAspect="1" noChangeShapeType="1"/>
          </p:cNvSpPr>
          <p:nvPr/>
        </p:nvSpPr>
        <p:spPr bwMode="auto">
          <a:xfrm>
            <a:off x="53705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4" name="Line 156"/>
          <p:cNvSpPr>
            <a:spLocks noChangeAspect="1" noChangeShapeType="1"/>
          </p:cNvSpPr>
          <p:nvPr/>
        </p:nvSpPr>
        <p:spPr bwMode="auto">
          <a:xfrm>
            <a:off x="5772151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5" name="Line 157"/>
          <p:cNvSpPr>
            <a:spLocks noChangeAspect="1" noChangeShapeType="1"/>
          </p:cNvSpPr>
          <p:nvPr/>
        </p:nvSpPr>
        <p:spPr bwMode="auto">
          <a:xfrm>
            <a:off x="6010277" y="1151780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6" name="Line 158"/>
          <p:cNvSpPr>
            <a:spLocks noChangeAspect="1" noChangeShapeType="1"/>
          </p:cNvSpPr>
          <p:nvPr/>
        </p:nvSpPr>
        <p:spPr bwMode="auto">
          <a:xfrm>
            <a:off x="61706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7" name="Line 159"/>
          <p:cNvSpPr>
            <a:spLocks noChangeAspect="1" noChangeShapeType="1"/>
          </p:cNvSpPr>
          <p:nvPr/>
        </p:nvSpPr>
        <p:spPr bwMode="auto">
          <a:xfrm>
            <a:off x="637063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8" name="Line 160"/>
          <p:cNvSpPr>
            <a:spLocks noChangeAspect="1" noChangeShapeType="1"/>
          </p:cNvSpPr>
          <p:nvPr/>
        </p:nvSpPr>
        <p:spPr bwMode="auto">
          <a:xfrm>
            <a:off x="656748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9" name="Line 161"/>
          <p:cNvSpPr>
            <a:spLocks noChangeAspect="1" noChangeShapeType="1"/>
          </p:cNvSpPr>
          <p:nvPr/>
        </p:nvSpPr>
        <p:spPr bwMode="auto">
          <a:xfrm>
            <a:off x="67675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0" name="Line 162"/>
          <p:cNvSpPr>
            <a:spLocks noChangeAspect="1" noChangeShapeType="1"/>
          </p:cNvSpPr>
          <p:nvPr/>
        </p:nvSpPr>
        <p:spPr bwMode="auto">
          <a:xfrm>
            <a:off x="6965951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1" name="Line 163"/>
          <p:cNvSpPr>
            <a:spLocks noChangeAspect="1" noChangeShapeType="1"/>
          </p:cNvSpPr>
          <p:nvPr/>
        </p:nvSpPr>
        <p:spPr bwMode="auto">
          <a:xfrm>
            <a:off x="7165976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2" name="Line 164"/>
          <p:cNvSpPr>
            <a:spLocks noChangeAspect="1" noChangeShapeType="1"/>
          </p:cNvSpPr>
          <p:nvPr/>
        </p:nvSpPr>
        <p:spPr bwMode="auto">
          <a:xfrm>
            <a:off x="73644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3" name="Line 165"/>
          <p:cNvSpPr>
            <a:spLocks noChangeAspect="1" noChangeShapeType="1"/>
          </p:cNvSpPr>
          <p:nvPr/>
        </p:nvSpPr>
        <p:spPr bwMode="auto">
          <a:xfrm>
            <a:off x="7562851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4" name="Line 166"/>
          <p:cNvSpPr>
            <a:spLocks noChangeAspect="1" noChangeShapeType="1"/>
          </p:cNvSpPr>
          <p:nvPr/>
        </p:nvSpPr>
        <p:spPr bwMode="auto">
          <a:xfrm>
            <a:off x="79613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5" name="Line 167"/>
          <p:cNvSpPr>
            <a:spLocks noChangeAspect="1" noChangeShapeType="1"/>
          </p:cNvSpPr>
          <p:nvPr/>
        </p:nvSpPr>
        <p:spPr bwMode="auto">
          <a:xfrm>
            <a:off x="43735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6" name="Line 168"/>
          <p:cNvSpPr>
            <a:spLocks noChangeAspect="1" noChangeShapeType="1"/>
          </p:cNvSpPr>
          <p:nvPr/>
        </p:nvSpPr>
        <p:spPr bwMode="auto">
          <a:xfrm>
            <a:off x="4573588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7" name="Line 169"/>
          <p:cNvSpPr>
            <a:spLocks noChangeAspect="1" noChangeShapeType="1"/>
          </p:cNvSpPr>
          <p:nvPr/>
        </p:nvSpPr>
        <p:spPr bwMode="auto">
          <a:xfrm>
            <a:off x="4972051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8" name="Line 170"/>
          <p:cNvSpPr>
            <a:spLocks noChangeAspect="1" noChangeShapeType="1"/>
          </p:cNvSpPr>
          <p:nvPr/>
        </p:nvSpPr>
        <p:spPr bwMode="auto">
          <a:xfrm>
            <a:off x="5170488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9" name="Line 171"/>
          <p:cNvSpPr>
            <a:spLocks noChangeAspect="1" noChangeShapeType="1"/>
          </p:cNvSpPr>
          <p:nvPr/>
        </p:nvSpPr>
        <p:spPr bwMode="auto">
          <a:xfrm>
            <a:off x="5408613" y="14295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0" name="Line 172"/>
          <p:cNvSpPr>
            <a:spLocks noChangeAspect="1" noChangeShapeType="1"/>
          </p:cNvSpPr>
          <p:nvPr/>
        </p:nvSpPr>
        <p:spPr bwMode="auto">
          <a:xfrm>
            <a:off x="57705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1" name="Line 173"/>
          <p:cNvSpPr>
            <a:spLocks noChangeAspect="1" noChangeShapeType="1"/>
          </p:cNvSpPr>
          <p:nvPr/>
        </p:nvSpPr>
        <p:spPr bwMode="auto">
          <a:xfrm>
            <a:off x="6169026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2" name="Line 174"/>
          <p:cNvSpPr>
            <a:spLocks noChangeAspect="1" noChangeShapeType="1"/>
          </p:cNvSpPr>
          <p:nvPr/>
        </p:nvSpPr>
        <p:spPr bwMode="auto">
          <a:xfrm>
            <a:off x="63674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3" name="Line 175"/>
          <p:cNvSpPr>
            <a:spLocks noChangeAspect="1" noChangeShapeType="1"/>
          </p:cNvSpPr>
          <p:nvPr/>
        </p:nvSpPr>
        <p:spPr bwMode="auto">
          <a:xfrm>
            <a:off x="6605588" y="14295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4" name="Line 176"/>
          <p:cNvSpPr>
            <a:spLocks noChangeAspect="1" noChangeShapeType="1"/>
          </p:cNvSpPr>
          <p:nvPr/>
        </p:nvSpPr>
        <p:spPr bwMode="auto">
          <a:xfrm>
            <a:off x="6765926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5" name="Line 177"/>
          <p:cNvSpPr>
            <a:spLocks noChangeAspect="1" noChangeShapeType="1"/>
          </p:cNvSpPr>
          <p:nvPr/>
        </p:nvSpPr>
        <p:spPr bwMode="auto">
          <a:xfrm>
            <a:off x="69643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6" name="Line 178"/>
          <p:cNvSpPr>
            <a:spLocks noChangeAspect="1" noChangeShapeType="1"/>
          </p:cNvSpPr>
          <p:nvPr/>
        </p:nvSpPr>
        <p:spPr bwMode="auto">
          <a:xfrm>
            <a:off x="7162801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7" name="Line 179"/>
          <p:cNvSpPr>
            <a:spLocks noChangeAspect="1" noChangeShapeType="1"/>
          </p:cNvSpPr>
          <p:nvPr/>
        </p:nvSpPr>
        <p:spPr bwMode="auto">
          <a:xfrm>
            <a:off x="7362826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8" name="Line 180"/>
          <p:cNvSpPr>
            <a:spLocks noChangeAspect="1" noChangeShapeType="1"/>
          </p:cNvSpPr>
          <p:nvPr/>
        </p:nvSpPr>
        <p:spPr bwMode="auto">
          <a:xfrm>
            <a:off x="75612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9" name="Line 181"/>
          <p:cNvSpPr>
            <a:spLocks noChangeAspect="1" noChangeShapeType="1"/>
          </p:cNvSpPr>
          <p:nvPr/>
        </p:nvSpPr>
        <p:spPr bwMode="auto">
          <a:xfrm>
            <a:off x="7959726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0" name="Line 182"/>
          <p:cNvSpPr>
            <a:spLocks noChangeAspect="1" noChangeShapeType="1"/>
          </p:cNvSpPr>
          <p:nvPr/>
        </p:nvSpPr>
        <p:spPr bwMode="auto">
          <a:xfrm>
            <a:off x="4017963" y="14295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1" name="Line 183"/>
          <p:cNvSpPr>
            <a:spLocks noChangeAspect="1" noChangeShapeType="1"/>
          </p:cNvSpPr>
          <p:nvPr/>
        </p:nvSpPr>
        <p:spPr bwMode="auto">
          <a:xfrm>
            <a:off x="4178301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2" name="Line 184"/>
          <p:cNvSpPr>
            <a:spLocks noChangeAspect="1" noChangeShapeType="1"/>
          </p:cNvSpPr>
          <p:nvPr/>
        </p:nvSpPr>
        <p:spPr bwMode="auto">
          <a:xfrm>
            <a:off x="7362826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3" name="Line 185"/>
          <p:cNvSpPr>
            <a:spLocks noChangeAspect="1" noChangeShapeType="1"/>
          </p:cNvSpPr>
          <p:nvPr/>
        </p:nvSpPr>
        <p:spPr bwMode="auto">
          <a:xfrm>
            <a:off x="7562851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4" name="Line 186"/>
          <p:cNvSpPr>
            <a:spLocks noChangeAspect="1" noChangeShapeType="1"/>
          </p:cNvSpPr>
          <p:nvPr/>
        </p:nvSpPr>
        <p:spPr bwMode="auto">
          <a:xfrm>
            <a:off x="4017963" y="1707405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5" name="Line 187"/>
          <p:cNvSpPr>
            <a:spLocks noChangeAspect="1" noChangeShapeType="1"/>
          </p:cNvSpPr>
          <p:nvPr/>
        </p:nvSpPr>
        <p:spPr bwMode="auto">
          <a:xfrm>
            <a:off x="4178301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6" name="Line 188"/>
          <p:cNvSpPr>
            <a:spLocks noChangeAspect="1" noChangeShapeType="1"/>
          </p:cNvSpPr>
          <p:nvPr/>
        </p:nvSpPr>
        <p:spPr bwMode="auto">
          <a:xfrm>
            <a:off x="4376738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7" name="Line 189"/>
          <p:cNvSpPr>
            <a:spLocks noChangeAspect="1" noChangeShapeType="1"/>
          </p:cNvSpPr>
          <p:nvPr/>
        </p:nvSpPr>
        <p:spPr bwMode="auto">
          <a:xfrm>
            <a:off x="4575176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8" name="Line 190"/>
          <p:cNvSpPr>
            <a:spLocks noChangeAspect="1" noChangeShapeType="1"/>
          </p:cNvSpPr>
          <p:nvPr/>
        </p:nvSpPr>
        <p:spPr bwMode="auto">
          <a:xfrm>
            <a:off x="4973638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9" name="Line 191"/>
          <p:cNvSpPr>
            <a:spLocks noChangeAspect="1" noChangeShapeType="1"/>
          </p:cNvSpPr>
          <p:nvPr/>
        </p:nvSpPr>
        <p:spPr bwMode="auto">
          <a:xfrm>
            <a:off x="5173663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0" name="Line 192"/>
          <p:cNvSpPr>
            <a:spLocks noChangeAspect="1" noChangeShapeType="1"/>
          </p:cNvSpPr>
          <p:nvPr/>
        </p:nvSpPr>
        <p:spPr bwMode="auto">
          <a:xfrm>
            <a:off x="5572126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1" name="Line 193"/>
          <p:cNvSpPr>
            <a:spLocks noChangeAspect="1" noChangeShapeType="1"/>
          </p:cNvSpPr>
          <p:nvPr/>
        </p:nvSpPr>
        <p:spPr bwMode="auto">
          <a:xfrm>
            <a:off x="5772151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2" name="Line 194"/>
          <p:cNvSpPr>
            <a:spLocks noChangeAspect="1" noChangeShapeType="1"/>
          </p:cNvSpPr>
          <p:nvPr/>
        </p:nvSpPr>
        <p:spPr bwMode="auto">
          <a:xfrm>
            <a:off x="6170613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3" name="Line 195"/>
          <p:cNvSpPr>
            <a:spLocks noChangeAspect="1" noChangeShapeType="1"/>
          </p:cNvSpPr>
          <p:nvPr/>
        </p:nvSpPr>
        <p:spPr bwMode="auto">
          <a:xfrm>
            <a:off x="6370638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4" name="Line 196"/>
          <p:cNvSpPr>
            <a:spLocks noChangeAspect="1" noChangeShapeType="1"/>
          </p:cNvSpPr>
          <p:nvPr/>
        </p:nvSpPr>
        <p:spPr bwMode="auto">
          <a:xfrm>
            <a:off x="6767513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5" name="Line 197"/>
          <p:cNvSpPr>
            <a:spLocks noChangeAspect="1" noChangeShapeType="1"/>
          </p:cNvSpPr>
          <p:nvPr/>
        </p:nvSpPr>
        <p:spPr bwMode="auto">
          <a:xfrm>
            <a:off x="7005638" y="1707405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6" name="Line 198"/>
          <p:cNvSpPr>
            <a:spLocks noChangeAspect="1" noChangeShapeType="1"/>
          </p:cNvSpPr>
          <p:nvPr/>
        </p:nvSpPr>
        <p:spPr bwMode="auto">
          <a:xfrm>
            <a:off x="7165976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7" name="Line 199"/>
          <p:cNvSpPr>
            <a:spLocks noChangeAspect="1" noChangeShapeType="1"/>
          </p:cNvSpPr>
          <p:nvPr/>
        </p:nvSpPr>
        <p:spPr bwMode="auto">
          <a:xfrm>
            <a:off x="6765926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8" name="Line 200"/>
          <p:cNvSpPr>
            <a:spLocks noChangeAspect="1" noChangeShapeType="1"/>
          </p:cNvSpPr>
          <p:nvPr/>
        </p:nvSpPr>
        <p:spPr bwMode="auto">
          <a:xfrm>
            <a:off x="7164388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9" name="Line 201"/>
          <p:cNvSpPr>
            <a:spLocks noChangeAspect="1" noChangeShapeType="1"/>
          </p:cNvSpPr>
          <p:nvPr/>
        </p:nvSpPr>
        <p:spPr bwMode="auto">
          <a:xfrm>
            <a:off x="7362826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0" name="Line 202"/>
          <p:cNvSpPr>
            <a:spLocks noChangeAspect="1" noChangeShapeType="1"/>
          </p:cNvSpPr>
          <p:nvPr/>
        </p:nvSpPr>
        <p:spPr bwMode="auto">
          <a:xfrm>
            <a:off x="5173663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1" name="Line 203"/>
          <p:cNvSpPr>
            <a:spLocks noChangeAspect="1" noChangeShapeType="1"/>
          </p:cNvSpPr>
          <p:nvPr/>
        </p:nvSpPr>
        <p:spPr bwMode="auto">
          <a:xfrm>
            <a:off x="5572126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2" name="Line 204"/>
          <p:cNvSpPr>
            <a:spLocks noChangeAspect="1" noChangeShapeType="1"/>
          </p:cNvSpPr>
          <p:nvPr/>
        </p:nvSpPr>
        <p:spPr bwMode="auto">
          <a:xfrm>
            <a:off x="5813426" y="2026493"/>
            <a:ext cx="1587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" name="Line 205"/>
          <p:cNvSpPr>
            <a:spLocks noChangeAspect="1" noChangeShapeType="1"/>
          </p:cNvSpPr>
          <p:nvPr/>
        </p:nvSpPr>
        <p:spPr bwMode="auto">
          <a:xfrm>
            <a:off x="6172201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4" name="Line 206"/>
          <p:cNvSpPr>
            <a:spLocks noChangeAspect="1" noChangeShapeType="1"/>
          </p:cNvSpPr>
          <p:nvPr/>
        </p:nvSpPr>
        <p:spPr bwMode="auto">
          <a:xfrm>
            <a:off x="6370638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5" name="Line 207"/>
          <p:cNvSpPr>
            <a:spLocks noChangeAspect="1" noChangeShapeType="1"/>
          </p:cNvSpPr>
          <p:nvPr/>
        </p:nvSpPr>
        <p:spPr bwMode="auto">
          <a:xfrm>
            <a:off x="6769101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6" name="Line 208"/>
          <p:cNvSpPr>
            <a:spLocks noChangeAspect="1" noChangeShapeType="1"/>
          </p:cNvSpPr>
          <p:nvPr/>
        </p:nvSpPr>
        <p:spPr bwMode="auto">
          <a:xfrm>
            <a:off x="7167563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7" name="Line 209"/>
          <p:cNvSpPr>
            <a:spLocks noChangeAspect="1" noChangeShapeType="1"/>
          </p:cNvSpPr>
          <p:nvPr/>
        </p:nvSpPr>
        <p:spPr bwMode="auto">
          <a:xfrm>
            <a:off x="7364413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8" name="Line 210"/>
          <p:cNvSpPr>
            <a:spLocks noChangeAspect="1" noChangeShapeType="1"/>
          </p:cNvSpPr>
          <p:nvPr/>
        </p:nvSpPr>
        <p:spPr bwMode="auto">
          <a:xfrm>
            <a:off x="5970588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9" name="Line 211"/>
          <p:cNvSpPr>
            <a:spLocks noChangeAspect="1" noChangeShapeType="1"/>
          </p:cNvSpPr>
          <p:nvPr/>
        </p:nvSpPr>
        <p:spPr bwMode="auto">
          <a:xfrm>
            <a:off x="6369051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0" name="Line 212"/>
          <p:cNvSpPr>
            <a:spLocks noChangeAspect="1" noChangeShapeType="1"/>
          </p:cNvSpPr>
          <p:nvPr/>
        </p:nvSpPr>
        <p:spPr bwMode="auto">
          <a:xfrm>
            <a:off x="4973638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1" name="Line 213"/>
          <p:cNvSpPr>
            <a:spLocks noChangeAspect="1" noChangeShapeType="1"/>
          </p:cNvSpPr>
          <p:nvPr/>
        </p:nvSpPr>
        <p:spPr bwMode="auto">
          <a:xfrm>
            <a:off x="5173663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2" name="Line 214"/>
          <p:cNvSpPr>
            <a:spLocks noChangeAspect="1" noChangeShapeType="1"/>
          </p:cNvSpPr>
          <p:nvPr/>
        </p:nvSpPr>
        <p:spPr bwMode="auto">
          <a:xfrm>
            <a:off x="5608638" y="2264618"/>
            <a:ext cx="160338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3" name="Line 215"/>
          <p:cNvSpPr>
            <a:spLocks noChangeAspect="1" noChangeShapeType="1"/>
          </p:cNvSpPr>
          <p:nvPr/>
        </p:nvSpPr>
        <p:spPr bwMode="auto">
          <a:xfrm>
            <a:off x="4378326" y="19868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4" name="Line 216"/>
          <p:cNvSpPr>
            <a:spLocks noChangeAspect="1" noChangeShapeType="1"/>
          </p:cNvSpPr>
          <p:nvPr/>
        </p:nvSpPr>
        <p:spPr bwMode="auto">
          <a:xfrm>
            <a:off x="4576763" y="19868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5" name="Line 217"/>
          <p:cNvSpPr>
            <a:spLocks noChangeAspect="1" noChangeShapeType="1"/>
          </p:cNvSpPr>
          <p:nvPr/>
        </p:nvSpPr>
        <p:spPr bwMode="auto">
          <a:xfrm>
            <a:off x="4975226" y="19868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6" name="Line 218"/>
          <p:cNvSpPr>
            <a:spLocks noChangeAspect="1" noChangeShapeType="1"/>
          </p:cNvSpPr>
          <p:nvPr/>
        </p:nvSpPr>
        <p:spPr bwMode="auto">
          <a:xfrm flipH="1">
            <a:off x="4418013" y="2304304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7" name="Line 219"/>
          <p:cNvSpPr>
            <a:spLocks noChangeAspect="1" noChangeShapeType="1"/>
          </p:cNvSpPr>
          <p:nvPr/>
        </p:nvSpPr>
        <p:spPr bwMode="auto">
          <a:xfrm>
            <a:off x="4376738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8" name="Line 220"/>
          <p:cNvSpPr>
            <a:spLocks noChangeAspect="1" noChangeShapeType="1"/>
          </p:cNvSpPr>
          <p:nvPr/>
        </p:nvSpPr>
        <p:spPr bwMode="auto">
          <a:xfrm>
            <a:off x="6365876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9" name="Line 221"/>
          <p:cNvSpPr>
            <a:spLocks noChangeAspect="1" noChangeShapeType="1"/>
          </p:cNvSpPr>
          <p:nvPr/>
        </p:nvSpPr>
        <p:spPr bwMode="auto">
          <a:xfrm>
            <a:off x="6767513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0" name="Line 222"/>
          <p:cNvSpPr>
            <a:spLocks noChangeAspect="1" noChangeShapeType="1"/>
          </p:cNvSpPr>
          <p:nvPr/>
        </p:nvSpPr>
        <p:spPr bwMode="auto">
          <a:xfrm>
            <a:off x="7204076" y="2583704"/>
            <a:ext cx="15875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1" name="Line 223"/>
          <p:cNvSpPr>
            <a:spLocks noChangeAspect="1" noChangeShapeType="1"/>
          </p:cNvSpPr>
          <p:nvPr/>
        </p:nvSpPr>
        <p:spPr bwMode="auto">
          <a:xfrm>
            <a:off x="7362826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2" name="Line 224"/>
          <p:cNvSpPr>
            <a:spLocks noChangeAspect="1" noChangeShapeType="1"/>
          </p:cNvSpPr>
          <p:nvPr/>
        </p:nvSpPr>
        <p:spPr bwMode="auto">
          <a:xfrm>
            <a:off x="5773738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3" name="Line 225"/>
          <p:cNvSpPr>
            <a:spLocks noChangeAspect="1" noChangeShapeType="1"/>
          </p:cNvSpPr>
          <p:nvPr/>
        </p:nvSpPr>
        <p:spPr bwMode="auto">
          <a:xfrm>
            <a:off x="5972176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4" name="Line 226"/>
          <p:cNvSpPr>
            <a:spLocks noChangeAspect="1" noChangeShapeType="1"/>
          </p:cNvSpPr>
          <p:nvPr/>
        </p:nvSpPr>
        <p:spPr bwMode="auto">
          <a:xfrm>
            <a:off x="4973638" y="25440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5" name="Line 227"/>
          <p:cNvSpPr>
            <a:spLocks noChangeAspect="1" noChangeShapeType="1"/>
          </p:cNvSpPr>
          <p:nvPr/>
        </p:nvSpPr>
        <p:spPr bwMode="auto">
          <a:xfrm>
            <a:off x="5173663" y="25440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6" name="Line 228"/>
          <p:cNvSpPr>
            <a:spLocks noChangeAspect="1" noChangeShapeType="1"/>
          </p:cNvSpPr>
          <p:nvPr/>
        </p:nvSpPr>
        <p:spPr bwMode="auto">
          <a:xfrm>
            <a:off x="4376738" y="25440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7" name="Line 229"/>
          <p:cNvSpPr>
            <a:spLocks noChangeAspect="1" noChangeShapeType="1"/>
          </p:cNvSpPr>
          <p:nvPr/>
        </p:nvSpPr>
        <p:spPr bwMode="auto">
          <a:xfrm>
            <a:off x="4973638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8" name="Line 230"/>
          <p:cNvSpPr>
            <a:spLocks noChangeAspect="1" noChangeShapeType="1"/>
          </p:cNvSpPr>
          <p:nvPr/>
        </p:nvSpPr>
        <p:spPr bwMode="auto">
          <a:xfrm>
            <a:off x="5173663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9" name="Line 231"/>
          <p:cNvSpPr>
            <a:spLocks noChangeAspect="1" noChangeShapeType="1"/>
          </p:cNvSpPr>
          <p:nvPr/>
        </p:nvSpPr>
        <p:spPr bwMode="auto">
          <a:xfrm>
            <a:off x="5772151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0" name="Line 232"/>
          <p:cNvSpPr>
            <a:spLocks noChangeAspect="1" noChangeShapeType="1"/>
          </p:cNvSpPr>
          <p:nvPr/>
        </p:nvSpPr>
        <p:spPr bwMode="auto">
          <a:xfrm>
            <a:off x="5972176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1" name="Line 233"/>
          <p:cNvSpPr>
            <a:spLocks noChangeAspect="1" noChangeShapeType="1"/>
          </p:cNvSpPr>
          <p:nvPr/>
        </p:nvSpPr>
        <p:spPr bwMode="auto">
          <a:xfrm>
            <a:off x="6370638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2" name="Line 234"/>
          <p:cNvSpPr>
            <a:spLocks noChangeAspect="1" noChangeShapeType="1"/>
          </p:cNvSpPr>
          <p:nvPr/>
        </p:nvSpPr>
        <p:spPr bwMode="auto">
          <a:xfrm>
            <a:off x="6767513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3" name="Line 235"/>
          <p:cNvSpPr>
            <a:spLocks noChangeAspect="1" noChangeShapeType="1"/>
          </p:cNvSpPr>
          <p:nvPr/>
        </p:nvSpPr>
        <p:spPr bwMode="auto">
          <a:xfrm>
            <a:off x="4973638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4" name="Line 236"/>
          <p:cNvSpPr>
            <a:spLocks noChangeAspect="1" noChangeShapeType="1"/>
          </p:cNvSpPr>
          <p:nvPr/>
        </p:nvSpPr>
        <p:spPr bwMode="auto">
          <a:xfrm>
            <a:off x="5173663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5" name="Line 237"/>
          <p:cNvSpPr>
            <a:spLocks noChangeAspect="1" noChangeShapeType="1"/>
          </p:cNvSpPr>
          <p:nvPr/>
        </p:nvSpPr>
        <p:spPr bwMode="auto">
          <a:xfrm flipH="1">
            <a:off x="5813426" y="3139330"/>
            <a:ext cx="1587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6" name="Line 238"/>
          <p:cNvSpPr>
            <a:spLocks noChangeAspect="1" noChangeShapeType="1"/>
          </p:cNvSpPr>
          <p:nvPr/>
        </p:nvSpPr>
        <p:spPr bwMode="auto">
          <a:xfrm>
            <a:off x="5772151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7" name="Line 239"/>
          <p:cNvSpPr>
            <a:spLocks noChangeAspect="1" noChangeShapeType="1"/>
          </p:cNvSpPr>
          <p:nvPr/>
        </p:nvSpPr>
        <p:spPr bwMode="auto">
          <a:xfrm>
            <a:off x="6370638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8" name="Line 240"/>
          <p:cNvSpPr>
            <a:spLocks noChangeAspect="1" noChangeShapeType="1"/>
          </p:cNvSpPr>
          <p:nvPr/>
        </p:nvSpPr>
        <p:spPr bwMode="auto">
          <a:xfrm>
            <a:off x="6769101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9" name="Line 241"/>
          <p:cNvSpPr>
            <a:spLocks noChangeAspect="1" noChangeShapeType="1"/>
          </p:cNvSpPr>
          <p:nvPr/>
        </p:nvSpPr>
        <p:spPr bwMode="auto">
          <a:xfrm>
            <a:off x="4616451" y="3099643"/>
            <a:ext cx="1587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0" name="Line 242"/>
          <p:cNvSpPr>
            <a:spLocks noChangeAspect="1" noChangeShapeType="1"/>
          </p:cNvSpPr>
          <p:nvPr/>
        </p:nvSpPr>
        <p:spPr bwMode="auto">
          <a:xfrm>
            <a:off x="4773613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1" name="Line 243"/>
          <p:cNvSpPr>
            <a:spLocks noChangeAspect="1" noChangeShapeType="1"/>
          </p:cNvSpPr>
          <p:nvPr/>
        </p:nvSpPr>
        <p:spPr bwMode="auto">
          <a:xfrm>
            <a:off x="4972051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2" name="Line 244"/>
          <p:cNvSpPr>
            <a:spLocks noChangeAspect="1" noChangeShapeType="1"/>
          </p:cNvSpPr>
          <p:nvPr/>
        </p:nvSpPr>
        <p:spPr bwMode="auto">
          <a:xfrm>
            <a:off x="5170488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3" name="Line 245"/>
          <p:cNvSpPr>
            <a:spLocks noChangeAspect="1" noChangeShapeType="1"/>
          </p:cNvSpPr>
          <p:nvPr/>
        </p:nvSpPr>
        <p:spPr bwMode="auto">
          <a:xfrm>
            <a:off x="5770563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4" name="Line 246"/>
          <p:cNvSpPr>
            <a:spLocks noChangeAspect="1" noChangeShapeType="1"/>
          </p:cNvSpPr>
          <p:nvPr/>
        </p:nvSpPr>
        <p:spPr bwMode="auto">
          <a:xfrm>
            <a:off x="6367463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5" name="Line 247"/>
          <p:cNvSpPr>
            <a:spLocks noChangeAspect="1" noChangeShapeType="1"/>
          </p:cNvSpPr>
          <p:nvPr/>
        </p:nvSpPr>
        <p:spPr bwMode="auto">
          <a:xfrm>
            <a:off x="6765926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6" name="Line 248"/>
          <p:cNvSpPr>
            <a:spLocks noChangeAspect="1" noChangeShapeType="1"/>
          </p:cNvSpPr>
          <p:nvPr/>
        </p:nvSpPr>
        <p:spPr bwMode="auto">
          <a:xfrm>
            <a:off x="6964363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7" name="Line 249"/>
          <p:cNvSpPr>
            <a:spLocks noChangeAspect="1" noChangeShapeType="1"/>
          </p:cNvSpPr>
          <p:nvPr/>
        </p:nvSpPr>
        <p:spPr bwMode="auto">
          <a:xfrm flipH="1">
            <a:off x="7800976" y="1748679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8" name="Line 250"/>
          <p:cNvSpPr>
            <a:spLocks noChangeAspect="1" noChangeShapeType="1"/>
          </p:cNvSpPr>
          <p:nvPr/>
        </p:nvSpPr>
        <p:spPr bwMode="auto">
          <a:xfrm>
            <a:off x="6370638" y="36584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9" name="Line 251"/>
          <p:cNvSpPr>
            <a:spLocks noChangeAspect="1" noChangeShapeType="1"/>
          </p:cNvSpPr>
          <p:nvPr/>
        </p:nvSpPr>
        <p:spPr bwMode="auto">
          <a:xfrm>
            <a:off x="6767513" y="36584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0" name="Line 252"/>
          <p:cNvSpPr>
            <a:spLocks noChangeAspect="1" noChangeShapeType="1"/>
          </p:cNvSpPr>
          <p:nvPr/>
        </p:nvSpPr>
        <p:spPr bwMode="auto">
          <a:xfrm>
            <a:off x="5773738" y="393625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1" name="Line 253"/>
          <p:cNvSpPr>
            <a:spLocks noChangeAspect="1" noChangeShapeType="1"/>
          </p:cNvSpPr>
          <p:nvPr/>
        </p:nvSpPr>
        <p:spPr bwMode="auto">
          <a:xfrm>
            <a:off x="6369051" y="393625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2" name="Line 254"/>
          <p:cNvSpPr>
            <a:spLocks noChangeAspect="1" noChangeShapeType="1"/>
          </p:cNvSpPr>
          <p:nvPr/>
        </p:nvSpPr>
        <p:spPr bwMode="auto">
          <a:xfrm>
            <a:off x="5772151" y="365685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3" name="Line 255"/>
          <p:cNvSpPr>
            <a:spLocks noChangeAspect="1" noChangeShapeType="1"/>
          </p:cNvSpPr>
          <p:nvPr/>
        </p:nvSpPr>
        <p:spPr bwMode="auto">
          <a:xfrm>
            <a:off x="5013327" y="3658443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4" name="Line 256"/>
          <p:cNvSpPr>
            <a:spLocks noChangeAspect="1" noChangeShapeType="1"/>
          </p:cNvSpPr>
          <p:nvPr/>
        </p:nvSpPr>
        <p:spPr bwMode="auto">
          <a:xfrm>
            <a:off x="5173663" y="36584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5" name="Line 257"/>
          <p:cNvSpPr>
            <a:spLocks noChangeAspect="1" noChangeShapeType="1"/>
          </p:cNvSpPr>
          <p:nvPr/>
        </p:nvSpPr>
        <p:spPr bwMode="auto">
          <a:xfrm>
            <a:off x="5211763" y="3936254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6" name="Line 258"/>
          <p:cNvSpPr>
            <a:spLocks noChangeAspect="1" noChangeShapeType="1"/>
          </p:cNvSpPr>
          <p:nvPr/>
        </p:nvSpPr>
        <p:spPr bwMode="auto">
          <a:xfrm>
            <a:off x="5370513" y="42140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7" name="Line 259"/>
          <p:cNvSpPr>
            <a:spLocks noChangeAspect="1" noChangeShapeType="1"/>
          </p:cNvSpPr>
          <p:nvPr/>
        </p:nvSpPr>
        <p:spPr bwMode="auto">
          <a:xfrm>
            <a:off x="5772151" y="42140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8" name="Line 260"/>
          <p:cNvSpPr>
            <a:spLocks noChangeAspect="1" noChangeShapeType="1"/>
          </p:cNvSpPr>
          <p:nvPr/>
        </p:nvSpPr>
        <p:spPr bwMode="auto">
          <a:xfrm>
            <a:off x="6370638" y="42140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9" name="Line 261"/>
          <p:cNvSpPr>
            <a:spLocks noChangeAspect="1" noChangeShapeType="1"/>
          </p:cNvSpPr>
          <p:nvPr/>
        </p:nvSpPr>
        <p:spPr bwMode="auto">
          <a:xfrm>
            <a:off x="5372101" y="44934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0" name="Line 262"/>
          <p:cNvSpPr>
            <a:spLocks noChangeAspect="1" noChangeShapeType="1"/>
          </p:cNvSpPr>
          <p:nvPr/>
        </p:nvSpPr>
        <p:spPr bwMode="auto">
          <a:xfrm>
            <a:off x="5772151" y="44934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1" name="Line 263"/>
          <p:cNvSpPr>
            <a:spLocks noChangeAspect="1" noChangeShapeType="1"/>
          </p:cNvSpPr>
          <p:nvPr/>
        </p:nvSpPr>
        <p:spPr bwMode="auto">
          <a:xfrm>
            <a:off x="5772152" y="4810968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2" name="Line 264"/>
          <p:cNvSpPr>
            <a:spLocks noChangeAspect="1" noChangeShapeType="1"/>
          </p:cNvSpPr>
          <p:nvPr/>
        </p:nvSpPr>
        <p:spPr bwMode="auto">
          <a:xfrm>
            <a:off x="6169026" y="4810968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3" name="Line 265"/>
          <p:cNvSpPr>
            <a:spLocks noChangeAspect="1" noChangeShapeType="1"/>
          </p:cNvSpPr>
          <p:nvPr/>
        </p:nvSpPr>
        <p:spPr bwMode="auto">
          <a:xfrm>
            <a:off x="5570538" y="50490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4" name="Line 266"/>
          <p:cNvSpPr>
            <a:spLocks noChangeAspect="1" noChangeShapeType="1"/>
          </p:cNvSpPr>
          <p:nvPr/>
        </p:nvSpPr>
        <p:spPr bwMode="auto">
          <a:xfrm>
            <a:off x="5570538" y="53269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5" name="Line 267"/>
          <p:cNvSpPr>
            <a:spLocks noChangeAspect="1" noChangeShapeType="1"/>
          </p:cNvSpPr>
          <p:nvPr/>
        </p:nvSpPr>
        <p:spPr bwMode="auto">
          <a:xfrm flipH="1">
            <a:off x="6011863" y="5088779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6" name="Line 268"/>
          <p:cNvSpPr>
            <a:spLocks noChangeAspect="1" noChangeShapeType="1"/>
          </p:cNvSpPr>
          <p:nvPr/>
        </p:nvSpPr>
        <p:spPr bwMode="auto">
          <a:xfrm>
            <a:off x="5972176" y="5088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7" name="Line 269"/>
          <p:cNvSpPr>
            <a:spLocks noChangeAspect="1" noChangeShapeType="1"/>
          </p:cNvSpPr>
          <p:nvPr/>
        </p:nvSpPr>
        <p:spPr bwMode="auto">
          <a:xfrm flipH="1">
            <a:off x="7005638" y="314091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8" name="Line 270"/>
          <p:cNvSpPr>
            <a:spLocks noChangeAspect="1" noChangeShapeType="1"/>
          </p:cNvSpPr>
          <p:nvPr/>
        </p:nvSpPr>
        <p:spPr bwMode="auto">
          <a:xfrm flipH="1">
            <a:off x="6807201" y="3696542"/>
            <a:ext cx="157162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9" name="Line 271"/>
          <p:cNvSpPr>
            <a:spLocks noChangeAspect="1" noChangeShapeType="1"/>
          </p:cNvSpPr>
          <p:nvPr/>
        </p:nvSpPr>
        <p:spPr bwMode="auto">
          <a:xfrm flipH="1">
            <a:off x="7404101" y="2305892"/>
            <a:ext cx="158750" cy="157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0" name="Line 272"/>
          <p:cNvSpPr>
            <a:spLocks noChangeAspect="1" noChangeShapeType="1"/>
          </p:cNvSpPr>
          <p:nvPr/>
        </p:nvSpPr>
        <p:spPr bwMode="auto">
          <a:xfrm flipH="1">
            <a:off x="6608763" y="3975942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1" name="Line 273"/>
          <p:cNvSpPr>
            <a:spLocks noChangeAspect="1" noChangeShapeType="1"/>
          </p:cNvSpPr>
          <p:nvPr/>
        </p:nvSpPr>
        <p:spPr bwMode="auto">
          <a:xfrm flipH="1">
            <a:off x="6407151" y="4253754"/>
            <a:ext cx="157162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2" name="Line 274"/>
          <p:cNvSpPr>
            <a:spLocks noChangeAspect="1" noChangeShapeType="1"/>
          </p:cNvSpPr>
          <p:nvPr/>
        </p:nvSpPr>
        <p:spPr bwMode="auto">
          <a:xfrm flipH="1">
            <a:off x="6210301" y="4533154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3" name="Line 275"/>
          <p:cNvSpPr>
            <a:spLocks noChangeAspect="1" noChangeShapeType="1"/>
          </p:cNvSpPr>
          <p:nvPr/>
        </p:nvSpPr>
        <p:spPr bwMode="auto">
          <a:xfrm>
            <a:off x="3817938" y="14295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4" name="Line 276"/>
          <p:cNvSpPr>
            <a:spLocks noChangeAspect="1" noChangeShapeType="1"/>
          </p:cNvSpPr>
          <p:nvPr/>
        </p:nvSpPr>
        <p:spPr bwMode="auto">
          <a:xfrm>
            <a:off x="4176713" y="1986804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5" name="Line 277"/>
          <p:cNvSpPr>
            <a:spLocks noChangeAspect="1" noChangeShapeType="1"/>
          </p:cNvSpPr>
          <p:nvPr/>
        </p:nvSpPr>
        <p:spPr bwMode="auto">
          <a:xfrm>
            <a:off x="4375152" y="2821829"/>
            <a:ext cx="160337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6" name="Line 278"/>
          <p:cNvSpPr>
            <a:spLocks noChangeAspect="1" noChangeShapeType="1"/>
          </p:cNvSpPr>
          <p:nvPr/>
        </p:nvSpPr>
        <p:spPr bwMode="auto">
          <a:xfrm>
            <a:off x="4813302" y="3658443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7" name="Line 279"/>
          <p:cNvSpPr>
            <a:spLocks noChangeAspect="1" noChangeShapeType="1"/>
          </p:cNvSpPr>
          <p:nvPr/>
        </p:nvSpPr>
        <p:spPr bwMode="auto">
          <a:xfrm>
            <a:off x="5013327" y="3974355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8" name="Line 280"/>
          <p:cNvSpPr>
            <a:spLocks noChangeAspect="1" noChangeShapeType="1"/>
          </p:cNvSpPr>
          <p:nvPr/>
        </p:nvSpPr>
        <p:spPr bwMode="auto">
          <a:xfrm>
            <a:off x="5210177" y="4214068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9" name="Line 281"/>
          <p:cNvSpPr>
            <a:spLocks noChangeAspect="1" noChangeShapeType="1"/>
          </p:cNvSpPr>
          <p:nvPr/>
        </p:nvSpPr>
        <p:spPr bwMode="auto">
          <a:xfrm flipH="1">
            <a:off x="7599363" y="119146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0" name="Line 282"/>
          <p:cNvSpPr>
            <a:spLocks noChangeAspect="1" noChangeShapeType="1"/>
          </p:cNvSpPr>
          <p:nvPr/>
        </p:nvSpPr>
        <p:spPr bwMode="auto">
          <a:xfrm>
            <a:off x="7559676" y="19868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1" name="Line 283"/>
          <p:cNvSpPr>
            <a:spLocks noChangeAspect="1" noChangeShapeType="1"/>
          </p:cNvSpPr>
          <p:nvPr/>
        </p:nvSpPr>
        <p:spPr bwMode="auto">
          <a:xfrm flipH="1">
            <a:off x="7599363" y="2028080"/>
            <a:ext cx="1587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2" name="Line 284"/>
          <p:cNvSpPr>
            <a:spLocks noChangeAspect="1" noChangeShapeType="1"/>
          </p:cNvSpPr>
          <p:nvPr/>
        </p:nvSpPr>
        <p:spPr bwMode="auto">
          <a:xfrm flipH="1">
            <a:off x="7202488" y="286151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3" name="Line 285"/>
          <p:cNvSpPr>
            <a:spLocks noChangeAspect="1" noChangeShapeType="1"/>
          </p:cNvSpPr>
          <p:nvPr/>
        </p:nvSpPr>
        <p:spPr bwMode="auto">
          <a:xfrm>
            <a:off x="5370513" y="4771279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4" name="Oval 286"/>
          <p:cNvSpPr>
            <a:spLocks noChangeAspect="1" noChangeArrowheads="1"/>
          </p:cNvSpPr>
          <p:nvPr/>
        </p:nvSpPr>
        <p:spPr bwMode="auto">
          <a:xfrm rot="-5400000">
            <a:off x="5730082" y="580553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895" name="Line 287"/>
          <p:cNvSpPr>
            <a:spLocks noChangeAspect="1" noChangeShapeType="1"/>
          </p:cNvSpPr>
          <p:nvPr/>
        </p:nvSpPr>
        <p:spPr bwMode="auto">
          <a:xfrm>
            <a:off x="5768976" y="5604718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6" name="Line 288"/>
          <p:cNvSpPr>
            <a:spLocks noChangeAspect="1" noChangeShapeType="1"/>
          </p:cNvSpPr>
          <p:nvPr/>
        </p:nvSpPr>
        <p:spPr bwMode="auto">
          <a:xfrm>
            <a:off x="5608638" y="56459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7" name="Line 289"/>
          <p:cNvSpPr>
            <a:spLocks noChangeAspect="1" noChangeShapeType="1"/>
          </p:cNvSpPr>
          <p:nvPr/>
        </p:nvSpPr>
        <p:spPr bwMode="auto">
          <a:xfrm flipH="1">
            <a:off x="5810251" y="5368179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8" name="Line 290"/>
          <p:cNvSpPr>
            <a:spLocks noChangeAspect="1" noChangeShapeType="1"/>
          </p:cNvSpPr>
          <p:nvPr/>
        </p:nvSpPr>
        <p:spPr bwMode="auto">
          <a:xfrm flipV="1">
            <a:off x="3502026" y="1310529"/>
            <a:ext cx="0" cy="4573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9" name="Text Box 291"/>
          <p:cNvSpPr txBox="1">
            <a:spLocks noChangeAspect="1" noChangeArrowheads="1"/>
          </p:cNvSpPr>
          <p:nvPr/>
        </p:nvSpPr>
        <p:spPr bwMode="auto">
          <a:xfrm>
            <a:off x="2782888" y="98668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8900" name="Text Box 292"/>
          <p:cNvSpPr txBox="1">
            <a:spLocks noChangeAspect="1" noChangeArrowheads="1"/>
          </p:cNvSpPr>
          <p:nvPr/>
        </p:nvSpPr>
        <p:spPr bwMode="auto">
          <a:xfrm>
            <a:off x="2782888" y="301550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8902" name="Text Box 294"/>
          <p:cNvSpPr txBox="1">
            <a:spLocks noChangeArrowheads="1"/>
          </p:cNvSpPr>
          <p:nvPr/>
        </p:nvSpPr>
        <p:spPr bwMode="auto">
          <a:xfrm>
            <a:off x="8188326" y="1672479"/>
            <a:ext cx="188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Divergence time</a:t>
            </a:r>
          </a:p>
        </p:txBody>
      </p:sp>
      <p:sp>
        <p:nvSpPr>
          <p:cNvPr id="68903" name="Oval 296"/>
          <p:cNvSpPr>
            <a:spLocks noChangeAspect="1" noChangeArrowheads="1"/>
          </p:cNvSpPr>
          <p:nvPr/>
        </p:nvSpPr>
        <p:spPr bwMode="auto">
          <a:xfrm rot="-5400000">
            <a:off x="6131720" y="2489248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904" name="Line 297"/>
          <p:cNvSpPr>
            <a:spLocks noChangeAspect="1" noChangeShapeType="1"/>
          </p:cNvSpPr>
          <p:nvPr/>
        </p:nvSpPr>
        <p:spPr bwMode="auto">
          <a:xfrm>
            <a:off x="6175376" y="2282079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05" name="Line 298"/>
          <p:cNvSpPr>
            <a:spLocks noChangeAspect="1" noChangeShapeType="1"/>
          </p:cNvSpPr>
          <p:nvPr/>
        </p:nvSpPr>
        <p:spPr bwMode="auto">
          <a:xfrm>
            <a:off x="6211888" y="2567829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3713163" y="1901079"/>
            <a:ext cx="4572000" cy="0"/>
          </a:xfrm>
          <a:prstGeom prst="line">
            <a:avLst/>
          </a:prstGeom>
          <a:ln w="57150">
            <a:solidFill>
              <a:srgbClr val="2DE1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300"/>
          <p:cNvSpPr txBox="1">
            <a:spLocks noChangeArrowheads="1"/>
          </p:cNvSpPr>
          <p:nvPr/>
        </p:nvSpPr>
        <p:spPr bwMode="auto">
          <a:xfrm>
            <a:off x="2181818" y="324554"/>
            <a:ext cx="5507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latin typeface="+mn-lt"/>
              </a:rPr>
              <a:t>Coalescence with recent divergence</a:t>
            </a:r>
          </a:p>
        </p:txBody>
      </p:sp>
    </p:spTree>
    <p:extLst>
      <p:ext uri="{BB962C8B-B14F-4D97-AF65-F5344CB8AC3E}">
        <p14:creationId xmlns:p14="http://schemas.microsoft.com/office/powerpoint/2010/main" val="4100244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34175" y="2461846"/>
            <a:ext cx="698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51894" y="2138680"/>
            <a:ext cx="404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back in time, lineages move to the other population with probability, </a:t>
            </a:r>
            <a:r>
              <a:rPr lang="en-US" i="1" dirty="0"/>
              <a:t>m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51894" y="2950652"/>
                <a:ext cx="40414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Probability that an individual was not a migrant one generation ago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894" y="2950652"/>
                <a:ext cx="4041410" cy="646331"/>
              </a:xfrm>
              <a:prstGeom prst="rect">
                <a:avLst/>
              </a:prstGeom>
              <a:blipFill>
                <a:blip r:embed="rId4"/>
                <a:stretch>
                  <a:fillRect l="-120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51894" y="3762624"/>
                <a:ext cx="404141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Probability that an individual was not a migrant </a:t>
                </a:r>
                <a:r>
                  <a:rPr lang="en-US" i="1" dirty="0"/>
                  <a:t>r</a:t>
                </a:r>
                <a:r>
                  <a:rPr lang="en-US" dirty="0"/>
                  <a:t> generation ago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894" y="3762624"/>
                <a:ext cx="4041410" cy="669992"/>
              </a:xfrm>
              <a:prstGeom prst="rect">
                <a:avLst/>
              </a:prstGeom>
              <a:blipFill>
                <a:blip r:embed="rId5"/>
                <a:stretch>
                  <a:fillRect l="-1207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</p:spTree>
    <p:extLst>
      <p:ext uri="{BB962C8B-B14F-4D97-AF65-F5344CB8AC3E}">
        <p14:creationId xmlns:p14="http://schemas.microsoft.com/office/powerpoint/2010/main" val="16068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9890" y="829164"/>
            <a:ext cx="47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Applications to real populations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63066" y="1226571"/>
                <a:ext cx="5171775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Migration rates can be scaled to the substitution rate (</a:t>
                </a:r>
                <a:r>
                  <a:rPr lang="en-US" sz="2000" i="1" dirty="0"/>
                  <a:t>µ</a:t>
                </a:r>
                <a:r>
                  <a:rPr lang="en-US" sz="2000" dirty="0"/>
                  <a:t>) or to the effective population size (2</a:t>
                </a:r>
                <a:r>
                  <a:rPr lang="en-US" sz="2000" i="1" dirty="0"/>
                  <a:t>N</a:t>
                </a:r>
                <a:r>
                  <a:rPr lang="en-US" sz="2000" i="1" baseline="-25000" dirty="0"/>
                  <a:t>e</a:t>
                </a:r>
                <a:r>
                  <a:rPr lang="en-US" sz="2000" dirty="0"/>
                  <a:t>)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When we scale to </a:t>
                </a:r>
                <a:r>
                  <a:rPr lang="en-US" sz="2000" i="1" dirty="0"/>
                  <a:t>µ</a:t>
                </a:r>
                <a:r>
                  <a:rPr lang="en-US" sz="2000" dirty="0"/>
                  <a:t>,</a:t>
                </a:r>
                <a:r>
                  <a:rPr lang="en-US" sz="2000" i="1" dirty="0"/>
                  <a:t> M</a:t>
                </a:r>
                <a:r>
                  <a:rPr lang="en-US" sz="2000" dirty="0"/>
                  <a:t> can be estimated from the genealogy as the probability of migration relative to the probability of mutation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66" y="1226571"/>
                <a:ext cx="5171775" cy="2708434"/>
              </a:xfrm>
              <a:prstGeom prst="rect">
                <a:avLst/>
              </a:prstGeom>
              <a:blipFill>
                <a:blip r:embed="rId4"/>
                <a:stretch>
                  <a:fillRect l="-1061" t="-1124" r="-1179" b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7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9890" y="829164"/>
            <a:ext cx="47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Applications to real populations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38425" y="1290829"/>
                <a:ext cx="5453575" cy="446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 determine the effective number of migrants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 from coalescence genealogies without knowing the substitution rate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simultaneously estimate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 and </a:t>
                </a:r>
                <a:r>
                  <a:rPr lang="en-US" sz="2000" i="1" dirty="0">
                    <a:latin typeface="Calibri" panose="020F0502020204030204" pitchFamily="34" charset="0"/>
                  </a:rPr>
                  <a:t>M</a:t>
                </a:r>
                <a:r>
                  <a:rPr lang="en-US" sz="2000" dirty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>
                    <a:latin typeface="Calibri" panose="020F0502020204030204" pitchFamily="34" charset="0"/>
                  </a:rPr>
                  <a:t>from the genealogy</a:t>
                </a:r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is the effective number of migrants</a:t>
                </a:r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425" y="1290829"/>
                <a:ext cx="5453575" cy="4466223"/>
              </a:xfrm>
              <a:prstGeom prst="rect">
                <a:avLst/>
              </a:prstGeom>
              <a:blipFill>
                <a:blip r:embed="rId4"/>
                <a:stretch>
                  <a:fillRect l="-1006" t="-820" r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8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4883"/>
          <a:stretch/>
        </p:blipFill>
        <p:spPr>
          <a:xfrm>
            <a:off x="7796727" y="91440"/>
            <a:ext cx="2669636" cy="6766560"/>
          </a:xfrm>
          <a:prstGeom prst="rect">
            <a:avLst/>
          </a:prstGeom>
        </p:spPr>
      </p:pic>
      <p:pic>
        <p:nvPicPr>
          <p:cNvPr id="3" name="Picture 17" descr="GWTeal"/>
          <p:cNvPicPr>
            <a:picLocks noChangeAspect="1" noChangeArrowheads="1"/>
          </p:cNvPicPr>
          <p:nvPr/>
        </p:nvPicPr>
        <p:blipFill>
          <a:blip r:embed="rId3" cstate="print"/>
          <a:srcRect r="2251" b="3334"/>
          <a:stretch>
            <a:fillRect/>
          </a:stretch>
        </p:blipFill>
        <p:spPr bwMode="auto">
          <a:xfrm>
            <a:off x="8411407" y="1365754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20284" y="2310837"/>
            <a:ext cx="197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Green-winged Teal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7486" y="996422"/>
            <a:ext cx="115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Immigrant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10392001" y="1181088"/>
            <a:ext cx="3654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71554" y="3636144"/>
            <a:ext cx="115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Immigrant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10406069" y="3820810"/>
            <a:ext cx="3654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97659" y="715752"/>
            <a:ext cx="160172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8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7501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97659" y="715752"/>
            <a:ext cx="13644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X</a:t>
            </a:r>
            <a:endParaRPr lang="en-US" sz="13800" dirty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9301266" y="138747"/>
            <a:ext cx="2651793" cy="6656184"/>
            <a:chOff x="9041959" y="126951"/>
            <a:chExt cx="2488315" cy="624584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r="24902" b="5132"/>
            <a:stretch/>
          </p:blipFill>
          <p:spPr>
            <a:xfrm>
              <a:off x="9041959" y="126951"/>
              <a:ext cx="2488315" cy="624584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604310" y="126951"/>
              <a:ext cx="764275" cy="3708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3978" y="358061"/>
              <a:ext cx="532649" cy="883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845091" y="1409700"/>
              <a:ext cx="532649" cy="5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87819" y="1972101"/>
              <a:ext cx="389921" cy="552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87819" y="2577344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94623" y="2955547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159914" y="3294322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286116" y="4109565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280686" y="4649787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86240" y="4799761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38682" y="5277965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925050" y="5436297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92097" y="5633565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65247" y="5801295"/>
              <a:ext cx="311881" cy="571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560681" y="2355390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</a:t>
            </a:r>
          </a:p>
        </p:txBody>
      </p:sp>
      <p:pic>
        <p:nvPicPr>
          <p:cNvPr id="41" name="Picture 8" descr="gadwall%200502016s_thum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7614" y="129631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879205" y="3041418"/>
            <a:ext cx="224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Recent divergence, high migration rates, or both?</a:t>
            </a:r>
          </a:p>
        </p:txBody>
      </p:sp>
    </p:spTree>
    <p:extLst>
      <p:ext uri="{BB962C8B-B14F-4D97-AF65-F5344CB8AC3E}">
        <p14:creationId xmlns:p14="http://schemas.microsoft.com/office/powerpoint/2010/main" val="2468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704" y="325356"/>
            <a:ext cx="4983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ea typeface="MS PGothic" panose="020B0600070205080204" pitchFamily="34" charset="-128"/>
              </a:rPr>
              <a:t>Isolation-with-migration models</a:t>
            </a:r>
            <a:endParaRPr lang="en-US" sz="2800" b="1" dirty="0"/>
          </a:p>
        </p:txBody>
      </p:sp>
      <p:pic>
        <p:nvPicPr>
          <p:cNvPr id="6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 b="1907"/>
          <a:stretch/>
        </p:blipFill>
        <p:spPr bwMode="auto">
          <a:xfrm>
            <a:off x="4488339" y="1686908"/>
            <a:ext cx="35683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37401" y="1608743"/>
            <a:ext cx="3452264" cy="3724275"/>
            <a:chOff x="2356636" y="1232025"/>
            <a:chExt cx="3452264" cy="3724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44813" t="-378" r="-464" b="378"/>
            <a:stretch/>
          </p:blipFill>
          <p:spPr>
            <a:xfrm flipV="1">
              <a:off x="2356636" y="1232025"/>
              <a:ext cx="3371264" cy="37242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44813" t="93395" r="-464" b="378"/>
            <a:stretch/>
          </p:blipFill>
          <p:spPr>
            <a:xfrm>
              <a:off x="2437636" y="1288112"/>
              <a:ext cx="3371264" cy="2319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4813" t="-378" r="45579" b="60679"/>
            <a:stretch/>
          </p:blipFill>
          <p:spPr>
            <a:xfrm>
              <a:off x="2356636" y="3270908"/>
              <a:ext cx="582059" cy="147851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200912" y="848576"/>
            <a:ext cx="3038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Simultaneously estimate 6 parameters, each scaled to the substitution rate: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5405" y="907820"/>
            <a:ext cx="3486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Procedure (simplified)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Estimate parameters from many genealogies consistent with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Examine many combinations of divergence and migration rates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which combinations best fit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Best accomplished with many loci to account for the stochastic effects of genetic drift</a:t>
            </a:r>
          </a:p>
        </p:txBody>
      </p:sp>
    </p:spTree>
    <p:extLst>
      <p:ext uri="{BB962C8B-B14F-4D97-AF65-F5344CB8AC3E}">
        <p14:creationId xmlns:p14="http://schemas.microsoft.com/office/powerpoint/2010/main" val="25240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9409703" y="0"/>
            <a:ext cx="2651793" cy="6656184"/>
            <a:chOff x="9041959" y="126951"/>
            <a:chExt cx="2488315" cy="624584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r="24902" b="5132"/>
            <a:stretch/>
          </p:blipFill>
          <p:spPr>
            <a:xfrm>
              <a:off x="9041959" y="126951"/>
              <a:ext cx="2488315" cy="624584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604310" y="126951"/>
              <a:ext cx="764275" cy="3708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3978" y="358061"/>
              <a:ext cx="532649" cy="883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845091" y="1409700"/>
              <a:ext cx="532649" cy="5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87819" y="1972101"/>
              <a:ext cx="389921" cy="552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87819" y="2577344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94623" y="2955547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159914" y="3294322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286116" y="4109565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280686" y="4649787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86240" y="4799761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38682" y="5277965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925050" y="5436297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92097" y="5633565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65247" y="5801295"/>
              <a:ext cx="311881" cy="571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41590" y="6089435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</a:t>
            </a:r>
          </a:p>
        </p:txBody>
      </p:sp>
      <p:pic>
        <p:nvPicPr>
          <p:cNvPr id="41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5220" y="500799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42704" y="325356"/>
            <a:ext cx="4983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ea typeface="MS PGothic" panose="020B0600070205080204" pitchFamily="34" charset="-128"/>
              </a:rPr>
              <a:t>Isolation-with-migration models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8217" t="25886" r="33287" b="10307"/>
          <a:stretch/>
        </p:blipFill>
        <p:spPr>
          <a:xfrm>
            <a:off x="568335" y="865260"/>
            <a:ext cx="5887453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985" y="6445165"/>
            <a:ext cx="640080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1000"/>
              </a:lnSpc>
              <a:spcBef>
                <a:spcPts val="630"/>
              </a:spcBef>
              <a:spcAft>
                <a:spcPts val="0"/>
              </a:spcAft>
              <a:buSzPts val="1100"/>
              <a:tabLst>
                <a:tab pos="292735" algn="l"/>
              </a:tabLst>
            </a:pP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Peters,</a:t>
            </a:r>
            <a:r>
              <a:rPr lang="en-US" sz="1600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Winker,</a:t>
            </a:r>
            <a:r>
              <a:rPr lang="en-US" sz="1600" spc="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&amp; McCracken.</a:t>
            </a:r>
            <a:r>
              <a:rPr lang="en-US" sz="1600" spc="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2012.</a:t>
            </a:r>
            <a:r>
              <a:rPr lang="en-US" sz="1600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PLoS</a:t>
            </a: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One</a:t>
            </a:r>
            <a:r>
              <a:rPr lang="en-US" sz="1600" spc="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7:e319722.</a:t>
            </a:r>
          </a:p>
        </p:txBody>
      </p:sp>
      <p:pic>
        <p:nvPicPr>
          <p:cNvPr id="44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 b="1907"/>
          <a:stretch/>
        </p:blipFill>
        <p:spPr bwMode="auto">
          <a:xfrm>
            <a:off x="6553511" y="330209"/>
            <a:ext cx="276550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4107" y="1466272"/>
            <a:ext cx="16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</a:t>
            </a:r>
            <a:r>
              <a:rPr lang="en-US" sz="1600" i="1" baseline="-25000" dirty="0"/>
              <a:t>e</a:t>
            </a:r>
            <a:r>
              <a:rPr lang="en-US" sz="1600" dirty="0"/>
              <a:t> = 430,000 individuals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56764" y="958765"/>
            <a:ext cx="16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</a:t>
            </a:r>
            <a:r>
              <a:rPr lang="en-US" sz="1600" i="1" baseline="-25000" dirty="0"/>
              <a:t>e</a:t>
            </a:r>
            <a:r>
              <a:rPr lang="en-US" sz="1600" dirty="0"/>
              <a:t> = 510,000 individuals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29990" y="2829199"/>
            <a:ext cx="16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</a:t>
            </a:r>
            <a:r>
              <a:rPr lang="en-US" sz="1600" i="1" baseline="-25000" dirty="0"/>
              <a:t>A</a:t>
            </a:r>
            <a:r>
              <a:rPr lang="en-US" sz="1600" dirty="0"/>
              <a:t> = 240,000 individuals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32012" y="4669951"/>
            <a:ext cx="192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i="1" dirty="0"/>
              <a:t>Nm</a:t>
            </a:r>
            <a:r>
              <a:rPr lang="en-US" sz="1600" dirty="0"/>
              <a:t> = 0 migrants/generation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66331" y="4687418"/>
            <a:ext cx="192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i="1" dirty="0"/>
              <a:t>Nm</a:t>
            </a:r>
            <a:r>
              <a:rPr lang="en-US" sz="1600" dirty="0"/>
              <a:t> = 18 migrants/generation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89527" y="2833664"/>
            <a:ext cx="1488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</a:t>
            </a:r>
            <a:r>
              <a:rPr lang="en-US" sz="1600" dirty="0"/>
              <a:t> = 64,000 years ago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15409" y="2105217"/>
            <a:ext cx="160172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8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2046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73482" y="3975819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9122" y="1654493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3436" y="3882556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4722" y="4112926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7155" y="4089891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72201" y="2464881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18462" y="4366336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82182" y="4366336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77001" y="2464881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9"/>
          <p:cNvGrpSpPr/>
          <p:nvPr/>
        </p:nvGrpSpPr>
        <p:grpSpPr>
          <a:xfrm>
            <a:off x="2464733" y="1570429"/>
            <a:ext cx="7414957" cy="898451"/>
            <a:chOff x="4663780" y="4114800"/>
            <a:chExt cx="438844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2689" y="1430384"/>
            <a:ext cx="373598" cy="59436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2689" y="3749396"/>
            <a:ext cx="373598" cy="594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53201" y="2693482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00" y="603048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5074372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Mutation and genetic drift (and selection) act independently in each population &amp; cause populations to diverge over time.</a:t>
            </a:r>
          </a:p>
          <a:p>
            <a:pPr algn="ctr"/>
            <a:endParaRPr lang="en-US" sz="2000" b="1" dirty="0">
              <a:latin typeface="Calibri"/>
              <a:cs typeface="Calibri"/>
            </a:endParaRPr>
          </a:p>
          <a:p>
            <a:pPr algn="ctr"/>
            <a:r>
              <a:rPr lang="en-US" sz="2000" b="1" dirty="0">
                <a:latin typeface="Calibri"/>
                <a:cs typeface="Calibri"/>
              </a:rPr>
              <a:t>Gene flow homogenizes allele frequencies, offsets drift by increasing </a:t>
            </a:r>
            <a:r>
              <a:rPr lang="en-US" sz="2000" b="1" i="1" dirty="0">
                <a:latin typeface="Calibri"/>
                <a:cs typeface="Calibri"/>
              </a:rPr>
              <a:t>N</a:t>
            </a:r>
            <a:r>
              <a:rPr lang="en-US" sz="2000" b="1" i="1" baseline="-25000" dirty="0">
                <a:latin typeface="Calibri"/>
                <a:cs typeface="Calibri"/>
              </a:rPr>
              <a:t>e</a:t>
            </a:r>
            <a:r>
              <a:rPr lang="en-US" sz="2000" b="1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5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9"/>
          <p:cNvGrpSpPr/>
          <p:nvPr/>
        </p:nvGrpSpPr>
        <p:grpSpPr>
          <a:xfrm>
            <a:off x="2362200" y="762000"/>
            <a:ext cx="7467600" cy="3048000"/>
            <a:chOff x="4648200" y="2887785"/>
            <a:chExt cx="4419600" cy="3360614"/>
          </a:xfrm>
        </p:grpSpPr>
        <p:sp>
          <p:nvSpPr>
            <p:cNvPr id="22" name="Rectangle 21"/>
            <p:cNvSpPr/>
            <p:nvPr/>
          </p:nvSpPr>
          <p:spPr>
            <a:xfrm>
              <a:off x="4648200" y="2887785"/>
              <a:ext cx="4419600" cy="2352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24400" y="4400060"/>
              <a:ext cx="1066800" cy="484555"/>
            </a:xfrm>
            <a:prstGeom prst="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24800" y="4343400"/>
              <a:ext cx="1066800" cy="533400"/>
            </a:xfrm>
            <a:prstGeom prst="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00057" y="3055816"/>
              <a:ext cx="1905000" cy="441571"/>
            </a:xfrm>
            <a:prstGeom prst="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Immigration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3600" y="5715000"/>
              <a:ext cx="1905000" cy="533399"/>
            </a:xfrm>
            <a:prstGeom prst="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Natural selection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851780" y="3475892"/>
              <a:ext cx="6220" cy="6389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79120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54380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0"/>
            </p:cNvCxnSpPr>
            <p:nvPr/>
          </p:nvCxnSpPr>
          <p:spPr>
            <a:xfrm flipV="1">
              <a:off x="6896100" y="5240217"/>
              <a:ext cx="6998" cy="4747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267200" y="1981201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7451" y="1741714"/>
            <a:ext cx="402336" cy="64008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828800" y="45720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Migration</a:t>
            </a:r>
            <a:r>
              <a:rPr lang="en-US" sz="2200" dirty="0"/>
              <a:t>: The influence of gene flow on the genetic diversity of a population depends on 2</a:t>
            </a:r>
            <a:r>
              <a:rPr lang="en-US" sz="2200" i="1" dirty="0"/>
              <a:t>N</a:t>
            </a:r>
            <a:r>
              <a:rPr lang="en-US" sz="2200" i="1" baseline="-25000" dirty="0"/>
              <a:t>e</a:t>
            </a:r>
            <a:r>
              <a:rPr lang="en-US" sz="2200" i="1" dirty="0"/>
              <a:t>m</a:t>
            </a:r>
            <a:r>
              <a:rPr lang="en-US" sz="2200" dirty="0"/>
              <a:t>, which is the effective number of immigrant copies each generation</a:t>
            </a:r>
            <a:endParaRPr lang="en-US" sz="2200" i="1" dirty="0"/>
          </a:p>
          <a:p>
            <a:pPr algn="ctr"/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6063342" y="1360717"/>
            <a:ext cx="8051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m</a:t>
            </a: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8939" y="305760"/>
            <a:ext cx="84468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  <a:cs typeface="Calibri"/>
              </a:rPr>
              <a:t>Wahlund</a:t>
            </a:r>
            <a:r>
              <a:rPr lang="en-US" sz="3200" b="1" dirty="0">
                <a:latin typeface="Calibri"/>
                <a:cs typeface="Calibri"/>
              </a:rPr>
              <a:t> Effect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deficiency of heterozygosity that results from treating multiple populations as a single population.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Even if the subpopulations themselves are in H-W equilibrium.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Caused by geographic barriers + genetic drift.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Sten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Wahlund</a:t>
            </a:r>
            <a:r>
              <a:rPr lang="en-US" sz="2400" dirty="0">
                <a:latin typeface="Calibri"/>
                <a:cs typeface="Calibri"/>
              </a:rPr>
              <a:t>, Uppsala University, Sweden – 1928</a:t>
            </a:r>
          </a:p>
        </p:txBody>
      </p:sp>
      <p:pic>
        <p:nvPicPr>
          <p:cNvPr id="8" name="Picture 7" descr="thumbnail-by-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04" y="4069246"/>
            <a:ext cx="2239873" cy="22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1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0B773-F192-234D-8F6D-8EB4BB6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56" y="798972"/>
            <a:ext cx="5983840" cy="45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6A763-1146-1D43-869E-832A40C0639A}"/>
              </a:ext>
            </a:extLst>
          </p:cNvPr>
          <p:cNvSpPr txBox="1"/>
          <p:nvPr/>
        </p:nvSpPr>
        <p:spPr>
          <a:xfrm>
            <a:off x="1111356" y="152641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5446-F636-3F42-BA7A-52BC6E79490D}"/>
              </a:ext>
            </a:extLst>
          </p:cNvPr>
          <p:cNvSpPr txBox="1"/>
          <p:nvPr/>
        </p:nvSpPr>
        <p:spPr>
          <a:xfrm>
            <a:off x="4333257" y="154969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96C513-D895-B34F-814E-D7885496E267}"/>
              </a:ext>
            </a:extLst>
          </p:cNvPr>
          <p:cNvCxnSpPr>
            <a:cxnSpLocks/>
          </p:cNvCxnSpPr>
          <p:nvPr/>
        </p:nvCxnSpPr>
        <p:spPr>
          <a:xfrm flipH="1">
            <a:off x="6018255" y="3870543"/>
            <a:ext cx="448856" cy="8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E5D72-5C53-5A46-9577-36ABCBB8258E}"/>
              </a:ext>
            </a:extLst>
          </p:cNvPr>
          <p:cNvSpPr txBox="1"/>
          <p:nvPr/>
        </p:nvSpPr>
        <p:spPr>
          <a:xfrm>
            <a:off x="6242683" y="3147312"/>
            <a:ext cx="30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Heterozygotes disappear from metapopulation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C770D-2C4E-E148-ABB9-0C7417EB8EC6}"/>
              </a:ext>
            </a:extLst>
          </p:cNvPr>
          <p:cNvSpPr/>
          <p:nvPr/>
        </p:nvSpPr>
        <p:spPr>
          <a:xfrm>
            <a:off x="387390" y="5818817"/>
            <a:ext cx="869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https://</a:t>
            </a:r>
            <a:r>
              <a:rPr lang="en-US" dirty="0" err="1">
                <a:latin typeface="Comic Sans MS" panose="030F0902030302020204" pitchFamily="66" charset="0"/>
              </a:rPr>
              <a:t>www.frozenevolution.com</a:t>
            </a:r>
            <a:r>
              <a:rPr lang="en-US" dirty="0">
                <a:latin typeface="Comic Sans MS" panose="030F0902030302020204" pitchFamily="66" charset="0"/>
              </a:rPr>
              <a:t>/v21-number-homozygotes-increases-after-large-population-splits-number-smaller-ones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9898" y="711132"/>
            <a:ext cx="4912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 subdivision </a:t>
            </a:r>
            <a:r>
              <a:rPr lang="en-US" dirty="0"/>
              <a:t>(population structure)—allele frequencies differ between different geographic regions as a result of individuals being more likely to mate with individuals from the same region (similar to positive assortative mating)</a:t>
            </a:r>
          </a:p>
        </p:txBody>
      </p:sp>
    </p:spTree>
    <p:extLst>
      <p:ext uri="{BB962C8B-B14F-4D97-AF65-F5344CB8AC3E}">
        <p14:creationId xmlns:p14="http://schemas.microsoft.com/office/powerpoint/2010/main" val="106668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2925" y="538836"/>
                <a:ext cx="9670869" cy="589421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800" b="1" dirty="0">
                    <a:cs typeface="Calibri"/>
                  </a:rPr>
                  <a:t>How do we measure population structure?</a:t>
                </a:r>
                <a:endParaRPr lang="en-US" sz="3800" dirty="0">
                  <a:latin typeface="Calibri"/>
                  <a:cs typeface="Calibri"/>
                </a:endParaRPr>
              </a:p>
              <a:p>
                <a:endParaRPr lang="en-US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We use F statistics.</a:t>
                </a:r>
              </a:p>
              <a:p>
                <a:pPr marL="0" indent="0">
                  <a:buNone/>
                </a:pPr>
                <a:endParaRPr lang="en-US" sz="1400" i="1" dirty="0">
                  <a:latin typeface="Calibri"/>
                  <a:cs typeface="Calibri"/>
                </a:endParaRPr>
              </a:p>
              <a:p>
                <a:r>
                  <a:rPr lang="en-US" sz="2800" i="1" dirty="0" err="1">
                    <a:latin typeface="Calibri"/>
                    <a:cs typeface="Calibri"/>
                  </a:rPr>
                  <a:t>F</a:t>
                </a:r>
                <a:r>
                  <a:rPr lang="en-US" sz="2800" i="1" cap="small" baseline="-25000" dirty="0" err="1">
                    <a:latin typeface="Calibri"/>
                    <a:cs typeface="Calibri"/>
                  </a:rPr>
                  <a:t>st</a:t>
                </a:r>
                <a:r>
                  <a:rPr lang="en-US" sz="2800" dirty="0">
                    <a:latin typeface="Calibri"/>
                    <a:cs typeface="Calibri"/>
                  </a:rPr>
                  <a:t> = Sewall Wright’s Fixation Index</a:t>
                </a:r>
              </a:p>
              <a:p>
                <a:endParaRPr lang="en-US" sz="1400" dirty="0">
                  <a:latin typeface="Calibri"/>
                  <a:cs typeface="Calibri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i="1" dirty="0" err="1">
                    <a:cs typeface="Calibri"/>
                  </a:rPr>
                  <a:t>F</a:t>
                </a:r>
                <a:r>
                  <a:rPr lang="en-US" sz="2800" i="1" cap="small" baseline="-25000" dirty="0" err="1">
                    <a:cs typeface="Calibri"/>
                  </a:rPr>
                  <a:t>st</a:t>
                </a:r>
                <a:r>
                  <a:rPr lang="en-US" sz="2800" dirty="0">
                    <a:cs typeface="Calibri"/>
                  </a:rPr>
                  <a:t>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% reduction in heterozygosity due to genetic differentiation among populations.</a:t>
                </a:r>
                <a:endParaRPr lang="en-US" sz="2800" dirty="0">
                  <a:cs typeface="Calibri"/>
                </a:endParaRPr>
              </a:p>
              <a:p>
                <a:endParaRPr lang="en-US" sz="1400" dirty="0">
                  <a:cs typeface="Calibri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i="1" cap="small" baseline="-25000" dirty="0">
                  <a:cs typeface="Calibri"/>
                </a:endParaRPr>
              </a:p>
              <a:p>
                <a:pPr marL="0" indent="0" algn="ctr">
                  <a:buNone/>
                </a:pPr>
                <a:endParaRPr lang="en-US" sz="2800" i="1" cap="small" baseline="-25000" dirty="0"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latin typeface="Calibri"/>
                    <a:cs typeface="Calibri"/>
                  </a:rPr>
                  <a:t>	*</a:t>
                </a:r>
                <a:r>
                  <a:rPr lang="en-US" sz="2300" i="1" dirty="0">
                    <a:latin typeface="Calibri"/>
                    <a:cs typeface="Calibri"/>
                  </a:rPr>
                  <a:t>H</a:t>
                </a:r>
                <a:r>
                  <a:rPr lang="en-US" sz="2300" i="1" baseline="-25000" dirty="0">
                    <a:latin typeface="Calibri"/>
                    <a:cs typeface="Calibri"/>
                  </a:rPr>
                  <a:t>T</a:t>
                </a:r>
                <a:r>
                  <a:rPr lang="en-US" sz="2300" dirty="0">
                    <a:latin typeface="Calibri"/>
                    <a:cs typeface="Calibri"/>
                  </a:rPr>
                  <a:t> = Expected heterozygosity in total population (ignoring subdivision)</a:t>
                </a:r>
              </a:p>
              <a:p>
                <a:pPr marL="0" indent="0">
                  <a:buNone/>
                </a:pPr>
                <a:r>
                  <a:rPr lang="en-US" sz="2300" dirty="0">
                    <a:latin typeface="Calibri"/>
                    <a:cs typeface="Calibri"/>
                  </a:rPr>
                  <a:t>	*</a:t>
                </a:r>
                <a:r>
                  <a:rPr lang="en-US" sz="2300" i="1" dirty="0">
                    <a:latin typeface="Calibri"/>
                    <a:cs typeface="Calibri"/>
                  </a:rPr>
                  <a:t>H</a:t>
                </a:r>
                <a:r>
                  <a:rPr lang="en-US" sz="2300" i="1" baseline="-25000" dirty="0">
                    <a:latin typeface="Calibri"/>
                    <a:cs typeface="Calibri"/>
                  </a:rPr>
                  <a:t>S</a:t>
                </a:r>
                <a:r>
                  <a:rPr lang="en-US" sz="2300" dirty="0">
                    <a:latin typeface="Calibri"/>
                    <a:cs typeface="Calibri"/>
                  </a:rPr>
                  <a:t> = Average heterozygosity within subpopulations</a:t>
                </a:r>
              </a:p>
              <a:p>
                <a:pPr marL="0" indent="0">
                  <a:buNone/>
                </a:pPr>
                <a:endParaRPr lang="en-US" sz="1400" dirty="0">
                  <a:latin typeface="Calibri"/>
                  <a:cs typeface="Calibri"/>
                </a:endParaRPr>
              </a:p>
              <a:p>
                <a:r>
                  <a:rPr lang="en-US" sz="2800" i="1" dirty="0" err="1">
                    <a:cs typeface="Calibri"/>
                  </a:rPr>
                  <a:t>F</a:t>
                </a:r>
                <a:r>
                  <a:rPr lang="en-US" sz="2800" i="1" cap="small" baseline="-25000" dirty="0" err="1">
                    <a:cs typeface="Calibri"/>
                  </a:rPr>
                  <a:t>st</a:t>
                </a:r>
                <a:r>
                  <a:rPr lang="en-US" sz="2800" dirty="0">
                    <a:cs typeface="Calibri"/>
                  </a:rPr>
                  <a:t> is b</a:t>
                </a:r>
                <a:r>
                  <a:rPr lang="en-US" sz="2800" dirty="0">
                    <a:latin typeface="Calibri"/>
                    <a:cs typeface="Calibri"/>
                  </a:rPr>
                  <a:t>ounded by 0 and 1</a:t>
                </a:r>
              </a:p>
              <a:p>
                <a:endParaRPr lang="en-US" sz="1400" dirty="0">
                  <a:latin typeface="Calibri"/>
                  <a:cs typeface="Calibri"/>
                </a:endParaRPr>
              </a:p>
              <a:p>
                <a:pPr marL="457200" lvl="1" indent="0">
                  <a:buNone/>
                </a:pPr>
                <a:r>
                  <a:rPr lang="en-US" sz="2400" dirty="0">
                    <a:latin typeface="Calibri"/>
                    <a:cs typeface="Calibri"/>
                  </a:rPr>
                  <a:t>0 = populations have identical allelic frequencies.</a:t>
                </a:r>
              </a:p>
              <a:p>
                <a:pPr lvl="1"/>
                <a:endParaRPr lang="en-US" sz="1100" dirty="0">
                  <a:latin typeface="Calibri"/>
                  <a:cs typeface="Calibri"/>
                </a:endParaRPr>
              </a:p>
              <a:p>
                <a:pPr marL="457200" lvl="1" indent="0">
                  <a:buNone/>
                </a:pPr>
                <a:r>
                  <a:rPr lang="en-US" sz="2400" dirty="0">
                    <a:latin typeface="Calibri"/>
                    <a:cs typeface="Calibri"/>
                  </a:rPr>
                  <a:t>1 = populations fixed for different alleles.</a:t>
                </a:r>
              </a:p>
              <a:p>
                <a:endParaRPr lang="en-US" sz="1600" dirty="0">
                  <a:latin typeface="Calibri"/>
                  <a:cs typeface="Calibri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libri"/>
                  <a:cs typeface="Calibri"/>
                </a:endParaRPr>
              </a:p>
              <a:p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925" y="538836"/>
                <a:ext cx="9670869" cy="5894212"/>
              </a:xfrm>
              <a:blipFill>
                <a:blip r:embed="rId2"/>
                <a:stretch>
                  <a:fillRect l="-1197" t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096156" y="2892514"/>
            <a:ext cx="3733837" cy="3390599"/>
            <a:chOff x="4749308" y="782573"/>
            <a:chExt cx="5450705" cy="4949649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6781800" y="1219200"/>
              <a:ext cx="1210554" cy="1371600"/>
              <a:chOff x="2074408" y="1123950"/>
              <a:chExt cx="4035192" cy="4572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7740549" y="1214062"/>
              <a:ext cx="1210558" cy="1371600"/>
              <a:chOff x="5440065" y="1123950"/>
              <a:chExt cx="4035192" cy="457200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0065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40" name="Oval 39"/>
              <p:cNvSpPr/>
              <p:nvPr/>
            </p:nvSpPr>
            <p:spPr>
              <a:xfrm>
                <a:off x="6422366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88126" y="476794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235592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683058" y="481726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070629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422366" y="414745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422366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422366" y="324612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422366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22366" y="235730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855105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855105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855105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855105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855105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274781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274781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274781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274781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274781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679731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679731" y="385367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679731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679731" y="296485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679731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8086344" y="425195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086344" y="380129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086344" y="33506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086344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086344" y="24618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037985" y="215509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496851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2" name="Group 71"/>
            <p:cNvGrpSpPr>
              <a:grpSpLocks noChangeAspect="1"/>
            </p:cNvGrpSpPr>
            <p:nvPr/>
          </p:nvGrpSpPr>
          <p:grpSpPr>
            <a:xfrm>
              <a:off x="6846077" y="4360622"/>
              <a:ext cx="1210554" cy="1371600"/>
              <a:chOff x="2074408" y="1123950"/>
              <a:chExt cx="4035192" cy="457200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74" name="Oval 73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>
              <a:off x="7878711" y="4358540"/>
              <a:ext cx="1210554" cy="1371600"/>
              <a:chOff x="2074408" y="1123950"/>
              <a:chExt cx="4035192" cy="4572000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108" name="Oval 107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0" name="Group 139"/>
            <p:cNvGrpSpPr>
              <a:grpSpLocks noChangeAspect="1"/>
            </p:cNvGrpSpPr>
            <p:nvPr/>
          </p:nvGrpSpPr>
          <p:grpSpPr>
            <a:xfrm>
              <a:off x="5515110" y="2887255"/>
              <a:ext cx="1210554" cy="1371600"/>
              <a:chOff x="2074408" y="1123950"/>
              <a:chExt cx="4035192" cy="4572000"/>
            </a:xfrm>
          </p:grpSpPr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142" name="Oval 141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4" name="Group 173"/>
            <p:cNvGrpSpPr>
              <a:grpSpLocks noChangeAspect="1"/>
            </p:cNvGrpSpPr>
            <p:nvPr/>
          </p:nvGrpSpPr>
          <p:grpSpPr>
            <a:xfrm>
              <a:off x="6547745" y="2885173"/>
              <a:ext cx="1210554" cy="1371600"/>
              <a:chOff x="2074408" y="1123950"/>
              <a:chExt cx="4035192" cy="4572000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176" name="Oval 175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8" name="Group 207"/>
            <p:cNvGrpSpPr>
              <a:grpSpLocks noChangeAspect="1"/>
            </p:cNvGrpSpPr>
            <p:nvPr/>
          </p:nvGrpSpPr>
          <p:grpSpPr>
            <a:xfrm>
              <a:off x="8030705" y="2850795"/>
              <a:ext cx="1210554" cy="1371600"/>
              <a:chOff x="2074408" y="1123950"/>
              <a:chExt cx="4035192" cy="4572000"/>
            </a:xfrm>
          </p:grpSpPr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210" name="Oval 209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42" name="Group 241"/>
            <p:cNvGrpSpPr>
              <a:grpSpLocks noChangeAspect="1"/>
            </p:cNvGrpSpPr>
            <p:nvPr/>
          </p:nvGrpSpPr>
          <p:grpSpPr>
            <a:xfrm>
              <a:off x="8989455" y="2845657"/>
              <a:ext cx="1210558" cy="1371600"/>
              <a:chOff x="5440065" y="1123950"/>
              <a:chExt cx="4035192" cy="4572000"/>
            </a:xfrm>
          </p:grpSpPr>
          <p:pic>
            <p:nvPicPr>
              <p:cNvPr id="243" name="Picture 2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0065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244" name="Oval 243"/>
              <p:cNvSpPr/>
              <p:nvPr/>
            </p:nvSpPr>
            <p:spPr>
              <a:xfrm>
                <a:off x="6422366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6788126" y="476794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235592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683058" y="4817267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8070629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422366" y="414745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422366" y="3696789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422366" y="324612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22366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422366" y="235730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855105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855105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855105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855105" y="2971523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6855105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7274781" y="431101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274781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274781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274781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274781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679731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679731" y="385367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679731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7679731" y="2964857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7679731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8086344" y="425195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8086344" y="380129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8086344" y="33506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8086344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8086344" y="24618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7037985" y="215509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7496851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76" name="TextBox 275"/>
            <p:cNvSpPr txBox="1"/>
            <p:nvPr/>
          </p:nvSpPr>
          <p:spPr>
            <a:xfrm>
              <a:off x="7661931" y="3370087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or</a:t>
              </a:r>
            </a:p>
          </p:txBody>
        </p:sp>
        <p:cxnSp>
          <p:nvCxnSpPr>
            <p:cNvPr id="277" name="Straight Connector 276"/>
            <p:cNvCxnSpPr/>
            <p:nvPr/>
          </p:nvCxnSpPr>
          <p:spPr>
            <a:xfrm flipH="1">
              <a:off x="5469940" y="1865485"/>
              <a:ext cx="9797" cy="33197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extBox 277"/>
            <p:cNvSpPr txBox="1"/>
            <p:nvPr/>
          </p:nvSpPr>
          <p:spPr>
            <a:xfrm>
              <a:off x="4749308" y="782573"/>
              <a:ext cx="815942" cy="4740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cs typeface="Calibri"/>
                </a:rPr>
                <a:t>F</a:t>
              </a:r>
              <a:r>
                <a:rPr lang="en-US" sz="2400" i="1" cap="small" baseline="-25000" dirty="0" err="1">
                  <a:cs typeface="Calibri"/>
                </a:rPr>
                <a:t>st</a:t>
              </a:r>
              <a:r>
                <a:rPr lang="en-US" sz="2400" i="1" cap="small" baseline="-25000" dirty="0">
                  <a:cs typeface="Calibri"/>
                </a:rPr>
                <a:t> </a:t>
              </a:r>
            </a:p>
            <a:p>
              <a:endParaRPr lang="en-US" sz="2400" i="1" cap="small" baseline="-25000" dirty="0">
                <a:cs typeface="Calibri"/>
              </a:endParaRPr>
            </a:p>
            <a:p>
              <a:r>
                <a:rPr lang="en-US" sz="1500" dirty="0"/>
                <a:t>1.0</a:t>
              </a:r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r>
                <a:rPr lang="en-US" sz="1500" dirty="0"/>
                <a:t>0.5</a:t>
              </a:r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r>
                <a:rPr lang="en-US" sz="1500" dirty="0"/>
                <a:t>0.0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8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0895" y="496633"/>
            <a:ext cx="7755653" cy="58942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cs typeface="Calibri"/>
              </a:rPr>
              <a:t>How do we measure population structure?</a:t>
            </a:r>
            <a:endParaRPr lang="en-US" sz="27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400" i="1" dirty="0">
                <a:cs typeface="Calibri"/>
              </a:rPr>
              <a:t>H</a:t>
            </a:r>
            <a:r>
              <a:rPr lang="en-US" sz="2400" i="1" baseline="-25000" dirty="0">
                <a:cs typeface="Calibri"/>
              </a:rPr>
              <a:t>T</a:t>
            </a:r>
            <a:r>
              <a:rPr lang="en-US" sz="2400" dirty="0">
                <a:cs typeface="Calibri"/>
              </a:rPr>
              <a:t> = Expected heterozygosity in total population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   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When measuring population structure, use average allele frequencies.</a:t>
            </a:r>
          </a:p>
          <a:p>
            <a:pPr lvl="1"/>
            <a:endParaRPr lang="en-US" sz="20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59266" y="1865433"/>
                <a:ext cx="1813638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66" y="1865433"/>
                <a:ext cx="1813638" cy="7958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67082"/>
              </p:ext>
            </p:extLst>
          </p:nvPr>
        </p:nvGraphicFramePr>
        <p:xfrm>
          <a:off x="2502253" y="3443739"/>
          <a:ext cx="31248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295">
                  <a:extLst>
                    <a:ext uri="{9D8B030D-6E8A-4147-A177-3AD203B41FA5}">
                      <a16:colId xmlns:a16="http://schemas.microsoft.com/office/drawing/2014/main" val="387505263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2953598295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1916994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R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B</a:t>
                      </a:r>
                      <a:endParaRPr lang="en-US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1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1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6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797591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60434" y="884176"/>
            <a:ext cx="3860433" cy="3474720"/>
            <a:chOff x="8400970" y="855784"/>
            <a:chExt cx="3555663" cy="3200400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24"/>
            <a:stretch/>
          </p:blipFill>
          <p:spPr bwMode="auto">
            <a:xfrm>
              <a:off x="8400970" y="855784"/>
              <a:ext cx="1798106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7"/>
            <a:stretch/>
          </p:blipFill>
          <p:spPr bwMode="auto">
            <a:xfrm>
              <a:off x="10199076" y="855784"/>
              <a:ext cx="1757557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67934" y="4603242"/>
                <a:ext cx="1862433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934" y="4603242"/>
                <a:ext cx="1862433" cy="484300"/>
              </a:xfrm>
              <a:prstGeom prst="rect">
                <a:avLst/>
              </a:prstGeom>
              <a:blipFill>
                <a:blip r:embed="rId4"/>
                <a:stretch>
                  <a:fillRect l="-980" r="-228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69273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73" y="5156299"/>
                <a:ext cx="2004523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46066" y="4534486"/>
                <a:ext cx="1862433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066" y="4534486"/>
                <a:ext cx="1862433" cy="484748"/>
              </a:xfrm>
              <a:prstGeom prst="rect">
                <a:avLst/>
              </a:prstGeom>
              <a:blipFill>
                <a:blip r:embed="rId6"/>
                <a:stretch>
                  <a:fillRect l="-980" r="-228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84346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346" y="5156299"/>
                <a:ext cx="200452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46071" y="5104974"/>
                <a:ext cx="3183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(0.3056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0.6944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71" y="5104974"/>
                <a:ext cx="318343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46070" y="5526861"/>
                <a:ext cx="3071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(0.0934+0.4823)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70" y="5526861"/>
                <a:ext cx="307135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46070" y="5902153"/>
                <a:ext cx="2106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(0.5756)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70" y="5902153"/>
                <a:ext cx="210634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49712" y="6265859"/>
                <a:ext cx="1611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𝟒𝟐𝟒𝟒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712" y="6265859"/>
                <a:ext cx="161127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1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3925</Words>
  <Application>Microsoft Macintosh PowerPoint</Application>
  <PresentationFormat>Widescreen</PresentationFormat>
  <Paragraphs>814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AdvPSPAL-R</vt:lpstr>
      <vt:lpstr>Arial</vt:lpstr>
      <vt:lpstr>Calibri</vt:lpstr>
      <vt:lpstr>Calibri Light</vt:lpstr>
      <vt:lpstr>Cambria Math</vt:lpstr>
      <vt:lpstr>Comic Sans MS</vt:lpstr>
      <vt:lpstr>Courier New</vt:lpstr>
      <vt:lpstr>inherit</vt:lpstr>
      <vt:lpstr>Open Sans</vt:lpstr>
      <vt:lpstr>Symbol</vt:lpstr>
      <vt:lpstr>Times New Roman</vt:lpstr>
      <vt:lpstr>Zapf Dingbats</vt:lpstr>
      <vt:lpstr>Office Theme</vt:lpstr>
      <vt:lpstr>08: Population Subdivision</vt:lpstr>
      <vt:lpstr>Learning Outcomes</vt:lpstr>
      <vt:lpstr>Fundamental Evolutionary Processes</vt:lpstr>
      <vt:lpstr>Fundamental Evolutionary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Fst from sequence data: FST (Phi-ST)</vt:lpstr>
      <vt:lpstr>Calculating Fst from sequence data: FST (Phi-ST)</vt:lpstr>
      <vt:lpstr>PowerPoint Presentation</vt:lpstr>
      <vt:lpstr>PowerPoint Presentation</vt:lpstr>
      <vt:lpstr>Part II—Subdivision and Migration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Divergence, dXY</vt:lpstr>
      <vt:lpstr>PowerPoint Presentation</vt:lpstr>
      <vt:lpstr>PowerPoint Presentation</vt:lpstr>
      <vt:lpstr>Figure 4.6. The coalescence process in a model with population subdivision</vt:lpstr>
      <vt:lpstr>Figure 4.6. The coalescence process in a model with population subdivision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02.4-Mutation Part I</dc:title>
  <dc:creator>Peters, Jeffrey L.</dc:creator>
  <cp:lastModifiedBy>Kevin McCracken</cp:lastModifiedBy>
  <cp:revision>79</cp:revision>
  <dcterms:created xsi:type="dcterms:W3CDTF">2021-01-19T17:08:29Z</dcterms:created>
  <dcterms:modified xsi:type="dcterms:W3CDTF">2025-07-08T00:11:46Z</dcterms:modified>
</cp:coreProperties>
</file>