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78" r:id="rId5"/>
    <p:sldId id="277" r:id="rId6"/>
    <p:sldId id="268" r:id="rId7"/>
    <p:sldId id="264" r:id="rId8"/>
    <p:sldId id="284" r:id="rId9"/>
    <p:sldId id="271" r:id="rId10"/>
    <p:sldId id="272" r:id="rId11"/>
    <p:sldId id="267" r:id="rId12"/>
    <p:sldId id="274" r:id="rId13"/>
    <p:sldId id="263" r:id="rId14"/>
    <p:sldId id="265" r:id="rId15"/>
    <p:sldId id="275" r:id="rId16"/>
    <p:sldId id="266" r:id="rId17"/>
    <p:sldId id="276" r:id="rId18"/>
    <p:sldId id="285" r:id="rId19"/>
    <p:sldId id="279" r:id="rId20"/>
    <p:sldId id="280" r:id="rId21"/>
    <p:sldId id="269" r:id="rId22"/>
    <p:sldId id="27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 autoAdjust="0"/>
    <p:restoredTop sz="94343" autoAdjust="0"/>
  </p:normalViewPr>
  <p:slideViewPr>
    <p:cSldViewPr snapToGrid="0">
      <p:cViewPr varScale="1">
        <p:scale>
          <a:sx n="127" d="100"/>
          <a:sy n="127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P\Documents\Projects\RADs\GWTE\GWTE.Final.Results\GWTE.Final.Results\GWTE.STRUCTURE\GWTE.3448A.N96.p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P\Documents\Projects\RADs\GWTE\GWTE.Final.Results\GWTE.Final.Results\GWTE.STRUCTURE\GWTE.N96.ADMI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v>Pop 1</c:v>
          </c:tx>
          <c:spPr>
            <a:solidFill>
              <a:schemeClr val="accent1"/>
            </a:solidFill>
            <a:ln>
              <a:solidFill>
                <a:srgbClr val="008000"/>
              </a:solidFill>
            </a:ln>
            <a:effectLst/>
          </c:spPr>
          <c:invertIfNegative val="0"/>
          <c:cat>
            <c:strRef>
              <c:f>Sheet1!$A$1:$A$5</c:f>
              <c:strCache>
                <c:ptCount val="4"/>
                <c:pt idx="0">
                  <c:v> </c:v>
                </c:pt>
                <c:pt idx="1">
                  <c:v>Ind1</c:v>
                </c:pt>
                <c:pt idx="2">
                  <c:v>Ind2</c:v>
                </c:pt>
                <c:pt idx="3">
                  <c:v>Ind3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0</c:v>
                </c:pt>
                <c:pt idx="1">
                  <c:v>0.999</c:v>
                </c:pt>
                <c:pt idx="2">
                  <c:v>0.5</c:v>
                </c:pt>
                <c:pt idx="3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B-4916-B0DA-775CCEDEE91F}"/>
            </c:ext>
          </c:extLst>
        </c:ser>
        <c:ser>
          <c:idx val="1"/>
          <c:order val="1"/>
          <c:tx>
            <c:v>Pop 2</c:v>
          </c:tx>
          <c:spPr>
            <a:solidFill>
              <a:schemeClr val="accent2"/>
            </a:solidFill>
            <a:ln>
              <a:solidFill>
                <a:srgbClr val="008000"/>
              </a:solidFill>
            </a:ln>
            <a:effectLst/>
          </c:spPr>
          <c:invertIfNegative val="0"/>
          <c:cat>
            <c:strRef>
              <c:f>Sheet1!$A$1:$A$5</c:f>
              <c:strCache>
                <c:ptCount val="4"/>
                <c:pt idx="0">
                  <c:v> </c:v>
                </c:pt>
                <c:pt idx="1">
                  <c:v>Ind1</c:v>
                </c:pt>
                <c:pt idx="2">
                  <c:v>Ind2</c:v>
                </c:pt>
                <c:pt idx="3">
                  <c:v>Ind3</c:v>
                </c:pt>
              </c:strCache>
            </c:strRef>
          </c:cat>
          <c:val>
            <c:numRef>
              <c:f>Sheet1!$C$1:$C$5</c:f>
              <c:numCache>
                <c:formatCode>General</c:formatCode>
                <c:ptCount val="5"/>
                <c:pt idx="0">
                  <c:v>0</c:v>
                </c:pt>
                <c:pt idx="1">
                  <c:v>1E-3</c:v>
                </c:pt>
                <c:pt idx="2">
                  <c:v>0.5</c:v>
                </c:pt>
                <c:pt idx="3">
                  <c:v>0.999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B-4916-B0DA-775CCEDEE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59107304"/>
        <c:axId val="359105992"/>
      </c:barChart>
      <c:catAx>
        <c:axId val="35910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05992"/>
        <c:crosses val="autoZero"/>
        <c:auto val="1"/>
        <c:lblAlgn val="ctr"/>
        <c:lblOffset val="100"/>
        <c:noMultiLvlLbl val="0"/>
      </c:catAx>
      <c:valAx>
        <c:axId val="3591059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Assignment 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0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8704648891262"/>
          <c:y val="3.9983907121098915E-2"/>
          <c:w val="0.81855611137438322"/>
          <c:h val="0.84330874699056779"/>
        </c:manualLayout>
      </c:layout>
      <c:scatterChart>
        <c:scatterStyle val="lineMarker"/>
        <c:varyColors val="0"/>
        <c:ser>
          <c:idx val="3"/>
          <c:order val="0"/>
          <c:tx>
            <c:v>Adak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PCAcoords!$E$56:$E$64</c:f>
              <c:numCache>
                <c:formatCode>General</c:formatCode>
                <c:ptCount val="9"/>
                <c:pt idx="0">
                  <c:v>-57.599874705978699</c:v>
                </c:pt>
                <c:pt idx="1">
                  <c:v>-57.5087098222306</c:v>
                </c:pt>
                <c:pt idx="2">
                  <c:v>-57.056045977389502</c:v>
                </c:pt>
                <c:pt idx="3">
                  <c:v>-59.205495715494202</c:v>
                </c:pt>
                <c:pt idx="4">
                  <c:v>-57.892196292266902</c:v>
                </c:pt>
                <c:pt idx="5">
                  <c:v>-57.909248935163902</c:v>
                </c:pt>
                <c:pt idx="6">
                  <c:v>-54.062956999389598</c:v>
                </c:pt>
                <c:pt idx="7">
                  <c:v>-54.745085536288698</c:v>
                </c:pt>
                <c:pt idx="8">
                  <c:v>-58.731660082322598</c:v>
                </c:pt>
              </c:numCache>
            </c:numRef>
          </c:xVal>
          <c:yVal>
            <c:numRef>
              <c:f>PCAcoords!$F$56:$F$64</c:f>
              <c:numCache>
                <c:formatCode>General</c:formatCode>
                <c:ptCount val="9"/>
                <c:pt idx="0">
                  <c:v>31.244943809674002</c:v>
                </c:pt>
                <c:pt idx="1">
                  <c:v>31.6868179994385</c:v>
                </c:pt>
                <c:pt idx="2">
                  <c:v>29.4029767830481</c:v>
                </c:pt>
                <c:pt idx="3">
                  <c:v>32.197165983076601</c:v>
                </c:pt>
                <c:pt idx="4">
                  <c:v>31.550642301216499</c:v>
                </c:pt>
                <c:pt idx="5">
                  <c:v>32.4316312595396</c:v>
                </c:pt>
                <c:pt idx="6">
                  <c:v>30.071621811293799</c:v>
                </c:pt>
                <c:pt idx="7">
                  <c:v>29.013159551564499</c:v>
                </c:pt>
                <c:pt idx="8">
                  <c:v>31.384131299682299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BFD-4A15-8834-C985BBBECA03}"/>
            </c:ext>
          </c:extLst>
        </c:ser>
        <c:ser>
          <c:idx val="4"/>
          <c:order val="1"/>
          <c:tx>
            <c:v>Ugamak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PCAcoords!$E$66</c:f>
              <c:numCache>
                <c:formatCode>General</c:formatCode>
                <c:ptCount val="1"/>
                <c:pt idx="0">
                  <c:v>-34.483455431425199</c:v>
                </c:pt>
              </c:numCache>
            </c:numRef>
          </c:xVal>
          <c:yVal>
            <c:numRef>
              <c:f>PCAcoords!$F$66</c:f>
              <c:numCache>
                <c:formatCode>General</c:formatCode>
                <c:ptCount val="1"/>
                <c:pt idx="0">
                  <c:v>27.2880247735362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BFD-4A15-8834-C985BBBECA03}"/>
            </c:ext>
          </c:extLst>
        </c:ser>
        <c:ser>
          <c:idx val="5"/>
          <c:order val="2"/>
          <c:tx>
            <c:v>Cold Bay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PCAcoords!$E$69:$E$70</c:f>
              <c:numCache>
                <c:formatCode>General</c:formatCode>
                <c:ptCount val="2"/>
                <c:pt idx="0">
                  <c:v>-35.483329008604599</c:v>
                </c:pt>
                <c:pt idx="1">
                  <c:v>-27.243177957128701</c:v>
                </c:pt>
              </c:numCache>
            </c:numRef>
          </c:xVal>
          <c:yVal>
            <c:numRef>
              <c:f>PCAcoords!$F$69:$F$70</c:f>
              <c:numCache>
                <c:formatCode>General</c:formatCode>
                <c:ptCount val="2"/>
                <c:pt idx="0">
                  <c:v>28.359409365599401</c:v>
                </c:pt>
                <c:pt idx="1">
                  <c:v>25.019176831723499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BFD-4A15-8834-C985BBBECA03}"/>
            </c:ext>
          </c:extLst>
        </c:ser>
        <c:ser>
          <c:idx val="6"/>
          <c:order val="3"/>
          <c:tx>
            <c:v>Alaska-Pen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PCAcoords!$E$72:$E$88</c:f>
              <c:numCache>
                <c:formatCode>General</c:formatCode>
                <c:ptCount val="17"/>
                <c:pt idx="0">
                  <c:v>-5.3948268572052802</c:v>
                </c:pt>
                <c:pt idx="1">
                  <c:v>-25.498088673636399</c:v>
                </c:pt>
                <c:pt idx="2">
                  <c:v>-17.0912423022762</c:v>
                </c:pt>
                <c:pt idx="3">
                  <c:v>-36.831957710169398</c:v>
                </c:pt>
                <c:pt idx="4">
                  <c:v>-17.0090405360863</c:v>
                </c:pt>
                <c:pt idx="5">
                  <c:v>41.330134920897599</c:v>
                </c:pt>
                <c:pt idx="6">
                  <c:v>-10.2506015883563</c:v>
                </c:pt>
                <c:pt idx="7">
                  <c:v>-23.238421939820601</c:v>
                </c:pt>
                <c:pt idx="8">
                  <c:v>-26.756776372074601</c:v>
                </c:pt>
                <c:pt idx="10">
                  <c:v>49.216894110087402</c:v>
                </c:pt>
                <c:pt idx="11">
                  <c:v>43.946876879766798</c:v>
                </c:pt>
                <c:pt idx="12">
                  <c:v>45.988344926368597</c:v>
                </c:pt>
                <c:pt idx="13">
                  <c:v>41.905027810480703</c:v>
                </c:pt>
                <c:pt idx="14">
                  <c:v>60.444229342507299</c:v>
                </c:pt>
                <c:pt idx="15">
                  <c:v>46.447619171300502</c:v>
                </c:pt>
                <c:pt idx="16">
                  <c:v>45.906824380352603</c:v>
                </c:pt>
              </c:numCache>
            </c:numRef>
          </c:xVal>
          <c:yVal>
            <c:numRef>
              <c:f>PCAcoords!$F$72:$F$88</c:f>
              <c:numCache>
                <c:formatCode>General</c:formatCode>
                <c:ptCount val="17"/>
                <c:pt idx="0">
                  <c:v>27.496777423487</c:v>
                </c:pt>
                <c:pt idx="1">
                  <c:v>35.422679982386299</c:v>
                </c:pt>
                <c:pt idx="2">
                  <c:v>36.609305189811202</c:v>
                </c:pt>
                <c:pt idx="3">
                  <c:v>31.815483395067702</c:v>
                </c:pt>
                <c:pt idx="4">
                  <c:v>26.866231489326101</c:v>
                </c:pt>
                <c:pt idx="5">
                  <c:v>28.225159403278099</c:v>
                </c:pt>
                <c:pt idx="6">
                  <c:v>24.953459289004201</c:v>
                </c:pt>
                <c:pt idx="7">
                  <c:v>32.883909503625901</c:v>
                </c:pt>
                <c:pt idx="8">
                  <c:v>25.792764642119099</c:v>
                </c:pt>
                <c:pt idx="10">
                  <c:v>29.6609233254919</c:v>
                </c:pt>
                <c:pt idx="11">
                  <c:v>27.3590984657876</c:v>
                </c:pt>
                <c:pt idx="12">
                  <c:v>25.252584803065599</c:v>
                </c:pt>
                <c:pt idx="13">
                  <c:v>19.411172021047602</c:v>
                </c:pt>
                <c:pt idx="14">
                  <c:v>29.722125752794401</c:v>
                </c:pt>
                <c:pt idx="15">
                  <c:v>27.507804840293701</c:v>
                </c:pt>
                <c:pt idx="16">
                  <c:v>27.515629571018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BFD-4A15-8834-C985BBBECA03}"/>
            </c:ext>
          </c:extLst>
        </c:ser>
        <c:ser>
          <c:idx val="7"/>
          <c:order val="4"/>
          <c:tx>
            <c:v>NW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PCAcoords!$E$82:$E$105</c:f>
              <c:numCache>
                <c:formatCode>General</c:formatCode>
                <c:ptCount val="24"/>
                <c:pt idx="0">
                  <c:v>49.216894110087402</c:v>
                </c:pt>
                <c:pt idx="1">
                  <c:v>43.946876879766798</c:v>
                </c:pt>
                <c:pt idx="2">
                  <c:v>45.988344926368597</c:v>
                </c:pt>
                <c:pt idx="3">
                  <c:v>41.905027810480703</c:v>
                </c:pt>
                <c:pt idx="4">
                  <c:v>60.444229342507299</c:v>
                </c:pt>
                <c:pt idx="5">
                  <c:v>46.447619171300502</c:v>
                </c:pt>
                <c:pt idx="6">
                  <c:v>45.906824380352603</c:v>
                </c:pt>
                <c:pt idx="7">
                  <c:v>45.687541623366599</c:v>
                </c:pt>
                <c:pt idx="8">
                  <c:v>54.886968810354603</c:v>
                </c:pt>
                <c:pt idx="9">
                  <c:v>52.053407242580697</c:v>
                </c:pt>
                <c:pt idx="10">
                  <c:v>44.323762815416799</c:v>
                </c:pt>
                <c:pt idx="11">
                  <c:v>51.051423904905398</c:v>
                </c:pt>
                <c:pt idx="12">
                  <c:v>39.397805207988299</c:v>
                </c:pt>
                <c:pt idx="13">
                  <c:v>49.406712755886502</c:v>
                </c:pt>
                <c:pt idx="14">
                  <c:v>50.834641497909402</c:v>
                </c:pt>
                <c:pt idx="15">
                  <c:v>52.487745661432399</c:v>
                </c:pt>
                <c:pt idx="16">
                  <c:v>50.605438019419303</c:v>
                </c:pt>
                <c:pt idx="17">
                  <c:v>44.012112059987999</c:v>
                </c:pt>
                <c:pt idx="18">
                  <c:v>50.005947062210403</c:v>
                </c:pt>
                <c:pt idx="19">
                  <c:v>55.588354670125398</c:v>
                </c:pt>
                <c:pt idx="20">
                  <c:v>45.450971860760198</c:v>
                </c:pt>
                <c:pt idx="21">
                  <c:v>54.333104043951501</c:v>
                </c:pt>
                <c:pt idx="22">
                  <c:v>58.3179644659226</c:v>
                </c:pt>
                <c:pt idx="23">
                  <c:v>47.0368698697228</c:v>
                </c:pt>
              </c:numCache>
            </c:numRef>
          </c:xVal>
          <c:yVal>
            <c:numRef>
              <c:f>PCAcoords!$F$82:$F$105</c:f>
              <c:numCache>
                <c:formatCode>General</c:formatCode>
                <c:ptCount val="24"/>
                <c:pt idx="0">
                  <c:v>29.6609233254919</c:v>
                </c:pt>
                <c:pt idx="1">
                  <c:v>27.3590984657876</c:v>
                </c:pt>
                <c:pt idx="2">
                  <c:v>25.252584803065599</c:v>
                </c:pt>
                <c:pt idx="3">
                  <c:v>19.411172021047602</c:v>
                </c:pt>
                <c:pt idx="4">
                  <c:v>29.722125752794401</c:v>
                </c:pt>
                <c:pt idx="5">
                  <c:v>27.507804840293701</c:v>
                </c:pt>
                <c:pt idx="6">
                  <c:v>27.515629571018</c:v>
                </c:pt>
                <c:pt idx="7">
                  <c:v>25.536319526909601</c:v>
                </c:pt>
                <c:pt idx="8">
                  <c:v>29.116882274594001</c:v>
                </c:pt>
                <c:pt idx="9">
                  <c:v>32.197765692207902</c:v>
                </c:pt>
                <c:pt idx="10">
                  <c:v>29.547182386717701</c:v>
                </c:pt>
                <c:pt idx="11">
                  <c:v>31.604195116927499</c:v>
                </c:pt>
                <c:pt idx="12">
                  <c:v>24.3150445481307</c:v>
                </c:pt>
                <c:pt idx="13">
                  <c:v>28.292199415118301</c:v>
                </c:pt>
                <c:pt idx="14">
                  <c:v>35.725757038084602</c:v>
                </c:pt>
                <c:pt idx="15">
                  <c:v>30.1141340456414</c:v>
                </c:pt>
                <c:pt idx="16">
                  <c:v>37.925934661961598</c:v>
                </c:pt>
                <c:pt idx="17">
                  <c:v>22.953719441600501</c:v>
                </c:pt>
                <c:pt idx="18">
                  <c:v>25.044872363251901</c:v>
                </c:pt>
                <c:pt idx="19">
                  <c:v>30.592038071356502</c:v>
                </c:pt>
                <c:pt idx="20">
                  <c:v>28.386275518488102</c:v>
                </c:pt>
                <c:pt idx="21">
                  <c:v>41.567829959047401</c:v>
                </c:pt>
                <c:pt idx="22">
                  <c:v>27.652457509803</c:v>
                </c:pt>
                <c:pt idx="23">
                  <c:v>25.199266366855198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BFD-4A15-8834-C985BBBECA03}"/>
            </c:ext>
          </c:extLst>
        </c:ser>
        <c:ser>
          <c:idx val="1"/>
          <c:order val="5"/>
          <c:tx>
            <c:v>Attu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PCAcoords!$E$39:$E$47</c:f>
              <c:numCache>
                <c:formatCode>General</c:formatCode>
                <c:ptCount val="9"/>
                <c:pt idx="0">
                  <c:v>-60.394652016506299</c:v>
                </c:pt>
                <c:pt idx="1">
                  <c:v>-55.7534945302788</c:v>
                </c:pt>
                <c:pt idx="2">
                  <c:v>-65.460926650440101</c:v>
                </c:pt>
                <c:pt idx="3">
                  <c:v>-58.792373189825199</c:v>
                </c:pt>
                <c:pt idx="4">
                  <c:v>-59.915057498383298</c:v>
                </c:pt>
                <c:pt idx="5">
                  <c:v>-57.056325729677702</c:v>
                </c:pt>
                <c:pt idx="6">
                  <c:v>-59.554977470539598</c:v>
                </c:pt>
                <c:pt idx="7">
                  <c:v>-64.336435312950897</c:v>
                </c:pt>
                <c:pt idx="8">
                  <c:v>-58.063736624144298</c:v>
                </c:pt>
              </c:numCache>
            </c:numRef>
          </c:xVal>
          <c:yVal>
            <c:numRef>
              <c:f>PCAcoords!$F$39:$F$47</c:f>
              <c:numCache>
                <c:formatCode>General</c:formatCode>
                <c:ptCount val="9"/>
                <c:pt idx="0">
                  <c:v>30.864070336567998</c:v>
                </c:pt>
                <c:pt idx="1">
                  <c:v>27.9907760895262</c:v>
                </c:pt>
                <c:pt idx="2">
                  <c:v>35.327652051858799</c:v>
                </c:pt>
                <c:pt idx="3">
                  <c:v>30.207261837895398</c:v>
                </c:pt>
                <c:pt idx="4">
                  <c:v>30.7279233715918</c:v>
                </c:pt>
                <c:pt idx="5">
                  <c:v>33.652940011602396</c:v>
                </c:pt>
                <c:pt idx="6">
                  <c:v>30.335796901840801</c:v>
                </c:pt>
                <c:pt idx="7">
                  <c:v>34.197962230475</c:v>
                </c:pt>
                <c:pt idx="8">
                  <c:v>30.749627258885901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BFD-4A15-8834-C985BBBECA03}"/>
            </c:ext>
          </c:extLst>
        </c:ser>
        <c:ser>
          <c:idx val="0"/>
          <c:order val="6"/>
          <c:tx>
            <c:v>OW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PCAcoords!$E$2:$E$36</c:f>
              <c:numCache>
                <c:formatCode>General</c:formatCode>
                <c:ptCount val="35"/>
                <c:pt idx="0">
                  <c:v>-4.2242639711612098</c:v>
                </c:pt>
                <c:pt idx="1">
                  <c:v>4.9289485210447497</c:v>
                </c:pt>
                <c:pt idx="2">
                  <c:v>-2.2269780316279499</c:v>
                </c:pt>
                <c:pt idx="3">
                  <c:v>-2.7957177490469198</c:v>
                </c:pt>
                <c:pt idx="4">
                  <c:v>-3.70560843265336</c:v>
                </c:pt>
                <c:pt idx="5">
                  <c:v>-1.08763967798769</c:v>
                </c:pt>
                <c:pt idx="6">
                  <c:v>-2.9871051270150999</c:v>
                </c:pt>
                <c:pt idx="7">
                  <c:v>1.1624843256080599</c:v>
                </c:pt>
                <c:pt idx="8">
                  <c:v>8.7444743725178894E-2</c:v>
                </c:pt>
                <c:pt idx="9">
                  <c:v>-1.31048370282783</c:v>
                </c:pt>
                <c:pt idx="10">
                  <c:v>0.70663379902551104</c:v>
                </c:pt>
                <c:pt idx="11">
                  <c:v>-1.5181612066563199</c:v>
                </c:pt>
                <c:pt idx="12">
                  <c:v>0.79702641230461102</c:v>
                </c:pt>
                <c:pt idx="13">
                  <c:v>0.478140339530921</c:v>
                </c:pt>
                <c:pt idx="14">
                  <c:v>-5.2963593702562797</c:v>
                </c:pt>
                <c:pt idx="15">
                  <c:v>-3.9929801278319399</c:v>
                </c:pt>
                <c:pt idx="16">
                  <c:v>-2.0496615668550402</c:v>
                </c:pt>
                <c:pt idx="17">
                  <c:v>-7.9866883924918497</c:v>
                </c:pt>
                <c:pt idx="18">
                  <c:v>-1.5807744526926399</c:v>
                </c:pt>
                <c:pt idx="19">
                  <c:v>0.35272474786065</c:v>
                </c:pt>
                <c:pt idx="20">
                  <c:v>-1.4772356582534401</c:v>
                </c:pt>
                <c:pt idx="21">
                  <c:v>-4.4338840432082698</c:v>
                </c:pt>
                <c:pt idx="22">
                  <c:v>-2.3552503702138199</c:v>
                </c:pt>
                <c:pt idx="23">
                  <c:v>-4.5859484843589398</c:v>
                </c:pt>
                <c:pt idx="24">
                  <c:v>8.79190980564913</c:v>
                </c:pt>
                <c:pt idx="25">
                  <c:v>-2.13595503124888</c:v>
                </c:pt>
                <c:pt idx="26">
                  <c:v>-5.6740027370555799</c:v>
                </c:pt>
                <c:pt idx="27">
                  <c:v>-1.88848607406781</c:v>
                </c:pt>
                <c:pt idx="28">
                  <c:v>-0.35970271235699902</c:v>
                </c:pt>
                <c:pt idx="29">
                  <c:v>0.70883139360789804</c:v>
                </c:pt>
                <c:pt idx="30">
                  <c:v>2.8887692291258702</c:v>
                </c:pt>
                <c:pt idx="31">
                  <c:v>-1.82617924052128</c:v>
                </c:pt>
                <c:pt idx="32">
                  <c:v>5.5544699000534798</c:v>
                </c:pt>
                <c:pt idx="33">
                  <c:v>-1.2249273770665099</c:v>
                </c:pt>
                <c:pt idx="34">
                  <c:v>47.502817603068699</c:v>
                </c:pt>
              </c:numCache>
            </c:numRef>
          </c:xVal>
          <c:yVal>
            <c:numRef>
              <c:f>PCAcoords!$F$2:$F$36</c:f>
              <c:numCache>
                <c:formatCode>General</c:formatCode>
                <c:ptCount val="35"/>
                <c:pt idx="0">
                  <c:v>-39.516481493948</c:v>
                </c:pt>
                <c:pt idx="1">
                  <c:v>-40.5752829645782</c:v>
                </c:pt>
                <c:pt idx="2">
                  <c:v>-43.2890591496163</c:v>
                </c:pt>
                <c:pt idx="3">
                  <c:v>-41.564855083011899</c:v>
                </c:pt>
                <c:pt idx="4">
                  <c:v>-38.367895955477302</c:v>
                </c:pt>
                <c:pt idx="5">
                  <c:v>-37.256063615669397</c:v>
                </c:pt>
                <c:pt idx="6">
                  <c:v>-42.050138894659</c:v>
                </c:pt>
                <c:pt idx="7">
                  <c:v>-40.620137132723499</c:v>
                </c:pt>
                <c:pt idx="8">
                  <c:v>-43.392628109887298</c:v>
                </c:pt>
                <c:pt idx="9">
                  <c:v>-42.2881714961011</c:v>
                </c:pt>
                <c:pt idx="10">
                  <c:v>-42.147071804945703</c:v>
                </c:pt>
                <c:pt idx="11">
                  <c:v>-35.631331000517399</c:v>
                </c:pt>
                <c:pt idx="12">
                  <c:v>-30.271678652628999</c:v>
                </c:pt>
                <c:pt idx="13">
                  <c:v>-41.355023612707797</c:v>
                </c:pt>
                <c:pt idx="14">
                  <c:v>-39.720874524407698</c:v>
                </c:pt>
                <c:pt idx="15">
                  <c:v>-41.310512367178603</c:v>
                </c:pt>
                <c:pt idx="16">
                  <c:v>-50.1186447126613</c:v>
                </c:pt>
                <c:pt idx="17">
                  <c:v>-42.156189209310703</c:v>
                </c:pt>
                <c:pt idx="18">
                  <c:v>-39.168526513694999</c:v>
                </c:pt>
                <c:pt idx="19">
                  <c:v>-37.747976834266098</c:v>
                </c:pt>
                <c:pt idx="20">
                  <c:v>-39.816912240475602</c:v>
                </c:pt>
                <c:pt idx="21">
                  <c:v>-38.342531169473602</c:v>
                </c:pt>
                <c:pt idx="22">
                  <c:v>-43.809533856183002</c:v>
                </c:pt>
                <c:pt idx="23">
                  <c:v>-33.822208064497701</c:v>
                </c:pt>
                <c:pt idx="24">
                  <c:v>-52.666057218752201</c:v>
                </c:pt>
                <c:pt idx="25">
                  <c:v>-39.3743607610905</c:v>
                </c:pt>
                <c:pt idx="26">
                  <c:v>-41.553078130826997</c:v>
                </c:pt>
                <c:pt idx="27">
                  <c:v>-42.8183656954673</c:v>
                </c:pt>
                <c:pt idx="28">
                  <c:v>-54.048745333661799</c:v>
                </c:pt>
                <c:pt idx="29">
                  <c:v>-38.155480364490202</c:v>
                </c:pt>
                <c:pt idx="30">
                  <c:v>-62.184472471361097</c:v>
                </c:pt>
                <c:pt idx="31">
                  <c:v>-55.4309235050398</c:v>
                </c:pt>
                <c:pt idx="32">
                  <c:v>-57.407407989888803</c:v>
                </c:pt>
                <c:pt idx="33">
                  <c:v>-53.492078907751399</c:v>
                </c:pt>
                <c:pt idx="34">
                  <c:v>25.596094060654501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BFD-4A15-8834-C985BBBECA03}"/>
            </c:ext>
          </c:extLst>
        </c:ser>
        <c:ser>
          <c:idx val="2"/>
          <c:order val="7"/>
          <c:tx>
            <c:v>Shemya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PCAcoords!$E$49:$E$54</c:f>
              <c:numCache>
                <c:formatCode>General</c:formatCode>
                <c:ptCount val="6"/>
                <c:pt idx="0">
                  <c:v>-1.11220864494217</c:v>
                </c:pt>
                <c:pt idx="1">
                  <c:v>52.660853473356198</c:v>
                </c:pt>
                <c:pt idx="2">
                  <c:v>-1.4764775310874301</c:v>
                </c:pt>
                <c:pt idx="3">
                  <c:v>-3.9627350970159001</c:v>
                </c:pt>
                <c:pt idx="4">
                  <c:v>-8.9143589221020197E-2</c:v>
                </c:pt>
                <c:pt idx="5">
                  <c:v>-1.3594404102967099</c:v>
                </c:pt>
              </c:numCache>
            </c:numRef>
          </c:xVal>
          <c:yVal>
            <c:numRef>
              <c:f>PCAcoords!$F$49:$F$54</c:f>
              <c:numCache>
                <c:formatCode>General</c:formatCode>
                <c:ptCount val="6"/>
                <c:pt idx="0">
                  <c:v>-46.978715540688803</c:v>
                </c:pt>
                <c:pt idx="1">
                  <c:v>31.125438137196799</c:v>
                </c:pt>
                <c:pt idx="2">
                  <c:v>-41.303848355383899</c:v>
                </c:pt>
                <c:pt idx="3">
                  <c:v>-45.816998468773903</c:v>
                </c:pt>
                <c:pt idx="4">
                  <c:v>-41.435171065823397</c:v>
                </c:pt>
                <c:pt idx="5">
                  <c:v>-39.5346232233954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BFD-4A15-8834-C985BBBECA03}"/>
            </c:ext>
          </c:extLst>
        </c:ser>
        <c:ser>
          <c:idx val="8"/>
          <c:order val="8"/>
          <c:tx>
            <c:v>Hybrid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PCAcoords!$E$107</c:f>
              <c:numCache>
                <c:formatCode>General</c:formatCode>
                <c:ptCount val="1"/>
                <c:pt idx="0">
                  <c:v>40.756392868920202</c:v>
                </c:pt>
              </c:numCache>
            </c:numRef>
          </c:xVal>
          <c:yVal>
            <c:numRef>
              <c:f>PCAcoords!$F$107</c:f>
              <c:numCache>
                <c:formatCode>General</c:formatCode>
                <c:ptCount val="1"/>
                <c:pt idx="0">
                  <c:v>13.8478283986456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BFD-4A15-8834-C985BBBEC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520408"/>
        <c:axId val="362516472"/>
      </c:scatterChart>
      <c:valAx>
        <c:axId val="362520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PC1 (2.4%)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516472"/>
        <c:crosses val="autoZero"/>
        <c:crossBetween val="midCat"/>
      </c:valAx>
      <c:valAx>
        <c:axId val="36251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PC2 (2.0%)</a:t>
                </a:r>
              </a:p>
            </c:rich>
          </c:tx>
          <c:layout>
            <c:manualLayout>
              <c:xMode val="edge"/>
              <c:yMode val="edge"/>
              <c:x val="1.5396466280647758E-2"/>
              <c:y val="0.40660983070546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520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Autosomal!$B$2:$B$105</c:f>
              <c:strCache>
                <c:ptCount val="104"/>
                <c:pt idx="0">
                  <c:v>BM61324</c:v>
                </c:pt>
                <c:pt idx="1">
                  <c:v>SVD1380</c:v>
                </c:pt>
                <c:pt idx="2">
                  <c:v>BKS3223</c:v>
                </c:pt>
                <c:pt idx="3">
                  <c:v>BKS3277</c:v>
                </c:pt>
                <c:pt idx="4">
                  <c:v>SVD1161</c:v>
                </c:pt>
                <c:pt idx="5">
                  <c:v>SVD1204</c:v>
                </c:pt>
                <c:pt idx="6">
                  <c:v>SVD1205</c:v>
                </c:pt>
                <c:pt idx="7">
                  <c:v>SVD1210</c:v>
                </c:pt>
                <c:pt idx="8">
                  <c:v>JLP016</c:v>
                </c:pt>
                <c:pt idx="9">
                  <c:v>JLP021</c:v>
                </c:pt>
                <c:pt idx="10">
                  <c:v>JLP022</c:v>
                </c:pt>
                <c:pt idx="11">
                  <c:v>JLP026</c:v>
                </c:pt>
                <c:pt idx="12">
                  <c:v>JLP027</c:v>
                </c:pt>
                <c:pt idx="13">
                  <c:v>KSW4951</c:v>
                </c:pt>
                <c:pt idx="14">
                  <c:v>KSW4961</c:v>
                </c:pt>
                <c:pt idx="15">
                  <c:v>PR108</c:v>
                </c:pt>
                <c:pt idx="16">
                  <c:v>PR113</c:v>
                </c:pt>
                <c:pt idx="17">
                  <c:v>PR115</c:v>
                </c:pt>
                <c:pt idx="18">
                  <c:v>PR117</c:v>
                </c:pt>
                <c:pt idx="19">
                  <c:v>PR118</c:v>
                </c:pt>
                <c:pt idx="20">
                  <c:v>PR120</c:v>
                </c:pt>
                <c:pt idx="21">
                  <c:v>PR125</c:v>
                </c:pt>
                <c:pt idx="22">
                  <c:v>BM52620</c:v>
                </c:pt>
                <c:pt idx="23">
                  <c:v>SAR6109</c:v>
                </c:pt>
                <c:pt idx="24">
                  <c:v>SVD469</c:v>
                </c:pt>
                <c:pt idx="25">
                  <c:v>SVD481</c:v>
                </c:pt>
                <c:pt idx="26">
                  <c:v>SVD482</c:v>
                </c:pt>
                <c:pt idx="27">
                  <c:v>SVD483</c:v>
                </c:pt>
                <c:pt idx="28">
                  <c:v>G78</c:v>
                </c:pt>
                <c:pt idx="29">
                  <c:v>G79</c:v>
                </c:pt>
                <c:pt idx="30">
                  <c:v>G80</c:v>
                </c:pt>
                <c:pt idx="31">
                  <c:v>G83</c:v>
                </c:pt>
                <c:pt idx="32">
                  <c:v>G85</c:v>
                </c:pt>
                <c:pt idx="33">
                  <c:v>G86</c:v>
                </c:pt>
                <c:pt idx="34">
                  <c:v>CSW4487</c:v>
                </c:pt>
                <c:pt idx="37">
                  <c:v>KSW3968</c:v>
                </c:pt>
                <c:pt idx="38">
                  <c:v>MJL043</c:v>
                </c:pt>
                <c:pt idx="39">
                  <c:v>REW483</c:v>
                </c:pt>
                <c:pt idx="40">
                  <c:v>UAMX4031</c:v>
                </c:pt>
                <c:pt idx="41">
                  <c:v>UAMX4032</c:v>
                </c:pt>
                <c:pt idx="42">
                  <c:v>UAMX4034</c:v>
                </c:pt>
                <c:pt idx="43">
                  <c:v>UAMX4041</c:v>
                </c:pt>
                <c:pt idx="44">
                  <c:v>UAMX4056</c:v>
                </c:pt>
                <c:pt idx="45">
                  <c:v>UAMX4057</c:v>
                </c:pt>
                <c:pt idx="47">
                  <c:v>DDG1704</c:v>
                </c:pt>
                <c:pt idx="48">
                  <c:v>DDG1732</c:v>
                </c:pt>
                <c:pt idx="49">
                  <c:v>DDG1884</c:v>
                </c:pt>
                <c:pt idx="50">
                  <c:v>DDG1885</c:v>
                </c:pt>
                <c:pt idx="51">
                  <c:v>KGM020</c:v>
                </c:pt>
                <c:pt idx="52">
                  <c:v>KGM021</c:v>
                </c:pt>
                <c:pt idx="54">
                  <c:v>CLP449</c:v>
                </c:pt>
                <c:pt idx="55">
                  <c:v>KGM012</c:v>
                </c:pt>
                <c:pt idx="56">
                  <c:v>KGM013</c:v>
                </c:pt>
                <c:pt idx="57">
                  <c:v>KGM014</c:v>
                </c:pt>
                <c:pt idx="58">
                  <c:v>KGM015</c:v>
                </c:pt>
                <c:pt idx="59">
                  <c:v>KSW2958</c:v>
                </c:pt>
                <c:pt idx="60">
                  <c:v>KSW2960</c:v>
                </c:pt>
                <c:pt idx="61">
                  <c:v>KSW2961</c:v>
                </c:pt>
                <c:pt idx="62">
                  <c:v>KSW3003</c:v>
                </c:pt>
                <c:pt idx="64">
                  <c:v>KSW3875</c:v>
                </c:pt>
                <c:pt idx="67">
                  <c:v>CPD1288</c:v>
                </c:pt>
                <c:pt idx="68">
                  <c:v>CPD1289</c:v>
                </c:pt>
                <c:pt idx="69">
                  <c:v>JMM448</c:v>
                </c:pt>
                <c:pt idx="70">
                  <c:v>KGM334</c:v>
                </c:pt>
                <c:pt idx="71">
                  <c:v>KGM335</c:v>
                </c:pt>
                <c:pt idx="72">
                  <c:v>KGM336</c:v>
                </c:pt>
                <c:pt idx="73">
                  <c:v>KGM337</c:v>
                </c:pt>
                <c:pt idx="74">
                  <c:v>KGM350</c:v>
                </c:pt>
                <c:pt idx="75">
                  <c:v>KGM412</c:v>
                </c:pt>
                <c:pt idx="76">
                  <c:v>KGM416</c:v>
                </c:pt>
                <c:pt idx="77">
                  <c:v>KSW4530</c:v>
                </c:pt>
                <c:pt idx="79">
                  <c:v>JJW978</c:v>
                </c:pt>
                <c:pt idx="80">
                  <c:v>REW554</c:v>
                </c:pt>
                <c:pt idx="81">
                  <c:v>UAMX5069</c:v>
                </c:pt>
                <c:pt idx="82">
                  <c:v>KGM009</c:v>
                </c:pt>
                <c:pt idx="83">
                  <c:v>KSW3040</c:v>
                </c:pt>
                <c:pt idx="84">
                  <c:v>UAMx203</c:v>
                </c:pt>
                <c:pt idx="85">
                  <c:v>UAMX2138</c:v>
                </c:pt>
                <c:pt idx="86">
                  <c:v>KGM1496</c:v>
                </c:pt>
                <c:pt idx="87">
                  <c:v>KGM1497</c:v>
                </c:pt>
                <c:pt idx="88">
                  <c:v>KGM1498</c:v>
                </c:pt>
                <c:pt idx="89">
                  <c:v>CRAB18</c:v>
                </c:pt>
                <c:pt idx="90">
                  <c:v>CRAB22</c:v>
                </c:pt>
                <c:pt idx="91">
                  <c:v>CRAB47</c:v>
                </c:pt>
                <c:pt idx="92">
                  <c:v>KGM1485</c:v>
                </c:pt>
                <c:pt idx="93">
                  <c:v>KGM1503</c:v>
                </c:pt>
                <c:pt idx="94">
                  <c:v>KGM1504</c:v>
                </c:pt>
                <c:pt idx="95">
                  <c:v>KGM1507</c:v>
                </c:pt>
                <c:pt idx="96">
                  <c:v>KGM1488</c:v>
                </c:pt>
                <c:pt idx="97">
                  <c:v>KGM1490</c:v>
                </c:pt>
                <c:pt idx="98">
                  <c:v>KGM1487</c:v>
                </c:pt>
                <c:pt idx="99">
                  <c:v>KGM1489</c:v>
                </c:pt>
                <c:pt idx="100">
                  <c:v>KGM1494</c:v>
                </c:pt>
                <c:pt idx="101">
                  <c:v>KGM1483</c:v>
                </c:pt>
                <c:pt idx="102">
                  <c:v>KGM1506</c:v>
                </c:pt>
                <c:pt idx="103">
                  <c:v>CSW8965</c:v>
                </c:pt>
              </c:strCache>
            </c:strRef>
          </c:cat>
          <c:val>
            <c:numRef>
              <c:f>Autosomal!$F$2:$F$106</c:f>
              <c:numCache>
                <c:formatCode>General</c:formatCode>
                <c:ptCount val="105"/>
                <c:pt idx="0">
                  <c:v>1.0000000000000001E-5</c:v>
                </c:pt>
                <c:pt idx="1">
                  <c:v>1.0000000000000001E-5</c:v>
                </c:pt>
                <c:pt idx="2">
                  <c:v>1.0000000000000001E-5</c:v>
                </c:pt>
                <c:pt idx="3">
                  <c:v>1.0000000000000001E-5</c:v>
                </c:pt>
                <c:pt idx="4">
                  <c:v>1.0000000000000001E-5</c:v>
                </c:pt>
                <c:pt idx="5">
                  <c:v>1.0000000000000001E-5</c:v>
                </c:pt>
                <c:pt idx="6">
                  <c:v>1.0000000000000001E-5</c:v>
                </c:pt>
                <c:pt idx="7">
                  <c:v>1.0000000000000001E-5</c:v>
                </c:pt>
                <c:pt idx="8">
                  <c:v>1.0000000000000001E-5</c:v>
                </c:pt>
                <c:pt idx="9">
                  <c:v>1.0000000000000001E-5</c:v>
                </c:pt>
                <c:pt idx="10">
                  <c:v>1.0000000000000001E-5</c:v>
                </c:pt>
                <c:pt idx="11">
                  <c:v>1.0000000000000001E-5</c:v>
                </c:pt>
                <c:pt idx="12">
                  <c:v>1.0000000000000001E-5</c:v>
                </c:pt>
                <c:pt idx="13">
                  <c:v>1.0000000000000001E-5</c:v>
                </c:pt>
                <c:pt idx="14">
                  <c:v>1.0000000000000001E-5</c:v>
                </c:pt>
                <c:pt idx="15">
                  <c:v>1.0000000000000001E-5</c:v>
                </c:pt>
                <c:pt idx="16">
                  <c:v>1.0000000000000001E-5</c:v>
                </c:pt>
                <c:pt idx="17">
                  <c:v>1.0000000000000001E-5</c:v>
                </c:pt>
                <c:pt idx="18">
                  <c:v>1.0000000000000001E-5</c:v>
                </c:pt>
                <c:pt idx="19">
                  <c:v>1.0000000000000001E-5</c:v>
                </c:pt>
                <c:pt idx="20">
                  <c:v>1.0000000000000001E-5</c:v>
                </c:pt>
                <c:pt idx="21">
                  <c:v>1.0000000000000001E-5</c:v>
                </c:pt>
                <c:pt idx="22">
                  <c:v>1.0000000000000001E-5</c:v>
                </c:pt>
                <c:pt idx="23">
                  <c:v>1.0000000000000001E-5</c:v>
                </c:pt>
                <c:pt idx="24">
                  <c:v>1.0000000000000001E-5</c:v>
                </c:pt>
                <c:pt idx="25">
                  <c:v>1.0000000000000001E-5</c:v>
                </c:pt>
                <c:pt idx="26">
                  <c:v>1.0000000000000001E-5</c:v>
                </c:pt>
                <c:pt idx="27">
                  <c:v>1.0000000000000001E-5</c:v>
                </c:pt>
                <c:pt idx="28">
                  <c:v>1.0000000000000001E-5</c:v>
                </c:pt>
                <c:pt idx="29">
                  <c:v>1.0000000000000001E-5</c:v>
                </c:pt>
                <c:pt idx="30">
                  <c:v>1.0000000000000001E-5</c:v>
                </c:pt>
                <c:pt idx="31">
                  <c:v>1.0000000000000001E-5</c:v>
                </c:pt>
                <c:pt idx="32">
                  <c:v>1.0000000000000001E-5</c:v>
                </c:pt>
                <c:pt idx="33">
                  <c:v>1.0000000000000001E-5</c:v>
                </c:pt>
                <c:pt idx="34">
                  <c:v>1.0000000000000001E-5</c:v>
                </c:pt>
                <c:pt idx="37">
                  <c:v>0.99997999999999998</c:v>
                </c:pt>
                <c:pt idx="38">
                  <c:v>0.99997999999999998</c:v>
                </c:pt>
                <c:pt idx="39">
                  <c:v>0.99997999999999998</c:v>
                </c:pt>
                <c:pt idx="40">
                  <c:v>0.99997999999999998</c:v>
                </c:pt>
                <c:pt idx="41">
                  <c:v>0.99997999999999998</c:v>
                </c:pt>
                <c:pt idx="42">
                  <c:v>0.99997999999999998</c:v>
                </c:pt>
                <c:pt idx="43">
                  <c:v>0.99997999999999998</c:v>
                </c:pt>
                <c:pt idx="44">
                  <c:v>0.99997999999999998</c:v>
                </c:pt>
                <c:pt idx="45">
                  <c:v>0.99997999999999998</c:v>
                </c:pt>
                <c:pt idx="47">
                  <c:v>1.0000000000000001E-5</c:v>
                </c:pt>
                <c:pt idx="48">
                  <c:v>1.0000000000000001E-5</c:v>
                </c:pt>
                <c:pt idx="49">
                  <c:v>1.0000000000000001E-5</c:v>
                </c:pt>
                <c:pt idx="50">
                  <c:v>1.0000000000000001E-5</c:v>
                </c:pt>
                <c:pt idx="51">
                  <c:v>1.0000000000000001E-5</c:v>
                </c:pt>
                <c:pt idx="52">
                  <c:v>1.0000000000000001E-5</c:v>
                </c:pt>
                <c:pt idx="54">
                  <c:v>0.99997999999999998</c:v>
                </c:pt>
                <c:pt idx="55">
                  <c:v>0.99997999999999998</c:v>
                </c:pt>
                <c:pt idx="56">
                  <c:v>0.99997999999999998</c:v>
                </c:pt>
                <c:pt idx="57">
                  <c:v>0.99997999999999998</c:v>
                </c:pt>
                <c:pt idx="58">
                  <c:v>0.99997999999999998</c:v>
                </c:pt>
                <c:pt idx="59">
                  <c:v>0.99997999999999998</c:v>
                </c:pt>
                <c:pt idx="60">
                  <c:v>0.99997999999999998</c:v>
                </c:pt>
                <c:pt idx="61">
                  <c:v>0.99997999999999998</c:v>
                </c:pt>
                <c:pt idx="62">
                  <c:v>0.99997999999999998</c:v>
                </c:pt>
                <c:pt idx="64">
                  <c:v>0.60041299999999997</c:v>
                </c:pt>
                <c:pt idx="67">
                  <c:v>0.599912</c:v>
                </c:pt>
                <c:pt idx="68">
                  <c:v>0.50241100000000005</c:v>
                </c:pt>
                <c:pt idx="69">
                  <c:v>0.28755199999999997</c:v>
                </c:pt>
                <c:pt idx="70">
                  <c:v>0.50424599999999997</c:v>
                </c:pt>
                <c:pt idx="71">
                  <c:v>0.37587500000000001</c:v>
                </c:pt>
                <c:pt idx="72">
                  <c:v>0.64450499999999999</c:v>
                </c:pt>
                <c:pt idx="73">
                  <c:v>0.37059500000000001</c:v>
                </c:pt>
                <c:pt idx="74">
                  <c:v>2.1947000000000001E-2</c:v>
                </c:pt>
                <c:pt idx="75">
                  <c:v>0.33104899999999998</c:v>
                </c:pt>
                <c:pt idx="76">
                  <c:v>0.49354199999999998</c:v>
                </c:pt>
                <c:pt idx="77">
                  <c:v>0.44392300000000001</c:v>
                </c:pt>
                <c:pt idx="79">
                  <c:v>1.0000000000000001E-5</c:v>
                </c:pt>
                <c:pt idx="80">
                  <c:v>1.0000000000000001E-5</c:v>
                </c:pt>
                <c:pt idx="81">
                  <c:v>1.0000000000000001E-5</c:v>
                </c:pt>
                <c:pt idx="82">
                  <c:v>1.0000000000000001E-5</c:v>
                </c:pt>
                <c:pt idx="83">
                  <c:v>1.0000000000000001E-5</c:v>
                </c:pt>
                <c:pt idx="84">
                  <c:v>1.0000000000000001E-5</c:v>
                </c:pt>
                <c:pt idx="85">
                  <c:v>1.0000000000000001E-5</c:v>
                </c:pt>
                <c:pt idx="86">
                  <c:v>1.0000000000000001E-5</c:v>
                </c:pt>
                <c:pt idx="87">
                  <c:v>1.0000000000000001E-5</c:v>
                </c:pt>
                <c:pt idx="88">
                  <c:v>1.0000000000000001E-5</c:v>
                </c:pt>
                <c:pt idx="89">
                  <c:v>1.0000000000000001E-5</c:v>
                </c:pt>
                <c:pt idx="90">
                  <c:v>1.0000000000000001E-5</c:v>
                </c:pt>
                <c:pt idx="91">
                  <c:v>1.0000000000000001E-5</c:v>
                </c:pt>
                <c:pt idx="92">
                  <c:v>1.0000000000000001E-5</c:v>
                </c:pt>
                <c:pt idx="93">
                  <c:v>1.0000000000000001E-5</c:v>
                </c:pt>
                <c:pt idx="94">
                  <c:v>1.0000000000000001E-5</c:v>
                </c:pt>
                <c:pt idx="95">
                  <c:v>1.0000000000000001E-5</c:v>
                </c:pt>
                <c:pt idx="96">
                  <c:v>1.4E-5</c:v>
                </c:pt>
                <c:pt idx="97">
                  <c:v>1.0000000000000001E-5</c:v>
                </c:pt>
                <c:pt idx="98">
                  <c:v>1.0000000000000001E-5</c:v>
                </c:pt>
                <c:pt idx="99">
                  <c:v>1.0000000000000001E-5</c:v>
                </c:pt>
                <c:pt idx="100">
                  <c:v>1.0000000000000001E-5</c:v>
                </c:pt>
                <c:pt idx="101">
                  <c:v>1.0000000000000001E-5</c:v>
                </c:pt>
                <c:pt idx="102">
                  <c:v>1.0000000000000001E-5</c:v>
                </c:pt>
                <c:pt idx="103">
                  <c:v>1.0000000000000001E-5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8-435A-9CC3-474D285847C1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Autosomal!$B$2:$B$105</c:f>
              <c:strCache>
                <c:ptCount val="104"/>
                <c:pt idx="0">
                  <c:v>BM61324</c:v>
                </c:pt>
                <c:pt idx="1">
                  <c:v>SVD1380</c:v>
                </c:pt>
                <c:pt idx="2">
                  <c:v>BKS3223</c:v>
                </c:pt>
                <c:pt idx="3">
                  <c:v>BKS3277</c:v>
                </c:pt>
                <c:pt idx="4">
                  <c:v>SVD1161</c:v>
                </c:pt>
                <c:pt idx="5">
                  <c:v>SVD1204</c:v>
                </c:pt>
                <c:pt idx="6">
                  <c:v>SVD1205</c:v>
                </c:pt>
                <c:pt idx="7">
                  <c:v>SVD1210</c:v>
                </c:pt>
                <c:pt idx="8">
                  <c:v>JLP016</c:v>
                </c:pt>
                <c:pt idx="9">
                  <c:v>JLP021</c:v>
                </c:pt>
                <c:pt idx="10">
                  <c:v>JLP022</c:v>
                </c:pt>
                <c:pt idx="11">
                  <c:v>JLP026</c:v>
                </c:pt>
                <c:pt idx="12">
                  <c:v>JLP027</c:v>
                </c:pt>
                <c:pt idx="13">
                  <c:v>KSW4951</c:v>
                </c:pt>
                <c:pt idx="14">
                  <c:v>KSW4961</c:v>
                </c:pt>
                <c:pt idx="15">
                  <c:v>PR108</c:v>
                </c:pt>
                <c:pt idx="16">
                  <c:v>PR113</c:v>
                </c:pt>
                <c:pt idx="17">
                  <c:v>PR115</c:v>
                </c:pt>
                <c:pt idx="18">
                  <c:v>PR117</c:v>
                </c:pt>
                <c:pt idx="19">
                  <c:v>PR118</c:v>
                </c:pt>
                <c:pt idx="20">
                  <c:v>PR120</c:v>
                </c:pt>
                <c:pt idx="21">
                  <c:v>PR125</c:v>
                </c:pt>
                <c:pt idx="22">
                  <c:v>BM52620</c:v>
                </c:pt>
                <c:pt idx="23">
                  <c:v>SAR6109</c:v>
                </c:pt>
                <c:pt idx="24">
                  <c:v>SVD469</c:v>
                </c:pt>
                <c:pt idx="25">
                  <c:v>SVD481</c:v>
                </c:pt>
                <c:pt idx="26">
                  <c:v>SVD482</c:v>
                </c:pt>
                <c:pt idx="27">
                  <c:v>SVD483</c:v>
                </c:pt>
                <c:pt idx="28">
                  <c:v>G78</c:v>
                </c:pt>
                <c:pt idx="29">
                  <c:v>G79</c:v>
                </c:pt>
                <c:pt idx="30">
                  <c:v>G80</c:v>
                </c:pt>
                <c:pt idx="31">
                  <c:v>G83</c:v>
                </c:pt>
                <c:pt idx="32">
                  <c:v>G85</c:v>
                </c:pt>
                <c:pt idx="33">
                  <c:v>G86</c:v>
                </c:pt>
                <c:pt idx="34">
                  <c:v>CSW4487</c:v>
                </c:pt>
                <c:pt idx="37">
                  <c:v>KSW3968</c:v>
                </c:pt>
                <c:pt idx="38">
                  <c:v>MJL043</c:v>
                </c:pt>
                <c:pt idx="39">
                  <c:v>REW483</c:v>
                </c:pt>
                <c:pt idx="40">
                  <c:v>UAMX4031</c:v>
                </c:pt>
                <c:pt idx="41">
                  <c:v>UAMX4032</c:v>
                </c:pt>
                <c:pt idx="42">
                  <c:v>UAMX4034</c:v>
                </c:pt>
                <c:pt idx="43">
                  <c:v>UAMX4041</c:v>
                </c:pt>
                <c:pt idx="44">
                  <c:v>UAMX4056</c:v>
                </c:pt>
                <c:pt idx="45">
                  <c:v>UAMX4057</c:v>
                </c:pt>
                <c:pt idx="47">
                  <c:v>DDG1704</c:v>
                </c:pt>
                <c:pt idx="48">
                  <c:v>DDG1732</c:v>
                </c:pt>
                <c:pt idx="49">
                  <c:v>DDG1884</c:v>
                </c:pt>
                <c:pt idx="50">
                  <c:v>DDG1885</c:v>
                </c:pt>
                <c:pt idx="51">
                  <c:v>KGM020</c:v>
                </c:pt>
                <c:pt idx="52">
                  <c:v>KGM021</c:v>
                </c:pt>
                <c:pt idx="54">
                  <c:v>CLP449</c:v>
                </c:pt>
                <c:pt idx="55">
                  <c:v>KGM012</c:v>
                </c:pt>
                <c:pt idx="56">
                  <c:v>KGM013</c:v>
                </c:pt>
                <c:pt idx="57">
                  <c:v>KGM014</c:v>
                </c:pt>
                <c:pt idx="58">
                  <c:v>KGM015</c:v>
                </c:pt>
                <c:pt idx="59">
                  <c:v>KSW2958</c:v>
                </c:pt>
                <c:pt idx="60">
                  <c:v>KSW2960</c:v>
                </c:pt>
                <c:pt idx="61">
                  <c:v>KSW2961</c:v>
                </c:pt>
                <c:pt idx="62">
                  <c:v>KSW3003</c:v>
                </c:pt>
                <c:pt idx="64">
                  <c:v>KSW3875</c:v>
                </c:pt>
                <c:pt idx="67">
                  <c:v>CPD1288</c:v>
                </c:pt>
                <c:pt idx="68">
                  <c:v>CPD1289</c:v>
                </c:pt>
                <c:pt idx="69">
                  <c:v>JMM448</c:v>
                </c:pt>
                <c:pt idx="70">
                  <c:v>KGM334</c:v>
                </c:pt>
                <c:pt idx="71">
                  <c:v>KGM335</c:v>
                </c:pt>
                <c:pt idx="72">
                  <c:v>KGM336</c:v>
                </c:pt>
                <c:pt idx="73">
                  <c:v>KGM337</c:v>
                </c:pt>
                <c:pt idx="74">
                  <c:v>KGM350</c:v>
                </c:pt>
                <c:pt idx="75">
                  <c:v>KGM412</c:v>
                </c:pt>
                <c:pt idx="76">
                  <c:v>KGM416</c:v>
                </c:pt>
                <c:pt idx="77">
                  <c:v>KSW4530</c:v>
                </c:pt>
                <c:pt idx="79">
                  <c:v>JJW978</c:v>
                </c:pt>
                <c:pt idx="80">
                  <c:v>REW554</c:v>
                </c:pt>
                <c:pt idx="81">
                  <c:v>UAMX5069</c:v>
                </c:pt>
                <c:pt idx="82">
                  <c:v>KGM009</c:v>
                </c:pt>
                <c:pt idx="83">
                  <c:v>KSW3040</c:v>
                </c:pt>
                <c:pt idx="84">
                  <c:v>UAMx203</c:v>
                </c:pt>
                <c:pt idx="85">
                  <c:v>UAMX2138</c:v>
                </c:pt>
                <c:pt idx="86">
                  <c:v>KGM1496</c:v>
                </c:pt>
                <c:pt idx="87">
                  <c:v>KGM1497</c:v>
                </c:pt>
                <c:pt idx="88">
                  <c:v>KGM1498</c:v>
                </c:pt>
                <c:pt idx="89">
                  <c:v>CRAB18</c:v>
                </c:pt>
                <c:pt idx="90">
                  <c:v>CRAB22</c:v>
                </c:pt>
                <c:pt idx="91">
                  <c:v>CRAB47</c:v>
                </c:pt>
                <c:pt idx="92">
                  <c:v>KGM1485</c:v>
                </c:pt>
                <c:pt idx="93">
                  <c:v>KGM1503</c:v>
                </c:pt>
                <c:pt idx="94">
                  <c:v>KGM1504</c:v>
                </c:pt>
                <c:pt idx="95">
                  <c:v>KGM1507</c:v>
                </c:pt>
                <c:pt idx="96">
                  <c:v>KGM1488</c:v>
                </c:pt>
                <c:pt idx="97">
                  <c:v>KGM1490</c:v>
                </c:pt>
                <c:pt idx="98">
                  <c:v>KGM1487</c:v>
                </c:pt>
                <c:pt idx="99">
                  <c:v>KGM1489</c:v>
                </c:pt>
                <c:pt idx="100">
                  <c:v>KGM1494</c:v>
                </c:pt>
                <c:pt idx="101">
                  <c:v>KGM1483</c:v>
                </c:pt>
                <c:pt idx="102">
                  <c:v>KGM1506</c:v>
                </c:pt>
                <c:pt idx="103">
                  <c:v>CSW8965</c:v>
                </c:pt>
              </c:strCache>
            </c:strRef>
          </c:cat>
          <c:val>
            <c:numRef>
              <c:f>Autosomal!$G$2:$G$106</c:f>
              <c:numCache>
                <c:formatCode>General</c:formatCode>
                <c:ptCount val="105"/>
                <c:pt idx="0">
                  <c:v>0.99997999999999998</c:v>
                </c:pt>
                <c:pt idx="1">
                  <c:v>0.99997999999999998</c:v>
                </c:pt>
                <c:pt idx="2">
                  <c:v>0.99997999999999998</c:v>
                </c:pt>
                <c:pt idx="3">
                  <c:v>0.99997999999999998</c:v>
                </c:pt>
                <c:pt idx="4">
                  <c:v>0.99997999999999998</c:v>
                </c:pt>
                <c:pt idx="5">
                  <c:v>0.99997999999999998</c:v>
                </c:pt>
                <c:pt idx="6">
                  <c:v>0.99997999999999998</c:v>
                </c:pt>
                <c:pt idx="7">
                  <c:v>0.99997999999999998</c:v>
                </c:pt>
                <c:pt idx="8">
                  <c:v>0.99997999999999998</c:v>
                </c:pt>
                <c:pt idx="9">
                  <c:v>0.99997999999999998</c:v>
                </c:pt>
                <c:pt idx="10">
                  <c:v>0.99997999999999998</c:v>
                </c:pt>
                <c:pt idx="11">
                  <c:v>0.99997999999999998</c:v>
                </c:pt>
                <c:pt idx="12">
                  <c:v>0.99997999999999998</c:v>
                </c:pt>
                <c:pt idx="13">
                  <c:v>0.99997999999999998</c:v>
                </c:pt>
                <c:pt idx="14">
                  <c:v>0.99997999999999998</c:v>
                </c:pt>
                <c:pt idx="15">
                  <c:v>0.99997999999999998</c:v>
                </c:pt>
                <c:pt idx="16">
                  <c:v>0.99997999999999998</c:v>
                </c:pt>
                <c:pt idx="17">
                  <c:v>0.99997999999999998</c:v>
                </c:pt>
                <c:pt idx="18">
                  <c:v>0.99997999999999998</c:v>
                </c:pt>
                <c:pt idx="19">
                  <c:v>0.99997999999999998</c:v>
                </c:pt>
                <c:pt idx="20">
                  <c:v>0.99997999999999998</c:v>
                </c:pt>
                <c:pt idx="21">
                  <c:v>0.99997999999999998</c:v>
                </c:pt>
                <c:pt idx="22">
                  <c:v>0.99997999999999998</c:v>
                </c:pt>
                <c:pt idx="23">
                  <c:v>0.99997999999999998</c:v>
                </c:pt>
                <c:pt idx="24">
                  <c:v>0.99997999999999998</c:v>
                </c:pt>
                <c:pt idx="25">
                  <c:v>0.99997999999999998</c:v>
                </c:pt>
                <c:pt idx="26">
                  <c:v>0.99997999999999998</c:v>
                </c:pt>
                <c:pt idx="27">
                  <c:v>0.99997999999999998</c:v>
                </c:pt>
                <c:pt idx="28">
                  <c:v>0.99997999999999998</c:v>
                </c:pt>
                <c:pt idx="29">
                  <c:v>0.99997999999999998</c:v>
                </c:pt>
                <c:pt idx="30">
                  <c:v>0.99997999999999998</c:v>
                </c:pt>
                <c:pt idx="31">
                  <c:v>0.99997999999999998</c:v>
                </c:pt>
                <c:pt idx="32">
                  <c:v>0.99997999999999998</c:v>
                </c:pt>
                <c:pt idx="33">
                  <c:v>0.99997999999999998</c:v>
                </c:pt>
                <c:pt idx="34">
                  <c:v>1.0000000000000001E-5</c:v>
                </c:pt>
                <c:pt idx="37">
                  <c:v>1.0000000000000001E-5</c:v>
                </c:pt>
                <c:pt idx="38">
                  <c:v>1.0000000000000001E-5</c:v>
                </c:pt>
                <c:pt idx="39">
                  <c:v>1.0000000000000001E-5</c:v>
                </c:pt>
                <c:pt idx="40">
                  <c:v>1.0000000000000001E-5</c:v>
                </c:pt>
                <c:pt idx="41">
                  <c:v>1.0000000000000001E-5</c:v>
                </c:pt>
                <c:pt idx="42">
                  <c:v>1.0000000000000001E-5</c:v>
                </c:pt>
                <c:pt idx="43">
                  <c:v>1.0000000000000001E-5</c:v>
                </c:pt>
                <c:pt idx="44">
                  <c:v>1.0000000000000001E-5</c:v>
                </c:pt>
                <c:pt idx="45">
                  <c:v>1.0000000000000001E-5</c:v>
                </c:pt>
                <c:pt idx="47">
                  <c:v>0.99997999999999998</c:v>
                </c:pt>
                <c:pt idx="48">
                  <c:v>1.0000000000000001E-5</c:v>
                </c:pt>
                <c:pt idx="49">
                  <c:v>0.99997999999999998</c:v>
                </c:pt>
                <c:pt idx="50">
                  <c:v>0.99997999999999998</c:v>
                </c:pt>
                <c:pt idx="51">
                  <c:v>0.99997999999999998</c:v>
                </c:pt>
                <c:pt idx="52">
                  <c:v>0.99997999999999998</c:v>
                </c:pt>
                <c:pt idx="54">
                  <c:v>1.0000000000000001E-5</c:v>
                </c:pt>
                <c:pt idx="55">
                  <c:v>1.0000000000000001E-5</c:v>
                </c:pt>
                <c:pt idx="56">
                  <c:v>1.0000000000000001E-5</c:v>
                </c:pt>
                <c:pt idx="57">
                  <c:v>1.0000000000000001E-5</c:v>
                </c:pt>
                <c:pt idx="58">
                  <c:v>1.0000000000000001E-5</c:v>
                </c:pt>
                <c:pt idx="59">
                  <c:v>1.0000000000000001E-5</c:v>
                </c:pt>
                <c:pt idx="60">
                  <c:v>1.0000000000000001E-5</c:v>
                </c:pt>
                <c:pt idx="61">
                  <c:v>1.0000000000000001E-5</c:v>
                </c:pt>
                <c:pt idx="62">
                  <c:v>1.0000000000000001E-5</c:v>
                </c:pt>
                <c:pt idx="64">
                  <c:v>1.0000000000000001E-5</c:v>
                </c:pt>
                <c:pt idx="67">
                  <c:v>1.0000000000000001E-5</c:v>
                </c:pt>
                <c:pt idx="68">
                  <c:v>6.9802000000000003E-2</c:v>
                </c:pt>
                <c:pt idx="69">
                  <c:v>0.17557900000000001</c:v>
                </c:pt>
                <c:pt idx="70">
                  <c:v>1.0000000000000001E-5</c:v>
                </c:pt>
                <c:pt idx="71">
                  <c:v>1.0000000000000001E-5</c:v>
                </c:pt>
                <c:pt idx="72">
                  <c:v>1.0000000000000001E-5</c:v>
                </c:pt>
                <c:pt idx="73">
                  <c:v>0.13231100000000001</c:v>
                </c:pt>
                <c:pt idx="74">
                  <c:v>1.0000000000000001E-5</c:v>
                </c:pt>
                <c:pt idx="75">
                  <c:v>0.12356499999999999</c:v>
                </c:pt>
                <c:pt idx="76">
                  <c:v>1.0000000000000001E-5</c:v>
                </c:pt>
                <c:pt idx="77">
                  <c:v>0.25997799999999999</c:v>
                </c:pt>
                <c:pt idx="79">
                  <c:v>1.0000000000000001E-5</c:v>
                </c:pt>
                <c:pt idx="80">
                  <c:v>1.0000000000000001E-5</c:v>
                </c:pt>
                <c:pt idx="81">
                  <c:v>1.0000000000000001E-5</c:v>
                </c:pt>
                <c:pt idx="82">
                  <c:v>1.0000000000000001E-5</c:v>
                </c:pt>
                <c:pt idx="83">
                  <c:v>1.0000000000000001E-5</c:v>
                </c:pt>
                <c:pt idx="84">
                  <c:v>1.0000000000000001E-5</c:v>
                </c:pt>
                <c:pt idx="85">
                  <c:v>1.0000000000000001E-5</c:v>
                </c:pt>
                <c:pt idx="86">
                  <c:v>1.0000000000000001E-5</c:v>
                </c:pt>
                <c:pt idx="87">
                  <c:v>1.0000000000000001E-5</c:v>
                </c:pt>
                <c:pt idx="88">
                  <c:v>1.0000000000000001E-5</c:v>
                </c:pt>
                <c:pt idx="89">
                  <c:v>1.0000000000000001E-5</c:v>
                </c:pt>
                <c:pt idx="90">
                  <c:v>1.0000000000000001E-5</c:v>
                </c:pt>
                <c:pt idx="91">
                  <c:v>9.9661E-2</c:v>
                </c:pt>
                <c:pt idx="92">
                  <c:v>1.0000000000000001E-5</c:v>
                </c:pt>
                <c:pt idx="93">
                  <c:v>1.0000000000000001E-5</c:v>
                </c:pt>
                <c:pt idx="94">
                  <c:v>1.0000000000000001E-5</c:v>
                </c:pt>
                <c:pt idx="95">
                  <c:v>1.0000000000000001E-5</c:v>
                </c:pt>
                <c:pt idx="96">
                  <c:v>1.0000000000000001E-5</c:v>
                </c:pt>
                <c:pt idx="97">
                  <c:v>1.0000000000000001E-5</c:v>
                </c:pt>
                <c:pt idx="98">
                  <c:v>1.0000000000000001E-5</c:v>
                </c:pt>
                <c:pt idx="99">
                  <c:v>1.0000000000000001E-5</c:v>
                </c:pt>
                <c:pt idx="100">
                  <c:v>1.0000000000000001E-5</c:v>
                </c:pt>
                <c:pt idx="101">
                  <c:v>1.0000000000000001E-5</c:v>
                </c:pt>
                <c:pt idx="102">
                  <c:v>1.0000000000000001E-5</c:v>
                </c:pt>
                <c:pt idx="103">
                  <c:v>0.148282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8-435A-9CC3-474D285847C1}"/>
            </c:ext>
          </c:extLst>
        </c:ser>
        <c:ser>
          <c:idx val="2"/>
          <c:order val="2"/>
          <c:spPr>
            <a:solidFill>
              <a:srgbClr val="0033C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Autosomal!$B$2:$B$105</c:f>
              <c:strCache>
                <c:ptCount val="104"/>
                <c:pt idx="0">
                  <c:v>BM61324</c:v>
                </c:pt>
                <c:pt idx="1">
                  <c:v>SVD1380</c:v>
                </c:pt>
                <c:pt idx="2">
                  <c:v>BKS3223</c:v>
                </c:pt>
                <c:pt idx="3">
                  <c:v>BKS3277</c:v>
                </c:pt>
                <c:pt idx="4">
                  <c:v>SVD1161</c:v>
                </c:pt>
                <c:pt idx="5">
                  <c:v>SVD1204</c:v>
                </c:pt>
                <c:pt idx="6">
                  <c:v>SVD1205</c:v>
                </c:pt>
                <c:pt idx="7">
                  <c:v>SVD1210</c:v>
                </c:pt>
                <c:pt idx="8">
                  <c:v>JLP016</c:v>
                </c:pt>
                <c:pt idx="9">
                  <c:v>JLP021</c:v>
                </c:pt>
                <c:pt idx="10">
                  <c:v>JLP022</c:v>
                </c:pt>
                <c:pt idx="11">
                  <c:v>JLP026</c:v>
                </c:pt>
                <c:pt idx="12">
                  <c:v>JLP027</c:v>
                </c:pt>
                <c:pt idx="13">
                  <c:v>KSW4951</c:v>
                </c:pt>
                <c:pt idx="14">
                  <c:v>KSW4961</c:v>
                </c:pt>
                <c:pt idx="15">
                  <c:v>PR108</c:v>
                </c:pt>
                <c:pt idx="16">
                  <c:v>PR113</c:v>
                </c:pt>
                <c:pt idx="17">
                  <c:v>PR115</c:v>
                </c:pt>
                <c:pt idx="18">
                  <c:v>PR117</c:v>
                </c:pt>
                <c:pt idx="19">
                  <c:v>PR118</c:v>
                </c:pt>
                <c:pt idx="20">
                  <c:v>PR120</c:v>
                </c:pt>
                <c:pt idx="21">
                  <c:v>PR125</c:v>
                </c:pt>
                <c:pt idx="22">
                  <c:v>BM52620</c:v>
                </c:pt>
                <c:pt idx="23">
                  <c:v>SAR6109</c:v>
                </c:pt>
                <c:pt idx="24">
                  <c:v>SVD469</c:v>
                </c:pt>
                <c:pt idx="25">
                  <c:v>SVD481</c:v>
                </c:pt>
                <c:pt idx="26">
                  <c:v>SVD482</c:v>
                </c:pt>
                <c:pt idx="27">
                  <c:v>SVD483</c:v>
                </c:pt>
                <c:pt idx="28">
                  <c:v>G78</c:v>
                </c:pt>
                <c:pt idx="29">
                  <c:v>G79</c:v>
                </c:pt>
                <c:pt idx="30">
                  <c:v>G80</c:v>
                </c:pt>
                <c:pt idx="31">
                  <c:v>G83</c:v>
                </c:pt>
                <c:pt idx="32">
                  <c:v>G85</c:v>
                </c:pt>
                <c:pt idx="33">
                  <c:v>G86</c:v>
                </c:pt>
                <c:pt idx="34">
                  <c:v>CSW4487</c:v>
                </c:pt>
                <c:pt idx="37">
                  <c:v>KSW3968</c:v>
                </c:pt>
                <c:pt idx="38">
                  <c:v>MJL043</c:v>
                </c:pt>
                <c:pt idx="39">
                  <c:v>REW483</c:v>
                </c:pt>
                <c:pt idx="40">
                  <c:v>UAMX4031</c:v>
                </c:pt>
                <c:pt idx="41">
                  <c:v>UAMX4032</c:v>
                </c:pt>
                <c:pt idx="42">
                  <c:v>UAMX4034</c:v>
                </c:pt>
                <c:pt idx="43">
                  <c:v>UAMX4041</c:v>
                </c:pt>
                <c:pt idx="44">
                  <c:v>UAMX4056</c:v>
                </c:pt>
                <c:pt idx="45">
                  <c:v>UAMX4057</c:v>
                </c:pt>
                <c:pt idx="47">
                  <c:v>DDG1704</c:v>
                </c:pt>
                <c:pt idx="48">
                  <c:v>DDG1732</c:v>
                </c:pt>
                <c:pt idx="49">
                  <c:v>DDG1884</c:v>
                </c:pt>
                <c:pt idx="50">
                  <c:v>DDG1885</c:v>
                </c:pt>
                <c:pt idx="51">
                  <c:v>KGM020</c:v>
                </c:pt>
                <c:pt idx="52">
                  <c:v>KGM021</c:v>
                </c:pt>
                <c:pt idx="54">
                  <c:v>CLP449</c:v>
                </c:pt>
                <c:pt idx="55">
                  <c:v>KGM012</c:v>
                </c:pt>
                <c:pt idx="56">
                  <c:v>KGM013</c:v>
                </c:pt>
                <c:pt idx="57">
                  <c:v>KGM014</c:v>
                </c:pt>
                <c:pt idx="58">
                  <c:v>KGM015</c:v>
                </c:pt>
                <c:pt idx="59">
                  <c:v>KSW2958</c:v>
                </c:pt>
                <c:pt idx="60">
                  <c:v>KSW2960</c:v>
                </c:pt>
                <c:pt idx="61">
                  <c:v>KSW2961</c:v>
                </c:pt>
                <c:pt idx="62">
                  <c:v>KSW3003</c:v>
                </c:pt>
                <c:pt idx="64">
                  <c:v>KSW3875</c:v>
                </c:pt>
                <c:pt idx="67">
                  <c:v>CPD1288</c:v>
                </c:pt>
                <c:pt idx="68">
                  <c:v>CPD1289</c:v>
                </c:pt>
                <c:pt idx="69">
                  <c:v>JMM448</c:v>
                </c:pt>
                <c:pt idx="70">
                  <c:v>KGM334</c:v>
                </c:pt>
                <c:pt idx="71">
                  <c:v>KGM335</c:v>
                </c:pt>
                <c:pt idx="72">
                  <c:v>KGM336</c:v>
                </c:pt>
                <c:pt idx="73">
                  <c:v>KGM337</c:v>
                </c:pt>
                <c:pt idx="74">
                  <c:v>KGM350</c:v>
                </c:pt>
                <c:pt idx="75">
                  <c:v>KGM412</c:v>
                </c:pt>
                <c:pt idx="76">
                  <c:v>KGM416</c:v>
                </c:pt>
                <c:pt idx="77">
                  <c:v>KSW4530</c:v>
                </c:pt>
                <c:pt idx="79">
                  <c:v>JJW978</c:v>
                </c:pt>
                <c:pt idx="80">
                  <c:v>REW554</c:v>
                </c:pt>
                <c:pt idx="81">
                  <c:v>UAMX5069</c:v>
                </c:pt>
                <c:pt idx="82">
                  <c:v>KGM009</c:v>
                </c:pt>
                <c:pt idx="83">
                  <c:v>KSW3040</c:v>
                </c:pt>
                <c:pt idx="84">
                  <c:v>UAMx203</c:v>
                </c:pt>
                <c:pt idx="85">
                  <c:v>UAMX2138</c:v>
                </c:pt>
                <c:pt idx="86">
                  <c:v>KGM1496</c:v>
                </c:pt>
                <c:pt idx="87">
                  <c:v>KGM1497</c:v>
                </c:pt>
                <c:pt idx="88">
                  <c:v>KGM1498</c:v>
                </c:pt>
                <c:pt idx="89">
                  <c:v>CRAB18</c:v>
                </c:pt>
                <c:pt idx="90">
                  <c:v>CRAB22</c:v>
                </c:pt>
                <c:pt idx="91">
                  <c:v>CRAB47</c:v>
                </c:pt>
                <c:pt idx="92">
                  <c:v>KGM1485</c:v>
                </c:pt>
                <c:pt idx="93">
                  <c:v>KGM1503</c:v>
                </c:pt>
                <c:pt idx="94">
                  <c:v>KGM1504</c:v>
                </c:pt>
                <c:pt idx="95">
                  <c:v>KGM1507</c:v>
                </c:pt>
                <c:pt idx="96">
                  <c:v>KGM1488</c:v>
                </c:pt>
                <c:pt idx="97">
                  <c:v>KGM1490</c:v>
                </c:pt>
                <c:pt idx="98">
                  <c:v>KGM1487</c:v>
                </c:pt>
                <c:pt idx="99">
                  <c:v>KGM1489</c:v>
                </c:pt>
                <c:pt idx="100">
                  <c:v>KGM1494</c:v>
                </c:pt>
                <c:pt idx="101">
                  <c:v>KGM1483</c:v>
                </c:pt>
                <c:pt idx="102">
                  <c:v>KGM1506</c:v>
                </c:pt>
                <c:pt idx="103">
                  <c:v>CSW8965</c:v>
                </c:pt>
              </c:strCache>
            </c:strRef>
          </c:cat>
          <c:val>
            <c:numRef>
              <c:f>Autosomal!$H$2:$H$106</c:f>
              <c:numCache>
                <c:formatCode>General</c:formatCode>
                <c:ptCount val="105"/>
                <c:pt idx="0">
                  <c:v>1.0000000000000001E-5</c:v>
                </c:pt>
                <c:pt idx="1">
                  <c:v>1.0000000000000001E-5</c:v>
                </c:pt>
                <c:pt idx="2">
                  <c:v>1.0000000000000001E-5</c:v>
                </c:pt>
                <c:pt idx="3">
                  <c:v>1.0000000000000001E-5</c:v>
                </c:pt>
                <c:pt idx="4">
                  <c:v>1.0000000000000001E-5</c:v>
                </c:pt>
                <c:pt idx="5">
                  <c:v>1.0000000000000001E-5</c:v>
                </c:pt>
                <c:pt idx="6">
                  <c:v>1.0000000000000001E-5</c:v>
                </c:pt>
                <c:pt idx="7">
                  <c:v>1.0000000000000001E-5</c:v>
                </c:pt>
                <c:pt idx="8">
                  <c:v>1.0000000000000001E-5</c:v>
                </c:pt>
                <c:pt idx="9">
                  <c:v>1.0000000000000001E-5</c:v>
                </c:pt>
                <c:pt idx="10">
                  <c:v>1.0000000000000001E-5</c:v>
                </c:pt>
                <c:pt idx="11">
                  <c:v>1.0000000000000001E-5</c:v>
                </c:pt>
                <c:pt idx="12">
                  <c:v>1.0000000000000001E-5</c:v>
                </c:pt>
                <c:pt idx="13">
                  <c:v>1.0000000000000001E-5</c:v>
                </c:pt>
                <c:pt idx="14">
                  <c:v>1.0000000000000001E-5</c:v>
                </c:pt>
                <c:pt idx="15">
                  <c:v>1.0000000000000001E-5</c:v>
                </c:pt>
                <c:pt idx="16">
                  <c:v>1.0000000000000001E-5</c:v>
                </c:pt>
                <c:pt idx="17">
                  <c:v>1.0000000000000001E-5</c:v>
                </c:pt>
                <c:pt idx="18">
                  <c:v>1.0000000000000001E-5</c:v>
                </c:pt>
                <c:pt idx="19">
                  <c:v>1.0000000000000001E-5</c:v>
                </c:pt>
                <c:pt idx="20">
                  <c:v>1.0000000000000001E-5</c:v>
                </c:pt>
                <c:pt idx="21">
                  <c:v>1.0000000000000001E-5</c:v>
                </c:pt>
                <c:pt idx="22">
                  <c:v>1.0000000000000001E-5</c:v>
                </c:pt>
                <c:pt idx="23">
                  <c:v>1.0000000000000001E-5</c:v>
                </c:pt>
                <c:pt idx="24">
                  <c:v>1.0000000000000001E-5</c:v>
                </c:pt>
                <c:pt idx="25">
                  <c:v>1.0000000000000001E-5</c:v>
                </c:pt>
                <c:pt idx="26">
                  <c:v>1.0000000000000001E-5</c:v>
                </c:pt>
                <c:pt idx="27">
                  <c:v>1.0000000000000001E-5</c:v>
                </c:pt>
                <c:pt idx="28">
                  <c:v>1.0000000000000001E-5</c:v>
                </c:pt>
                <c:pt idx="29">
                  <c:v>1.0000000000000001E-5</c:v>
                </c:pt>
                <c:pt idx="30">
                  <c:v>1.0000000000000001E-5</c:v>
                </c:pt>
                <c:pt idx="31">
                  <c:v>1.0000000000000001E-5</c:v>
                </c:pt>
                <c:pt idx="32">
                  <c:v>1.0000000000000001E-5</c:v>
                </c:pt>
                <c:pt idx="33">
                  <c:v>1.0000000000000001E-5</c:v>
                </c:pt>
                <c:pt idx="34">
                  <c:v>0.99997999999999998</c:v>
                </c:pt>
                <c:pt idx="37">
                  <c:v>1.0000000000000001E-5</c:v>
                </c:pt>
                <c:pt idx="38">
                  <c:v>1.0000000000000001E-5</c:v>
                </c:pt>
                <c:pt idx="39">
                  <c:v>1.0000000000000001E-5</c:v>
                </c:pt>
                <c:pt idx="40">
                  <c:v>1.0000000000000001E-5</c:v>
                </c:pt>
                <c:pt idx="41">
                  <c:v>1.0000000000000001E-5</c:v>
                </c:pt>
                <c:pt idx="42">
                  <c:v>1.0000000000000001E-5</c:v>
                </c:pt>
                <c:pt idx="43">
                  <c:v>1.0000000000000001E-5</c:v>
                </c:pt>
                <c:pt idx="44">
                  <c:v>1.0000000000000001E-5</c:v>
                </c:pt>
                <c:pt idx="45">
                  <c:v>1.0000000000000001E-5</c:v>
                </c:pt>
                <c:pt idx="47">
                  <c:v>1.0000000000000001E-5</c:v>
                </c:pt>
                <c:pt idx="48">
                  <c:v>0.99997999999999998</c:v>
                </c:pt>
                <c:pt idx="49">
                  <c:v>1.0000000000000001E-5</c:v>
                </c:pt>
                <c:pt idx="50">
                  <c:v>1.0000000000000001E-5</c:v>
                </c:pt>
                <c:pt idx="51">
                  <c:v>1.0000000000000001E-5</c:v>
                </c:pt>
                <c:pt idx="52">
                  <c:v>1.0000000000000001E-5</c:v>
                </c:pt>
                <c:pt idx="54">
                  <c:v>1.0000000000000001E-5</c:v>
                </c:pt>
                <c:pt idx="55">
                  <c:v>1.0000000000000001E-5</c:v>
                </c:pt>
                <c:pt idx="56">
                  <c:v>1.0000000000000001E-5</c:v>
                </c:pt>
                <c:pt idx="57">
                  <c:v>1.0000000000000001E-5</c:v>
                </c:pt>
                <c:pt idx="58">
                  <c:v>1.0000000000000001E-5</c:v>
                </c:pt>
                <c:pt idx="59">
                  <c:v>1.0000000000000001E-5</c:v>
                </c:pt>
                <c:pt idx="60">
                  <c:v>1.0000000000000001E-5</c:v>
                </c:pt>
                <c:pt idx="61">
                  <c:v>1.0000000000000001E-5</c:v>
                </c:pt>
                <c:pt idx="62">
                  <c:v>1.0000000000000001E-5</c:v>
                </c:pt>
                <c:pt idx="64">
                  <c:v>0.39957700000000002</c:v>
                </c:pt>
                <c:pt idx="67">
                  <c:v>0.40007799999999999</c:v>
                </c:pt>
                <c:pt idx="68">
                  <c:v>0.42778699999999997</c:v>
                </c:pt>
                <c:pt idx="69">
                  <c:v>0.53686900000000004</c:v>
                </c:pt>
                <c:pt idx="70">
                  <c:v>0.49574400000000002</c:v>
                </c:pt>
                <c:pt idx="71">
                  <c:v>0.62411499999999998</c:v>
                </c:pt>
                <c:pt idx="72">
                  <c:v>0.355485</c:v>
                </c:pt>
                <c:pt idx="73">
                  <c:v>0.49709399999999998</c:v>
                </c:pt>
                <c:pt idx="74">
                  <c:v>0.978043</c:v>
                </c:pt>
                <c:pt idx="75">
                  <c:v>0.54538600000000004</c:v>
                </c:pt>
                <c:pt idx="76">
                  <c:v>0.50644800000000001</c:v>
                </c:pt>
                <c:pt idx="77">
                  <c:v>0.29609999999999997</c:v>
                </c:pt>
                <c:pt idx="79">
                  <c:v>0.99997999999999998</c:v>
                </c:pt>
                <c:pt idx="80">
                  <c:v>0.99997999999999998</c:v>
                </c:pt>
                <c:pt idx="81">
                  <c:v>0.99997999999999998</c:v>
                </c:pt>
                <c:pt idx="82">
                  <c:v>0.99997999999999998</c:v>
                </c:pt>
                <c:pt idx="83">
                  <c:v>0.99997999999999998</c:v>
                </c:pt>
                <c:pt idx="84">
                  <c:v>0.99997999999999998</c:v>
                </c:pt>
                <c:pt idx="85">
                  <c:v>0.99997999999999998</c:v>
                </c:pt>
                <c:pt idx="86">
                  <c:v>0.99997999999999998</c:v>
                </c:pt>
                <c:pt idx="87">
                  <c:v>0.99997999999999998</c:v>
                </c:pt>
                <c:pt idx="88">
                  <c:v>0.99997999999999998</c:v>
                </c:pt>
                <c:pt idx="89">
                  <c:v>0.99997999999999998</c:v>
                </c:pt>
                <c:pt idx="90">
                  <c:v>0.99997999999999998</c:v>
                </c:pt>
                <c:pt idx="91">
                  <c:v>0.90032900000000005</c:v>
                </c:pt>
                <c:pt idx="92">
                  <c:v>0.99997999999999998</c:v>
                </c:pt>
                <c:pt idx="93">
                  <c:v>0.99997999999999998</c:v>
                </c:pt>
                <c:pt idx="94">
                  <c:v>0.99997999999999998</c:v>
                </c:pt>
                <c:pt idx="95">
                  <c:v>0.99997999999999998</c:v>
                </c:pt>
                <c:pt idx="96">
                  <c:v>0.99997599999999998</c:v>
                </c:pt>
                <c:pt idx="97">
                  <c:v>0.99997999999999998</c:v>
                </c:pt>
                <c:pt idx="98">
                  <c:v>0.99997999999999998</c:v>
                </c:pt>
                <c:pt idx="99">
                  <c:v>0.99997999999999998</c:v>
                </c:pt>
                <c:pt idx="100">
                  <c:v>0.99997999999999998</c:v>
                </c:pt>
                <c:pt idx="101">
                  <c:v>0.99997999999999998</c:v>
                </c:pt>
                <c:pt idx="102">
                  <c:v>0.99997999999999998</c:v>
                </c:pt>
                <c:pt idx="103">
                  <c:v>0.85170800000000002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C8-435A-9CC3-474D28584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95803592"/>
        <c:axId val="695803920"/>
      </c:barChart>
      <c:catAx>
        <c:axId val="69580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03920"/>
        <c:crosses val="autoZero"/>
        <c:auto val="1"/>
        <c:lblAlgn val="ctr"/>
        <c:lblOffset val="100"/>
        <c:tickLblSkip val="1"/>
        <c:noMultiLvlLbl val="0"/>
      </c:catAx>
      <c:valAx>
        <c:axId val="695803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Assignment 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0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90FD-560B-4CCB-AFA8-D235E893BFB0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015C-2265-44B2-B3E3-1508342A7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7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152" y="1626324"/>
            <a:ext cx="8217192" cy="1355415"/>
          </a:xfrm>
        </p:spPr>
        <p:txBody>
          <a:bodyPr>
            <a:normAutofit fontScale="90000"/>
          </a:bodyPr>
          <a:lstStyle/>
          <a:p>
            <a:r>
              <a:rPr lang="en-US" dirty="0"/>
              <a:t>07: Population Assignment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93853"/>
            <a:ext cx="6400800" cy="1752600"/>
          </a:xfrm>
        </p:spPr>
        <p:txBody>
          <a:bodyPr/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Cochabamba, Bolivia</a:t>
            </a:r>
          </a:p>
          <a:p>
            <a:r>
              <a:rPr lang="en-US"/>
              <a:t>Gen-Pob’25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4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70735277"/>
              </p:ext>
            </p:extLst>
          </p:nvPr>
        </p:nvGraphicFramePr>
        <p:xfrm>
          <a:off x="8172548" y="594224"/>
          <a:ext cx="293188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2184" y="1038512"/>
            <a:ext cx="7033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amount of time individuals spend in each population becomes the assignment probability.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Individual 1—99.9% Population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Individual 2—50% Pop 1, 50% Pop 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Admixed Individual (hybrid)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Insufficient data???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Individual 3—99.9% Population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9820" y="371964"/>
            <a:ext cx="3777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Assignment Probabilities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184" y="3593057"/>
            <a:ext cx="7132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Assumptions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Diploid organisms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Random mating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Hardy-Weinberg equilibrium within populations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Multiple, independent loci (they are not closely linked on the same chromosome)</a:t>
            </a:r>
          </a:p>
        </p:txBody>
      </p:sp>
    </p:spTree>
    <p:extLst>
      <p:ext uri="{BB962C8B-B14F-4D97-AF65-F5344CB8AC3E}">
        <p14:creationId xmlns:p14="http://schemas.microsoft.com/office/powerpoint/2010/main" val="8552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uiExpand="1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2250" y="732751"/>
            <a:ext cx="965512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Applications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Identifying population boundaries &amp; assigning individuals to populations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Studying hybrid zones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Identifying migrants and admixed individuals. </a:t>
            </a:r>
          </a:p>
        </p:txBody>
      </p:sp>
    </p:spTree>
    <p:extLst>
      <p:ext uri="{BB962C8B-B14F-4D97-AF65-F5344CB8AC3E}">
        <p14:creationId xmlns:p14="http://schemas.microsoft.com/office/powerpoint/2010/main" val="347736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42" t="16518" r="13723" b="7232"/>
          <a:stretch/>
        </p:blipFill>
        <p:spPr>
          <a:xfrm>
            <a:off x="3831771" y="587829"/>
            <a:ext cx="7746275" cy="5577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932" y="320766"/>
            <a:ext cx="3444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Genomic variation in a widespread Neotropical bird (</a:t>
            </a:r>
            <a:r>
              <a:rPr lang="en-US" i="1" dirty="0" err="1"/>
              <a:t>Xenops</a:t>
            </a:r>
            <a:r>
              <a:rPr lang="en-US" i="1" dirty="0"/>
              <a:t> </a:t>
            </a:r>
            <a:r>
              <a:rPr lang="en-US" i="1" dirty="0" err="1"/>
              <a:t>minutus</a:t>
            </a:r>
            <a:r>
              <a:rPr lang="en-US" dirty="0"/>
              <a:t>) reveals divergence, population expansion, and gene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1" y="1668416"/>
            <a:ext cx="3383280" cy="25374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671" y="4353197"/>
            <a:ext cx="286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Identifying population boundaries &amp; assigning individuals to populations</a:t>
            </a:r>
          </a:p>
        </p:txBody>
      </p:sp>
    </p:spTree>
    <p:extLst>
      <p:ext uri="{BB962C8B-B14F-4D97-AF65-F5344CB8AC3E}">
        <p14:creationId xmlns:p14="http://schemas.microsoft.com/office/powerpoint/2010/main" val="419319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424" t="32263" r="44947" b="22768"/>
          <a:stretch/>
        </p:blipFill>
        <p:spPr>
          <a:xfrm>
            <a:off x="4515686" y="1031966"/>
            <a:ext cx="6372552" cy="493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42" t="16518" r="13723" b="80446"/>
          <a:stretch/>
        </p:blipFill>
        <p:spPr>
          <a:xfrm>
            <a:off x="3827417" y="666206"/>
            <a:ext cx="7746275" cy="222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931" y="320766"/>
            <a:ext cx="3975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Genomic variation in a widespread Neotropical bird (</a:t>
            </a:r>
            <a:r>
              <a:rPr lang="en-US" i="1" dirty="0" err="1"/>
              <a:t>Xenops</a:t>
            </a:r>
            <a:r>
              <a:rPr lang="en-US" i="1" dirty="0"/>
              <a:t> </a:t>
            </a:r>
            <a:r>
              <a:rPr lang="en-US" i="1" dirty="0" err="1"/>
              <a:t>minutus</a:t>
            </a:r>
            <a:r>
              <a:rPr lang="en-US" dirty="0"/>
              <a:t>) reveals divergence, population expansion, and gene 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31" y="1668416"/>
            <a:ext cx="3383280" cy="253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0449" t="33702" r="23979" b="26299"/>
          <a:stretch/>
        </p:blipFill>
        <p:spPr>
          <a:xfrm>
            <a:off x="2668485" y="4205876"/>
            <a:ext cx="4049738" cy="2560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5671" y="4353197"/>
            <a:ext cx="286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Identifying population boundaries &amp; assigning individuals to populations</a:t>
            </a:r>
          </a:p>
        </p:txBody>
      </p:sp>
    </p:spTree>
    <p:extLst>
      <p:ext uri="{BB962C8B-B14F-4D97-AF65-F5344CB8AC3E}">
        <p14:creationId xmlns:p14="http://schemas.microsoft.com/office/powerpoint/2010/main" val="269449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22" y="348612"/>
            <a:ext cx="10849970" cy="48736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Identifying population boundaries &amp; assigning individuals to populations</a:t>
            </a:r>
          </a:p>
        </p:txBody>
      </p:sp>
      <p:pic>
        <p:nvPicPr>
          <p:cNvPr id="7172" name="Picture 4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408" y="3559982"/>
            <a:ext cx="2034428" cy="2834640"/>
          </a:xfrm>
          <a:prstGeom prst="rect">
            <a:avLst/>
          </a:prstGeom>
          <a:noFill/>
        </p:spPr>
      </p:pic>
      <p:pic>
        <p:nvPicPr>
          <p:cNvPr id="7174" name="Picture 6" descr="thumbnail"/>
          <p:cNvPicPr>
            <a:picLocks noChangeAspect="1" noChangeArrowheads="1"/>
          </p:cNvPicPr>
          <p:nvPr/>
        </p:nvPicPr>
        <p:blipFill>
          <a:blip r:embed="rId3" cstate="print"/>
          <a:srcRect t="70801" r="-1333"/>
          <a:stretch>
            <a:fillRect/>
          </a:stretch>
        </p:blipFill>
        <p:spPr bwMode="auto">
          <a:xfrm>
            <a:off x="2192208" y="1304041"/>
            <a:ext cx="7772400" cy="23403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6200000">
            <a:off x="1100574" y="1779786"/>
            <a:ext cx="2099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Assignment probability</a:t>
            </a:r>
          </a:p>
        </p:txBody>
      </p:sp>
      <p:pic>
        <p:nvPicPr>
          <p:cNvPr id="7176" name="Picture 8" descr="https://encrypted-tbn2.gstatic.com/images?q=tbn:ANd9GcRku-HjwDJ2b4AkQpuFsv3PaTx1ECfT_hskCtr6NRSKg-sb-f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009" y="3940983"/>
            <a:ext cx="2695575" cy="16954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78408" y="5693582"/>
            <a:ext cx="325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Pampas cat (</a:t>
            </a:r>
            <a:r>
              <a:rPr lang="en-US" i="1" dirty="0" err="1"/>
              <a:t>Leopardus</a:t>
            </a:r>
            <a:r>
              <a:rPr lang="en-US" i="1" dirty="0"/>
              <a:t> </a:t>
            </a:r>
            <a:r>
              <a:rPr lang="en-US" i="1" dirty="0" err="1"/>
              <a:t>colocolo</a:t>
            </a:r>
            <a:r>
              <a:rPr lang="en-US" dirty="0"/>
              <a:t>)</a:t>
            </a:r>
          </a:p>
        </p:txBody>
      </p:sp>
      <p:sp>
        <p:nvSpPr>
          <p:cNvPr id="3" name="Freeform 2"/>
          <p:cNvSpPr/>
          <p:nvPr/>
        </p:nvSpPr>
        <p:spPr>
          <a:xfrm>
            <a:off x="3857237" y="4035431"/>
            <a:ext cx="723986" cy="617220"/>
          </a:xfrm>
          <a:custGeom>
            <a:avLst/>
            <a:gdLst>
              <a:gd name="connsiteX0" fmla="*/ 137160 w 723986"/>
              <a:gd name="connsiteY0" fmla="*/ 15240 h 617220"/>
              <a:gd name="connsiteX1" fmla="*/ 60960 w 723986"/>
              <a:gd name="connsiteY1" fmla="*/ 22860 h 617220"/>
              <a:gd name="connsiteX2" fmla="*/ 15240 w 723986"/>
              <a:gd name="connsiteY2" fmla="*/ 30480 h 617220"/>
              <a:gd name="connsiteX3" fmla="*/ 0 w 723986"/>
              <a:gd name="connsiteY3" fmla="*/ 53340 h 617220"/>
              <a:gd name="connsiteX4" fmla="*/ 22860 w 723986"/>
              <a:gd name="connsiteY4" fmla="*/ 167640 h 617220"/>
              <a:gd name="connsiteX5" fmla="*/ 68580 w 723986"/>
              <a:gd name="connsiteY5" fmla="*/ 198120 h 617220"/>
              <a:gd name="connsiteX6" fmla="*/ 91440 w 723986"/>
              <a:gd name="connsiteY6" fmla="*/ 213360 h 617220"/>
              <a:gd name="connsiteX7" fmla="*/ 137160 w 723986"/>
              <a:gd name="connsiteY7" fmla="*/ 281940 h 617220"/>
              <a:gd name="connsiteX8" fmla="*/ 152400 w 723986"/>
              <a:gd name="connsiteY8" fmla="*/ 304800 h 617220"/>
              <a:gd name="connsiteX9" fmla="*/ 198120 w 723986"/>
              <a:gd name="connsiteY9" fmla="*/ 335280 h 617220"/>
              <a:gd name="connsiteX10" fmla="*/ 251460 w 723986"/>
              <a:gd name="connsiteY10" fmla="*/ 403860 h 617220"/>
              <a:gd name="connsiteX11" fmla="*/ 266700 w 723986"/>
              <a:gd name="connsiteY11" fmla="*/ 426720 h 617220"/>
              <a:gd name="connsiteX12" fmla="*/ 297180 w 723986"/>
              <a:gd name="connsiteY12" fmla="*/ 434340 h 617220"/>
              <a:gd name="connsiteX13" fmla="*/ 342900 w 723986"/>
              <a:gd name="connsiteY13" fmla="*/ 457200 h 617220"/>
              <a:gd name="connsiteX14" fmla="*/ 388620 w 723986"/>
              <a:gd name="connsiteY14" fmla="*/ 495300 h 617220"/>
              <a:gd name="connsiteX15" fmla="*/ 411480 w 723986"/>
              <a:gd name="connsiteY15" fmla="*/ 502920 h 617220"/>
              <a:gd name="connsiteX16" fmla="*/ 434340 w 723986"/>
              <a:gd name="connsiteY16" fmla="*/ 518160 h 617220"/>
              <a:gd name="connsiteX17" fmla="*/ 480060 w 723986"/>
              <a:gd name="connsiteY17" fmla="*/ 541020 h 617220"/>
              <a:gd name="connsiteX18" fmla="*/ 518160 w 723986"/>
              <a:gd name="connsiteY18" fmla="*/ 571500 h 617220"/>
              <a:gd name="connsiteX19" fmla="*/ 541020 w 723986"/>
              <a:gd name="connsiteY19" fmla="*/ 594360 h 617220"/>
              <a:gd name="connsiteX20" fmla="*/ 563880 w 723986"/>
              <a:gd name="connsiteY20" fmla="*/ 601980 h 617220"/>
              <a:gd name="connsiteX21" fmla="*/ 624840 w 723986"/>
              <a:gd name="connsiteY21" fmla="*/ 617220 h 617220"/>
              <a:gd name="connsiteX22" fmla="*/ 655320 w 723986"/>
              <a:gd name="connsiteY22" fmla="*/ 609600 h 617220"/>
              <a:gd name="connsiteX23" fmla="*/ 655320 w 723986"/>
              <a:gd name="connsiteY23" fmla="*/ 541020 h 617220"/>
              <a:gd name="connsiteX24" fmla="*/ 640080 w 723986"/>
              <a:gd name="connsiteY24" fmla="*/ 495300 h 617220"/>
              <a:gd name="connsiteX25" fmla="*/ 647700 w 723986"/>
              <a:gd name="connsiteY25" fmla="*/ 472440 h 617220"/>
              <a:gd name="connsiteX26" fmla="*/ 701040 w 723986"/>
              <a:gd name="connsiteY26" fmla="*/ 457200 h 617220"/>
              <a:gd name="connsiteX27" fmla="*/ 723900 w 723986"/>
              <a:gd name="connsiteY27" fmla="*/ 411480 h 617220"/>
              <a:gd name="connsiteX28" fmla="*/ 693420 w 723986"/>
              <a:gd name="connsiteY28" fmla="*/ 342900 h 617220"/>
              <a:gd name="connsiteX29" fmla="*/ 670560 w 723986"/>
              <a:gd name="connsiteY29" fmla="*/ 320040 h 617220"/>
              <a:gd name="connsiteX30" fmla="*/ 647700 w 723986"/>
              <a:gd name="connsiteY30" fmla="*/ 312420 h 617220"/>
              <a:gd name="connsiteX31" fmla="*/ 579120 w 723986"/>
              <a:gd name="connsiteY31" fmla="*/ 304800 h 617220"/>
              <a:gd name="connsiteX32" fmla="*/ 533400 w 723986"/>
              <a:gd name="connsiteY32" fmla="*/ 289560 h 617220"/>
              <a:gd name="connsiteX33" fmla="*/ 457200 w 723986"/>
              <a:gd name="connsiteY33" fmla="*/ 251460 h 617220"/>
              <a:gd name="connsiteX34" fmla="*/ 411480 w 723986"/>
              <a:gd name="connsiteY34" fmla="*/ 228600 h 617220"/>
              <a:gd name="connsiteX35" fmla="*/ 365760 w 723986"/>
              <a:gd name="connsiteY35" fmla="*/ 205740 h 617220"/>
              <a:gd name="connsiteX36" fmla="*/ 342900 w 723986"/>
              <a:gd name="connsiteY36" fmla="*/ 182880 h 617220"/>
              <a:gd name="connsiteX37" fmla="*/ 289560 w 723986"/>
              <a:gd name="connsiteY37" fmla="*/ 152400 h 617220"/>
              <a:gd name="connsiteX38" fmla="*/ 266700 w 723986"/>
              <a:gd name="connsiteY38" fmla="*/ 137160 h 617220"/>
              <a:gd name="connsiteX39" fmla="*/ 220980 w 723986"/>
              <a:gd name="connsiteY39" fmla="*/ 68580 h 617220"/>
              <a:gd name="connsiteX40" fmla="*/ 205740 w 723986"/>
              <a:gd name="connsiteY40" fmla="*/ 45720 h 617220"/>
              <a:gd name="connsiteX41" fmla="*/ 198120 w 723986"/>
              <a:gd name="connsiteY41" fmla="*/ 22860 h 617220"/>
              <a:gd name="connsiteX42" fmla="*/ 175260 w 723986"/>
              <a:gd name="connsiteY42" fmla="*/ 15240 h 617220"/>
              <a:gd name="connsiteX43" fmla="*/ 152400 w 723986"/>
              <a:gd name="connsiteY43" fmla="*/ 0 h 617220"/>
              <a:gd name="connsiteX44" fmla="*/ 137160 w 723986"/>
              <a:gd name="connsiteY44" fmla="*/ 1524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23986" h="617220">
                <a:moveTo>
                  <a:pt x="137160" y="15240"/>
                </a:moveTo>
                <a:cubicBezTo>
                  <a:pt x="111760" y="17780"/>
                  <a:pt x="86290" y="19694"/>
                  <a:pt x="60960" y="22860"/>
                </a:cubicBezTo>
                <a:cubicBezTo>
                  <a:pt x="45629" y="24776"/>
                  <a:pt x="29059" y="23570"/>
                  <a:pt x="15240" y="30480"/>
                </a:cubicBezTo>
                <a:cubicBezTo>
                  <a:pt x="7049" y="34576"/>
                  <a:pt x="5080" y="45720"/>
                  <a:pt x="0" y="53340"/>
                </a:cubicBezTo>
                <a:cubicBezTo>
                  <a:pt x="2338" y="81395"/>
                  <a:pt x="-7537" y="141043"/>
                  <a:pt x="22860" y="167640"/>
                </a:cubicBezTo>
                <a:cubicBezTo>
                  <a:pt x="36644" y="179701"/>
                  <a:pt x="53340" y="187960"/>
                  <a:pt x="68580" y="198120"/>
                </a:cubicBezTo>
                <a:lnTo>
                  <a:pt x="91440" y="213360"/>
                </a:lnTo>
                <a:lnTo>
                  <a:pt x="137160" y="281940"/>
                </a:lnTo>
                <a:cubicBezTo>
                  <a:pt x="142240" y="289560"/>
                  <a:pt x="144780" y="299720"/>
                  <a:pt x="152400" y="304800"/>
                </a:cubicBezTo>
                <a:lnTo>
                  <a:pt x="198120" y="335280"/>
                </a:lnTo>
                <a:cubicBezTo>
                  <a:pt x="275156" y="450834"/>
                  <a:pt x="191774" y="332237"/>
                  <a:pt x="251460" y="403860"/>
                </a:cubicBezTo>
                <a:cubicBezTo>
                  <a:pt x="257323" y="410895"/>
                  <a:pt x="259080" y="421640"/>
                  <a:pt x="266700" y="426720"/>
                </a:cubicBezTo>
                <a:cubicBezTo>
                  <a:pt x="275414" y="432529"/>
                  <a:pt x="287020" y="431800"/>
                  <a:pt x="297180" y="434340"/>
                </a:cubicBezTo>
                <a:cubicBezTo>
                  <a:pt x="362694" y="478016"/>
                  <a:pt x="279804" y="425652"/>
                  <a:pt x="342900" y="457200"/>
                </a:cubicBezTo>
                <a:cubicBezTo>
                  <a:pt x="392761" y="482131"/>
                  <a:pt x="338063" y="461595"/>
                  <a:pt x="388620" y="495300"/>
                </a:cubicBezTo>
                <a:cubicBezTo>
                  <a:pt x="395303" y="499755"/>
                  <a:pt x="404296" y="499328"/>
                  <a:pt x="411480" y="502920"/>
                </a:cubicBezTo>
                <a:cubicBezTo>
                  <a:pt x="419671" y="507016"/>
                  <a:pt x="426149" y="514064"/>
                  <a:pt x="434340" y="518160"/>
                </a:cubicBezTo>
                <a:cubicBezTo>
                  <a:pt x="497436" y="549708"/>
                  <a:pt x="414546" y="497344"/>
                  <a:pt x="480060" y="541020"/>
                </a:cubicBezTo>
                <a:cubicBezTo>
                  <a:pt x="514144" y="592145"/>
                  <a:pt x="473993" y="542055"/>
                  <a:pt x="518160" y="571500"/>
                </a:cubicBezTo>
                <a:cubicBezTo>
                  <a:pt x="527126" y="577478"/>
                  <a:pt x="532054" y="588382"/>
                  <a:pt x="541020" y="594360"/>
                </a:cubicBezTo>
                <a:cubicBezTo>
                  <a:pt x="547703" y="598815"/>
                  <a:pt x="556088" y="600032"/>
                  <a:pt x="563880" y="601980"/>
                </a:cubicBezTo>
                <a:lnTo>
                  <a:pt x="624840" y="617220"/>
                </a:lnTo>
                <a:cubicBezTo>
                  <a:pt x="635000" y="614680"/>
                  <a:pt x="647142" y="616142"/>
                  <a:pt x="655320" y="609600"/>
                </a:cubicBezTo>
                <a:cubicBezTo>
                  <a:pt x="671621" y="596559"/>
                  <a:pt x="656960" y="547581"/>
                  <a:pt x="655320" y="541020"/>
                </a:cubicBezTo>
                <a:cubicBezTo>
                  <a:pt x="651424" y="525435"/>
                  <a:pt x="640080" y="495300"/>
                  <a:pt x="640080" y="495300"/>
                </a:cubicBezTo>
                <a:cubicBezTo>
                  <a:pt x="642620" y="487680"/>
                  <a:pt x="642020" y="478120"/>
                  <a:pt x="647700" y="472440"/>
                </a:cubicBezTo>
                <a:cubicBezTo>
                  <a:pt x="651344" y="468796"/>
                  <a:pt x="700776" y="457266"/>
                  <a:pt x="701040" y="457200"/>
                </a:cubicBezTo>
                <a:cubicBezTo>
                  <a:pt x="707032" y="448211"/>
                  <a:pt x="725402" y="425001"/>
                  <a:pt x="723900" y="411480"/>
                </a:cubicBezTo>
                <a:cubicBezTo>
                  <a:pt x="721344" y="388477"/>
                  <a:pt x="708689" y="361223"/>
                  <a:pt x="693420" y="342900"/>
                </a:cubicBezTo>
                <a:cubicBezTo>
                  <a:pt x="686521" y="334621"/>
                  <a:pt x="679526" y="326018"/>
                  <a:pt x="670560" y="320040"/>
                </a:cubicBezTo>
                <a:cubicBezTo>
                  <a:pt x="663877" y="315585"/>
                  <a:pt x="655623" y="313740"/>
                  <a:pt x="647700" y="312420"/>
                </a:cubicBezTo>
                <a:cubicBezTo>
                  <a:pt x="625012" y="308639"/>
                  <a:pt x="601980" y="307340"/>
                  <a:pt x="579120" y="304800"/>
                </a:cubicBezTo>
                <a:cubicBezTo>
                  <a:pt x="563880" y="299720"/>
                  <a:pt x="546766" y="298471"/>
                  <a:pt x="533400" y="289560"/>
                </a:cubicBezTo>
                <a:cubicBezTo>
                  <a:pt x="478966" y="253271"/>
                  <a:pt x="505449" y="263522"/>
                  <a:pt x="457200" y="251460"/>
                </a:cubicBezTo>
                <a:cubicBezTo>
                  <a:pt x="391686" y="207784"/>
                  <a:pt x="474576" y="260148"/>
                  <a:pt x="411480" y="228600"/>
                </a:cubicBezTo>
                <a:cubicBezTo>
                  <a:pt x="352394" y="199057"/>
                  <a:pt x="423219" y="224893"/>
                  <a:pt x="365760" y="205740"/>
                </a:cubicBezTo>
                <a:cubicBezTo>
                  <a:pt x="358140" y="198120"/>
                  <a:pt x="351179" y="189779"/>
                  <a:pt x="342900" y="182880"/>
                </a:cubicBezTo>
                <a:cubicBezTo>
                  <a:pt x="322647" y="166003"/>
                  <a:pt x="313274" y="165951"/>
                  <a:pt x="289560" y="152400"/>
                </a:cubicBezTo>
                <a:cubicBezTo>
                  <a:pt x="281609" y="147856"/>
                  <a:pt x="274320" y="142240"/>
                  <a:pt x="266700" y="137160"/>
                </a:cubicBezTo>
                <a:lnTo>
                  <a:pt x="220980" y="68580"/>
                </a:lnTo>
                <a:cubicBezTo>
                  <a:pt x="215900" y="60960"/>
                  <a:pt x="208636" y="54408"/>
                  <a:pt x="205740" y="45720"/>
                </a:cubicBezTo>
                <a:cubicBezTo>
                  <a:pt x="203200" y="38100"/>
                  <a:pt x="203800" y="28540"/>
                  <a:pt x="198120" y="22860"/>
                </a:cubicBezTo>
                <a:cubicBezTo>
                  <a:pt x="192440" y="17180"/>
                  <a:pt x="182444" y="18832"/>
                  <a:pt x="175260" y="15240"/>
                </a:cubicBezTo>
                <a:cubicBezTo>
                  <a:pt x="167069" y="11144"/>
                  <a:pt x="160020" y="5080"/>
                  <a:pt x="152400" y="0"/>
                </a:cubicBezTo>
                <a:lnTo>
                  <a:pt x="137160" y="1524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428622" y="4655358"/>
            <a:ext cx="260480" cy="266700"/>
          </a:xfrm>
          <a:custGeom>
            <a:avLst/>
            <a:gdLst>
              <a:gd name="connsiteX0" fmla="*/ 62360 w 260480"/>
              <a:gd name="connsiteY0" fmla="*/ 7620 h 266700"/>
              <a:gd name="connsiteX1" fmla="*/ 31880 w 260480"/>
              <a:gd name="connsiteY1" fmla="*/ 45720 h 266700"/>
              <a:gd name="connsiteX2" fmla="*/ 39500 w 260480"/>
              <a:gd name="connsiteY2" fmla="*/ 114300 h 266700"/>
              <a:gd name="connsiteX3" fmla="*/ 69980 w 260480"/>
              <a:gd name="connsiteY3" fmla="*/ 182880 h 266700"/>
              <a:gd name="connsiteX4" fmla="*/ 77600 w 260480"/>
              <a:gd name="connsiteY4" fmla="*/ 205740 h 266700"/>
              <a:gd name="connsiteX5" fmla="*/ 130940 w 260480"/>
              <a:gd name="connsiteY5" fmla="*/ 266700 h 266700"/>
              <a:gd name="connsiteX6" fmla="*/ 184280 w 260480"/>
              <a:gd name="connsiteY6" fmla="*/ 259080 h 266700"/>
              <a:gd name="connsiteX7" fmla="*/ 207140 w 260480"/>
              <a:gd name="connsiteY7" fmla="*/ 236220 h 266700"/>
              <a:gd name="connsiteX8" fmla="*/ 222380 w 260480"/>
              <a:gd name="connsiteY8" fmla="*/ 190500 h 266700"/>
              <a:gd name="connsiteX9" fmla="*/ 237620 w 260480"/>
              <a:gd name="connsiteY9" fmla="*/ 144780 h 266700"/>
              <a:gd name="connsiteX10" fmla="*/ 252860 w 260480"/>
              <a:gd name="connsiteY10" fmla="*/ 99060 h 266700"/>
              <a:gd name="connsiteX11" fmla="*/ 260480 w 260480"/>
              <a:gd name="connsiteY11" fmla="*/ 76200 h 266700"/>
              <a:gd name="connsiteX12" fmla="*/ 245240 w 260480"/>
              <a:gd name="connsiteY12" fmla="*/ 30480 h 266700"/>
              <a:gd name="connsiteX13" fmla="*/ 199520 w 260480"/>
              <a:gd name="connsiteY13" fmla="*/ 22860 h 266700"/>
              <a:gd name="connsiteX14" fmla="*/ 169040 w 260480"/>
              <a:gd name="connsiteY14" fmla="*/ 15240 h 266700"/>
              <a:gd name="connsiteX15" fmla="*/ 146180 w 260480"/>
              <a:gd name="connsiteY15" fmla="*/ 7620 h 266700"/>
              <a:gd name="connsiteX16" fmla="*/ 92840 w 260480"/>
              <a:gd name="connsiteY16" fmla="*/ 0 h 266700"/>
              <a:gd name="connsiteX17" fmla="*/ 9020 w 260480"/>
              <a:gd name="connsiteY17" fmla="*/ 7620 h 266700"/>
              <a:gd name="connsiteX18" fmla="*/ 1400 w 260480"/>
              <a:gd name="connsiteY18" fmla="*/ 30480 h 266700"/>
              <a:gd name="connsiteX19" fmla="*/ 62360 w 260480"/>
              <a:gd name="connsiteY19" fmla="*/ 762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0480" h="266700">
                <a:moveTo>
                  <a:pt x="62360" y="7620"/>
                </a:moveTo>
                <a:cubicBezTo>
                  <a:pt x="67440" y="10160"/>
                  <a:pt x="35288" y="29817"/>
                  <a:pt x="31880" y="45720"/>
                </a:cubicBezTo>
                <a:cubicBezTo>
                  <a:pt x="27061" y="68210"/>
                  <a:pt x="34989" y="91746"/>
                  <a:pt x="39500" y="114300"/>
                </a:cubicBezTo>
                <a:cubicBezTo>
                  <a:pt x="52606" y="179830"/>
                  <a:pt x="48697" y="140313"/>
                  <a:pt x="69980" y="182880"/>
                </a:cubicBezTo>
                <a:cubicBezTo>
                  <a:pt x="73572" y="190064"/>
                  <a:pt x="73699" y="198719"/>
                  <a:pt x="77600" y="205740"/>
                </a:cubicBezTo>
                <a:cubicBezTo>
                  <a:pt x="103747" y="252805"/>
                  <a:pt x="97546" y="244438"/>
                  <a:pt x="130940" y="266700"/>
                </a:cubicBezTo>
                <a:cubicBezTo>
                  <a:pt x="148720" y="264160"/>
                  <a:pt x="167604" y="265750"/>
                  <a:pt x="184280" y="259080"/>
                </a:cubicBezTo>
                <a:cubicBezTo>
                  <a:pt x="194286" y="255078"/>
                  <a:pt x="201907" y="245640"/>
                  <a:pt x="207140" y="236220"/>
                </a:cubicBezTo>
                <a:cubicBezTo>
                  <a:pt x="214942" y="222177"/>
                  <a:pt x="217300" y="205740"/>
                  <a:pt x="222380" y="190500"/>
                </a:cubicBezTo>
                <a:lnTo>
                  <a:pt x="237620" y="144780"/>
                </a:lnTo>
                <a:lnTo>
                  <a:pt x="252860" y="99060"/>
                </a:lnTo>
                <a:lnTo>
                  <a:pt x="260480" y="76200"/>
                </a:lnTo>
                <a:cubicBezTo>
                  <a:pt x="255400" y="60960"/>
                  <a:pt x="257330" y="41058"/>
                  <a:pt x="245240" y="30480"/>
                </a:cubicBezTo>
                <a:cubicBezTo>
                  <a:pt x="233613" y="20306"/>
                  <a:pt x="214670" y="25890"/>
                  <a:pt x="199520" y="22860"/>
                </a:cubicBezTo>
                <a:cubicBezTo>
                  <a:pt x="189251" y="20806"/>
                  <a:pt x="179110" y="18117"/>
                  <a:pt x="169040" y="15240"/>
                </a:cubicBezTo>
                <a:cubicBezTo>
                  <a:pt x="161317" y="13033"/>
                  <a:pt x="154056" y="9195"/>
                  <a:pt x="146180" y="7620"/>
                </a:cubicBezTo>
                <a:cubicBezTo>
                  <a:pt x="128568" y="4098"/>
                  <a:pt x="110620" y="2540"/>
                  <a:pt x="92840" y="0"/>
                </a:cubicBezTo>
                <a:cubicBezTo>
                  <a:pt x="64900" y="2540"/>
                  <a:pt x="35636" y="-1252"/>
                  <a:pt x="9020" y="7620"/>
                </a:cubicBezTo>
                <a:cubicBezTo>
                  <a:pt x="1400" y="10160"/>
                  <a:pt x="-2192" y="23296"/>
                  <a:pt x="1400" y="30480"/>
                </a:cubicBezTo>
                <a:cubicBezTo>
                  <a:pt x="4992" y="37664"/>
                  <a:pt x="57280" y="5080"/>
                  <a:pt x="62360" y="762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02959" y="4927473"/>
            <a:ext cx="495535" cy="854623"/>
          </a:xfrm>
          <a:custGeom>
            <a:avLst/>
            <a:gdLst>
              <a:gd name="connsiteX0" fmla="*/ 129775 w 495535"/>
              <a:gd name="connsiteY0" fmla="*/ 38100 h 854623"/>
              <a:gd name="connsiteX1" fmla="*/ 91675 w 495535"/>
              <a:gd name="connsiteY1" fmla="*/ 60960 h 854623"/>
              <a:gd name="connsiteX2" fmla="*/ 45955 w 495535"/>
              <a:gd name="connsiteY2" fmla="*/ 76200 h 854623"/>
              <a:gd name="connsiteX3" fmla="*/ 30715 w 495535"/>
              <a:gd name="connsiteY3" fmla="*/ 99060 h 854623"/>
              <a:gd name="connsiteX4" fmla="*/ 30715 w 495535"/>
              <a:gd name="connsiteY4" fmla="*/ 236220 h 854623"/>
              <a:gd name="connsiteX5" fmla="*/ 45955 w 495535"/>
              <a:gd name="connsiteY5" fmla="*/ 411480 h 854623"/>
              <a:gd name="connsiteX6" fmla="*/ 99295 w 495535"/>
              <a:gd name="connsiteY6" fmla="*/ 845820 h 854623"/>
              <a:gd name="connsiteX7" fmla="*/ 152635 w 495535"/>
              <a:gd name="connsiteY7" fmla="*/ 830580 h 854623"/>
              <a:gd name="connsiteX8" fmla="*/ 205975 w 495535"/>
              <a:gd name="connsiteY8" fmla="*/ 762000 h 854623"/>
              <a:gd name="connsiteX9" fmla="*/ 228835 w 495535"/>
              <a:gd name="connsiteY9" fmla="*/ 754380 h 854623"/>
              <a:gd name="connsiteX10" fmla="*/ 305035 w 495535"/>
              <a:gd name="connsiteY10" fmla="*/ 708660 h 854623"/>
              <a:gd name="connsiteX11" fmla="*/ 350755 w 495535"/>
              <a:gd name="connsiteY11" fmla="*/ 693420 h 854623"/>
              <a:gd name="connsiteX12" fmla="*/ 373615 w 495535"/>
              <a:gd name="connsiteY12" fmla="*/ 685800 h 854623"/>
              <a:gd name="connsiteX13" fmla="*/ 449815 w 495535"/>
              <a:gd name="connsiteY13" fmla="*/ 670560 h 854623"/>
              <a:gd name="connsiteX14" fmla="*/ 472675 w 495535"/>
              <a:gd name="connsiteY14" fmla="*/ 655320 h 854623"/>
              <a:gd name="connsiteX15" fmla="*/ 495535 w 495535"/>
              <a:gd name="connsiteY15" fmla="*/ 609600 h 854623"/>
              <a:gd name="connsiteX16" fmla="*/ 487915 w 495535"/>
              <a:gd name="connsiteY16" fmla="*/ 556260 h 854623"/>
              <a:gd name="connsiteX17" fmla="*/ 465055 w 495535"/>
              <a:gd name="connsiteY17" fmla="*/ 533400 h 854623"/>
              <a:gd name="connsiteX18" fmla="*/ 419335 w 495535"/>
              <a:gd name="connsiteY18" fmla="*/ 502920 h 854623"/>
              <a:gd name="connsiteX19" fmla="*/ 396475 w 495535"/>
              <a:gd name="connsiteY19" fmla="*/ 487680 h 854623"/>
              <a:gd name="connsiteX20" fmla="*/ 350755 w 495535"/>
              <a:gd name="connsiteY20" fmla="*/ 457200 h 854623"/>
              <a:gd name="connsiteX21" fmla="*/ 305035 w 495535"/>
              <a:gd name="connsiteY21" fmla="*/ 388620 h 854623"/>
              <a:gd name="connsiteX22" fmla="*/ 289795 w 495535"/>
              <a:gd name="connsiteY22" fmla="*/ 365760 h 854623"/>
              <a:gd name="connsiteX23" fmla="*/ 266935 w 495535"/>
              <a:gd name="connsiteY23" fmla="*/ 320040 h 854623"/>
              <a:gd name="connsiteX24" fmla="*/ 251695 w 495535"/>
              <a:gd name="connsiteY24" fmla="*/ 228600 h 854623"/>
              <a:gd name="connsiteX25" fmla="*/ 244075 w 495535"/>
              <a:gd name="connsiteY25" fmla="*/ 205740 h 854623"/>
              <a:gd name="connsiteX26" fmla="*/ 236455 w 495535"/>
              <a:gd name="connsiteY26" fmla="*/ 175260 h 854623"/>
              <a:gd name="connsiteX27" fmla="*/ 228835 w 495535"/>
              <a:gd name="connsiteY27" fmla="*/ 68580 h 854623"/>
              <a:gd name="connsiteX28" fmla="*/ 190735 w 495535"/>
              <a:gd name="connsiteY28" fmla="*/ 38100 h 854623"/>
              <a:gd name="connsiteX29" fmla="*/ 167875 w 495535"/>
              <a:gd name="connsiteY29" fmla="*/ 22860 h 854623"/>
              <a:gd name="connsiteX30" fmla="*/ 122155 w 495535"/>
              <a:gd name="connsiteY30" fmla="*/ 0 h 854623"/>
              <a:gd name="connsiteX31" fmla="*/ 61195 w 495535"/>
              <a:gd name="connsiteY31" fmla="*/ 22860 h 854623"/>
              <a:gd name="connsiteX32" fmla="*/ 68815 w 495535"/>
              <a:gd name="connsiteY32" fmla="*/ 45720 h 854623"/>
              <a:gd name="connsiteX33" fmla="*/ 53575 w 495535"/>
              <a:gd name="connsiteY33" fmla="*/ 91440 h 85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5535" h="854623">
                <a:moveTo>
                  <a:pt x="129775" y="38100"/>
                </a:moveTo>
                <a:cubicBezTo>
                  <a:pt x="117075" y="45720"/>
                  <a:pt x="105158" y="54831"/>
                  <a:pt x="91675" y="60960"/>
                </a:cubicBezTo>
                <a:cubicBezTo>
                  <a:pt x="77051" y="67607"/>
                  <a:pt x="45955" y="76200"/>
                  <a:pt x="45955" y="76200"/>
                </a:cubicBezTo>
                <a:cubicBezTo>
                  <a:pt x="40875" y="83820"/>
                  <a:pt x="34811" y="90869"/>
                  <a:pt x="30715" y="99060"/>
                </a:cubicBezTo>
                <a:cubicBezTo>
                  <a:pt x="9831" y="140829"/>
                  <a:pt x="28215" y="196225"/>
                  <a:pt x="30715" y="236220"/>
                </a:cubicBezTo>
                <a:cubicBezTo>
                  <a:pt x="40095" y="386300"/>
                  <a:pt x="30919" y="321266"/>
                  <a:pt x="45955" y="411480"/>
                </a:cubicBezTo>
                <a:cubicBezTo>
                  <a:pt x="52798" y="808362"/>
                  <a:pt x="-91653" y="884010"/>
                  <a:pt x="99295" y="845820"/>
                </a:cubicBezTo>
                <a:cubicBezTo>
                  <a:pt x="123215" y="841036"/>
                  <a:pt x="130847" y="837843"/>
                  <a:pt x="152635" y="830580"/>
                </a:cubicBezTo>
                <a:cubicBezTo>
                  <a:pt x="164745" y="812414"/>
                  <a:pt x="184488" y="776325"/>
                  <a:pt x="205975" y="762000"/>
                </a:cubicBezTo>
                <a:cubicBezTo>
                  <a:pt x="212658" y="757545"/>
                  <a:pt x="221814" y="758281"/>
                  <a:pt x="228835" y="754380"/>
                </a:cubicBezTo>
                <a:cubicBezTo>
                  <a:pt x="274838" y="728823"/>
                  <a:pt x="263858" y="725131"/>
                  <a:pt x="305035" y="708660"/>
                </a:cubicBezTo>
                <a:cubicBezTo>
                  <a:pt x="319950" y="702694"/>
                  <a:pt x="335515" y="698500"/>
                  <a:pt x="350755" y="693420"/>
                </a:cubicBezTo>
                <a:cubicBezTo>
                  <a:pt x="358375" y="690880"/>
                  <a:pt x="365692" y="687120"/>
                  <a:pt x="373615" y="685800"/>
                </a:cubicBezTo>
                <a:cubicBezTo>
                  <a:pt x="429665" y="676458"/>
                  <a:pt x="404346" y="681927"/>
                  <a:pt x="449815" y="670560"/>
                </a:cubicBezTo>
                <a:cubicBezTo>
                  <a:pt x="457435" y="665480"/>
                  <a:pt x="466199" y="661796"/>
                  <a:pt x="472675" y="655320"/>
                </a:cubicBezTo>
                <a:cubicBezTo>
                  <a:pt x="487447" y="640548"/>
                  <a:pt x="489337" y="628193"/>
                  <a:pt x="495535" y="609600"/>
                </a:cubicBezTo>
                <a:cubicBezTo>
                  <a:pt x="492995" y="591820"/>
                  <a:pt x="494585" y="572936"/>
                  <a:pt x="487915" y="556260"/>
                </a:cubicBezTo>
                <a:cubicBezTo>
                  <a:pt x="483913" y="546254"/>
                  <a:pt x="473561" y="540016"/>
                  <a:pt x="465055" y="533400"/>
                </a:cubicBezTo>
                <a:cubicBezTo>
                  <a:pt x="450597" y="522155"/>
                  <a:pt x="434575" y="513080"/>
                  <a:pt x="419335" y="502920"/>
                </a:cubicBezTo>
                <a:cubicBezTo>
                  <a:pt x="411715" y="497840"/>
                  <a:pt x="402951" y="494156"/>
                  <a:pt x="396475" y="487680"/>
                </a:cubicBezTo>
                <a:cubicBezTo>
                  <a:pt x="367935" y="459140"/>
                  <a:pt x="383838" y="468228"/>
                  <a:pt x="350755" y="457200"/>
                </a:cubicBezTo>
                <a:lnTo>
                  <a:pt x="305035" y="388620"/>
                </a:lnTo>
                <a:cubicBezTo>
                  <a:pt x="299955" y="381000"/>
                  <a:pt x="292691" y="374448"/>
                  <a:pt x="289795" y="365760"/>
                </a:cubicBezTo>
                <a:cubicBezTo>
                  <a:pt x="279279" y="334212"/>
                  <a:pt x="286630" y="349583"/>
                  <a:pt x="266935" y="320040"/>
                </a:cubicBezTo>
                <a:cubicBezTo>
                  <a:pt x="262634" y="289933"/>
                  <a:pt x="259123" y="258313"/>
                  <a:pt x="251695" y="228600"/>
                </a:cubicBezTo>
                <a:cubicBezTo>
                  <a:pt x="249747" y="220808"/>
                  <a:pt x="246282" y="213463"/>
                  <a:pt x="244075" y="205740"/>
                </a:cubicBezTo>
                <a:cubicBezTo>
                  <a:pt x="241198" y="195670"/>
                  <a:pt x="238995" y="185420"/>
                  <a:pt x="236455" y="175260"/>
                </a:cubicBezTo>
                <a:cubicBezTo>
                  <a:pt x="233915" y="139700"/>
                  <a:pt x="235031" y="103688"/>
                  <a:pt x="228835" y="68580"/>
                </a:cubicBezTo>
                <a:cubicBezTo>
                  <a:pt x="223863" y="40403"/>
                  <a:pt x="209370" y="47418"/>
                  <a:pt x="190735" y="38100"/>
                </a:cubicBezTo>
                <a:cubicBezTo>
                  <a:pt x="182544" y="34004"/>
                  <a:pt x="176066" y="26956"/>
                  <a:pt x="167875" y="22860"/>
                </a:cubicBezTo>
                <a:cubicBezTo>
                  <a:pt x="104779" y="-8688"/>
                  <a:pt x="187669" y="43676"/>
                  <a:pt x="122155" y="0"/>
                </a:cubicBezTo>
                <a:cubicBezTo>
                  <a:pt x="112992" y="1833"/>
                  <a:pt x="68020" y="5798"/>
                  <a:pt x="61195" y="22860"/>
                </a:cubicBezTo>
                <a:cubicBezTo>
                  <a:pt x="58212" y="30318"/>
                  <a:pt x="66275" y="38100"/>
                  <a:pt x="68815" y="45720"/>
                </a:cubicBezTo>
                <a:lnTo>
                  <a:pt x="53575" y="9144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78408" y="6240733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Cossíos</a:t>
            </a:r>
            <a:r>
              <a:rPr lang="en-US" sz="1600" dirty="0"/>
              <a:t> et al. 2009. </a:t>
            </a:r>
            <a:r>
              <a:rPr lang="en-US" sz="1600" i="1" dirty="0"/>
              <a:t>BMC Evolutionary Biology</a:t>
            </a:r>
            <a:r>
              <a:rPr lang="en-US" sz="1600" dirty="0"/>
              <a:t> 2009, </a:t>
            </a:r>
            <a:r>
              <a:rPr lang="en-US" sz="1600" b="1" dirty="0"/>
              <a:t>9</a:t>
            </a:r>
            <a:r>
              <a:rPr lang="en-US" sz="1600" dirty="0"/>
              <a:t>:68 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0513" y="1098118"/>
            <a:ext cx="4592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Assignments based on 5 microsatellite loci</a:t>
            </a:r>
          </a:p>
        </p:txBody>
      </p:sp>
    </p:spTree>
    <p:extLst>
      <p:ext uri="{BB962C8B-B14F-4D97-AF65-F5344CB8AC3E}">
        <p14:creationId xmlns:p14="http://schemas.microsoft.com/office/powerpoint/2010/main" val="38019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37" t="19663" r="7869" b="11875"/>
          <a:stretch/>
        </p:blipFill>
        <p:spPr>
          <a:xfrm>
            <a:off x="5655271" y="253218"/>
            <a:ext cx="6458847" cy="603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5271" y="6288258"/>
            <a:ext cx="417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Assignment based on 26 microsatellite loci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340" t="35241" r="8302" b="20144"/>
          <a:stretch/>
        </p:blipFill>
        <p:spPr>
          <a:xfrm>
            <a:off x="253218" y="745595"/>
            <a:ext cx="5402053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257" t="83894" r="29169" b="12068"/>
          <a:stretch/>
        </p:blipFill>
        <p:spPr>
          <a:xfrm>
            <a:off x="239154" y="2822366"/>
            <a:ext cx="5394960" cy="237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3" y="3236384"/>
            <a:ext cx="2712407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017" y="5065184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Hyla</a:t>
            </a:r>
            <a:r>
              <a:rPr lang="en-US" i="1" dirty="0"/>
              <a:t> </a:t>
            </a:r>
            <a:r>
              <a:rPr lang="en-US" i="1" dirty="0" err="1"/>
              <a:t>arborea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62" y="4520116"/>
            <a:ext cx="2732277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9374" y="629264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Hyla</a:t>
            </a:r>
            <a:r>
              <a:rPr lang="en-US" i="1" dirty="0"/>
              <a:t> </a:t>
            </a:r>
            <a:r>
              <a:rPr lang="en-US" i="1" dirty="0" err="1"/>
              <a:t>molleri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5889" y="3642554"/>
            <a:ext cx="130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 zone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04185" y="3827220"/>
            <a:ext cx="6382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9154" y="99719"/>
            <a:ext cx="827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Studying hybrid zones</a:t>
            </a:r>
          </a:p>
        </p:txBody>
      </p:sp>
    </p:spTree>
    <p:extLst>
      <p:ext uri="{BB962C8B-B14F-4D97-AF65-F5344CB8AC3E}">
        <p14:creationId xmlns:p14="http://schemas.microsoft.com/office/powerpoint/2010/main" val="220546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0"/>
          <a:stretch/>
        </p:blipFill>
        <p:spPr bwMode="auto">
          <a:xfrm>
            <a:off x="1744590" y="701810"/>
            <a:ext cx="8843214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5271" y="5627002"/>
            <a:ext cx="8258735" cy="341632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Figure 1. Population structure of Caribbean and neighboring populations of humans.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15270" y="6047506"/>
            <a:ext cx="81018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/>
              <a:t>Moreno-Estrada A, Gravel S, </a:t>
            </a:r>
            <a:r>
              <a:rPr lang="en-US" altLang="en-US" sz="1600" dirty="0" err="1"/>
              <a:t>Zakharia</a:t>
            </a:r>
            <a:r>
              <a:rPr lang="en-US" altLang="en-US" sz="1600" dirty="0"/>
              <a:t> F, McCauley JL, et al. (2013) Reconstructing the Population Genetic History of the Caribbean. </a:t>
            </a:r>
            <a:r>
              <a:rPr lang="en-US" altLang="en-US" sz="1600" dirty="0" err="1"/>
              <a:t>PLoS</a:t>
            </a:r>
            <a:r>
              <a:rPr lang="en-US" altLang="en-US" sz="1600" dirty="0"/>
              <a:t> Genet 9(11): e1003925.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544" y="99718"/>
            <a:ext cx="827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Identifying migrants and admixed individuals</a:t>
            </a:r>
          </a:p>
        </p:txBody>
      </p:sp>
    </p:spTree>
    <p:extLst>
      <p:ext uri="{BB962C8B-B14F-4D97-AF65-F5344CB8AC3E}">
        <p14:creationId xmlns:p14="http://schemas.microsoft.com/office/powerpoint/2010/main" val="398823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33046" y="502073"/>
            <a:ext cx="11254154" cy="609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600" dirty="0">
                <a:solidFill>
                  <a:srgbClr val="000000"/>
                </a:solidFill>
                <a:latin typeface="Arial"/>
                <a:ea typeface="msgothic" charset="0"/>
                <a:cs typeface="Arial"/>
              </a:rPr>
              <a:t>Assignment Tests to Study Structure of Worldwide Human Populations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042" y="1002028"/>
            <a:ext cx="10074161" cy="384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0977" y="6086729"/>
            <a:ext cx="4909145" cy="372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b="1" dirty="0" err="1">
                <a:solidFill>
                  <a:srgbClr val="000000"/>
                </a:solidFill>
                <a:ea typeface="msgothic" charset="0"/>
                <a:cs typeface="Times New Roman" panose="02020603050405020304" pitchFamily="18" charset="0"/>
              </a:rPr>
              <a:t>Henn</a:t>
            </a:r>
            <a:r>
              <a:rPr lang="en-GB" sz="1600" b="1" dirty="0">
                <a:solidFill>
                  <a:srgbClr val="000000"/>
                </a:solidFill>
                <a:ea typeface="msgothic" charset="0"/>
                <a:cs typeface="Times New Roman" panose="02020603050405020304" pitchFamily="18" charset="0"/>
              </a:rPr>
              <a:t> B M et al. Hum. Mol. Genet. 2010;19:R221-R226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5244" y="4956787"/>
            <a:ext cx="8478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Used ADMIXTURE clustering algorithm to infer genomic assignments/ individual</a:t>
            </a:r>
          </a:p>
          <a:p>
            <a:r>
              <a:rPr lang="en-US" sz="2000" i="1" dirty="0">
                <a:cs typeface="Times New Roman" panose="02020603050405020304" pitchFamily="18" charset="0"/>
              </a:rPr>
              <a:t>K</a:t>
            </a:r>
            <a:r>
              <a:rPr lang="en-US" sz="2000" dirty="0">
                <a:cs typeface="Times New Roman" panose="02020603050405020304" pitchFamily="18" charset="0"/>
              </a:rPr>
              <a:t> = number of assumed populations (</a:t>
            </a:r>
            <a:r>
              <a:rPr lang="en-US" sz="2000" i="1" dirty="0">
                <a:cs typeface="Times New Roman" panose="02020603050405020304" pitchFamily="18" charset="0"/>
              </a:rPr>
              <a:t>K</a:t>
            </a:r>
            <a:r>
              <a:rPr lang="en-US" sz="2000" dirty="0">
                <a:cs typeface="Times New Roman" panose="02020603050405020304" pitchFamily="18" charset="0"/>
              </a:rPr>
              <a:t> = 5-9)</a:t>
            </a:r>
          </a:p>
          <a:p>
            <a:r>
              <a:rPr lang="en-GB" sz="2000" dirty="0">
                <a:ea typeface="msgothic" charset="0"/>
                <a:cs typeface="Times New Roman" panose="02020603050405020304" pitchFamily="18" charset="0"/>
              </a:rPr>
              <a:t>73,901 autosomal SNP markers  &amp; 1,112 individuals from 42 global pops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6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436077"/>
            <a:ext cx="9829801" cy="3985846"/>
          </a:xfrm>
        </p:spPr>
        <p:txBody>
          <a:bodyPr>
            <a:normAutofit/>
          </a:bodyPr>
          <a:lstStyle/>
          <a:p>
            <a:r>
              <a:rPr lang="en-US" dirty="0"/>
              <a:t>Calculate match probabilities</a:t>
            </a:r>
            <a:r>
              <a:rPr lang="en-US" sz="2400" dirty="0"/>
              <a:t>.</a:t>
            </a:r>
          </a:p>
          <a:p>
            <a:r>
              <a:rPr lang="en-US" sz="2400" dirty="0"/>
              <a:t>Interpret assignment probabilities and discuss the applications of assignment tests.</a:t>
            </a:r>
          </a:p>
          <a:p>
            <a:r>
              <a:rPr lang="en-US" b="1" dirty="0"/>
              <a:t>Describe and interpret results from principal components analyses.</a:t>
            </a:r>
          </a:p>
          <a:p>
            <a:pPr lvl="1"/>
            <a:r>
              <a:rPr lang="en-US" b="1" dirty="0"/>
              <a:t>Identify population clusters, migrants, and admixed individuals (hybrids).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98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5841" y="444137"/>
            <a:ext cx="552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Principal Components Analysis (PCA)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909" y="967357"/>
            <a:ext cx="98232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exploratory technique used to reduce a large number of variables in a data set to fewer variables that still contain the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Variables in a data set are often highly correlated.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PCA identifies correlations among variables in a data set and creates new variables that capture that information.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new variables, called principal components (PCs) or eigenvalues, are uncorrelated.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be used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Find patterns in high-dimensional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Visualize data of high dimensionality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Population genetics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Detect population structure using genomic data (large number of loci sequenced from the genome)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admixed individuals</a:t>
            </a:r>
          </a:p>
        </p:txBody>
      </p:sp>
    </p:spTree>
    <p:extLst>
      <p:ext uri="{BB962C8B-B14F-4D97-AF65-F5344CB8AC3E}">
        <p14:creationId xmlns:p14="http://schemas.microsoft.com/office/powerpoint/2010/main" val="27903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083DC-29A6-B842-837E-E7277530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03" y="1593362"/>
            <a:ext cx="91440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56D806-07C3-9B4A-BCA5-75C7DF61CD80}"/>
              </a:ext>
            </a:extLst>
          </p:cNvPr>
          <p:cNvSpPr/>
          <p:nvPr/>
        </p:nvSpPr>
        <p:spPr>
          <a:xfrm>
            <a:off x="1315643" y="5553464"/>
            <a:ext cx="9875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https://</a:t>
            </a:r>
            <a:r>
              <a:rPr lang="en-US" sz="1600" dirty="0" err="1">
                <a:latin typeface="Comic Sans MS" panose="030F0902030302020204" pitchFamily="66" charset="0"/>
              </a:rPr>
              <a:t>www.researchgate.net</a:t>
            </a:r>
            <a:r>
              <a:rPr lang="en-US" sz="1600" dirty="0">
                <a:latin typeface="Comic Sans MS" panose="030F0902030302020204" pitchFamily="66" charset="0"/>
              </a:rPr>
              <a:t>/figure/Genetic-differentiation-an-example-of-the-behavior-of-fixation-index-FST-If-allele_fig9_306018124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6023" y="462875"/>
            <a:ext cx="5417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dirty="0"/>
              <a:t>Review</a:t>
            </a:r>
            <a:r>
              <a:rPr lang="en-US" sz="2800" dirty="0"/>
              <a:t>: Population subdivision &amp; </a:t>
            </a:r>
            <a:r>
              <a:rPr lang="en-US" sz="2800" i="1" dirty="0" err="1"/>
              <a:t>F</a:t>
            </a:r>
            <a:r>
              <a:rPr lang="en-US" sz="2800" i="1" cap="all" baseline="-25000" dirty="0" err="1"/>
              <a:t>st</a:t>
            </a:r>
            <a:endParaRPr lang="en-US" sz="2800" i="1" cap="al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26669" y="1233936"/>
                <a:ext cx="1891287" cy="718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669" y="1233936"/>
                <a:ext cx="1891287" cy="718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84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 b="59107"/>
          <a:stretch/>
        </p:blipFill>
        <p:spPr>
          <a:xfrm>
            <a:off x="918784" y="855941"/>
            <a:ext cx="10552176" cy="1517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58984"/>
          <a:stretch/>
        </p:blipFill>
        <p:spPr>
          <a:xfrm>
            <a:off x="918784" y="2504689"/>
            <a:ext cx="10552176" cy="1522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" b="58845"/>
          <a:stretch/>
        </p:blipFill>
        <p:spPr>
          <a:xfrm>
            <a:off x="918784" y="4158523"/>
            <a:ext cx="10547852" cy="1527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8967" y="201714"/>
            <a:ext cx="6718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Three strongly correlated SNPs in Green-winged Teal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8929" r="5555" b="9821"/>
          <a:stretch/>
        </p:blipFill>
        <p:spPr>
          <a:xfrm>
            <a:off x="10058400" y="134882"/>
            <a:ext cx="1933304" cy="118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784" y="5878285"/>
            <a:ext cx="10547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Over-simplification: PCA creates a single variable that captures the variability in these three SNPs (and other similarly correlated SNPs)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861456" y="1643440"/>
            <a:ext cx="523518" cy="646331"/>
            <a:chOff x="169818" y="2810975"/>
            <a:chExt cx="523518" cy="646331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75721" y="2938712"/>
              <a:ext cx="137160" cy="1371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4957" y="3204060"/>
              <a:ext cx="137160" cy="13716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818" y="2810975"/>
              <a:ext cx="3080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  <a:p>
              <a:r>
                <a:rPr lang="en-US" dirty="0"/>
                <a:t>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9818" y="2861605"/>
              <a:ext cx="523518" cy="56840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61456" y="3309005"/>
            <a:ext cx="523518" cy="646331"/>
            <a:chOff x="169818" y="2810975"/>
            <a:chExt cx="523518" cy="646331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75721" y="2938712"/>
              <a:ext cx="137160" cy="1371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84957" y="3204060"/>
              <a:ext cx="137160" cy="13716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9818" y="2810975"/>
              <a:ext cx="3080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  <a:p>
              <a:r>
                <a:rPr lang="en-US" dirty="0"/>
                <a:t>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9818" y="2861605"/>
              <a:ext cx="523518" cy="56840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861456" y="4994570"/>
            <a:ext cx="523518" cy="646331"/>
            <a:chOff x="169818" y="2810975"/>
            <a:chExt cx="523518" cy="646331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475721" y="2938712"/>
              <a:ext cx="137160" cy="1371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75721" y="3207598"/>
              <a:ext cx="137160" cy="137160"/>
            </a:xfrm>
            <a:prstGeom prst="ellipse">
              <a:avLst/>
            </a:prstGeom>
            <a:solidFill>
              <a:srgbClr val="CC00CC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818" y="2810975"/>
              <a:ext cx="330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  <a:p>
              <a:r>
                <a:rPr lang="en-US" dirty="0"/>
                <a:t>G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818" y="2847957"/>
              <a:ext cx="523518" cy="56840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17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967" y="201714"/>
            <a:ext cx="817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Principal Component Analysis of 3,448 loci in Green-winged Teal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44018" y="831531"/>
          <a:ext cx="4486274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8275" y="4658239"/>
            <a:ext cx="3775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PC1 and PC2 capture 2.4% and 2.0% of variability in the data set, respectively.</a:t>
            </a:r>
          </a:p>
          <a:p>
            <a:endParaRPr lang="en-US" dirty="0"/>
          </a:p>
          <a:p>
            <a:r>
              <a:rPr lang="en-US" dirty="0"/>
              <a:t>Clusters individuals with similar genotypes.</a:t>
            </a:r>
          </a:p>
        </p:txBody>
      </p:sp>
      <p:sp>
        <p:nvSpPr>
          <p:cNvPr id="5" name="Oval 4"/>
          <p:cNvSpPr/>
          <p:nvPr/>
        </p:nvSpPr>
        <p:spPr>
          <a:xfrm>
            <a:off x="2416628" y="2926080"/>
            <a:ext cx="613954" cy="11495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550573">
            <a:off x="3342629" y="1213503"/>
            <a:ext cx="613954" cy="106197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46365" y="1332412"/>
            <a:ext cx="809897" cy="697214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"/>
          <a:stretch/>
        </p:blipFill>
        <p:spPr>
          <a:xfrm>
            <a:off x="4843728" y="1495696"/>
            <a:ext cx="7187165" cy="2651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8929" r="5555" b="9821"/>
          <a:stretch/>
        </p:blipFill>
        <p:spPr>
          <a:xfrm>
            <a:off x="10058400" y="134882"/>
            <a:ext cx="1933304" cy="11887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54182" y="1343629"/>
            <a:ext cx="522515" cy="570275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59230" y="835686"/>
            <a:ext cx="101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Migrants</a:t>
            </a: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8856618" y="1205018"/>
            <a:ext cx="110700" cy="582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8856618" y="1205018"/>
            <a:ext cx="110700" cy="10140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4830292" y="4318906"/>
          <a:ext cx="7161412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330002" y="3027009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Admixed</a:t>
            </a:r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9833666" y="3396341"/>
            <a:ext cx="159420" cy="10277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</p:cNvCxnSpPr>
          <p:nvPr/>
        </p:nvCxnSpPr>
        <p:spPr>
          <a:xfrm flipH="1" flipV="1">
            <a:off x="9601200" y="2534193"/>
            <a:ext cx="232466" cy="4928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7737" y="1132792"/>
            <a:ext cx="366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PCA clusters mapped over geography</a:t>
            </a:r>
          </a:p>
        </p:txBody>
      </p:sp>
    </p:spTree>
    <p:extLst>
      <p:ext uri="{BB962C8B-B14F-4D97-AF65-F5344CB8AC3E}">
        <p14:creationId xmlns:p14="http://schemas.microsoft.com/office/powerpoint/2010/main" val="14009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/>
      <p:bldGraphic spid="20" grpId="0">
        <p:bldAsOne/>
      </p:bldGraphic>
      <p:bldP spid="21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4938" y="374994"/>
            <a:ext cx="9457592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/>
              <a:t>Applications: detect population structure using genomic data</a:t>
            </a:r>
            <a:endParaRPr lang="en-US" sz="2600" b="1" dirty="0">
              <a:latin typeface="Calibri"/>
              <a:ea typeface="+mj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00" t="21465" r="17500" b="26534"/>
          <a:stretch/>
        </p:blipFill>
        <p:spPr>
          <a:xfrm>
            <a:off x="694938" y="1024616"/>
            <a:ext cx="7040880" cy="518102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01" y="6370766"/>
            <a:ext cx="38404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zh-CN" sz="1600" dirty="0" err="1">
                <a:latin typeface="Calibri"/>
                <a:ea typeface="宋体" panose="02010600030101010101" pitchFamily="2" charset="-122"/>
                <a:cs typeface="Calibri"/>
              </a:rPr>
              <a:t>Novembre</a:t>
            </a:r>
            <a:r>
              <a:rPr lang="en-GB" altLang="zh-CN" sz="1600" dirty="0">
                <a:latin typeface="Calibri"/>
                <a:ea typeface="宋体" panose="02010600030101010101" pitchFamily="2" charset="-122"/>
                <a:cs typeface="Calibri"/>
              </a:rPr>
              <a:t> </a:t>
            </a:r>
            <a:r>
              <a:rPr lang="en-GB" altLang="en-US" sz="1600" dirty="0">
                <a:latin typeface="Calibri"/>
                <a:cs typeface="Calibri"/>
              </a:rPr>
              <a:t>et al. (2008) Nature </a:t>
            </a:r>
            <a:r>
              <a:rPr lang="en-GB" altLang="en-US" sz="1600" b="1" dirty="0">
                <a:latin typeface="Calibri"/>
                <a:cs typeface="Calibri"/>
              </a:rPr>
              <a:t>456</a:t>
            </a:r>
            <a:r>
              <a:rPr lang="en-GB" altLang="en-US" sz="1600" dirty="0">
                <a:latin typeface="Calibri"/>
                <a:cs typeface="Calibri"/>
              </a:rPr>
              <a:t>, 98-101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35818" y="1024616"/>
            <a:ext cx="42858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Population structure within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Note the pattern of isolation-by-distance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Populations that cluster geographically also cluster genetically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PC1 separates populations along a north-south gradient.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PC2 separates populations along an east-west gradient.</a:t>
            </a:r>
          </a:p>
        </p:txBody>
      </p:sp>
    </p:spTree>
    <p:extLst>
      <p:ext uri="{BB962C8B-B14F-4D97-AF65-F5344CB8AC3E}">
        <p14:creationId xmlns:p14="http://schemas.microsoft.com/office/powerpoint/2010/main" val="290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0"/>
          <a:stretch/>
        </p:blipFill>
        <p:spPr bwMode="auto">
          <a:xfrm>
            <a:off x="1744590" y="701810"/>
            <a:ext cx="8843214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5271" y="5627002"/>
            <a:ext cx="8258735" cy="341632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Figure 1. Population structure of Caribbean and neighboring populations of humans.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15270" y="6047506"/>
            <a:ext cx="81018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/>
              <a:t>Moreno-Estrada A, Gravel S, </a:t>
            </a:r>
            <a:r>
              <a:rPr lang="en-US" altLang="en-US" sz="1600" dirty="0" err="1"/>
              <a:t>Zakharia</a:t>
            </a:r>
            <a:r>
              <a:rPr lang="en-US" altLang="en-US" sz="1600" dirty="0"/>
              <a:t> F, McCauley JL, et al. (2013) Reconstructing the Population Genetic History of the Caribbean. </a:t>
            </a:r>
            <a:r>
              <a:rPr lang="en-US" altLang="en-US" sz="1600" dirty="0" err="1"/>
              <a:t>PLoS</a:t>
            </a:r>
            <a:r>
              <a:rPr lang="en-US" altLang="en-US" sz="1600" dirty="0"/>
              <a:t> Genet 9(11): e1003925.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544" y="99718"/>
            <a:ext cx="827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Identifying migrants and admixed individuals</a:t>
            </a:r>
          </a:p>
        </p:txBody>
      </p:sp>
    </p:spTree>
    <p:extLst>
      <p:ext uri="{BB962C8B-B14F-4D97-AF65-F5344CB8AC3E}">
        <p14:creationId xmlns:p14="http://schemas.microsoft.com/office/powerpoint/2010/main" val="362927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05" t="21875" r="37517" b="17232"/>
          <a:stretch/>
        </p:blipFill>
        <p:spPr>
          <a:xfrm>
            <a:off x="6145150" y="2194560"/>
            <a:ext cx="5852160" cy="44544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81" y="202120"/>
            <a:ext cx="827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Identifying unknown individuals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193" t="46256" r="19953" b="16875"/>
          <a:stretch/>
        </p:blipFill>
        <p:spPr>
          <a:xfrm>
            <a:off x="533482" y="783769"/>
            <a:ext cx="581007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191" t="80804" r="59906" b="15268"/>
          <a:stretch/>
        </p:blipFill>
        <p:spPr>
          <a:xfrm>
            <a:off x="533481" y="2652836"/>
            <a:ext cx="3370218" cy="287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9412" t="19018" r="20952" b="9732"/>
          <a:stretch/>
        </p:blipFill>
        <p:spPr>
          <a:xfrm>
            <a:off x="957062" y="2980487"/>
            <a:ext cx="4764507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140" y="365760"/>
            <a:ext cx="3254828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7062" y="6279662"/>
            <a:ext cx="440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Examined 16,587 SNPs for 304 canid samples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7817" y="3135086"/>
            <a:ext cx="13585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Two clusters of wolves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7348" y="5534556"/>
            <a:ext cx="24746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Most “unknowns” clustered with coyotes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94689" y="3605351"/>
            <a:ext cx="10112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Possible hybrids</a:t>
            </a:r>
          </a:p>
        </p:txBody>
      </p:sp>
    </p:spTree>
    <p:extLst>
      <p:ext uri="{BB962C8B-B14F-4D97-AF65-F5344CB8AC3E}">
        <p14:creationId xmlns:p14="http://schemas.microsoft.com/office/powerpoint/2010/main" val="37709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461149" y="1783289"/>
            <a:ext cx="3455834" cy="3724275"/>
            <a:chOff x="2281711" y="1232025"/>
            <a:chExt cx="3455834" cy="3724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4813" t="-378" r="-464" b="378"/>
            <a:stretch/>
          </p:blipFill>
          <p:spPr>
            <a:xfrm flipV="1">
              <a:off x="2356636" y="1232025"/>
              <a:ext cx="3371264" cy="37242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44813" t="93395" r="-464" b="378"/>
            <a:stretch/>
          </p:blipFill>
          <p:spPr>
            <a:xfrm>
              <a:off x="2281711" y="1241339"/>
              <a:ext cx="3455834" cy="2377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4813" t="-378" r="45579" b="60679"/>
            <a:stretch/>
          </p:blipFill>
          <p:spPr>
            <a:xfrm>
              <a:off x="2356636" y="3270908"/>
              <a:ext cx="582059" cy="147851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36023" y="460535"/>
            <a:ext cx="691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dirty="0"/>
              <a:t>Review</a:t>
            </a:r>
            <a:r>
              <a:rPr lang="en-US" sz="2800" dirty="0"/>
              <a:t>: Population subdivision &amp; coalescence</a:t>
            </a:r>
            <a:endParaRPr lang="en-US" sz="2800" i="1" cap="all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748002" y="1451989"/>
            <a:ext cx="499619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Applying coalescence theory to a subdivided population, can estimate:</a:t>
            </a:r>
          </a:p>
          <a:p>
            <a:pPr marL="347472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Effective sizes of each subpopulation and the ancestral population,</a:t>
            </a:r>
          </a:p>
          <a:p>
            <a:pPr marL="347472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Migration rates between populations, and</a:t>
            </a:r>
          </a:p>
          <a:p>
            <a:pPr marL="347472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Time since divergence.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8002" y="3876779"/>
            <a:ext cx="5771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Calculating </a:t>
            </a:r>
            <a:r>
              <a:rPr lang="en-US" sz="2000" i="1" dirty="0" err="1"/>
              <a:t>F</a:t>
            </a:r>
            <a:r>
              <a:rPr lang="en-US" sz="2000" i="1" cap="all" baseline="-25000" dirty="0" err="1"/>
              <a:t>st</a:t>
            </a:r>
            <a:r>
              <a:rPr lang="en-US" sz="2000" i="1" cap="all" baseline="-25000" dirty="0"/>
              <a:t> </a:t>
            </a:r>
            <a:r>
              <a:rPr lang="en-US" sz="2000" dirty="0"/>
              <a:t>and applying coalescence theory require prior knowledge on population boundaries.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How many populations?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Which individuals belong to which population?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73C6A-05FE-4447-BF2B-0F7E9733FDF3}"/>
              </a:ext>
            </a:extLst>
          </p:cNvPr>
          <p:cNvSpPr txBox="1"/>
          <p:nvPr/>
        </p:nvSpPr>
        <p:spPr>
          <a:xfrm>
            <a:off x="1593669" y="1298937"/>
            <a:ext cx="3625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Isolation-with-migration Model</a:t>
            </a:r>
          </a:p>
        </p:txBody>
      </p:sp>
    </p:spTree>
    <p:extLst>
      <p:ext uri="{BB962C8B-B14F-4D97-AF65-F5344CB8AC3E}">
        <p14:creationId xmlns:p14="http://schemas.microsoft.com/office/powerpoint/2010/main" val="9593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932" y="320766"/>
            <a:ext cx="3444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Genomic variation in a widespread Neotropical bird (</a:t>
            </a:r>
            <a:r>
              <a:rPr lang="en-US" i="1" dirty="0" err="1"/>
              <a:t>Xenops</a:t>
            </a:r>
            <a:r>
              <a:rPr lang="en-US" i="1" dirty="0"/>
              <a:t> </a:t>
            </a:r>
            <a:r>
              <a:rPr lang="en-US" i="1" dirty="0" err="1"/>
              <a:t>minutus</a:t>
            </a:r>
            <a:r>
              <a:rPr lang="en-US" dirty="0"/>
              <a:t>) reveals divergence, population expansion, and gene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" y="1668416"/>
            <a:ext cx="3383280" cy="253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D3436-83F4-486C-8D5D-B46C516BB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3536"/>
          <a:stretch/>
        </p:blipFill>
        <p:spPr>
          <a:xfrm>
            <a:off x="5093060" y="365760"/>
            <a:ext cx="6351461" cy="6492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244A31-8D34-4620-A0A4-4943602AAF67}"/>
              </a:ext>
            </a:extLst>
          </p:cNvPr>
          <p:cNvSpPr txBox="1"/>
          <p:nvPr/>
        </p:nvSpPr>
        <p:spPr>
          <a:xfrm>
            <a:off x="539931" y="5707410"/>
            <a:ext cx="57716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How many populations?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Which individuals belong to which population?</a:t>
            </a:r>
          </a:p>
        </p:txBody>
      </p:sp>
    </p:spTree>
    <p:extLst>
      <p:ext uri="{BB962C8B-B14F-4D97-AF65-F5344CB8AC3E}">
        <p14:creationId xmlns:p14="http://schemas.microsoft.com/office/powerpoint/2010/main" val="279803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436077"/>
            <a:ext cx="9829801" cy="3985846"/>
          </a:xfrm>
        </p:spPr>
        <p:txBody>
          <a:bodyPr>
            <a:normAutofit/>
          </a:bodyPr>
          <a:lstStyle/>
          <a:p>
            <a:r>
              <a:rPr lang="en-US" b="1" dirty="0"/>
              <a:t>Calculate match probabilities</a:t>
            </a:r>
            <a:r>
              <a:rPr lang="en-US" sz="2400" b="1" dirty="0"/>
              <a:t>.</a:t>
            </a:r>
          </a:p>
          <a:p>
            <a:r>
              <a:rPr lang="en-US" dirty="0"/>
              <a:t>Interpret assignment probabilities and discuss the applications of assignment tests.</a:t>
            </a:r>
          </a:p>
          <a:p>
            <a:r>
              <a:rPr lang="en-US" dirty="0"/>
              <a:t>Describe and Interpret results from principal components analyses.</a:t>
            </a:r>
          </a:p>
          <a:p>
            <a:pPr lvl="1"/>
            <a:r>
              <a:rPr lang="en-US" dirty="0"/>
              <a:t>Identify population clusters, migrants, and admixed individuals (hybrids).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196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87380"/>
              </p:ext>
            </p:extLst>
          </p:nvPr>
        </p:nvGraphicFramePr>
        <p:xfrm>
          <a:off x="936978" y="1357195"/>
          <a:ext cx="42773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16">
                  <a:extLst>
                    <a:ext uri="{9D8B030D-6E8A-4147-A177-3AD203B41FA5}">
                      <a16:colId xmlns:a16="http://schemas.microsoft.com/office/drawing/2014/main" val="99040617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72113778"/>
                    </a:ext>
                  </a:extLst>
                </a:gridCol>
                <a:gridCol w="1476103">
                  <a:extLst>
                    <a:ext uri="{9D8B030D-6E8A-4147-A177-3AD203B41FA5}">
                      <a16:colId xmlns:a16="http://schemas.microsoft.com/office/drawing/2014/main" val="260046489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656435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88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Locus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87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08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Locus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82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5027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9021" y="3371356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of unknown individual: AA/YZ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5896" y="392384"/>
            <a:ext cx="608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Match probability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 for homozygotes, 2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i="1" dirty="0"/>
              <a:t>f</a:t>
            </a:r>
            <a:r>
              <a:rPr lang="en-US" i="1" baseline="-25000" dirty="0"/>
              <a:t>j</a:t>
            </a:r>
            <a:r>
              <a:rPr lang="en-US" dirty="0"/>
              <a:t> for heterozygotes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0410" y="819830"/>
            <a:ext cx="60897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Locus 1</a:t>
            </a:r>
            <a:r>
              <a:rPr lang="en-US" dirty="0"/>
              <a:t>: Genotype AA, </a:t>
            </a:r>
          </a:p>
          <a:p>
            <a:r>
              <a:rPr lang="en-US" dirty="0"/>
              <a:t>Match probability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i="1" baseline="-25000" dirty="0"/>
              <a:t>A</a:t>
            </a:r>
            <a:r>
              <a:rPr lang="en-US" baseline="30000" dirty="0"/>
              <a:t>2</a:t>
            </a:r>
            <a:r>
              <a:rPr lang="en-US" dirty="0"/>
              <a:t> = 0.9</a:t>
            </a:r>
            <a:r>
              <a:rPr lang="en-US" baseline="30000" dirty="0"/>
              <a:t>2</a:t>
            </a:r>
            <a:r>
              <a:rPr lang="en-US" dirty="0"/>
              <a:t> = 0.81</a:t>
            </a:r>
          </a:p>
          <a:p>
            <a:r>
              <a:rPr lang="en-US" dirty="0"/>
              <a:t>Match probability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i="1" baseline="-25000" dirty="0"/>
              <a:t>A</a:t>
            </a:r>
            <a:r>
              <a:rPr lang="en-US" baseline="30000" dirty="0"/>
              <a:t>2</a:t>
            </a:r>
            <a:r>
              <a:rPr lang="en-US" dirty="0"/>
              <a:t> = 0.2</a:t>
            </a:r>
            <a:r>
              <a:rPr lang="en-US" baseline="30000" dirty="0"/>
              <a:t>2</a:t>
            </a:r>
            <a:r>
              <a:rPr lang="en-US" dirty="0"/>
              <a:t> = 0.04</a:t>
            </a:r>
          </a:p>
          <a:p>
            <a:endParaRPr lang="en-US" sz="900" dirty="0"/>
          </a:p>
          <a:p>
            <a:r>
              <a:rPr lang="en-US" dirty="0"/>
              <a:t>There is an 81% chance of obtaining this genotype from Population 1 and a 4% chance from Population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0410" y="2563442"/>
            <a:ext cx="56011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Locus 2</a:t>
            </a:r>
            <a:r>
              <a:rPr lang="en-US" dirty="0"/>
              <a:t>: Genotype YZ, </a:t>
            </a:r>
          </a:p>
          <a:p>
            <a:r>
              <a:rPr lang="en-US" dirty="0"/>
              <a:t>Match probability</a:t>
            </a:r>
            <a:r>
              <a:rPr lang="en-US" baseline="-25000" dirty="0"/>
              <a:t>1</a:t>
            </a:r>
            <a:r>
              <a:rPr lang="en-US" dirty="0"/>
              <a:t> = 2</a:t>
            </a:r>
            <a:r>
              <a:rPr lang="en-US" i="1" dirty="0"/>
              <a:t>f</a:t>
            </a:r>
            <a:r>
              <a:rPr lang="en-US" i="1" baseline="-25000" dirty="0"/>
              <a:t>Y</a:t>
            </a:r>
            <a:r>
              <a:rPr lang="en-US" i="1" dirty="0"/>
              <a:t>f</a:t>
            </a:r>
            <a:r>
              <a:rPr lang="en-US" i="1" baseline="-25000" dirty="0"/>
              <a:t>Z</a:t>
            </a:r>
            <a:r>
              <a:rPr lang="en-US" dirty="0"/>
              <a:t> = 2*0.7*0.3 = 0.42</a:t>
            </a:r>
          </a:p>
          <a:p>
            <a:r>
              <a:rPr lang="en-US" dirty="0"/>
              <a:t>Match probability</a:t>
            </a:r>
            <a:r>
              <a:rPr lang="en-US" baseline="-25000" dirty="0"/>
              <a:t>2</a:t>
            </a:r>
            <a:r>
              <a:rPr lang="en-US" dirty="0"/>
              <a:t> = 2</a:t>
            </a:r>
            <a:r>
              <a:rPr lang="en-US" i="1" dirty="0"/>
              <a:t>f</a:t>
            </a:r>
            <a:r>
              <a:rPr lang="en-US" i="1" baseline="-25000" dirty="0"/>
              <a:t>Y</a:t>
            </a:r>
            <a:r>
              <a:rPr lang="en-US" i="1" dirty="0"/>
              <a:t>f</a:t>
            </a:r>
            <a:r>
              <a:rPr lang="en-US" i="1" baseline="-25000" dirty="0"/>
              <a:t>Z</a:t>
            </a:r>
            <a:r>
              <a:rPr lang="en-US" dirty="0"/>
              <a:t> = 2*0.1*0.9 = 0.18</a:t>
            </a:r>
          </a:p>
          <a:p>
            <a:endParaRPr lang="en-US" sz="900" dirty="0"/>
          </a:p>
          <a:p>
            <a:r>
              <a:rPr lang="en-US" dirty="0"/>
              <a:t>There is an 42% chance of obtaining this genotype from Population 1 and a 18% chance from Population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267" y="264124"/>
            <a:ext cx="308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Match Probabilities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021" y="936600"/>
            <a:ext cx="497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Allele frequencies at two loci from two populations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0410" y="4265141"/>
            <a:ext cx="48593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Multiply probabilities to determine probability of the two-locus genotype for each population</a:t>
            </a:r>
          </a:p>
          <a:p>
            <a:endParaRPr lang="en-US" sz="900" dirty="0"/>
          </a:p>
          <a:p>
            <a:r>
              <a:rPr lang="en-US" dirty="0"/>
              <a:t>Population 1: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AA</a:t>
            </a:r>
            <a:r>
              <a:rPr lang="en-US" dirty="0"/>
              <a:t>)*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YZ</a:t>
            </a:r>
            <a:r>
              <a:rPr lang="en-US" dirty="0"/>
              <a:t>) = 0.81*0.42 = 0.3402</a:t>
            </a:r>
          </a:p>
          <a:p>
            <a:r>
              <a:rPr lang="en-US" dirty="0"/>
              <a:t>Population 2: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AA</a:t>
            </a:r>
            <a:r>
              <a:rPr lang="en-US" dirty="0"/>
              <a:t>)*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YZ</a:t>
            </a:r>
            <a:r>
              <a:rPr lang="en-US" dirty="0"/>
              <a:t>) = 0.04*0.18 = 0.0072</a:t>
            </a:r>
          </a:p>
          <a:p>
            <a:endParaRPr lang="en-US" dirty="0"/>
          </a:p>
          <a:p>
            <a:r>
              <a:rPr lang="en-US" dirty="0"/>
              <a:t>Individual is more likely to be from population 1.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1783" y="6350328"/>
            <a:ext cx="10631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*Used in forensics to determine the probability that a suspect matches DNA found at a crime scene. </a:t>
            </a:r>
          </a:p>
        </p:txBody>
      </p:sp>
    </p:spTree>
    <p:extLst>
      <p:ext uri="{BB962C8B-B14F-4D97-AF65-F5344CB8AC3E}">
        <p14:creationId xmlns:p14="http://schemas.microsoft.com/office/powerpoint/2010/main" val="4262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  <p:bldP spid="11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283" y="1817921"/>
            <a:ext cx="93351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Solution:</a:t>
            </a:r>
          </a:p>
          <a:p>
            <a:pPr marL="34747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Simultaneously estimate allele frequencies and assign individuals to populations based on their genotypes using </a:t>
            </a:r>
            <a:r>
              <a:rPr lang="it-IT" sz="2000" dirty="0"/>
              <a:t>Markov chain Monte Carlo (MCMC)</a:t>
            </a:r>
            <a:endParaRPr lang="en-US" sz="2000" dirty="0"/>
          </a:p>
          <a:p>
            <a:pPr marL="347472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2283" y="643705"/>
            <a:ext cx="10519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Without knowing which population individuals belong to, we do not know the allele frequencies</a:t>
            </a:r>
          </a:p>
        </p:txBody>
      </p:sp>
    </p:spTree>
    <p:extLst>
      <p:ext uri="{BB962C8B-B14F-4D97-AF65-F5344CB8AC3E}">
        <p14:creationId xmlns:p14="http://schemas.microsoft.com/office/powerpoint/2010/main" val="29062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436077"/>
            <a:ext cx="9829801" cy="3985846"/>
          </a:xfrm>
        </p:spPr>
        <p:txBody>
          <a:bodyPr>
            <a:normAutofit/>
          </a:bodyPr>
          <a:lstStyle/>
          <a:p>
            <a:r>
              <a:rPr lang="en-US" dirty="0"/>
              <a:t>Calculate match probabilities</a:t>
            </a:r>
            <a:r>
              <a:rPr lang="en-US" sz="2400" dirty="0"/>
              <a:t>.</a:t>
            </a:r>
          </a:p>
          <a:p>
            <a:r>
              <a:rPr lang="en-US" sz="2400" b="1" dirty="0"/>
              <a:t>Interpret assignment probabilities and discuss the applications of assignment tests.</a:t>
            </a:r>
          </a:p>
          <a:p>
            <a:r>
              <a:rPr lang="en-US" dirty="0"/>
              <a:t>Describe and interpret results from principal components analyses.</a:t>
            </a:r>
          </a:p>
          <a:p>
            <a:pPr lvl="1"/>
            <a:r>
              <a:rPr lang="en-US" dirty="0"/>
              <a:t>Identify population clusters, migrants, and admixed individuals (hybrids).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86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97193" y="321652"/>
            <a:ext cx="84139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MCMC </a:t>
            </a:r>
            <a:r>
              <a:rPr lang="en-US" sz="2400" dirty="0"/>
              <a:t>(oversimplified):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Assume a model of </a:t>
            </a:r>
            <a:r>
              <a:rPr lang="en-US" sz="2000" i="1" dirty="0"/>
              <a:t>K</a:t>
            </a:r>
            <a:r>
              <a:rPr lang="en-US" sz="2000" dirty="0"/>
              <a:t> populations.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1: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Cluster individuals into </a:t>
            </a:r>
            <a:r>
              <a:rPr lang="en-US" sz="2000" i="1" dirty="0"/>
              <a:t>K</a:t>
            </a:r>
            <a:r>
              <a:rPr lang="en-US" sz="2000" dirty="0"/>
              <a:t> populations either randomly or based on genetic similarity.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Calculate allele frequencies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the probability/likelihood of the model given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Move one individual from population </a:t>
            </a:r>
            <a:r>
              <a:rPr lang="en-US" sz="2000" i="1" dirty="0" err="1"/>
              <a:t>i</a:t>
            </a:r>
            <a:r>
              <a:rPr lang="en-US" sz="2000" dirty="0"/>
              <a:t> into population j.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Calculate allele frequencies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the probability/likelihood of the model given the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Compare probability/likelihood with that from Step 1.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worse fit, move individual back to population </a:t>
            </a:r>
            <a:r>
              <a:rPr lang="en-US" sz="2000" i="1" dirty="0" err="1"/>
              <a:t>i</a:t>
            </a:r>
            <a:r>
              <a:rPr lang="en-US" sz="2000" dirty="0"/>
              <a:t> and repeat process.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better fit, choose another individual to move.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Steps 3+:</a:t>
            </a:r>
            <a:endParaRPr lang="en-US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Repeat step 2 over millions of iterations.</a:t>
            </a:r>
          </a:p>
          <a:p>
            <a:pPr marL="34747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optimal </a:t>
            </a:r>
            <a:r>
              <a:rPr lang="en-US" sz="2000" i="1" dirty="0"/>
              <a:t>K</a:t>
            </a:r>
            <a:r>
              <a:rPr lang="en-US" sz="2000" dirty="0"/>
              <a:t> by comparing models (e.g., </a:t>
            </a:r>
            <a:r>
              <a:rPr lang="en-US" sz="2000" i="1" dirty="0"/>
              <a:t>K</a:t>
            </a:r>
            <a:r>
              <a:rPr lang="en-US" sz="2000" dirty="0"/>
              <a:t> = 1–10 populations)</a:t>
            </a:r>
          </a:p>
          <a:p>
            <a:pPr marL="804672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Calculate the likelihood of the data given </a:t>
            </a:r>
            <a:r>
              <a:rPr lang="en-US" sz="2000" i="1" dirty="0"/>
              <a:t>K</a:t>
            </a:r>
            <a:endParaRPr lang="en-US" sz="2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9833319" y="1274825"/>
            <a:ext cx="1737358" cy="2449527"/>
            <a:chOff x="10170943" y="1232779"/>
            <a:chExt cx="1737358" cy="2449527"/>
          </a:xfrm>
        </p:grpSpPr>
        <p:grpSp>
          <p:nvGrpSpPr>
            <p:cNvPr id="46" name="Group 45"/>
            <p:cNvGrpSpPr/>
            <p:nvPr/>
          </p:nvGrpSpPr>
          <p:grpSpPr>
            <a:xfrm>
              <a:off x="10288170" y="1374365"/>
              <a:ext cx="1505242" cy="2223446"/>
              <a:chOff x="10182665" y="1671298"/>
              <a:chExt cx="1505242" cy="222344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182665" y="1671298"/>
                <a:ext cx="1505242" cy="1066918"/>
                <a:chOff x="2546252" y="2970511"/>
                <a:chExt cx="1505242" cy="106691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2546252" y="2970511"/>
                  <a:ext cx="1505242" cy="106691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2869809" y="331997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174609" y="319068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869809" y="3645876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242601" y="3566158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613051" y="331522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516924" y="3730282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0182665" y="2827826"/>
                <a:ext cx="1505242" cy="1066918"/>
                <a:chOff x="4368018" y="2970511"/>
                <a:chExt cx="1505242" cy="1066918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4368018" y="2970511"/>
                  <a:ext cx="1505242" cy="106691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712677" y="319068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138223" y="326833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691575" y="3645876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919002" y="3495819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434817" y="331522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169877" y="370683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Rectangle 46"/>
            <p:cNvSpPr/>
            <p:nvPr/>
          </p:nvSpPr>
          <p:spPr>
            <a:xfrm>
              <a:off x="10170943" y="1232779"/>
              <a:ext cx="1737358" cy="24495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836833" y="3954369"/>
            <a:ext cx="1737358" cy="2449527"/>
            <a:chOff x="10202593" y="3912323"/>
            <a:chExt cx="1737358" cy="2449527"/>
          </a:xfrm>
        </p:grpSpPr>
        <p:grpSp>
          <p:nvGrpSpPr>
            <p:cNvPr id="45" name="Group 44"/>
            <p:cNvGrpSpPr/>
            <p:nvPr/>
          </p:nvGrpSpPr>
          <p:grpSpPr>
            <a:xfrm>
              <a:off x="10346787" y="4043655"/>
              <a:ext cx="1505242" cy="2223446"/>
              <a:chOff x="10346787" y="4043655"/>
              <a:chExt cx="1505242" cy="222344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0346787" y="4043655"/>
                <a:ext cx="1505242" cy="1066918"/>
                <a:chOff x="2546252" y="2970511"/>
                <a:chExt cx="1505242" cy="1066918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546252" y="2970511"/>
                  <a:ext cx="1505242" cy="106691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869809" y="331997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174609" y="319068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869809" y="3645876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242601" y="3566158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613051" y="3315227"/>
                  <a:ext cx="154745" cy="14067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516924" y="3730282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0346787" y="5200183"/>
                <a:ext cx="1505242" cy="1066918"/>
                <a:chOff x="4368018" y="2970511"/>
                <a:chExt cx="1505242" cy="1066918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4368018" y="2970511"/>
                  <a:ext cx="1505242" cy="106691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712677" y="319068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138223" y="326833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691575" y="3645876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919002" y="3495819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5434817" y="331522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169877" y="370683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9" name="Straight Arrow Connector 38"/>
              <p:cNvCxnSpPr/>
              <p:nvPr/>
            </p:nvCxnSpPr>
            <p:spPr>
              <a:xfrm flipH="1">
                <a:off x="10998590" y="4575918"/>
                <a:ext cx="438442" cy="75421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10886046" y="5341709"/>
                <a:ext cx="154745" cy="140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0202593" y="3912323"/>
              <a:ext cx="1737358" cy="24495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4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8316</TotalTime>
  <Words>1242</Words>
  <Application>Microsoft Macintosh PowerPoint</Application>
  <PresentationFormat>Widescreen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Office Theme</vt:lpstr>
      <vt:lpstr>07: Population Assignment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Identifying population boundaries &amp; assigning individuals to populations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02.4-Mutation Part I</dc:title>
  <dc:creator>Peters, Jeffrey L.</dc:creator>
  <cp:lastModifiedBy>Kevin McCracken</cp:lastModifiedBy>
  <cp:revision>270</cp:revision>
  <dcterms:created xsi:type="dcterms:W3CDTF">2021-01-19T17:08:29Z</dcterms:created>
  <dcterms:modified xsi:type="dcterms:W3CDTF">2025-07-08T00:11:59Z</dcterms:modified>
</cp:coreProperties>
</file>