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8" r:id="rId2"/>
    <p:sldId id="257" r:id="rId3"/>
    <p:sldId id="346" r:id="rId4"/>
    <p:sldId id="347" r:id="rId5"/>
    <p:sldId id="325" r:id="rId6"/>
    <p:sldId id="343" r:id="rId7"/>
    <p:sldId id="344" r:id="rId8"/>
    <p:sldId id="342" r:id="rId9"/>
    <p:sldId id="327" r:id="rId10"/>
    <p:sldId id="336" r:id="rId11"/>
    <p:sldId id="328" r:id="rId12"/>
    <p:sldId id="348" r:id="rId13"/>
    <p:sldId id="337" r:id="rId14"/>
    <p:sldId id="349" r:id="rId15"/>
    <p:sldId id="329" r:id="rId16"/>
    <p:sldId id="330" r:id="rId17"/>
    <p:sldId id="338" r:id="rId18"/>
    <p:sldId id="350" r:id="rId19"/>
    <p:sldId id="334" r:id="rId20"/>
    <p:sldId id="335" r:id="rId21"/>
    <p:sldId id="351" r:id="rId22"/>
    <p:sldId id="352" r:id="rId23"/>
    <p:sldId id="353" r:id="rId24"/>
    <p:sldId id="354" r:id="rId25"/>
    <p:sldId id="355" r:id="rId26"/>
    <p:sldId id="356" r:id="rId27"/>
    <p:sldId id="371" r:id="rId28"/>
    <p:sldId id="372" r:id="rId29"/>
    <p:sldId id="357" r:id="rId30"/>
    <p:sldId id="358" r:id="rId31"/>
    <p:sldId id="360" r:id="rId32"/>
    <p:sldId id="373" r:id="rId33"/>
    <p:sldId id="361" r:id="rId34"/>
    <p:sldId id="362" r:id="rId35"/>
    <p:sldId id="363" r:id="rId36"/>
    <p:sldId id="365" r:id="rId37"/>
    <p:sldId id="367" r:id="rId38"/>
    <p:sldId id="366" r:id="rId39"/>
    <p:sldId id="369" r:id="rId40"/>
    <p:sldId id="370" r:id="rId41"/>
    <p:sldId id="374" r:id="rId42"/>
    <p:sldId id="375" r:id="rId43"/>
    <p:sldId id="339" r:id="rId44"/>
    <p:sldId id="340" r:id="rId45"/>
    <p:sldId id="341" r:id="rId46"/>
    <p:sldId id="376" r:id="rId47"/>
    <p:sldId id="377" r:id="rId48"/>
    <p:sldId id="378" r:id="rId49"/>
    <p:sldId id="345" r:id="rId50"/>
    <p:sldId id="379" r:id="rId51"/>
    <p:sldId id="380" r:id="rId52"/>
    <p:sldId id="381" r:id="rId53"/>
    <p:sldId id="382" r:id="rId54"/>
    <p:sldId id="359" r:id="rId55"/>
    <p:sldId id="383" r:id="rId56"/>
    <p:sldId id="384" r:id="rId57"/>
    <p:sldId id="385" r:id="rId58"/>
    <p:sldId id="386" r:id="rId59"/>
    <p:sldId id="387" r:id="rId60"/>
    <p:sldId id="388" r:id="rId61"/>
    <p:sldId id="389" r:id="rId62"/>
    <p:sldId id="390" r:id="rId63"/>
    <p:sldId id="36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00"/>
    <a:srgbClr val="FFFF00"/>
    <a:srgbClr val="0000FF"/>
    <a:srgbClr val="CC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4343" autoAdjust="0"/>
  </p:normalViewPr>
  <p:slideViewPr>
    <p:cSldViewPr snapToGrid="0">
      <p:cViewPr varScale="1">
        <p:scale>
          <a:sx n="127" d="100"/>
          <a:sy n="127" d="100"/>
        </p:scale>
        <p:origin x="3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Sub-Sahara Africa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63057742782152"/>
          <c:y val="0.17050962379702536"/>
          <c:w val="0.67935564304461937"/>
          <c:h val="0.6038466025080198"/>
        </c:manualLayout>
      </c:layout>
      <c:scatterChart>
        <c:scatterStyle val="lineMarker"/>
        <c:varyColors val="0"/>
        <c:ser>
          <c:idx val="0"/>
          <c:order val="0"/>
          <c:tx>
            <c:strRef>
              <c:f>'Sub-Sahara'!$H$1</c:f>
              <c:strCache>
                <c:ptCount val="1"/>
                <c:pt idx="0">
                  <c:v>Median</c:v>
                </c:pt>
              </c:strCache>
            </c:strRef>
          </c:tx>
          <c:spPr>
            <a:ln w="31750" cap="rnd">
              <a:solidFill>
                <a:srgbClr val="FF0000"/>
              </a:solidFill>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'Sub-Sahara'!$H$2:$H$101</c:f>
              <c:numCache>
                <c:formatCode>General</c:formatCode>
                <c:ptCount val="100"/>
                <c:pt idx="0">
                  <c:v>98140.474637144202</c:v>
                </c:pt>
                <c:pt idx="1">
                  <c:v>99322.009814646415</c:v>
                </c:pt>
                <c:pt idx="2">
                  <c:v>101058.3359658086</c:v>
                </c:pt>
                <c:pt idx="3">
                  <c:v>102525.24291266561</c:v>
                </c:pt>
                <c:pt idx="4">
                  <c:v>105257.8133340944</c:v>
                </c:pt>
                <c:pt idx="5">
                  <c:v>108747.94288132639</c:v>
                </c:pt>
                <c:pt idx="6">
                  <c:v>113956.10839969841</c:v>
                </c:pt>
                <c:pt idx="7">
                  <c:v>117632.65689887741</c:v>
                </c:pt>
                <c:pt idx="8">
                  <c:v>120163.32929859981</c:v>
                </c:pt>
                <c:pt idx="9">
                  <c:v>121887.6631775258</c:v>
                </c:pt>
                <c:pt idx="10">
                  <c:v>122973.30428346661</c:v>
                </c:pt>
                <c:pt idx="11">
                  <c:v>123445.13876282741</c:v>
                </c:pt>
                <c:pt idx="12">
                  <c:v>123690.37580166561</c:v>
                </c:pt>
                <c:pt idx="13">
                  <c:v>123835.2722863848</c:v>
                </c:pt>
                <c:pt idx="14">
                  <c:v>123840.624328038</c:v>
                </c:pt>
                <c:pt idx="15">
                  <c:v>123849.67949014441</c:v>
                </c:pt>
                <c:pt idx="16">
                  <c:v>123849.67949014441</c:v>
                </c:pt>
                <c:pt idx="17">
                  <c:v>123853.4708437338</c:v>
                </c:pt>
                <c:pt idx="18">
                  <c:v>123853.4708437338</c:v>
                </c:pt>
                <c:pt idx="19">
                  <c:v>123849.67949014441</c:v>
                </c:pt>
                <c:pt idx="20">
                  <c:v>123849.67949014441</c:v>
                </c:pt>
                <c:pt idx="21">
                  <c:v>123840.624328038</c:v>
                </c:pt>
                <c:pt idx="22">
                  <c:v>123835.2722863848</c:v>
                </c:pt>
                <c:pt idx="23">
                  <c:v>123835.2722863848</c:v>
                </c:pt>
                <c:pt idx="24">
                  <c:v>123835.2722863848</c:v>
                </c:pt>
                <c:pt idx="25">
                  <c:v>123835.2722863848</c:v>
                </c:pt>
                <c:pt idx="26">
                  <c:v>123816.55292071501</c:v>
                </c:pt>
                <c:pt idx="27">
                  <c:v>123795.84608473</c:v>
                </c:pt>
                <c:pt idx="28">
                  <c:v>123754.86953611001</c:v>
                </c:pt>
                <c:pt idx="29">
                  <c:v>123637.9624536318</c:v>
                </c:pt>
                <c:pt idx="30">
                  <c:v>123666.19277601699</c:v>
                </c:pt>
                <c:pt idx="31">
                  <c:v>123586.22204716961</c:v>
                </c:pt>
                <c:pt idx="32">
                  <c:v>123445.13876282741</c:v>
                </c:pt>
                <c:pt idx="33">
                  <c:v>123118.82966570382</c:v>
                </c:pt>
                <c:pt idx="34">
                  <c:v>122258.9105664752</c:v>
                </c:pt>
                <c:pt idx="35">
                  <c:v>121553.4395082824</c:v>
                </c:pt>
                <c:pt idx="36">
                  <c:v>120552.47797520061</c:v>
                </c:pt>
                <c:pt idx="37">
                  <c:v>119247.6103748982</c:v>
                </c:pt>
                <c:pt idx="38">
                  <c:v>118030.20298219479</c:v>
                </c:pt>
                <c:pt idx="39">
                  <c:v>116183.8707910122</c:v>
                </c:pt>
                <c:pt idx="40">
                  <c:v>114458.8799779992</c:v>
                </c:pt>
                <c:pt idx="41">
                  <c:v>112217.24390246201</c:v>
                </c:pt>
                <c:pt idx="42">
                  <c:v>110014.74397154401</c:v>
                </c:pt>
                <c:pt idx="43">
                  <c:v>108014.71055902081</c:v>
                </c:pt>
                <c:pt idx="44">
                  <c:v>105924.8099666834</c:v>
                </c:pt>
                <c:pt idx="45">
                  <c:v>103888.06626477501</c:v>
                </c:pt>
                <c:pt idx="46">
                  <c:v>102001.4726178148</c:v>
                </c:pt>
                <c:pt idx="47">
                  <c:v>100231.23415437041</c:v>
                </c:pt>
                <c:pt idx="48">
                  <c:v>98256.704940356401</c:v>
                </c:pt>
                <c:pt idx="49">
                  <c:v>96365.018034815992</c:v>
                </c:pt>
                <c:pt idx="50">
                  <c:v>94741.186326810406</c:v>
                </c:pt>
                <c:pt idx="51">
                  <c:v>92747.109271039197</c:v>
                </c:pt>
                <c:pt idx="52">
                  <c:v>90843.858146674</c:v>
                </c:pt>
                <c:pt idx="53">
                  <c:v>88998.02407254561</c:v>
                </c:pt>
                <c:pt idx="54">
                  <c:v>87374.392126361199</c:v>
                </c:pt>
                <c:pt idx="55">
                  <c:v>85924.848194403006</c:v>
                </c:pt>
                <c:pt idx="56">
                  <c:v>84324.058819605794</c:v>
                </c:pt>
                <c:pt idx="57">
                  <c:v>82760.8682155118</c:v>
                </c:pt>
                <c:pt idx="58">
                  <c:v>81569.650562324998</c:v>
                </c:pt>
                <c:pt idx="59">
                  <c:v>80243.411308542796</c:v>
                </c:pt>
                <c:pt idx="60">
                  <c:v>79080.596460310611</c:v>
                </c:pt>
                <c:pt idx="61">
                  <c:v>77970.765307754205</c:v>
                </c:pt>
                <c:pt idx="62">
                  <c:v>76718.674923518003</c:v>
                </c:pt>
                <c:pt idx="63">
                  <c:v>75727.285067248406</c:v>
                </c:pt>
                <c:pt idx="64">
                  <c:v>74769.372488815396</c:v>
                </c:pt>
                <c:pt idx="65">
                  <c:v>73447.727114748806</c:v>
                </c:pt>
                <c:pt idx="66">
                  <c:v>72520.501850322602</c:v>
                </c:pt>
                <c:pt idx="67">
                  <c:v>71566.308777086204</c:v>
                </c:pt>
                <c:pt idx="68">
                  <c:v>70502.397064224613</c:v>
                </c:pt>
                <c:pt idx="69">
                  <c:v>69232.858192788801</c:v>
                </c:pt>
                <c:pt idx="70">
                  <c:v>68193.568634230207</c:v>
                </c:pt>
                <c:pt idx="71">
                  <c:v>66950.301590524599</c:v>
                </c:pt>
                <c:pt idx="72">
                  <c:v>65912.696453636192</c:v>
                </c:pt>
                <c:pt idx="73">
                  <c:v>65037.998133288806</c:v>
                </c:pt>
                <c:pt idx="74">
                  <c:v>63887.452695971406</c:v>
                </c:pt>
                <c:pt idx="75">
                  <c:v>62823.891363186602</c:v>
                </c:pt>
                <c:pt idx="76">
                  <c:v>61885.944114010206</c:v>
                </c:pt>
                <c:pt idx="77">
                  <c:v>60958.187657743205</c:v>
                </c:pt>
                <c:pt idx="78">
                  <c:v>60059.167278151603</c:v>
                </c:pt>
                <c:pt idx="79">
                  <c:v>59036.961097607607</c:v>
                </c:pt>
                <c:pt idx="80">
                  <c:v>58210.953981876206</c:v>
                </c:pt>
                <c:pt idx="81">
                  <c:v>57612.051013398603</c:v>
                </c:pt>
                <c:pt idx="82">
                  <c:v>56720.3443900856</c:v>
                </c:pt>
                <c:pt idx="83">
                  <c:v>55712.495898881803</c:v>
                </c:pt>
                <c:pt idx="84">
                  <c:v>54974.795691542997</c:v>
                </c:pt>
                <c:pt idx="85">
                  <c:v>53935.403768546203</c:v>
                </c:pt>
                <c:pt idx="86">
                  <c:v>53427.426854338206</c:v>
                </c:pt>
                <c:pt idx="87">
                  <c:v>52869.931749208205</c:v>
                </c:pt>
                <c:pt idx="88">
                  <c:v>52503.062002736806</c:v>
                </c:pt>
                <c:pt idx="89">
                  <c:v>52035.912012869005</c:v>
                </c:pt>
                <c:pt idx="90">
                  <c:v>51715.457200633202</c:v>
                </c:pt>
                <c:pt idx="91">
                  <c:v>51205.694386430398</c:v>
                </c:pt>
                <c:pt idx="92">
                  <c:v>50886.235535326203</c:v>
                </c:pt>
                <c:pt idx="93">
                  <c:v>50504.275335140403</c:v>
                </c:pt>
                <c:pt idx="94">
                  <c:v>50259.134861693601</c:v>
                </c:pt>
                <c:pt idx="95">
                  <c:v>49904.807409397406</c:v>
                </c:pt>
                <c:pt idx="96">
                  <c:v>49416.837174580396</c:v>
                </c:pt>
                <c:pt idx="97">
                  <c:v>49051.225911007605</c:v>
                </c:pt>
                <c:pt idx="98">
                  <c:v>48808.909711961001</c:v>
                </c:pt>
                <c:pt idx="99">
                  <c:v>48449.006790893407</c:v>
                </c:pt>
              </c:numCache>
            </c:numRef>
          </c:yVal>
          <c:smooth val="0"/>
          <c:extLst>
            <c:ext xmlns:c16="http://schemas.microsoft.com/office/drawing/2014/chart" uri="{C3380CC4-5D6E-409C-BE32-E72D297353CC}">
              <c16:uniqueId val="{00000000-C107-47FF-8B1F-14F92BEB5E14}"/>
            </c:ext>
          </c:extLst>
        </c:ser>
        <c:ser>
          <c:idx val="1"/>
          <c:order val="1"/>
          <c:tx>
            <c:strRef>
              <c:f>'Sub-Sahara'!$I$1</c:f>
              <c:strCache>
                <c:ptCount val="1"/>
                <c:pt idx="0">
                  <c:v>Upper 95%</c:v>
                </c:pt>
              </c:strCache>
            </c:strRef>
          </c:tx>
          <c:spPr>
            <a:ln w="15875"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'Sub-Sahara'!$I$2:$I$101</c:f>
              <c:numCache>
                <c:formatCode>General</c:formatCode>
                <c:ptCount val="100"/>
                <c:pt idx="0">
                  <c:v>504292.42289992602</c:v>
                </c:pt>
                <c:pt idx="1">
                  <c:v>494015.16288348404</c:v>
                </c:pt>
                <c:pt idx="2">
                  <c:v>433724.76313745399</c:v>
                </c:pt>
                <c:pt idx="3">
                  <c:v>389938.71464564803</c:v>
                </c:pt>
                <c:pt idx="4">
                  <c:v>372196.78550079599</c:v>
                </c:pt>
                <c:pt idx="5">
                  <c:v>364460.69894576399</c:v>
                </c:pt>
                <c:pt idx="6">
                  <c:v>351467.54730673198</c:v>
                </c:pt>
                <c:pt idx="7">
                  <c:v>353528.90748922003</c:v>
                </c:pt>
                <c:pt idx="8">
                  <c:v>352550.19018709805</c:v>
                </c:pt>
                <c:pt idx="9">
                  <c:v>353656.65571844601</c:v>
                </c:pt>
                <c:pt idx="10">
                  <c:v>358011.03276379197</c:v>
                </c:pt>
                <c:pt idx="11">
                  <c:v>357619.94265362597</c:v>
                </c:pt>
                <c:pt idx="12">
                  <c:v>358011.03276379197</c:v>
                </c:pt>
                <c:pt idx="13">
                  <c:v>359218.12581100001</c:v>
                </c:pt>
                <c:pt idx="14">
                  <c:v>360523.50833740999</c:v>
                </c:pt>
                <c:pt idx="15">
                  <c:v>360886.75699419196</c:v>
                </c:pt>
                <c:pt idx="16">
                  <c:v>361439.13259759796</c:v>
                </c:pt>
                <c:pt idx="17">
                  <c:v>361439.13259759796</c:v>
                </c:pt>
                <c:pt idx="18">
                  <c:v>361439.13259759796</c:v>
                </c:pt>
                <c:pt idx="19">
                  <c:v>361439.13259759796</c:v>
                </c:pt>
                <c:pt idx="20">
                  <c:v>360886.75699419196</c:v>
                </c:pt>
                <c:pt idx="21">
                  <c:v>360886.75699419196</c:v>
                </c:pt>
                <c:pt idx="22">
                  <c:v>360886.75699419196</c:v>
                </c:pt>
                <c:pt idx="23">
                  <c:v>360886.75699419196</c:v>
                </c:pt>
                <c:pt idx="24">
                  <c:v>360886.75699419196</c:v>
                </c:pt>
                <c:pt idx="25">
                  <c:v>360886.75699419196</c:v>
                </c:pt>
                <c:pt idx="26">
                  <c:v>360886.75699419196</c:v>
                </c:pt>
                <c:pt idx="27">
                  <c:v>360886.75699419196</c:v>
                </c:pt>
                <c:pt idx="28">
                  <c:v>360886.75699419196</c:v>
                </c:pt>
                <c:pt idx="29">
                  <c:v>360886.75699419196</c:v>
                </c:pt>
                <c:pt idx="30">
                  <c:v>361391.75505069003</c:v>
                </c:pt>
                <c:pt idx="31">
                  <c:v>361439.13259759796</c:v>
                </c:pt>
                <c:pt idx="32">
                  <c:v>361439.13259759796</c:v>
                </c:pt>
                <c:pt idx="33">
                  <c:v>361391.75505069003</c:v>
                </c:pt>
                <c:pt idx="34">
                  <c:v>358670.84840547596</c:v>
                </c:pt>
                <c:pt idx="35">
                  <c:v>358011.03276379197</c:v>
                </c:pt>
                <c:pt idx="36">
                  <c:v>356734.57690196601</c:v>
                </c:pt>
                <c:pt idx="37">
                  <c:v>353786.03125011403</c:v>
                </c:pt>
                <c:pt idx="38">
                  <c:v>351467.54730673198</c:v>
                </c:pt>
                <c:pt idx="39">
                  <c:v>348832.97637293197</c:v>
                </c:pt>
                <c:pt idx="40">
                  <c:v>341698.54681654199</c:v>
                </c:pt>
                <c:pt idx="41">
                  <c:v>337013.84243206203</c:v>
                </c:pt>
                <c:pt idx="42">
                  <c:v>333132.05689332797</c:v>
                </c:pt>
                <c:pt idx="43">
                  <c:v>330793.534605644</c:v>
                </c:pt>
                <c:pt idx="44">
                  <c:v>327213.31179027405</c:v>
                </c:pt>
                <c:pt idx="45">
                  <c:v>325095.42538619606</c:v>
                </c:pt>
                <c:pt idx="46">
                  <c:v>319257.65241410997</c:v>
                </c:pt>
                <c:pt idx="47">
                  <c:v>310239.16292056802</c:v>
                </c:pt>
                <c:pt idx="48">
                  <c:v>305454.36982170999</c:v>
                </c:pt>
                <c:pt idx="49">
                  <c:v>296351.73855190002</c:v>
                </c:pt>
                <c:pt idx="50">
                  <c:v>294747.15673045203</c:v>
                </c:pt>
                <c:pt idx="51">
                  <c:v>289983.305889312</c:v>
                </c:pt>
                <c:pt idx="52">
                  <c:v>287425.26132956799</c:v>
                </c:pt>
                <c:pt idx="53">
                  <c:v>281581.84518961405</c:v>
                </c:pt>
                <c:pt idx="54">
                  <c:v>279628.93161814602</c:v>
                </c:pt>
                <c:pt idx="55">
                  <c:v>274395.72718236002</c:v>
                </c:pt>
                <c:pt idx="56">
                  <c:v>271798.99136699602</c:v>
                </c:pt>
                <c:pt idx="57">
                  <c:v>269002.38419565</c:v>
                </c:pt>
                <c:pt idx="58">
                  <c:v>266177.67682242004</c:v>
                </c:pt>
                <c:pt idx="59">
                  <c:v>265404.78467990004</c:v>
                </c:pt>
                <c:pt idx="60">
                  <c:v>263098.45435877598</c:v>
                </c:pt>
                <c:pt idx="61">
                  <c:v>260333.89600680801</c:v>
                </c:pt>
                <c:pt idx="62">
                  <c:v>255207.80494866599</c:v>
                </c:pt>
                <c:pt idx="63">
                  <c:v>253704.79838754801</c:v>
                </c:pt>
                <c:pt idx="64">
                  <c:v>249064.24072628602</c:v>
                </c:pt>
                <c:pt idx="65">
                  <c:v>247908.240685314</c:v>
                </c:pt>
                <c:pt idx="66">
                  <c:v>247279.77717679401</c:v>
                </c:pt>
                <c:pt idx="67">
                  <c:v>245710.82691698402</c:v>
                </c:pt>
                <c:pt idx="68">
                  <c:v>243355.67318912002</c:v>
                </c:pt>
                <c:pt idx="69">
                  <c:v>242361.17534125599</c:v>
                </c:pt>
                <c:pt idx="70">
                  <c:v>242219.57893459001</c:v>
                </c:pt>
                <c:pt idx="71">
                  <c:v>241167.28795488403</c:v>
                </c:pt>
                <c:pt idx="72">
                  <c:v>237194.01024981801</c:v>
                </c:pt>
                <c:pt idx="73">
                  <c:v>234296.78617951201</c:v>
                </c:pt>
                <c:pt idx="74">
                  <c:v>231608.29816156201</c:v>
                </c:pt>
                <c:pt idx="75">
                  <c:v>229833.76768947803</c:v>
                </c:pt>
                <c:pt idx="76">
                  <c:v>228306.34039997199</c:v>
                </c:pt>
                <c:pt idx="77">
                  <c:v>226102.395245108</c:v>
                </c:pt>
                <c:pt idx="78">
                  <c:v>222368.67109670999</c:v>
                </c:pt>
                <c:pt idx="79">
                  <c:v>220210.70296302601</c:v>
                </c:pt>
                <c:pt idx="80">
                  <c:v>217977.51043138799</c:v>
                </c:pt>
                <c:pt idx="81">
                  <c:v>213697.55608371602</c:v>
                </c:pt>
                <c:pt idx="82">
                  <c:v>211301.97187161402</c:v>
                </c:pt>
                <c:pt idx="83">
                  <c:v>210674.41723933801</c:v>
                </c:pt>
                <c:pt idx="84">
                  <c:v>207391.28641331199</c:v>
                </c:pt>
                <c:pt idx="85">
                  <c:v>205993.58457887798</c:v>
                </c:pt>
                <c:pt idx="86">
                  <c:v>205719.75701229801</c:v>
                </c:pt>
                <c:pt idx="87">
                  <c:v>205304.30183562002</c:v>
                </c:pt>
                <c:pt idx="88">
                  <c:v>202798.23693759</c:v>
                </c:pt>
                <c:pt idx="89">
                  <c:v>201205.19720601401</c:v>
                </c:pt>
                <c:pt idx="90">
                  <c:v>200206.787024588</c:v>
                </c:pt>
                <c:pt idx="91">
                  <c:v>199263.7409871078</c:v>
                </c:pt>
                <c:pt idx="92">
                  <c:v>198807.96769904601</c:v>
                </c:pt>
                <c:pt idx="93">
                  <c:v>198807.96769904601</c:v>
                </c:pt>
                <c:pt idx="94">
                  <c:v>197692.47799597241</c:v>
                </c:pt>
                <c:pt idx="95">
                  <c:v>197621.00227336923</c:v>
                </c:pt>
                <c:pt idx="96">
                  <c:v>197023.38056965641</c:v>
                </c:pt>
                <c:pt idx="97">
                  <c:v>196093.01707658582</c:v>
                </c:pt>
                <c:pt idx="98">
                  <c:v>195512.70750392799</c:v>
                </c:pt>
                <c:pt idx="99">
                  <c:v>195512.70750392799</c:v>
                </c:pt>
              </c:numCache>
            </c:numRef>
          </c:yVal>
          <c:smooth val="0"/>
          <c:extLst>
            <c:ext xmlns:c16="http://schemas.microsoft.com/office/drawing/2014/chart" uri="{C3380CC4-5D6E-409C-BE32-E72D297353CC}">
              <c16:uniqueId val="{00000001-C107-47FF-8B1F-14F92BEB5E14}"/>
            </c:ext>
          </c:extLst>
        </c:ser>
        <c:ser>
          <c:idx val="2"/>
          <c:order val="2"/>
          <c:tx>
            <c:strRef>
              <c:f>'Sub-Sahara'!$J$1</c:f>
              <c:strCache>
                <c:ptCount val="1"/>
                <c:pt idx="0">
                  <c:v>Lower 95%</c:v>
                </c:pt>
              </c:strCache>
            </c:strRef>
          </c:tx>
          <c:spPr>
            <a:ln w="19050"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'Sub-Sahara'!$J$2:$J$101</c:f>
              <c:numCache>
                <c:formatCode>General</c:formatCode>
                <c:ptCount val="100"/>
                <c:pt idx="0">
                  <c:v>25762.342494147801</c:v>
                </c:pt>
                <c:pt idx="1">
                  <c:v>28133.634675723999</c:v>
                </c:pt>
                <c:pt idx="2">
                  <c:v>30443.251386094998</c:v>
                </c:pt>
                <c:pt idx="3">
                  <c:v>31957.889645307601</c:v>
                </c:pt>
                <c:pt idx="4">
                  <c:v>33890.560410264799</c:v>
                </c:pt>
                <c:pt idx="5">
                  <c:v>36817.9186449556</c:v>
                </c:pt>
                <c:pt idx="6">
                  <c:v>41603.473237024999</c:v>
                </c:pt>
                <c:pt idx="7">
                  <c:v>45611.775862187002</c:v>
                </c:pt>
                <c:pt idx="8">
                  <c:v>50317.465087000397</c:v>
                </c:pt>
                <c:pt idx="9">
                  <c:v>52990.718130494206</c:v>
                </c:pt>
                <c:pt idx="10">
                  <c:v>54073.631335983599</c:v>
                </c:pt>
                <c:pt idx="11">
                  <c:v>54432.712694633803</c:v>
                </c:pt>
                <c:pt idx="12">
                  <c:v>55166.583589358001</c:v>
                </c:pt>
                <c:pt idx="13">
                  <c:v>55550.406346484204</c:v>
                </c:pt>
                <c:pt idx="14">
                  <c:v>55597.052059279406</c:v>
                </c:pt>
                <c:pt idx="15">
                  <c:v>55580.065607399003</c:v>
                </c:pt>
                <c:pt idx="16">
                  <c:v>55580.065607399003</c:v>
                </c:pt>
                <c:pt idx="17">
                  <c:v>55580.065607399003</c:v>
                </c:pt>
                <c:pt idx="18">
                  <c:v>55580.065607399003</c:v>
                </c:pt>
                <c:pt idx="19">
                  <c:v>55580.065607399003</c:v>
                </c:pt>
                <c:pt idx="20">
                  <c:v>55580.065607399003</c:v>
                </c:pt>
                <c:pt idx="21">
                  <c:v>55580.065607399003</c:v>
                </c:pt>
                <c:pt idx="22">
                  <c:v>55580.065607399003</c:v>
                </c:pt>
                <c:pt idx="23">
                  <c:v>55580.065607399003</c:v>
                </c:pt>
                <c:pt idx="24">
                  <c:v>55550.406346484204</c:v>
                </c:pt>
                <c:pt idx="25">
                  <c:v>55501.980255013201</c:v>
                </c:pt>
                <c:pt idx="26">
                  <c:v>55487.598722836403</c:v>
                </c:pt>
                <c:pt idx="27">
                  <c:v>55433.740151882004</c:v>
                </c:pt>
                <c:pt idx="28">
                  <c:v>55487.598722836403</c:v>
                </c:pt>
                <c:pt idx="29">
                  <c:v>55433.740151882004</c:v>
                </c:pt>
                <c:pt idx="30">
                  <c:v>55330.616842935997</c:v>
                </c:pt>
                <c:pt idx="31">
                  <c:v>54754.082820513402</c:v>
                </c:pt>
                <c:pt idx="32">
                  <c:v>54328.323645133598</c:v>
                </c:pt>
                <c:pt idx="33">
                  <c:v>53818.384071050401</c:v>
                </c:pt>
                <c:pt idx="34">
                  <c:v>52670.269308160598</c:v>
                </c:pt>
                <c:pt idx="35">
                  <c:v>51527.775836859</c:v>
                </c:pt>
                <c:pt idx="36">
                  <c:v>49317.682666652996</c:v>
                </c:pt>
                <c:pt idx="37">
                  <c:v>47078.279513842805</c:v>
                </c:pt>
                <c:pt idx="38">
                  <c:v>44656.354760747403</c:v>
                </c:pt>
                <c:pt idx="39">
                  <c:v>42253.8849903632</c:v>
                </c:pt>
                <c:pt idx="40">
                  <c:v>39911.9475607758</c:v>
                </c:pt>
                <c:pt idx="41">
                  <c:v>37529.133607726602</c:v>
                </c:pt>
                <c:pt idx="42">
                  <c:v>36508.176002957</c:v>
                </c:pt>
                <c:pt idx="43">
                  <c:v>35055.811199326199</c:v>
                </c:pt>
                <c:pt idx="44">
                  <c:v>33828.836190745205</c:v>
                </c:pt>
                <c:pt idx="45">
                  <c:v>32162.575670686401</c:v>
                </c:pt>
                <c:pt idx="46">
                  <c:v>31311.025360916999</c:v>
                </c:pt>
                <c:pt idx="47">
                  <c:v>30770.660518824203</c:v>
                </c:pt>
                <c:pt idx="48">
                  <c:v>30221.671558496204</c:v>
                </c:pt>
                <c:pt idx="49">
                  <c:v>29190.623252765603</c:v>
                </c:pt>
                <c:pt idx="50">
                  <c:v>28172.287063007199</c:v>
                </c:pt>
                <c:pt idx="51">
                  <c:v>27451.341152354802</c:v>
                </c:pt>
                <c:pt idx="52">
                  <c:v>26932.192441775798</c:v>
                </c:pt>
                <c:pt idx="53">
                  <c:v>26659.1090273218</c:v>
                </c:pt>
                <c:pt idx="54">
                  <c:v>25853.766091779802</c:v>
                </c:pt>
                <c:pt idx="55">
                  <c:v>25489.952010598598</c:v>
                </c:pt>
                <c:pt idx="56">
                  <c:v>25079.628192792399</c:v>
                </c:pt>
                <c:pt idx="57">
                  <c:v>24685.229599620001</c:v>
                </c:pt>
                <c:pt idx="58">
                  <c:v>24274.9989603266</c:v>
                </c:pt>
                <c:pt idx="59">
                  <c:v>24028.024074136203</c:v>
                </c:pt>
                <c:pt idx="60">
                  <c:v>23633.074795940003</c:v>
                </c:pt>
                <c:pt idx="61">
                  <c:v>23363.534006088401</c:v>
                </c:pt>
                <c:pt idx="62">
                  <c:v>22832.039501094401</c:v>
                </c:pt>
                <c:pt idx="63">
                  <c:v>22453.959461671602</c:v>
                </c:pt>
                <c:pt idx="64">
                  <c:v>21710.275603010803</c:v>
                </c:pt>
                <c:pt idx="65">
                  <c:v>21322.224074188602</c:v>
                </c:pt>
                <c:pt idx="66">
                  <c:v>21078.0689786902</c:v>
                </c:pt>
                <c:pt idx="67">
                  <c:v>20657.441933670601</c:v>
                </c:pt>
                <c:pt idx="68">
                  <c:v>20265.771195462399</c:v>
                </c:pt>
                <c:pt idx="69">
                  <c:v>19593.609979793378</c:v>
                </c:pt>
                <c:pt idx="70">
                  <c:v>19360.657626651402</c:v>
                </c:pt>
                <c:pt idx="71">
                  <c:v>18839.377916536079</c:v>
                </c:pt>
                <c:pt idx="72">
                  <c:v>18562.871550620883</c:v>
                </c:pt>
                <c:pt idx="73">
                  <c:v>18286.431586975581</c:v>
                </c:pt>
                <c:pt idx="74">
                  <c:v>18071.13660476774</c:v>
                </c:pt>
                <c:pt idx="75">
                  <c:v>17600.791944754219</c:v>
                </c:pt>
                <c:pt idx="76">
                  <c:v>17092.031565424379</c:v>
                </c:pt>
                <c:pt idx="77">
                  <c:v>16838.434673907861</c:v>
                </c:pt>
                <c:pt idx="78">
                  <c:v>16195.111679711981</c:v>
                </c:pt>
                <c:pt idx="79">
                  <c:v>15951.5624315193</c:v>
                </c:pt>
                <c:pt idx="80">
                  <c:v>15569.083382497542</c:v>
                </c:pt>
                <c:pt idx="81">
                  <c:v>15204.333017247262</c:v>
                </c:pt>
                <c:pt idx="82">
                  <c:v>14747.946843089741</c:v>
                </c:pt>
                <c:pt idx="83">
                  <c:v>14389.729781027741</c:v>
                </c:pt>
                <c:pt idx="84">
                  <c:v>14030.140812792781</c:v>
                </c:pt>
                <c:pt idx="85">
                  <c:v>13604.85073669486</c:v>
                </c:pt>
                <c:pt idx="86">
                  <c:v>13228.13100392004</c:v>
                </c:pt>
                <c:pt idx="87">
                  <c:v>13113.47025023662</c:v>
                </c:pt>
                <c:pt idx="88">
                  <c:v>12799.56635597658</c:v>
                </c:pt>
                <c:pt idx="89">
                  <c:v>12644.15947205076</c:v>
                </c:pt>
                <c:pt idx="90">
                  <c:v>12391.97392471226</c:v>
                </c:pt>
                <c:pt idx="91">
                  <c:v>11945.6794679294</c:v>
                </c:pt>
                <c:pt idx="92">
                  <c:v>11677.561890425461</c:v>
                </c:pt>
                <c:pt idx="93">
                  <c:v>11305.530224031561</c:v>
                </c:pt>
                <c:pt idx="94">
                  <c:v>10784.823944933221</c:v>
                </c:pt>
                <c:pt idx="95">
                  <c:v>10085.81642427306</c:v>
                </c:pt>
                <c:pt idx="96">
                  <c:v>9684.82096871248</c:v>
                </c:pt>
                <c:pt idx="97">
                  <c:v>9207.3939678966999</c:v>
                </c:pt>
                <c:pt idx="98">
                  <c:v>8650.7874437868195</c:v>
                </c:pt>
                <c:pt idx="99">
                  <c:v>8114.9444754443803</c:v>
                </c:pt>
              </c:numCache>
            </c:numRef>
          </c:yVal>
          <c:smooth val="0"/>
          <c:extLst>
            <c:ext xmlns:c16="http://schemas.microsoft.com/office/drawing/2014/chart" uri="{C3380CC4-5D6E-409C-BE32-E72D297353CC}">
              <c16:uniqueId val="{00000002-C107-47FF-8B1F-14F92BEB5E14}"/>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t>Years Before Present</a:t>
                </a:r>
              </a:p>
            </c:rich>
          </c:tx>
          <c:layout>
            <c:manualLayout>
              <c:xMode val="edge"/>
              <c:yMode val="edge"/>
              <c:x val="0.4092211634698227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2538988771957098"/>
          <c:y val="0.53103856809565475"/>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DF9F-489E-9214-E1ACE2F4A62E}"/>
            </c:ext>
          </c:extLst>
        </c:ser>
        <c:ser>
          <c:idx val="10"/>
          <c:order val="1"/>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DF9F-489E-9214-E1ACE2F4A62E}"/>
            </c:ext>
          </c:extLst>
        </c:ser>
        <c:ser>
          <c:idx val="8"/>
          <c:order val="2"/>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DF9F-489E-9214-E1ACE2F4A62E}"/>
            </c:ext>
          </c:extLst>
        </c:ser>
        <c:ser>
          <c:idx val="9"/>
          <c:order val="3"/>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DF9F-489E-9214-E1ACE2F4A62E}"/>
            </c:ext>
          </c:extLst>
        </c:ser>
        <c:ser>
          <c:idx val="6"/>
          <c:order val="4"/>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DF9F-489E-9214-E1ACE2F4A62E}"/>
            </c:ext>
          </c:extLst>
        </c:ser>
        <c:ser>
          <c:idx val="5"/>
          <c:order val="5"/>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DF9F-489E-9214-E1ACE2F4A62E}"/>
            </c:ext>
          </c:extLst>
        </c:ser>
        <c:ser>
          <c:idx val="4"/>
          <c:order val="6"/>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DF9F-489E-9214-E1ACE2F4A62E}"/>
            </c:ext>
          </c:extLst>
        </c:ser>
        <c:ser>
          <c:idx val="1"/>
          <c:order val="7"/>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DF9F-489E-9214-E1ACE2F4A62E}"/>
            </c:ext>
          </c:extLst>
        </c:ser>
        <c:ser>
          <c:idx val="2"/>
          <c:order val="8"/>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DF9F-489E-9214-E1ACE2F4A62E}"/>
            </c:ext>
          </c:extLst>
        </c:ser>
        <c:ser>
          <c:idx val="3"/>
          <c:order val="9"/>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DF9F-489E-9214-E1ACE2F4A62E}"/>
            </c:ext>
          </c:extLst>
        </c:ser>
        <c:ser>
          <c:idx val="0"/>
          <c:order val="10"/>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DF9F-489E-9214-E1ACE2F4A62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47797091401323E-2"/>
          <c:y val="3.60082304526749E-2"/>
          <c:w val="0.87050566202809554"/>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8B1-4E68-87AF-6CFD172DEE03}"/>
            </c:ext>
          </c:extLst>
        </c:ser>
        <c:ser>
          <c:idx val="11"/>
          <c:order val="1"/>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8B1-4E68-87AF-6CFD172DEE03}"/>
            </c:ext>
          </c:extLst>
        </c:ser>
        <c:ser>
          <c:idx val="10"/>
          <c:order val="2"/>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8B1-4E68-87AF-6CFD172DEE03}"/>
            </c:ext>
          </c:extLst>
        </c:ser>
        <c:ser>
          <c:idx val="8"/>
          <c:order val="3"/>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8B1-4E68-87AF-6CFD172DEE03}"/>
            </c:ext>
          </c:extLst>
        </c:ser>
        <c:ser>
          <c:idx val="9"/>
          <c:order val="4"/>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8B1-4E68-87AF-6CFD172DEE03}"/>
            </c:ext>
          </c:extLst>
        </c:ser>
        <c:ser>
          <c:idx val="6"/>
          <c:order val="5"/>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8B1-4E68-87AF-6CFD172DEE03}"/>
            </c:ext>
          </c:extLst>
        </c:ser>
        <c:ser>
          <c:idx val="5"/>
          <c:order val="6"/>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8B1-4E68-87AF-6CFD172DEE03}"/>
            </c:ext>
          </c:extLst>
        </c:ser>
        <c:ser>
          <c:idx val="4"/>
          <c:order val="7"/>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8B1-4E68-87AF-6CFD172DEE03}"/>
            </c:ext>
          </c:extLst>
        </c:ser>
        <c:ser>
          <c:idx val="1"/>
          <c:order val="8"/>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8B1-4E68-87AF-6CFD172DEE03}"/>
            </c:ext>
          </c:extLst>
        </c:ser>
        <c:ser>
          <c:idx val="2"/>
          <c:order val="9"/>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8B1-4E68-87AF-6CFD172DEE03}"/>
            </c:ext>
          </c:extLst>
        </c:ser>
        <c:ser>
          <c:idx val="3"/>
          <c:order val="10"/>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8B1-4E68-87AF-6CFD172DEE03}"/>
            </c:ext>
          </c:extLst>
        </c:ser>
        <c:ser>
          <c:idx val="0"/>
          <c:order val="11"/>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8B1-4E68-87AF-6CFD172DEE03}"/>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E0B-4D3A-9BFB-7904351D97F0}"/>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8E0B-4D3A-9BFB-7904351D97F0}"/>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8E0B-4D3A-9BFB-7904351D97F0}"/>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E0B-4D3A-9BFB-7904351D97F0}"/>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E0B-4D3A-9BFB-7904351D97F0}"/>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E0B-4D3A-9BFB-7904351D97F0}"/>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E0B-4D3A-9BFB-7904351D97F0}"/>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E0B-4D3A-9BFB-7904351D97F0}"/>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E0B-4D3A-9BFB-7904351D97F0}"/>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E0B-4D3A-9BFB-7904351D97F0}"/>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E0B-4D3A-9BFB-7904351D97F0}"/>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E0B-4D3A-9BFB-7904351D97F0}"/>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E0B-4D3A-9BFB-7904351D97F0}"/>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E0B-4D3A-9BFB-7904351D97F0}"/>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DE3-4EA7-AD24-9E228368B95C}"/>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DE3-4EA7-AD24-9E228368B95C}"/>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DE3-4EA7-AD24-9E228368B95C}"/>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DE3-4EA7-AD24-9E228368B95C}"/>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DE3-4EA7-AD24-9E228368B95C}"/>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DE3-4EA7-AD24-9E228368B95C}"/>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DE3-4EA7-AD24-9E228368B95C}"/>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DE3-4EA7-AD24-9E228368B95C}"/>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DE3-4EA7-AD24-9E228368B95C}"/>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DE3-4EA7-AD24-9E228368B95C}"/>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DE3-4EA7-AD24-9E228368B95C}"/>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DE3-4EA7-AD24-9E228368B95C}"/>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DE3-4EA7-AD24-9E228368B95C}"/>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DE3-4EA7-AD24-9E228368B95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F4F3-4636-8CC6-AFF903A77D27}"/>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F4F3-4636-8CC6-AFF903A77D27}"/>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F4F3-4636-8CC6-AFF903A77D27}"/>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F4F3-4636-8CC6-AFF903A77D27}"/>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F4F3-4636-8CC6-AFF903A77D27}"/>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F4F3-4636-8CC6-AFF903A77D27}"/>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F4F3-4636-8CC6-AFF903A77D27}"/>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F4F3-4636-8CC6-AFF903A77D27}"/>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F4F3-4636-8CC6-AFF903A77D27}"/>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F4F3-4636-8CC6-AFF903A77D27}"/>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F4F3-4636-8CC6-AFF903A77D27}"/>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F4F3-4636-8CC6-AFF903A77D27}"/>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F4F3-4636-8CC6-AFF903A77D27}"/>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F4F3-4636-8CC6-AFF903A77D27}"/>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CD30-40AE-9142-F20C169C90A6}"/>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CD30-40AE-9142-F20C169C90A6}"/>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CD30-40AE-9142-F20C169C90A6}"/>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CD30-40AE-9142-F20C169C90A6}"/>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CD30-40AE-9142-F20C169C90A6}"/>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CD30-40AE-9142-F20C169C90A6}"/>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CD30-40AE-9142-F20C169C90A6}"/>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CD30-40AE-9142-F20C169C90A6}"/>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CD30-40AE-9142-F20C169C90A6}"/>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CD30-40AE-9142-F20C169C90A6}"/>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CD30-40AE-9142-F20C169C90A6}"/>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CD30-40AE-9142-F20C169C90A6}"/>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CD30-40AE-9142-F20C169C90A6}"/>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CD30-40AE-9142-F20C169C90A6}"/>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54D8-4E72-B108-C9A858B945FF}"/>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54D8-4E72-B108-C9A858B945FF}"/>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54D8-4E72-B108-C9A858B945FF}"/>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54D8-4E72-B108-C9A858B945FF}"/>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54D8-4E72-B108-C9A858B945FF}"/>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54D8-4E72-B108-C9A858B945FF}"/>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54D8-4E72-B108-C9A858B945FF}"/>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54D8-4E72-B108-C9A858B945FF}"/>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54D8-4E72-B108-C9A858B945FF}"/>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54D8-4E72-B108-C9A858B945FF}"/>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54D8-4E72-B108-C9A858B945FF}"/>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54D8-4E72-B108-C9A858B945FF}"/>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54D8-4E72-B108-C9A858B945FF}"/>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54D8-4E72-B108-C9A858B945F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EA27-4BED-A251-A33425CC9A3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EA27-4BED-A251-A33425CC9A3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EA27-4BED-A251-A33425CC9A3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EA27-4BED-A251-A33425CC9A3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2E6-4400-98F8-9D500966F045}"/>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2E6-4400-98F8-9D500966F045}"/>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2E6-4400-98F8-9D500966F045}"/>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2E6-4400-98F8-9D500966F045}"/>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2E6-4400-98F8-9D500966F045}"/>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2E6-4400-98F8-9D500966F045}"/>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2E6-4400-98F8-9D500966F045}"/>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2E6-4400-98F8-9D500966F045}"/>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2E6-4400-98F8-9D500966F045}"/>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2E6-4400-98F8-9D500966F045}"/>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2E6-4400-98F8-9D500966F045}"/>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2E6-4400-98F8-9D500966F045}"/>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2E6-4400-98F8-9D500966F045}"/>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2E6-4400-98F8-9D500966F0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Asia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523190474229838"/>
          <c:y val="0.17050962379702536"/>
          <c:w val="0.69809805518860724"/>
          <c:h val="0.58995771361913096"/>
        </c:manualLayout>
      </c:layout>
      <c:scatterChart>
        <c:scatterStyle val="lineMarker"/>
        <c:varyColors val="0"/>
        <c:ser>
          <c:idx val="0"/>
          <c:order val="0"/>
          <c:tx>
            <c:strRef>
              <c:f>Asia!$H$1</c:f>
              <c:strCache>
                <c:ptCount val="1"/>
                <c:pt idx="0">
                  <c:v>Median</c:v>
                </c:pt>
              </c:strCache>
            </c:strRef>
          </c:tx>
          <c:spPr>
            <a:ln w="31750" cap="rnd">
              <a:solidFill>
                <a:srgbClr val="FF0000"/>
              </a:solidFill>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Asia!$H$2:$H$101</c:f>
              <c:numCache>
                <c:formatCode>General</c:formatCode>
                <c:ptCount val="100"/>
                <c:pt idx="0">
                  <c:v>238408.60498176402</c:v>
                </c:pt>
                <c:pt idx="1">
                  <c:v>238408.60498176402</c:v>
                </c:pt>
                <c:pt idx="2">
                  <c:v>238408.60498176402</c:v>
                </c:pt>
                <c:pt idx="3">
                  <c:v>238408.60498176402</c:v>
                </c:pt>
                <c:pt idx="4">
                  <c:v>238408.60498176402</c:v>
                </c:pt>
                <c:pt idx="5">
                  <c:v>238408.60498176402</c:v>
                </c:pt>
                <c:pt idx="6">
                  <c:v>238408.60498176402</c:v>
                </c:pt>
                <c:pt idx="7">
                  <c:v>238408.60498176402</c:v>
                </c:pt>
                <c:pt idx="8">
                  <c:v>238408.60498176402</c:v>
                </c:pt>
                <c:pt idx="9">
                  <c:v>238408.60498176402</c:v>
                </c:pt>
                <c:pt idx="10">
                  <c:v>238408.60498176402</c:v>
                </c:pt>
                <c:pt idx="11">
                  <c:v>238408.60498176402</c:v>
                </c:pt>
                <c:pt idx="12">
                  <c:v>238408.60498176402</c:v>
                </c:pt>
                <c:pt idx="13">
                  <c:v>238408.60498176402</c:v>
                </c:pt>
                <c:pt idx="14">
                  <c:v>238408.60498176402</c:v>
                </c:pt>
                <c:pt idx="15">
                  <c:v>238408.60498176402</c:v>
                </c:pt>
                <c:pt idx="16">
                  <c:v>238408.60498176402</c:v>
                </c:pt>
                <c:pt idx="17">
                  <c:v>238408.60498176402</c:v>
                </c:pt>
                <c:pt idx="18">
                  <c:v>238408.60498176402</c:v>
                </c:pt>
                <c:pt idx="19">
                  <c:v>238408.60498176402</c:v>
                </c:pt>
                <c:pt idx="20">
                  <c:v>238408.60498176402</c:v>
                </c:pt>
                <c:pt idx="21">
                  <c:v>238408.60498176402</c:v>
                </c:pt>
                <c:pt idx="22">
                  <c:v>238408.60498176402</c:v>
                </c:pt>
                <c:pt idx="23">
                  <c:v>238408.60498176402</c:v>
                </c:pt>
                <c:pt idx="24">
                  <c:v>238384.90262373403</c:v>
                </c:pt>
                <c:pt idx="25">
                  <c:v>238343.26973389401</c:v>
                </c:pt>
                <c:pt idx="26">
                  <c:v>237744.84809290004</c:v>
                </c:pt>
                <c:pt idx="27">
                  <c:v>237591.76899904202</c:v>
                </c:pt>
                <c:pt idx="28">
                  <c:v>236823.30873630999</c:v>
                </c:pt>
                <c:pt idx="29">
                  <c:v>236334.19509325799</c:v>
                </c:pt>
                <c:pt idx="30">
                  <c:v>235456.52351272802</c:v>
                </c:pt>
                <c:pt idx="31">
                  <c:v>234781.860819272</c:v>
                </c:pt>
                <c:pt idx="32">
                  <c:v>233276.00068288602</c:v>
                </c:pt>
                <c:pt idx="33">
                  <c:v>231774.853682716</c:v>
                </c:pt>
                <c:pt idx="34">
                  <c:v>229719.55839140801</c:v>
                </c:pt>
                <c:pt idx="35">
                  <c:v>226960.89367574599</c:v>
                </c:pt>
                <c:pt idx="36">
                  <c:v>223523.97173040599</c:v>
                </c:pt>
                <c:pt idx="37">
                  <c:v>219752.49529491202</c:v>
                </c:pt>
                <c:pt idx="38">
                  <c:v>215541.524015056</c:v>
                </c:pt>
                <c:pt idx="39">
                  <c:v>210055.764469708</c:v>
                </c:pt>
                <c:pt idx="40">
                  <c:v>204764.54099591001</c:v>
                </c:pt>
                <c:pt idx="41">
                  <c:v>197411.88076815841</c:v>
                </c:pt>
                <c:pt idx="42">
                  <c:v>189801.36273993342</c:v>
                </c:pt>
                <c:pt idx="43">
                  <c:v>182286.59523460601</c:v>
                </c:pt>
                <c:pt idx="44">
                  <c:v>173795.26738772602</c:v>
                </c:pt>
                <c:pt idx="45">
                  <c:v>165319.071642544</c:v>
                </c:pt>
                <c:pt idx="46">
                  <c:v>155728.73380206281</c:v>
                </c:pt>
                <c:pt idx="47">
                  <c:v>147174.37867614362</c:v>
                </c:pt>
                <c:pt idx="48">
                  <c:v>139355.03744117019</c:v>
                </c:pt>
                <c:pt idx="49">
                  <c:v>130014.04166676241</c:v>
                </c:pt>
                <c:pt idx="50">
                  <c:v>124314.4562132416</c:v>
                </c:pt>
                <c:pt idx="51">
                  <c:v>117591.41110863401</c:v>
                </c:pt>
                <c:pt idx="52">
                  <c:v>110019.5270803226</c:v>
                </c:pt>
                <c:pt idx="53">
                  <c:v>104644.07314824841</c:v>
                </c:pt>
                <c:pt idx="54">
                  <c:v>99817.174227159805</c:v>
                </c:pt>
                <c:pt idx="55">
                  <c:v>95370.9908726024</c:v>
                </c:pt>
                <c:pt idx="56">
                  <c:v>91379.729393513204</c:v>
                </c:pt>
                <c:pt idx="57">
                  <c:v>88331.891770318194</c:v>
                </c:pt>
                <c:pt idx="58">
                  <c:v>85277.152581756411</c:v>
                </c:pt>
                <c:pt idx="59">
                  <c:v>82576.673742909203</c:v>
                </c:pt>
                <c:pt idx="60">
                  <c:v>80406.437895786206</c:v>
                </c:pt>
                <c:pt idx="61">
                  <c:v>78688.299148040605</c:v>
                </c:pt>
                <c:pt idx="62">
                  <c:v>77284.254017640807</c:v>
                </c:pt>
                <c:pt idx="63">
                  <c:v>75932.592190401803</c:v>
                </c:pt>
                <c:pt idx="64">
                  <c:v>74126.296741993807</c:v>
                </c:pt>
                <c:pt idx="65">
                  <c:v>72815.849718489</c:v>
                </c:pt>
                <c:pt idx="66">
                  <c:v>71389.479997332601</c:v>
                </c:pt>
                <c:pt idx="67">
                  <c:v>69819.929728618401</c:v>
                </c:pt>
                <c:pt idx="68">
                  <c:v>68312.451009728204</c:v>
                </c:pt>
                <c:pt idx="69">
                  <c:v>66716.696531032998</c:v>
                </c:pt>
                <c:pt idx="70">
                  <c:v>65204.152384221197</c:v>
                </c:pt>
                <c:pt idx="71">
                  <c:v>63859.280091613604</c:v>
                </c:pt>
                <c:pt idx="72">
                  <c:v>62469.0550382398</c:v>
                </c:pt>
                <c:pt idx="73">
                  <c:v>60830.757407916004</c:v>
                </c:pt>
                <c:pt idx="74">
                  <c:v>59131.745941315203</c:v>
                </c:pt>
                <c:pt idx="75">
                  <c:v>57445.117117816808</c:v>
                </c:pt>
                <c:pt idx="76">
                  <c:v>55573.264931829202</c:v>
                </c:pt>
                <c:pt idx="77">
                  <c:v>53411.262257114999</c:v>
                </c:pt>
                <c:pt idx="78">
                  <c:v>50589.991755573603</c:v>
                </c:pt>
                <c:pt idx="79">
                  <c:v>47718.916004462204</c:v>
                </c:pt>
                <c:pt idx="80">
                  <c:v>44794.877428330801</c:v>
                </c:pt>
                <c:pt idx="81">
                  <c:v>41702.473573430601</c:v>
                </c:pt>
                <c:pt idx="82">
                  <c:v>38042.675221251004</c:v>
                </c:pt>
                <c:pt idx="83">
                  <c:v>35150.680977193006</c:v>
                </c:pt>
                <c:pt idx="84">
                  <c:v>31848.788554676801</c:v>
                </c:pt>
                <c:pt idx="85">
                  <c:v>28988.124067097</c:v>
                </c:pt>
                <c:pt idx="86">
                  <c:v>25798.485295417799</c:v>
                </c:pt>
                <c:pt idx="87">
                  <c:v>22466.408474192602</c:v>
                </c:pt>
                <c:pt idx="88">
                  <c:v>20097.439300449998</c:v>
                </c:pt>
                <c:pt idx="89">
                  <c:v>17886.120038151043</c:v>
                </c:pt>
                <c:pt idx="90">
                  <c:v>16417.129312270463</c:v>
                </c:pt>
                <c:pt idx="91">
                  <c:v>15015.574517589919</c:v>
                </c:pt>
                <c:pt idx="92">
                  <c:v>13842.268655526241</c:v>
                </c:pt>
                <c:pt idx="93">
                  <c:v>13010.612944153079</c:v>
                </c:pt>
                <c:pt idx="94">
                  <c:v>12276.833103758881</c:v>
                </c:pt>
                <c:pt idx="95">
                  <c:v>11568.19148801076</c:v>
                </c:pt>
                <c:pt idx="96">
                  <c:v>11038.6609222185</c:v>
                </c:pt>
                <c:pt idx="97">
                  <c:v>10548.191854602019</c:v>
                </c:pt>
                <c:pt idx="98">
                  <c:v>10086.38347777182</c:v>
                </c:pt>
              </c:numCache>
            </c:numRef>
          </c:yVal>
          <c:smooth val="0"/>
          <c:extLst>
            <c:ext xmlns:c16="http://schemas.microsoft.com/office/drawing/2014/chart" uri="{C3380CC4-5D6E-409C-BE32-E72D297353CC}">
              <c16:uniqueId val="{00000000-EADE-4128-852F-CB991A2E889B}"/>
            </c:ext>
          </c:extLst>
        </c:ser>
        <c:ser>
          <c:idx val="1"/>
          <c:order val="1"/>
          <c:tx>
            <c:strRef>
              <c:f>Asia!$I$1</c:f>
              <c:strCache>
                <c:ptCount val="1"/>
                <c:pt idx="0">
                  <c:v>Upper 95%</c:v>
                </c:pt>
              </c:strCache>
            </c:strRef>
          </c:tx>
          <c:spPr>
            <a:ln w="15875"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Asia!$I$2:$I$101</c:f>
              <c:numCache>
                <c:formatCode>General</c:formatCode>
                <c:ptCount val="100"/>
                <c:pt idx="0">
                  <c:v>1574951.4847399578</c:v>
                </c:pt>
                <c:pt idx="1">
                  <c:v>1574951.4847399578</c:v>
                </c:pt>
                <c:pt idx="2">
                  <c:v>1574951.4847399578</c:v>
                </c:pt>
                <c:pt idx="3">
                  <c:v>1574951.4847399578</c:v>
                </c:pt>
                <c:pt idx="4">
                  <c:v>1574951.4847399578</c:v>
                </c:pt>
                <c:pt idx="5">
                  <c:v>1574951.4847399578</c:v>
                </c:pt>
                <c:pt idx="6">
                  <c:v>1574951.4847399578</c:v>
                </c:pt>
                <c:pt idx="7">
                  <c:v>1574951.4847399578</c:v>
                </c:pt>
                <c:pt idx="8">
                  <c:v>1574951.4847399578</c:v>
                </c:pt>
                <c:pt idx="9">
                  <c:v>1574951.4847399578</c:v>
                </c:pt>
                <c:pt idx="10">
                  <c:v>1574951.4847399578</c:v>
                </c:pt>
                <c:pt idx="11">
                  <c:v>1574951.4847399578</c:v>
                </c:pt>
                <c:pt idx="12">
                  <c:v>1574951.4847399578</c:v>
                </c:pt>
                <c:pt idx="13">
                  <c:v>1574951.4847399578</c:v>
                </c:pt>
                <c:pt idx="14">
                  <c:v>1574951.4847399578</c:v>
                </c:pt>
                <c:pt idx="15">
                  <c:v>1574951.4847399578</c:v>
                </c:pt>
                <c:pt idx="16">
                  <c:v>1574951.4847399578</c:v>
                </c:pt>
                <c:pt idx="17">
                  <c:v>1574951.4847399578</c:v>
                </c:pt>
                <c:pt idx="18">
                  <c:v>1574951.4847399578</c:v>
                </c:pt>
                <c:pt idx="19">
                  <c:v>1574951.4847399578</c:v>
                </c:pt>
                <c:pt idx="20">
                  <c:v>1574951.4847399578</c:v>
                </c:pt>
                <c:pt idx="21">
                  <c:v>1574951.4847399578</c:v>
                </c:pt>
                <c:pt idx="22">
                  <c:v>1574951.4847399578</c:v>
                </c:pt>
                <c:pt idx="23">
                  <c:v>1574951.4847399578</c:v>
                </c:pt>
                <c:pt idx="24">
                  <c:v>1574951.4847399578</c:v>
                </c:pt>
                <c:pt idx="25">
                  <c:v>1574595.139791098</c:v>
                </c:pt>
                <c:pt idx="26">
                  <c:v>1574595.139791098</c:v>
                </c:pt>
                <c:pt idx="27">
                  <c:v>1572723.5456417622</c:v>
                </c:pt>
                <c:pt idx="28">
                  <c:v>1572723.5456417622</c:v>
                </c:pt>
                <c:pt idx="29">
                  <c:v>1572723.5456417622</c:v>
                </c:pt>
                <c:pt idx="30">
                  <c:v>1572723.5456417622</c:v>
                </c:pt>
                <c:pt idx="31">
                  <c:v>1566044.0721669002</c:v>
                </c:pt>
                <c:pt idx="32">
                  <c:v>1561206.3188807061</c:v>
                </c:pt>
                <c:pt idx="33">
                  <c:v>1552527.992025472</c:v>
                </c:pt>
                <c:pt idx="34">
                  <c:v>1535575.9471599939</c:v>
                </c:pt>
                <c:pt idx="35">
                  <c:v>1520807.962490744</c:v>
                </c:pt>
                <c:pt idx="36">
                  <c:v>1495730.315951376</c:v>
                </c:pt>
                <c:pt idx="37">
                  <c:v>1484062.49840566</c:v>
                </c:pt>
                <c:pt idx="38">
                  <c:v>1468141.328240504</c:v>
                </c:pt>
                <c:pt idx="39">
                  <c:v>1453595.143019584</c:v>
                </c:pt>
                <c:pt idx="40">
                  <c:v>1416754.7906386699</c:v>
                </c:pt>
                <c:pt idx="41">
                  <c:v>1394682.4311302742</c:v>
                </c:pt>
                <c:pt idx="42">
                  <c:v>1351385.4588963881</c:v>
                </c:pt>
                <c:pt idx="43">
                  <c:v>1306197.00808355</c:v>
                </c:pt>
                <c:pt idx="44">
                  <c:v>1251351.424714576</c:v>
                </c:pt>
                <c:pt idx="45">
                  <c:v>1202319.486916672</c:v>
                </c:pt>
                <c:pt idx="46">
                  <c:v>1157801.48244463</c:v>
                </c:pt>
                <c:pt idx="47">
                  <c:v>1089595.199194272</c:v>
                </c:pt>
                <c:pt idx="48">
                  <c:v>1028978.5511319321</c:v>
                </c:pt>
                <c:pt idx="49">
                  <c:v>957802.81265142199</c:v>
                </c:pt>
                <c:pt idx="50">
                  <c:v>916829.06656277005</c:v>
                </c:pt>
                <c:pt idx="51">
                  <c:v>849920.28659452405</c:v>
                </c:pt>
                <c:pt idx="52">
                  <c:v>798639.69774398406</c:v>
                </c:pt>
                <c:pt idx="53">
                  <c:v>733025.85307990003</c:v>
                </c:pt>
                <c:pt idx="54">
                  <c:v>664762.72901971405</c:v>
                </c:pt>
                <c:pt idx="55">
                  <c:v>578690.56763221999</c:v>
                </c:pt>
                <c:pt idx="56">
                  <c:v>507790.93108723999</c:v>
                </c:pt>
                <c:pt idx="57">
                  <c:v>482179.10109261202</c:v>
                </c:pt>
                <c:pt idx="58">
                  <c:v>450539.44222888001</c:v>
                </c:pt>
                <c:pt idx="59">
                  <c:v>418727.54599853797</c:v>
                </c:pt>
                <c:pt idx="60">
                  <c:v>398075.86189455801</c:v>
                </c:pt>
                <c:pt idx="61">
                  <c:v>385061.53366525</c:v>
                </c:pt>
                <c:pt idx="62">
                  <c:v>374405.567912506</c:v>
                </c:pt>
                <c:pt idx="63">
                  <c:v>364015.38765518798</c:v>
                </c:pt>
                <c:pt idx="64">
                  <c:v>356897.57623852004</c:v>
                </c:pt>
                <c:pt idx="65">
                  <c:v>345684.96474681597</c:v>
                </c:pt>
                <c:pt idx="66">
                  <c:v>338374.11144666403</c:v>
                </c:pt>
                <c:pt idx="67">
                  <c:v>332462.411841764</c:v>
                </c:pt>
                <c:pt idx="68">
                  <c:v>321787.29836951202</c:v>
                </c:pt>
                <c:pt idx="69">
                  <c:v>318781.26410245203</c:v>
                </c:pt>
                <c:pt idx="70">
                  <c:v>308790.092313628</c:v>
                </c:pt>
                <c:pt idx="71">
                  <c:v>302315.40005881799</c:v>
                </c:pt>
                <c:pt idx="72">
                  <c:v>299153.04143787402</c:v>
                </c:pt>
                <c:pt idx="73">
                  <c:v>296826.687248884</c:v>
                </c:pt>
                <c:pt idx="74">
                  <c:v>288713.43794347602</c:v>
                </c:pt>
                <c:pt idx="75">
                  <c:v>282599.66475270403</c:v>
                </c:pt>
                <c:pt idx="76">
                  <c:v>276432.40587021201</c:v>
                </c:pt>
                <c:pt idx="77">
                  <c:v>272031.34235645802</c:v>
                </c:pt>
                <c:pt idx="78">
                  <c:v>268041.05237515405</c:v>
                </c:pt>
                <c:pt idx="79">
                  <c:v>263582.89957241202</c:v>
                </c:pt>
                <c:pt idx="80">
                  <c:v>258953.11132867201</c:v>
                </c:pt>
                <c:pt idx="81">
                  <c:v>249907.80062548202</c:v>
                </c:pt>
                <c:pt idx="82">
                  <c:v>238730.67399619403</c:v>
                </c:pt>
                <c:pt idx="83">
                  <c:v>231018.07491629804</c:v>
                </c:pt>
                <c:pt idx="84">
                  <c:v>223683.24854641801</c:v>
                </c:pt>
                <c:pt idx="85">
                  <c:v>220097.55759426401</c:v>
                </c:pt>
                <c:pt idx="86">
                  <c:v>213482.92149649002</c:v>
                </c:pt>
                <c:pt idx="87">
                  <c:v>204943.901673438</c:v>
                </c:pt>
                <c:pt idx="88">
                  <c:v>197937.9447883034</c:v>
                </c:pt>
                <c:pt idx="89">
                  <c:v>186100.02871609523</c:v>
                </c:pt>
                <c:pt idx="90">
                  <c:v>175145.67326204819</c:v>
                </c:pt>
                <c:pt idx="91">
                  <c:v>165054.17192547102</c:v>
                </c:pt>
                <c:pt idx="92">
                  <c:v>155735.94844202002</c:v>
                </c:pt>
                <c:pt idx="93">
                  <c:v>146294.46570605741</c:v>
                </c:pt>
                <c:pt idx="94">
                  <c:v>139255.91930875622</c:v>
                </c:pt>
                <c:pt idx="95">
                  <c:v>128591.53087528121</c:v>
                </c:pt>
                <c:pt idx="96">
                  <c:v>119127.43603272561</c:v>
                </c:pt>
                <c:pt idx="97">
                  <c:v>107928.0236818674</c:v>
                </c:pt>
                <c:pt idx="98">
                  <c:v>98354.561487665807</c:v>
                </c:pt>
              </c:numCache>
            </c:numRef>
          </c:yVal>
          <c:smooth val="0"/>
          <c:extLst>
            <c:ext xmlns:c16="http://schemas.microsoft.com/office/drawing/2014/chart" uri="{C3380CC4-5D6E-409C-BE32-E72D297353CC}">
              <c16:uniqueId val="{00000001-EADE-4128-852F-CB991A2E889B}"/>
            </c:ext>
          </c:extLst>
        </c:ser>
        <c:ser>
          <c:idx val="2"/>
          <c:order val="2"/>
          <c:tx>
            <c:strRef>
              <c:f>Asia!$J$1</c:f>
              <c:strCache>
                <c:ptCount val="1"/>
                <c:pt idx="0">
                  <c:v>Lower 95%</c:v>
                </c:pt>
              </c:strCache>
            </c:strRef>
          </c:tx>
          <c:spPr>
            <a:ln w="19050"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Asia!$J$2:$J$101</c:f>
              <c:numCache>
                <c:formatCode>General</c:formatCode>
                <c:ptCount val="100"/>
                <c:pt idx="0">
                  <c:v>78190.307926187408</c:v>
                </c:pt>
                <c:pt idx="1">
                  <c:v>78190.307926187408</c:v>
                </c:pt>
                <c:pt idx="2">
                  <c:v>78190.307926187408</c:v>
                </c:pt>
                <c:pt idx="3">
                  <c:v>78190.307926187408</c:v>
                </c:pt>
                <c:pt idx="4">
                  <c:v>78190.307926187408</c:v>
                </c:pt>
                <c:pt idx="5">
                  <c:v>78190.307926187408</c:v>
                </c:pt>
                <c:pt idx="6">
                  <c:v>78190.307926187408</c:v>
                </c:pt>
                <c:pt idx="7">
                  <c:v>78190.307926187408</c:v>
                </c:pt>
                <c:pt idx="8">
                  <c:v>78190.307926187408</c:v>
                </c:pt>
                <c:pt idx="9">
                  <c:v>78190.307926187408</c:v>
                </c:pt>
                <c:pt idx="10">
                  <c:v>78190.307926187408</c:v>
                </c:pt>
                <c:pt idx="11">
                  <c:v>78190.307926187408</c:v>
                </c:pt>
                <c:pt idx="12">
                  <c:v>78190.307926187408</c:v>
                </c:pt>
                <c:pt idx="13">
                  <c:v>78190.307926187408</c:v>
                </c:pt>
                <c:pt idx="14">
                  <c:v>78190.307926187408</c:v>
                </c:pt>
                <c:pt idx="15">
                  <c:v>78190.307926187408</c:v>
                </c:pt>
                <c:pt idx="16">
                  <c:v>78190.307926187408</c:v>
                </c:pt>
                <c:pt idx="17">
                  <c:v>78190.307926187408</c:v>
                </c:pt>
                <c:pt idx="18">
                  <c:v>78190.307926187408</c:v>
                </c:pt>
                <c:pt idx="19">
                  <c:v>78190.307926187408</c:v>
                </c:pt>
                <c:pt idx="20">
                  <c:v>78190.307926187408</c:v>
                </c:pt>
                <c:pt idx="21">
                  <c:v>78190.307926187408</c:v>
                </c:pt>
                <c:pt idx="22">
                  <c:v>78190.307926187408</c:v>
                </c:pt>
                <c:pt idx="23">
                  <c:v>78190.307926187408</c:v>
                </c:pt>
                <c:pt idx="24">
                  <c:v>78157.899160174813</c:v>
                </c:pt>
                <c:pt idx="25">
                  <c:v>78157.899160174813</c:v>
                </c:pt>
                <c:pt idx="26">
                  <c:v>78088.580474383198</c:v>
                </c:pt>
                <c:pt idx="27">
                  <c:v>78011.530686595404</c:v>
                </c:pt>
                <c:pt idx="28">
                  <c:v>77469.384255676807</c:v>
                </c:pt>
                <c:pt idx="29">
                  <c:v>76834.079448863995</c:v>
                </c:pt>
                <c:pt idx="30">
                  <c:v>76461.4605345116</c:v>
                </c:pt>
                <c:pt idx="31">
                  <c:v>74832.306371973609</c:v>
                </c:pt>
                <c:pt idx="32">
                  <c:v>73565.310401707</c:v>
                </c:pt>
                <c:pt idx="33">
                  <c:v>71828.948661781804</c:v>
                </c:pt>
                <c:pt idx="34">
                  <c:v>69150.510392715005</c:v>
                </c:pt>
                <c:pt idx="35">
                  <c:v>67098.687105850608</c:v>
                </c:pt>
                <c:pt idx="36">
                  <c:v>64573.123137264411</c:v>
                </c:pt>
                <c:pt idx="37">
                  <c:v>60108.201792101798</c:v>
                </c:pt>
                <c:pt idx="38">
                  <c:v>56057.629400175596</c:v>
                </c:pt>
                <c:pt idx="39">
                  <c:v>51517.225568855407</c:v>
                </c:pt>
                <c:pt idx="40">
                  <c:v>48528.756172292</c:v>
                </c:pt>
                <c:pt idx="41">
                  <c:v>44668.725091226202</c:v>
                </c:pt>
                <c:pt idx="42">
                  <c:v>40440.223350621796</c:v>
                </c:pt>
                <c:pt idx="43">
                  <c:v>37196.797857133002</c:v>
                </c:pt>
                <c:pt idx="44">
                  <c:v>35304.693704190802</c:v>
                </c:pt>
                <c:pt idx="45">
                  <c:v>32741.371939133402</c:v>
                </c:pt>
                <c:pt idx="46">
                  <c:v>31422.7960290064</c:v>
                </c:pt>
                <c:pt idx="47">
                  <c:v>29935.725108066399</c:v>
                </c:pt>
                <c:pt idx="48">
                  <c:v>29078.438250153602</c:v>
                </c:pt>
                <c:pt idx="49">
                  <c:v>27808.266308394399</c:v>
                </c:pt>
                <c:pt idx="50">
                  <c:v>26935.0537912172</c:v>
                </c:pt>
                <c:pt idx="51">
                  <c:v>26274.852305738401</c:v>
                </c:pt>
                <c:pt idx="52">
                  <c:v>25576.402261479401</c:v>
                </c:pt>
                <c:pt idx="53">
                  <c:v>24771.042479944001</c:v>
                </c:pt>
                <c:pt idx="54">
                  <c:v>24025.586015414803</c:v>
                </c:pt>
                <c:pt idx="55">
                  <c:v>23334.9724663712</c:v>
                </c:pt>
                <c:pt idx="56">
                  <c:v>22801.605050325401</c:v>
                </c:pt>
                <c:pt idx="57">
                  <c:v>22306.861989999197</c:v>
                </c:pt>
                <c:pt idx="58">
                  <c:v>21810.990638978001</c:v>
                </c:pt>
                <c:pt idx="59">
                  <c:v>21209.668691237403</c:v>
                </c:pt>
                <c:pt idx="60">
                  <c:v>20863.937793066601</c:v>
                </c:pt>
                <c:pt idx="61">
                  <c:v>20297.1885305008</c:v>
                </c:pt>
                <c:pt idx="62">
                  <c:v>19791.483353133863</c:v>
                </c:pt>
                <c:pt idx="63">
                  <c:v>19139.559465926239</c:v>
                </c:pt>
                <c:pt idx="64">
                  <c:v>18635.16535724538</c:v>
                </c:pt>
                <c:pt idx="65">
                  <c:v>18125.468842509159</c:v>
                </c:pt>
                <c:pt idx="66">
                  <c:v>17523.230469047961</c:v>
                </c:pt>
                <c:pt idx="67">
                  <c:v>16587.376554077779</c:v>
                </c:pt>
                <c:pt idx="68">
                  <c:v>15933.518491567962</c:v>
                </c:pt>
                <c:pt idx="69">
                  <c:v>14263.989981211882</c:v>
                </c:pt>
                <c:pt idx="70">
                  <c:v>12818.168339516382</c:v>
                </c:pt>
                <c:pt idx="71">
                  <c:v>11865.321594840141</c:v>
                </c:pt>
                <c:pt idx="72">
                  <c:v>10506.41959339688</c:v>
                </c:pt>
                <c:pt idx="73">
                  <c:v>9736.5792131170801</c:v>
                </c:pt>
                <c:pt idx="74">
                  <c:v>8495.1452560807211</c:v>
                </c:pt>
                <c:pt idx="75">
                  <c:v>7591.8250363936404</c:v>
                </c:pt>
                <c:pt idx="76">
                  <c:v>6608.4097539602408</c:v>
                </c:pt>
                <c:pt idx="77">
                  <c:v>6225.7212747370395</c:v>
                </c:pt>
                <c:pt idx="78">
                  <c:v>5718.3954457253203</c:v>
                </c:pt>
                <c:pt idx="79">
                  <c:v>5180.0572406577403</c:v>
                </c:pt>
                <c:pt idx="80">
                  <c:v>4806.1647136682004</c:v>
                </c:pt>
                <c:pt idx="81">
                  <c:v>4363.66409852576</c:v>
                </c:pt>
                <c:pt idx="82">
                  <c:v>3956.0519272410397</c:v>
                </c:pt>
                <c:pt idx="83">
                  <c:v>3810.0139322905197</c:v>
                </c:pt>
                <c:pt idx="84">
                  <c:v>3565.3724114024399</c:v>
                </c:pt>
                <c:pt idx="85">
                  <c:v>3381.9662958497597</c:v>
                </c:pt>
                <c:pt idx="86">
                  <c:v>3118.9888893415</c:v>
                </c:pt>
                <c:pt idx="87">
                  <c:v>2974.6405481362403</c:v>
                </c:pt>
                <c:pt idx="88">
                  <c:v>2799.6589255067202</c:v>
                </c:pt>
                <c:pt idx="89">
                  <c:v>2658.6641090851399</c:v>
                </c:pt>
                <c:pt idx="90">
                  <c:v>2531.6751419546599</c:v>
                </c:pt>
                <c:pt idx="91">
                  <c:v>2449.1451432033004</c:v>
                </c:pt>
                <c:pt idx="92">
                  <c:v>2303.5012936916</c:v>
                </c:pt>
                <c:pt idx="93">
                  <c:v>2224.93750338466</c:v>
                </c:pt>
                <c:pt idx="94">
                  <c:v>2190.7653025988602</c:v>
                </c:pt>
                <c:pt idx="95">
                  <c:v>2135.30006590012</c:v>
                </c:pt>
                <c:pt idx="96">
                  <c:v>2094.5075646126402</c:v>
                </c:pt>
                <c:pt idx="97">
                  <c:v>2012.2402186674601</c:v>
                </c:pt>
                <c:pt idx="98">
                  <c:v>1964.0849544952121</c:v>
                </c:pt>
              </c:numCache>
            </c:numRef>
          </c:yVal>
          <c:smooth val="0"/>
          <c:extLst>
            <c:ext xmlns:c16="http://schemas.microsoft.com/office/drawing/2014/chart" uri="{C3380CC4-5D6E-409C-BE32-E72D297353CC}">
              <c16:uniqueId val="{00000002-EADE-4128-852F-CB991A2E889B}"/>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58872054798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t>America</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696391076115482"/>
          <c:y val="0.17050962379702536"/>
          <c:w val="0.69602230971128609"/>
          <c:h val="0.58995771361913096"/>
        </c:manualLayout>
      </c:layout>
      <c:scatterChart>
        <c:scatterStyle val="lineMarker"/>
        <c:varyColors val="0"/>
        <c:ser>
          <c:idx val="0"/>
          <c:order val="0"/>
          <c:tx>
            <c:strRef>
              <c:f>America!$H$1</c:f>
              <c:strCache>
                <c:ptCount val="1"/>
                <c:pt idx="0">
                  <c:v>Median</c:v>
                </c:pt>
              </c:strCache>
            </c:strRef>
          </c:tx>
          <c:spPr>
            <a:ln w="31750" cap="rnd">
              <a:solidFill>
                <a:srgbClr val="FF0000"/>
              </a:solidFill>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America!$H$2:$H$101</c:f>
              <c:numCache>
                <c:formatCode>General</c:formatCode>
                <c:ptCount val="100"/>
                <c:pt idx="0">
                  <c:v>128268.3173646854</c:v>
                </c:pt>
                <c:pt idx="1">
                  <c:v>128268.3173646854</c:v>
                </c:pt>
                <c:pt idx="2">
                  <c:v>128268.3173646854</c:v>
                </c:pt>
                <c:pt idx="3">
                  <c:v>128268.3173646854</c:v>
                </c:pt>
                <c:pt idx="4">
                  <c:v>128268.3173646854</c:v>
                </c:pt>
                <c:pt idx="5">
                  <c:v>128268.3173646854</c:v>
                </c:pt>
                <c:pt idx="6">
                  <c:v>128268.3173646854</c:v>
                </c:pt>
                <c:pt idx="7">
                  <c:v>128201.58523437681</c:v>
                </c:pt>
                <c:pt idx="8">
                  <c:v>128200.32946104421</c:v>
                </c:pt>
                <c:pt idx="9">
                  <c:v>128071.51687599759</c:v>
                </c:pt>
                <c:pt idx="10">
                  <c:v>128003.6391996882</c:v>
                </c:pt>
                <c:pt idx="11">
                  <c:v>127823.47564557202</c:v>
                </c:pt>
                <c:pt idx="12">
                  <c:v>127243.9175934896</c:v>
                </c:pt>
                <c:pt idx="13">
                  <c:v>126330.0410365258</c:v>
                </c:pt>
                <c:pt idx="14">
                  <c:v>125373.39146938961</c:v>
                </c:pt>
                <c:pt idx="15">
                  <c:v>124113.4405425986</c:v>
                </c:pt>
                <c:pt idx="16">
                  <c:v>122675.98292268682</c:v>
                </c:pt>
                <c:pt idx="17">
                  <c:v>119934.835633842</c:v>
                </c:pt>
                <c:pt idx="18">
                  <c:v>116521.74968062461</c:v>
                </c:pt>
                <c:pt idx="19">
                  <c:v>113261.46812769081</c:v>
                </c:pt>
                <c:pt idx="20">
                  <c:v>108384.93400857681</c:v>
                </c:pt>
                <c:pt idx="21">
                  <c:v>101857.403620148</c:v>
                </c:pt>
                <c:pt idx="22">
                  <c:v>94611.8806773822</c:v>
                </c:pt>
                <c:pt idx="23">
                  <c:v>87427.156242453799</c:v>
                </c:pt>
                <c:pt idx="24">
                  <c:v>79791.453365965805</c:v>
                </c:pt>
                <c:pt idx="25">
                  <c:v>72688.619938470598</c:v>
                </c:pt>
                <c:pt idx="26">
                  <c:v>65382.774022394602</c:v>
                </c:pt>
                <c:pt idx="27">
                  <c:v>59966.201614603604</c:v>
                </c:pt>
                <c:pt idx="28">
                  <c:v>55231.246149762002</c:v>
                </c:pt>
                <c:pt idx="29">
                  <c:v>51642.852372972404</c:v>
                </c:pt>
                <c:pt idx="30">
                  <c:v>48699.552753454402</c:v>
                </c:pt>
                <c:pt idx="31">
                  <c:v>46155.260510328204</c:v>
                </c:pt>
                <c:pt idx="32">
                  <c:v>44475.986059839997</c:v>
                </c:pt>
                <c:pt idx="33">
                  <c:v>42942.435917500203</c:v>
                </c:pt>
                <c:pt idx="34">
                  <c:v>41820.0838803816</c:v>
                </c:pt>
                <c:pt idx="35">
                  <c:v>40943.574387566005</c:v>
                </c:pt>
                <c:pt idx="36">
                  <c:v>40274.889691081604</c:v>
                </c:pt>
                <c:pt idx="37">
                  <c:v>39872.072696738804</c:v>
                </c:pt>
                <c:pt idx="38">
                  <c:v>39464.319566912403</c:v>
                </c:pt>
                <c:pt idx="39">
                  <c:v>39092.673212995804</c:v>
                </c:pt>
                <c:pt idx="40">
                  <c:v>38800.454996303401</c:v>
                </c:pt>
                <c:pt idx="41">
                  <c:v>38658.755700887006</c:v>
                </c:pt>
                <c:pt idx="42">
                  <c:v>38498.366551341802</c:v>
                </c:pt>
                <c:pt idx="43">
                  <c:v>38411.204626186802</c:v>
                </c:pt>
                <c:pt idx="44">
                  <c:v>38278.224044386399</c:v>
                </c:pt>
                <c:pt idx="45">
                  <c:v>38260.765366080603</c:v>
                </c:pt>
                <c:pt idx="46">
                  <c:v>38156.7654090262</c:v>
                </c:pt>
                <c:pt idx="47">
                  <c:v>38114.376982397807</c:v>
                </c:pt>
                <c:pt idx="48">
                  <c:v>38035.272970637401</c:v>
                </c:pt>
                <c:pt idx="49">
                  <c:v>38035.272970637401</c:v>
                </c:pt>
                <c:pt idx="50">
                  <c:v>38021.56497395</c:v>
                </c:pt>
                <c:pt idx="51">
                  <c:v>38009.209543107601</c:v>
                </c:pt>
                <c:pt idx="52">
                  <c:v>37984.059025319206</c:v>
                </c:pt>
                <c:pt idx="53">
                  <c:v>37851.904037369</c:v>
                </c:pt>
                <c:pt idx="54">
                  <c:v>37805.2293978698</c:v>
                </c:pt>
                <c:pt idx="55">
                  <c:v>37761.642162020602</c:v>
                </c:pt>
                <c:pt idx="56">
                  <c:v>37693.834441125997</c:v>
                </c:pt>
                <c:pt idx="57">
                  <c:v>37683.8241423328</c:v>
                </c:pt>
                <c:pt idx="58">
                  <c:v>37644.785219568206</c:v>
                </c:pt>
                <c:pt idx="59">
                  <c:v>37606.338923284799</c:v>
                </c:pt>
                <c:pt idx="60">
                  <c:v>37518.428499730398</c:v>
                </c:pt>
                <c:pt idx="61">
                  <c:v>37518.206222237</c:v>
                </c:pt>
                <c:pt idx="62">
                  <c:v>37481.824973595001</c:v>
                </c:pt>
                <c:pt idx="63">
                  <c:v>37418.825506343201</c:v>
                </c:pt>
                <c:pt idx="64">
                  <c:v>37296.556164293004</c:v>
                </c:pt>
                <c:pt idx="65">
                  <c:v>37250.308099220398</c:v>
                </c:pt>
                <c:pt idx="66">
                  <c:v>37170.982593141802</c:v>
                </c:pt>
                <c:pt idx="67">
                  <c:v>37051.9820615266</c:v>
                </c:pt>
                <c:pt idx="68">
                  <c:v>36942.486957032401</c:v>
                </c:pt>
                <c:pt idx="69">
                  <c:v>36776.380496025602</c:v>
                </c:pt>
                <c:pt idx="70">
                  <c:v>36657.665020238004</c:v>
                </c:pt>
                <c:pt idx="71">
                  <c:v>36511.495075579798</c:v>
                </c:pt>
                <c:pt idx="72">
                  <c:v>36396.229804746799</c:v>
                </c:pt>
                <c:pt idx="73">
                  <c:v>36249.3481925464</c:v>
                </c:pt>
                <c:pt idx="74">
                  <c:v>36165.460153390399</c:v>
                </c:pt>
                <c:pt idx="75">
                  <c:v>35996.939476325198</c:v>
                </c:pt>
                <c:pt idx="76">
                  <c:v>35792.699163843201</c:v>
                </c:pt>
                <c:pt idx="77">
                  <c:v>35656.242698927002</c:v>
                </c:pt>
                <c:pt idx="78">
                  <c:v>35550.632117146</c:v>
                </c:pt>
                <c:pt idx="79">
                  <c:v>35274.516992955199</c:v>
                </c:pt>
                <c:pt idx="80">
                  <c:v>35048.703854891799</c:v>
                </c:pt>
                <c:pt idx="81">
                  <c:v>34731.854238460604</c:v>
                </c:pt>
                <c:pt idx="82">
                  <c:v>34461.563853170403</c:v>
                </c:pt>
                <c:pt idx="83">
                  <c:v>34200.784358856799</c:v>
                </c:pt>
                <c:pt idx="84">
                  <c:v>33858.764553526802</c:v>
                </c:pt>
                <c:pt idx="85">
                  <c:v>33668.504825160198</c:v>
                </c:pt>
                <c:pt idx="86">
                  <c:v>33330.046146379005</c:v>
                </c:pt>
                <c:pt idx="87">
                  <c:v>32987.710611713403</c:v>
                </c:pt>
                <c:pt idx="88">
                  <c:v>32625.6147450848</c:v>
                </c:pt>
                <c:pt idx="89">
                  <c:v>32363.398530942603</c:v>
                </c:pt>
                <c:pt idx="90">
                  <c:v>32001.450857922398</c:v>
                </c:pt>
                <c:pt idx="91">
                  <c:v>31631.502652964002</c:v>
                </c:pt>
                <c:pt idx="92">
                  <c:v>31225.9685290462</c:v>
                </c:pt>
                <c:pt idx="93">
                  <c:v>30848.180208618203</c:v>
                </c:pt>
                <c:pt idx="94">
                  <c:v>30294.572610103602</c:v>
                </c:pt>
                <c:pt idx="95">
                  <c:v>29805.365222856803</c:v>
                </c:pt>
                <c:pt idx="96">
                  <c:v>29341.2502566648</c:v>
                </c:pt>
                <c:pt idx="97">
                  <c:v>28871.079012276601</c:v>
                </c:pt>
                <c:pt idx="98">
                  <c:v>28412.709833003599</c:v>
                </c:pt>
              </c:numCache>
            </c:numRef>
          </c:yVal>
          <c:smooth val="0"/>
          <c:extLst>
            <c:ext xmlns:c16="http://schemas.microsoft.com/office/drawing/2014/chart" uri="{C3380CC4-5D6E-409C-BE32-E72D297353CC}">
              <c16:uniqueId val="{00000000-6928-49A3-9645-41F0D89C3649}"/>
            </c:ext>
          </c:extLst>
        </c:ser>
        <c:ser>
          <c:idx val="1"/>
          <c:order val="1"/>
          <c:tx>
            <c:strRef>
              <c:f>America!$I$1</c:f>
              <c:strCache>
                <c:ptCount val="1"/>
                <c:pt idx="0">
                  <c:v>Upper 95%</c:v>
                </c:pt>
              </c:strCache>
            </c:strRef>
          </c:tx>
          <c:spPr>
            <a:ln w="15875"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America!$I$2:$I$101</c:f>
              <c:numCache>
                <c:formatCode>General</c:formatCode>
                <c:ptCount val="100"/>
                <c:pt idx="0">
                  <c:v>981918.33041376015</c:v>
                </c:pt>
                <c:pt idx="1">
                  <c:v>981918.33041376015</c:v>
                </c:pt>
                <c:pt idx="2">
                  <c:v>981918.33041376015</c:v>
                </c:pt>
                <c:pt idx="3">
                  <c:v>981918.33041376015</c:v>
                </c:pt>
                <c:pt idx="4">
                  <c:v>981918.33041376015</c:v>
                </c:pt>
                <c:pt idx="5">
                  <c:v>981918.33041376015</c:v>
                </c:pt>
                <c:pt idx="6">
                  <c:v>981918.33041376015</c:v>
                </c:pt>
                <c:pt idx="7">
                  <c:v>981918.33041376015</c:v>
                </c:pt>
                <c:pt idx="8">
                  <c:v>981918.33041376015</c:v>
                </c:pt>
                <c:pt idx="9">
                  <c:v>981918.33041376015</c:v>
                </c:pt>
                <c:pt idx="10">
                  <c:v>981918.33041376015</c:v>
                </c:pt>
                <c:pt idx="11">
                  <c:v>981865.81138111604</c:v>
                </c:pt>
                <c:pt idx="12">
                  <c:v>979892.25412842212</c:v>
                </c:pt>
                <c:pt idx="13">
                  <c:v>979892.25412842212</c:v>
                </c:pt>
                <c:pt idx="14">
                  <c:v>979421.62382777408</c:v>
                </c:pt>
                <c:pt idx="15">
                  <c:v>978310.86724305607</c:v>
                </c:pt>
                <c:pt idx="16">
                  <c:v>968627.50522746402</c:v>
                </c:pt>
                <c:pt idx="17">
                  <c:v>955181.33575971401</c:v>
                </c:pt>
                <c:pt idx="18">
                  <c:v>950332.43377289397</c:v>
                </c:pt>
                <c:pt idx="19">
                  <c:v>922652.43289386597</c:v>
                </c:pt>
                <c:pt idx="20">
                  <c:v>898927.30940028408</c:v>
                </c:pt>
                <c:pt idx="21">
                  <c:v>882958.73515701399</c:v>
                </c:pt>
                <c:pt idx="22">
                  <c:v>836853.49178228003</c:v>
                </c:pt>
                <c:pt idx="23">
                  <c:v>799355.72317401401</c:v>
                </c:pt>
                <c:pt idx="24">
                  <c:v>729489.76570505195</c:v>
                </c:pt>
                <c:pt idx="25">
                  <c:v>664508.55358614202</c:v>
                </c:pt>
                <c:pt idx="26">
                  <c:v>581940.24903577007</c:v>
                </c:pt>
                <c:pt idx="27">
                  <c:v>530418.04066205199</c:v>
                </c:pt>
                <c:pt idx="28">
                  <c:v>489278.24204168603</c:v>
                </c:pt>
                <c:pt idx="29">
                  <c:v>444842.58498392801</c:v>
                </c:pt>
                <c:pt idx="30">
                  <c:v>377056.60659877397</c:v>
                </c:pt>
                <c:pt idx="31">
                  <c:v>320228.78347801999</c:v>
                </c:pt>
                <c:pt idx="32">
                  <c:v>269410.78098253801</c:v>
                </c:pt>
                <c:pt idx="33">
                  <c:v>232636.97079337202</c:v>
                </c:pt>
                <c:pt idx="34">
                  <c:v>201872.84447289401</c:v>
                </c:pt>
                <c:pt idx="35">
                  <c:v>181062.72856352659</c:v>
                </c:pt>
                <c:pt idx="36">
                  <c:v>164191.38610711822</c:v>
                </c:pt>
                <c:pt idx="37">
                  <c:v>153694.62054529539</c:v>
                </c:pt>
                <c:pt idx="38">
                  <c:v>145038.1897660984</c:v>
                </c:pt>
                <c:pt idx="39">
                  <c:v>140853.36246431479</c:v>
                </c:pt>
                <c:pt idx="40">
                  <c:v>133759.18564971202</c:v>
                </c:pt>
                <c:pt idx="41">
                  <c:v>130307.98030053261</c:v>
                </c:pt>
                <c:pt idx="42">
                  <c:v>127959.16479639561</c:v>
                </c:pt>
                <c:pt idx="43">
                  <c:v>124364.8394866422</c:v>
                </c:pt>
                <c:pt idx="44">
                  <c:v>123211.90612186001</c:v>
                </c:pt>
                <c:pt idx="45">
                  <c:v>122686.77283534981</c:v>
                </c:pt>
                <c:pt idx="46">
                  <c:v>121813.074405607</c:v>
                </c:pt>
                <c:pt idx="47">
                  <c:v>120384.90403404822</c:v>
                </c:pt>
                <c:pt idx="48">
                  <c:v>119813.47759776641</c:v>
                </c:pt>
                <c:pt idx="49">
                  <c:v>119535.2795593514</c:v>
                </c:pt>
                <c:pt idx="50">
                  <c:v>118946.63419743179</c:v>
                </c:pt>
                <c:pt idx="51">
                  <c:v>118502.42971461761</c:v>
                </c:pt>
                <c:pt idx="52">
                  <c:v>118174.34464518722</c:v>
                </c:pt>
                <c:pt idx="53">
                  <c:v>118174.34464518722</c:v>
                </c:pt>
                <c:pt idx="54">
                  <c:v>118195.61974428821</c:v>
                </c:pt>
                <c:pt idx="55">
                  <c:v>118138.02718128441</c:v>
                </c:pt>
                <c:pt idx="56">
                  <c:v>118138.02718128441</c:v>
                </c:pt>
                <c:pt idx="57">
                  <c:v>118174.34464518722</c:v>
                </c:pt>
                <c:pt idx="58">
                  <c:v>118174.34464518722</c:v>
                </c:pt>
                <c:pt idx="59">
                  <c:v>118066.22019177039</c:v>
                </c:pt>
                <c:pt idx="60">
                  <c:v>118138.02718128441</c:v>
                </c:pt>
                <c:pt idx="61">
                  <c:v>118174.34464518722</c:v>
                </c:pt>
                <c:pt idx="62">
                  <c:v>118138.02718128441</c:v>
                </c:pt>
                <c:pt idx="63">
                  <c:v>117918.4709350474</c:v>
                </c:pt>
                <c:pt idx="64">
                  <c:v>118066.22019177039</c:v>
                </c:pt>
                <c:pt idx="65">
                  <c:v>117658.7581428808</c:v>
                </c:pt>
                <c:pt idx="66">
                  <c:v>117448.2161771682</c:v>
                </c:pt>
                <c:pt idx="67">
                  <c:v>117191.07675613741</c:v>
                </c:pt>
                <c:pt idx="68">
                  <c:v>117099.3308928864</c:v>
                </c:pt>
                <c:pt idx="69">
                  <c:v>117159.4103802514</c:v>
                </c:pt>
                <c:pt idx="70">
                  <c:v>116706.88204868541</c:v>
                </c:pt>
                <c:pt idx="71">
                  <c:v>116366.221860119</c:v>
                </c:pt>
                <c:pt idx="72">
                  <c:v>115231.4791979414</c:v>
                </c:pt>
                <c:pt idx="73">
                  <c:v>114699.92702350201</c:v>
                </c:pt>
                <c:pt idx="74">
                  <c:v>114498.6161824358</c:v>
                </c:pt>
                <c:pt idx="75">
                  <c:v>114204.05841027941</c:v>
                </c:pt>
                <c:pt idx="76">
                  <c:v>114159.76771311161</c:v>
                </c:pt>
                <c:pt idx="77">
                  <c:v>114140.9960238402</c:v>
                </c:pt>
                <c:pt idx="78">
                  <c:v>113701.64852918041</c:v>
                </c:pt>
                <c:pt idx="79">
                  <c:v>113534.34119104041</c:v>
                </c:pt>
                <c:pt idx="80">
                  <c:v>112783.29911456861</c:v>
                </c:pt>
                <c:pt idx="81">
                  <c:v>111759.7752842426</c:v>
                </c:pt>
                <c:pt idx="82">
                  <c:v>111591.9115121716</c:v>
                </c:pt>
                <c:pt idx="83">
                  <c:v>111183.1648133914</c:v>
                </c:pt>
                <c:pt idx="84">
                  <c:v>110358.0330203084</c:v>
                </c:pt>
                <c:pt idx="85">
                  <c:v>109898.02300697601</c:v>
                </c:pt>
                <c:pt idx="86">
                  <c:v>108912.5120776808</c:v>
                </c:pt>
                <c:pt idx="87">
                  <c:v>107472.0317242384</c:v>
                </c:pt>
                <c:pt idx="88">
                  <c:v>106888.57045568821</c:v>
                </c:pt>
                <c:pt idx="89">
                  <c:v>106420.8520893354</c:v>
                </c:pt>
                <c:pt idx="90">
                  <c:v>105224.4131023284</c:v>
                </c:pt>
                <c:pt idx="91">
                  <c:v>104186.03378820181</c:v>
                </c:pt>
                <c:pt idx="92">
                  <c:v>103764.31776581661</c:v>
                </c:pt>
                <c:pt idx="93">
                  <c:v>103395.5564800914</c:v>
                </c:pt>
                <c:pt idx="94">
                  <c:v>102069.99196660701</c:v>
                </c:pt>
                <c:pt idx="95">
                  <c:v>101460.44620732819</c:v>
                </c:pt>
                <c:pt idx="96">
                  <c:v>100793.93753125602</c:v>
                </c:pt>
                <c:pt idx="97">
                  <c:v>100521.4976588042</c:v>
                </c:pt>
                <c:pt idx="98">
                  <c:v>100177.44866545202</c:v>
                </c:pt>
              </c:numCache>
            </c:numRef>
          </c:yVal>
          <c:smooth val="0"/>
          <c:extLst>
            <c:ext xmlns:c16="http://schemas.microsoft.com/office/drawing/2014/chart" uri="{C3380CC4-5D6E-409C-BE32-E72D297353CC}">
              <c16:uniqueId val="{00000001-6928-49A3-9645-41F0D89C3649}"/>
            </c:ext>
          </c:extLst>
        </c:ser>
        <c:ser>
          <c:idx val="2"/>
          <c:order val="2"/>
          <c:tx>
            <c:strRef>
              <c:f>America!$J$1</c:f>
              <c:strCache>
                <c:ptCount val="1"/>
                <c:pt idx="0">
                  <c:v>Lower 95%</c:v>
                </c:pt>
              </c:strCache>
            </c:strRef>
          </c:tx>
          <c:spPr>
            <a:ln w="19050"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America!$J$2:$J$101</c:f>
              <c:numCache>
                <c:formatCode>General</c:formatCode>
                <c:ptCount val="100"/>
                <c:pt idx="0">
                  <c:v>38934.879139895005</c:v>
                </c:pt>
                <c:pt idx="1">
                  <c:v>38934.879139895005</c:v>
                </c:pt>
                <c:pt idx="2">
                  <c:v>38934.879139895005</c:v>
                </c:pt>
                <c:pt idx="3">
                  <c:v>38934.879139895005</c:v>
                </c:pt>
                <c:pt idx="4">
                  <c:v>38934.879139895005</c:v>
                </c:pt>
                <c:pt idx="5">
                  <c:v>38934.879139895005</c:v>
                </c:pt>
                <c:pt idx="6">
                  <c:v>38934.879139895005</c:v>
                </c:pt>
                <c:pt idx="7">
                  <c:v>38934.879139895005</c:v>
                </c:pt>
                <c:pt idx="8">
                  <c:v>38934.879139895005</c:v>
                </c:pt>
                <c:pt idx="9">
                  <c:v>38886.364440724603</c:v>
                </c:pt>
                <c:pt idx="10">
                  <c:v>38862.789113668601</c:v>
                </c:pt>
                <c:pt idx="11">
                  <c:v>38506.861507613801</c:v>
                </c:pt>
                <c:pt idx="12">
                  <c:v>38334.929364929005</c:v>
                </c:pt>
                <c:pt idx="13">
                  <c:v>38057.357185264802</c:v>
                </c:pt>
                <c:pt idx="14">
                  <c:v>37393.2614779574</c:v>
                </c:pt>
                <c:pt idx="15">
                  <c:v>36187.978678167397</c:v>
                </c:pt>
                <c:pt idx="16">
                  <c:v>34982.335360875804</c:v>
                </c:pt>
                <c:pt idx="17">
                  <c:v>32869.685661992196</c:v>
                </c:pt>
                <c:pt idx="18">
                  <c:v>30383.057635720801</c:v>
                </c:pt>
                <c:pt idx="19">
                  <c:v>27692.7444531818</c:v>
                </c:pt>
                <c:pt idx="20">
                  <c:v>25175.512079440803</c:v>
                </c:pt>
                <c:pt idx="21">
                  <c:v>23171.455140711598</c:v>
                </c:pt>
                <c:pt idx="22">
                  <c:v>21478.216391237202</c:v>
                </c:pt>
                <c:pt idx="23">
                  <c:v>19615.882585313881</c:v>
                </c:pt>
                <c:pt idx="24">
                  <c:v>18161.903610328442</c:v>
                </c:pt>
                <c:pt idx="25">
                  <c:v>17267.592295623341</c:v>
                </c:pt>
                <c:pt idx="26">
                  <c:v>16198.610555943082</c:v>
                </c:pt>
                <c:pt idx="27">
                  <c:v>15451.566993309281</c:v>
                </c:pt>
                <c:pt idx="28">
                  <c:v>15058.00317923866</c:v>
                </c:pt>
                <c:pt idx="29">
                  <c:v>14175.755442739681</c:v>
                </c:pt>
                <c:pt idx="30">
                  <c:v>14259.278478374539</c:v>
                </c:pt>
                <c:pt idx="31">
                  <c:v>14104.3663195525</c:v>
                </c:pt>
                <c:pt idx="32">
                  <c:v>14259.278478374539</c:v>
                </c:pt>
                <c:pt idx="33">
                  <c:v>14175.755442739681</c:v>
                </c:pt>
                <c:pt idx="34">
                  <c:v>14228.43155871706</c:v>
                </c:pt>
                <c:pt idx="35">
                  <c:v>14450.792798414101</c:v>
                </c:pt>
                <c:pt idx="36">
                  <c:v>14450.792798414101</c:v>
                </c:pt>
                <c:pt idx="37">
                  <c:v>14687.800887506661</c:v>
                </c:pt>
                <c:pt idx="38">
                  <c:v>14969.755773445781</c:v>
                </c:pt>
                <c:pt idx="39">
                  <c:v>14930.1880738359</c:v>
                </c:pt>
                <c:pt idx="40">
                  <c:v>14916.021279397459</c:v>
                </c:pt>
                <c:pt idx="41">
                  <c:v>14976.037732996181</c:v>
                </c:pt>
                <c:pt idx="42">
                  <c:v>15032.785749851641</c:v>
                </c:pt>
                <c:pt idx="43">
                  <c:v>15105.335740247881</c:v>
                </c:pt>
                <c:pt idx="44">
                  <c:v>15095.15861576114</c:v>
                </c:pt>
                <c:pt idx="45">
                  <c:v>15105.335740247881</c:v>
                </c:pt>
                <c:pt idx="46">
                  <c:v>15123.008940507181</c:v>
                </c:pt>
                <c:pt idx="47">
                  <c:v>15103.713436925482</c:v>
                </c:pt>
                <c:pt idx="48">
                  <c:v>15084.836041194521</c:v>
                </c:pt>
                <c:pt idx="49">
                  <c:v>15058.00317923866</c:v>
                </c:pt>
                <c:pt idx="50">
                  <c:v>15032.785749851641</c:v>
                </c:pt>
                <c:pt idx="51">
                  <c:v>14995.175514436041</c:v>
                </c:pt>
                <c:pt idx="52">
                  <c:v>14945.27964086284</c:v>
                </c:pt>
                <c:pt idx="53">
                  <c:v>14944.938818876881</c:v>
                </c:pt>
                <c:pt idx="54">
                  <c:v>14786.973527555241</c:v>
                </c:pt>
                <c:pt idx="55">
                  <c:v>14775.577240380562</c:v>
                </c:pt>
                <c:pt idx="56">
                  <c:v>14700.180752071439</c:v>
                </c:pt>
                <c:pt idx="57">
                  <c:v>14689.932294997901</c:v>
                </c:pt>
                <c:pt idx="58">
                  <c:v>14670.69834863524</c:v>
                </c:pt>
                <c:pt idx="59">
                  <c:v>14636.329020592841</c:v>
                </c:pt>
                <c:pt idx="60">
                  <c:v>14629.29984381276</c:v>
                </c:pt>
                <c:pt idx="61">
                  <c:v>14606.421503182641</c:v>
                </c:pt>
                <c:pt idx="62">
                  <c:v>14565.94777662092</c:v>
                </c:pt>
                <c:pt idx="63">
                  <c:v>14538.65326587394</c:v>
                </c:pt>
                <c:pt idx="64">
                  <c:v>14442.524651097439</c:v>
                </c:pt>
                <c:pt idx="65">
                  <c:v>14325.857062050862</c:v>
                </c:pt>
                <c:pt idx="66">
                  <c:v>14169.021097926161</c:v>
                </c:pt>
                <c:pt idx="67">
                  <c:v>14069.037693526399</c:v>
                </c:pt>
                <c:pt idx="68">
                  <c:v>14015.363808488581</c:v>
                </c:pt>
                <c:pt idx="69">
                  <c:v>13913.812479974102</c:v>
                </c:pt>
                <c:pt idx="70">
                  <c:v>13727.52208070396</c:v>
                </c:pt>
                <c:pt idx="71">
                  <c:v>13514.829245709081</c:v>
                </c:pt>
                <c:pt idx="72">
                  <c:v>13367.065651910822</c:v>
                </c:pt>
                <c:pt idx="73">
                  <c:v>12910.09449813802</c:v>
                </c:pt>
                <c:pt idx="74">
                  <c:v>12569.239646709661</c:v>
                </c:pt>
                <c:pt idx="75">
                  <c:v>12071.695934260641</c:v>
                </c:pt>
                <c:pt idx="76">
                  <c:v>11664.97954578982</c:v>
                </c:pt>
                <c:pt idx="77">
                  <c:v>11340.454093201921</c:v>
                </c:pt>
                <c:pt idx="78">
                  <c:v>11119.37632517032</c:v>
                </c:pt>
                <c:pt idx="79">
                  <c:v>10936.55174469854</c:v>
                </c:pt>
                <c:pt idx="80">
                  <c:v>10511.777145630982</c:v>
                </c:pt>
                <c:pt idx="81">
                  <c:v>9706.1572139158598</c:v>
                </c:pt>
                <c:pt idx="82">
                  <c:v>9379.1498454489792</c:v>
                </c:pt>
                <c:pt idx="83">
                  <c:v>8817.87703723704</c:v>
                </c:pt>
                <c:pt idx="84">
                  <c:v>8295.1239204521808</c:v>
                </c:pt>
                <c:pt idx="85">
                  <c:v>7847.4505969094407</c:v>
                </c:pt>
                <c:pt idx="86">
                  <c:v>7247.0186039255605</c:v>
                </c:pt>
                <c:pt idx="87">
                  <c:v>6656.0473036521598</c:v>
                </c:pt>
                <c:pt idx="88">
                  <c:v>6341.1150544159609</c:v>
                </c:pt>
                <c:pt idx="89">
                  <c:v>5936.3539781099998</c:v>
                </c:pt>
                <c:pt idx="90">
                  <c:v>5449.2051523954597</c:v>
                </c:pt>
                <c:pt idx="91">
                  <c:v>4957.0246332440602</c:v>
                </c:pt>
                <c:pt idx="92">
                  <c:v>4609.2314054283006</c:v>
                </c:pt>
                <c:pt idx="93">
                  <c:v>4311.2496845299602</c:v>
                </c:pt>
                <c:pt idx="94">
                  <c:v>3941.0669836071802</c:v>
                </c:pt>
                <c:pt idx="95">
                  <c:v>3677.6187956621202</c:v>
                </c:pt>
                <c:pt idx="96">
                  <c:v>3442.1566867995402</c:v>
                </c:pt>
                <c:pt idx="97">
                  <c:v>3243.9900507982002</c:v>
                </c:pt>
                <c:pt idx="98">
                  <c:v>3074.4522367700001</c:v>
                </c:pt>
              </c:numCache>
            </c:numRef>
          </c:yVal>
          <c:smooth val="0"/>
          <c:extLst>
            <c:ext xmlns:c16="http://schemas.microsoft.com/office/drawing/2014/chart" uri="{C3380CC4-5D6E-409C-BE32-E72D297353CC}">
              <c16:uniqueId val="{00000002-6928-49A3-9645-41F0D89C3649}"/>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9391920200116"/>
              <c:y val="0.880899679206765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DD9D-45A8-A9B1-0C796D40AA7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DD9D-45A8-A9B1-0C796D40AA7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DD9D-45A8-A9B1-0C796D40AA7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DD9D-45A8-A9B1-0C796D40AA7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5"/>
          <c:order val="0"/>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0-F68A-4BC0-877C-83F6177CFE3C}"/>
            </c:ext>
          </c:extLst>
        </c:ser>
        <c:ser>
          <c:idx val="4"/>
          <c:order val="1"/>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1-F68A-4BC0-877C-83F6177CFE3C}"/>
            </c:ext>
          </c:extLst>
        </c:ser>
        <c:ser>
          <c:idx val="1"/>
          <c:order val="2"/>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2-F68A-4BC0-877C-83F6177CFE3C}"/>
            </c:ext>
          </c:extLst>
        </c:ser>
        <c:ser>
          <c:idx val="2"/>
          <c:order val="3"/>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3-F68A-4BC0-877C-83F6177CFE3C}"/>
            </c:ext>
          </c:extLst>
        </c:ser>
        <c:ser>
          <c:idx val="3"/>
          <c:order val="4"/>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4-F68A-4BC0-877C-83F6177CFE3C}"/>
            </c:ext>
          </c:extLst>
        </c:ser>
        <c:ser>
          <c:idx val="0"/>
          <c:order val="5"/>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5-F68A-4BC0-877C-83F6177CFE3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6"/>
          <c:order val="0"/>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0-60A8-4E1C-B8BB-48D1E499DE45}"/>
            </c:ext>
          </c:extLst>
        </c:ser>
        <c:ser>
          <c:idx val="5"/>
          <c:order val="1"/>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1-60A8-4E1C-B8BB-48D1E499DE45}"/>
            </c:ext>
          </c:extLst>
        </c:ser>
        <c:ser>
          <c:idx val="4"/>
          <c:order val="2"/>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2-60A8-4E1C-B8BB-48D1E499DE45}"/>
            </c:ext>
          </c:extLst>
        </c:ser>
        <c:ser>
          <c:idx val="1"/>
          <c:order val="3"/>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3-60A8-4E1C-B8BB-48D1E499DE45}"/>
            </c:ext>
          </c:extLst>
        </c:ser>
        <c:ser>
          <c:idx val="2"/>
          <c:order val="4"/>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4-60A8-4E1C-B8BB-48D1E499DE45}"/>
            </c:ext>
          </c:extLst>
        </c:ser>
        <c:ser>
          <c:idx val="3"/>
          <c:order val="5"/>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5-60A8-4E1C-B8BB-48D1E499DE45}"/>
            </c:ext>
          </c:extLst>
        </c:ser>
        <c:ser>
          <c:idx val="0"/>
          <c:order val="6"/>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6-60A8-4E1C-B8BB-48D1E499DE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8"/>
          <c:order val="0"/>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1-34BC-4E18-95CF-A74AF7AB660C}"/>
            </c:ext>
          </c:extLst>
        </c:ser>
        <c:ser>
          <c:idx val="9"/>
          <c:order val="1"/>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2-34BC-4E18-95CF-A74AF7AB660C}"/>
            </c:ext>
          </c:extLst>
        </c:ser>
        <c:ser>
          <c:idx val="6"/>
          <c:order val="2"/>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3-34BC-4E18-95CF-A74AF7AB660C}"/>
            </c:ext>
          </c:extLst>
        </c:ser>
        <c:ser>
          <c:idx val="5"/>
          <c:order val="3"/>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4-34BC-4E18-95CF-A74AF7AB660C}"/>
            </c:ext>
          </c:extLst>
        </c:ser>
        <c:ser>
          <c:idx val="4"/>
          <c:order val="4"/>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5-34BC-4E18-95CF-A74AF7AB660C}"/>
            </c:ext>
          </c:extLst>
        </c:ser>
        <c:ser>
          <c:idx val="1"/>
          <c:order val="5"/>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6-34BC-4E18-95CF-A74AF7AB660C}"/>
            </c:ext>
          </c:extLst>
        </c:ser>
        <c:ser>
          <c:idx val="2"/>
          <c:order val="6"/>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7-34BC-4E18-95CF-A74AF7AB660C}"/>
            </c:ext>
          </c:extLst>
        </c:ser>
        <c:ser>
          <c:idx val="3"/>
          <c:order val="7"/>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8-34BC-4E18-95CF-A74AF7AB660C}"/>
            </c:ext>
          </c:extLst>
        </c:ser>
        <c:ser>
          <c:idx val="0"/>
          <c:order val="8"/>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9-34BC-4E18-95CF-A74AF7AB660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890FD-560B-4CCB-AFA8-D235E893BFB0}" type="datetimeFigureOut">
              <a:rPr lang="en-US" smtClean="0"/>
              <a:t>7/7/25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9015C-2265-44B2-B3E3-1508342A795D}" type="slidenum">
              <a:rPr lang="en-US" smtClean="0"/>
              <a:t>‹#›</a:t>
            </a:fld>
            <a:endParaRPr lang="en-US"/>
          </a:p>
        </p:txBody>
      </p:sp>
    </p:spTree>
    <p:extLst>
      <p:ext uri="{BB962C8B-B14F-4D97-AF65-F5344CB8AC3E}">
        <p14:creationId xmlns:p14="http://schemas.microsoft.com/office/powerpoint/2010/main" val="177741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25</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1120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32</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41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A8104-BD3D-40C3-A250-39FD07717D2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5039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67095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906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7927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EA8104-BD3D-40C3-A250-39FD07717D2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89543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8104-BD3D-40C3-A250-39FD07717D26}"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686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8104-BD3D-40C3-A250-39FD07717D26}" type="datetimeFigureOut">
              <a:rPr lang="en-US" smtClean="0"/>
              <a:t>7/7/25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29564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8104-BD3D-40C3-A250-39FD07717D26}" type="datetimeFigureOut">
              <a:rPr lang="en-US" smtClean="0"/>
              <a:t>7/7/25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85756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8104-BD3D-40C3-A250-39FD07717D26}" type="datetimeFigureOut">
              <a:rPr lang="en-US" smtClean="0"/>
              <a:t>7/7/25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0054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4174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9243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8104-BD3D-40C3-A250-39FD07717D26}" type="datetimeFigureOut">
              <a:rPr lang="en-US" smtClean="0"/>
              <a:t>7/7/25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96706-A999-4A56-9C84-1A771B824D83}" type="slidenum">
              <a:rPr lang="en-US" smtClean="0"/>
              <a:t>‹#›</a:t>
            </a:fld>
            <a:endParaRPr lang="en-US"/>
          </a:p>
        </p:txBody>
      </p:sp>
    </p:spTree>
    <p:extLst>
      <p:ext uri="{BB962C8B-B14F-4D97-AF65-F5344CB8AC3E}">
        <p14:creationId xmlns:p14="http://schemas.microsoft.com/office/powerpoint/2010/main" val="3107576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phys.org/news/2016-12-tibetan-mastiff-gained-high-altitude.html#jCp"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167" y="592799"/>
            <a:ext cx="9629666" cy="1121893"/>
          </a:xfrm>
        </p:spPr>
        <p:txBody>
          <a:bodyPr>
            <a:normAutofit/>
          </a:bodyPr>
          <a:lstStyle/>
          <a:p>
            <a:r>
              <a:rPr lang="en-US" dirty="0"/>
              <a:t>Human Population Genetics</a:t>
            </a:r>
          </a:p>
        </p:txBody>
      </p:sp>
      <p:sp>
        <p:nvSpPr>
          <p:cNvPr id="3" name="Subtitle 2"/>
          <p:cNvSpPr>
            <a:spLocks noGrp="1"/>
          </p:cNvSpPr>
          <p:nvPr>
            <p:ph type="subTitle" idx="1"/>
          </p:nvPr>
        </p:nvSpPr>
        <p:spPr>
          <a:xfrm>
            <a:off x="2895600" y="1859881"/>
            <a:ext cx="6400800" cy="1027010"/>
          </a:xfrm>
        </p:spPr>
        <p:txBody>
          <a:bodyPr>
            <a:normAutofit fontScale="85000" lnSpcReduction="20000"/>
          </a:bodyPr>
          <a:lstStyle/>
          <a:p>
            <a:r>
              <a:rPr lang="en-US" dirty="0"/>
              <a:t>Population Genomics</a:t>
            </a:r>
          </a:p>
          <a:p>
            <a:r>
              <a:rPr lang="en-US" dirty="0"/>
              <a:t>Cochabamba, Bolivia</a:t>
            </a:r>
          </a:p>
          <a:p>
            <a:r>
              <a:rPr lang="en-US"/>
              <a:t>Gen-Pob’25</a:t>
            </a:r>
            <a:endParaRPr lang="en-US" dirty="0"/>
          </a:p>
        </p:txBody>
      </p:sp>
      <p:pic>
        <p:nvPicPr>
          <p:cNvPr id="4" name="Picture 3"/>
          <p:cNvPicPr>
            <a:picLocks noChangeAspect="1"/>
          </p:cNvPicPr>
          <p:nvPr/>
        </p:nvPicPr>
        <p:blipFill>
          <a:blip r:embed="rId2"/>
          <a:stretch>
            <a:fillRect/>
          </a:stretch>
        </p:blipFill>
        <p:spPr>
          <a:xfrm>
            <a:off x="3657404" y="3032080"/>
            <a:ext cx="4877193" cy="3291840"/>
          </a:xfrm>
          <a:prstGeom prst="rect">
            <a:avLst/>
          </a:prstGeom>
        </p:spPr>
      </p:pic>
    </p:spTree>
    <p:extLst>
      <p:ext uri="{BB962C8B-B14F-4D97-AF65-F5344CB8AC3E}">
        <p14:creationId xmlns:p14="http://schemas.microsoft.com/office/powerpoint/2010/main" val="316924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36943" y="206328"/>
            <a:ext cx="3965131" cy="6517826"/>
            <a:chOff x="2656241" y="105043"/>
            <a:chExt cx="3965131" cy="6517826"/>
          </a:xfrm>
        </p:grpSpPr>
        <p:pic>
          <p:nvPicPr>
            <p:cNvPr id="3" name="Picture 2"/>
            <p:cNvPicPr>
              <a:picLocks noChangeAspect="1"/>
            </p:cNvPicPr>
            <p:nvPr/>
          </p:nvPicPr>
          <p:blipFill rotWithShape="1">
            <a:blip r:embed="rId2"/>
            <a:srcRect t="774" r="30212" b="22533"/>
            <a:stretch/>
          </p:blipFill>
          <p:spPr>
            <a:xfrm>
              <a:off x="2656241" y="105043"/>
              <a:ext cx="3965131" cy="6517826"/>
            </a:xfrm>
            <a:prstGeom prst="rect">
              <a:avLst/>
            </a:prstGeom>
          </p:spPr>
        </p:pic>
        <p:cxnSp>
          <p:nvCxnSpPr>
            <p:cNvPr id="19" name="Straight Connector 18"/>
            <p:cNvCxnSpPr/>
            <p:nvPr/>
          </p:nvCxnSpPr>
          <p:spPr>
            <a:xfrm flipH="1">
              <a:off x="2812411" y="4462091"/>
              <a:ext cx="156754" cy="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5471035" y="206328"/>
            <a:ext cx="1283565" cy="1200329"/>
            <a:chOff x="10384971" y="2233749"/>
            <a:chExt cx="1283565" cy="1200329"/>
          </a:xfrm>
        </p:grpSpPr>
        <p:sp>
          <p:nvSpPr>
            <p:cNvPr id="27" name="TextBox 26"/>
            <p:cNvSpPr txBox="1"/>
            <p:nvPr/>
          </p:nvSpPr>
          <p:spPr>
            <a:xfrm>
              <a:off x="10711543" y="2233749"/>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28" name="Oval 27"/>
            <p:cNvSpPr/>
            <p:nvPr/>
          </p:nvSpPr>
          <p:spPr>
            <a:xfrm>
              <a:off x="10528663" y="232518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528663" y="259950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528663" y="287382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538990" y="314814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84971" y="2233749"/>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5365" y="1730139"/>
            <a:ext cx="2715026" cy="2648288"/>
            <a:chOff x="65365" y="1730139"/>
            <a:chExt cx="2715026" cy="2648288"/>
          </a:xfrm>
        </p:grpSpPr>
        <p:sp>
          <p:nvSpPr>
            <p:cNvPr id="21" name="TextBox 20"/>
            <p:cNvSpPr txBox="1"/>
            <p:nvPr/>
          </p:nvSpPr>
          <p:spPr>
            <a:xfrm>
              <a:off x="65365" y="3520413"/>
              <a:ext cx="1401511" cy="646331"/>
            </a:xfrm>
            <a:prstGeom prst="rect">
              <a:avLst/>
            </a:prstGeom>
            <a:noFill/>
          </p:spPr>
          <p:txBody>
            <a:bodyPr wrap="square" rtlCol="0">
              <a:spAutoFit/>
            </a:bodyPr>
            <a:lstStyle/>
            <a:p>
              <a:pPr algn="ctr"/>
              <a:r>
                <a:rPr lang="en-US" dirty="0"/>
                <a:t>TMRCA = 130,000 YBP</a:t>
              </a:r>
            </a:p>
          </p:txBody>
        </p:sp>
        <p:cxnSp>
          <p:nvCxnSpPr>
            <p:cNvPr id="22" name="Straight Arrow Connector 21"/>
            <p:cNvCxnSpPr/>
            <p:nvPr/>
          </p:nvCxnSpPr>
          <p:spPr>
            <a:xfrm>
              <a:off x="1252160" y="4166744"/>
              <a:ext cx="209006" cy="211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183586" y="1730139"/>
              <a:ext cx="1238414" cy="646331"/>
            </a:xfrm>
            <a:prstGeom prst="rect">
              <a:avLst/>
            </a:prstGeom>
            <a:noFill/>
          </p:spPr>
          <p:txBody>
            <a:bodyPr wrap="square" rtlCol="0">
              <a:spAutoFit/>
            </a:bodyPr>
            <a:lstStyle/>
            <a:p>
              <a:pPr algn="ctr"/>
              <a:r>
                <a:rPr lang="en-US" dirty="0"/>
                <a:t>TMRCA = 57,000 YBP</a:t>
              </a:r>
            </a:p>
          </p:txBody>
        </p:sp>
        <p:cxnSp>
          <p:nvCxnSpPr>
            <p:cNvPr id="33" name="Straight Arrow Connector 32"/>
            <p:cNvCxnSpPr/>
            <p:nvPr/>
          </p:nvCxnSpPr>
          <p:spPr>
            <a:xfrm>
              <a:off x="2370323" y="2238233"/>
              <a:ext cx="410068" cy="1826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a:xfrm>
            <a:off x="5255972" y="206328"/>
            <a:ext cx="3431280" cy="6034214"/>
            <a:chOff x="5255972" y="206328"/>
            <a:chExt cx="3431280" cy="6034214"/>
          </a:xfrm>
        </p:grpSpPr>
        <p:sp>
          <p:nvSpPr>
            <p:cNvPr id="23" name="Right Brace 22"/>
            <p:cNvSpPr/>
            <p:nvPr/>
          </p:nvSpPr>
          <p:spPr>
            <a:xfrm>
              <a:off x="5255972" y="206328"/>
              <a:ext cx="171131" cy="350586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p:cNvSpPr txBox="1"/>
            <p:nvPr/>
          </p:nvSpPr>
          <p:spPr>
            <a:xfrm>
              <a:off x="5471035" y="1497594"/>
              <a:ext cx="3216217" cy="923330"/>
            </a:xfrm>
            <a:prstGeom prst="rect">
              <a:avLst/>
            </a:prstGeom>
            <a:noFill/>
          </p:spPr>
          <p:txBody>
            <a:bodyPr wrap="square" rtlCol="0">
              <a:spAutoFit/>
            </a:bodyPr>
            <a:lstStyle/>
            <a:p>
              <a:r>
                <a:rPr lang="en-US" i="1" dirty="0"/>
                <a:t>N</a:t>
              </a:r>
              <a:r>
                <a:rPr lang="en-US" i="1" baseline="-25000" dirty="0"/>
                <a:t>e</a:t>
              </a:r>
              <a:r>
                <a:rPr lang="en-US" dirty="0"/>
                <a:t> (Asia) = 80,000 females</a:t>
              </a:r>
            </a:p>
            <a:p>
              <a:r>
                <a:rPr lang="en-US" i="1" dirty="0"/>
                <a:t>N</a:t>
              </a:r>
              <a:r>
                <a:rPr lang="en-US" i="1" baseline="-25000" dirty="0"/>
                <a:t>e</a:t>
              </a:r>
              <a:r>
                <a:rPr lang="en-US" dirty="0"/>
                <a:t> (America) = 50,000 females</a:t>
              </a:r>
            </a:p>
            <a:p>
              <a:r>
                <a:rPr lang="en-US" i="1" dirty="0"/>
                <a:t>N</a:t>
              </a:r>
              <a:r>
                <a:rPr lang="en-US" i="1" baseline="-25000" dirty="0"/>
                <a:t>e</a:t>
              </a:r>
              <a:r>
                <a:rPr lang="en-US" dirty="0"/>
                <a:t> (Europe) = 40,000 females</a:t>
              </a:r>
            </a:p>
          </p:txBody>
        </p:sp>
        <p:sp>
          <p:nvSpPr>
            <p:cNvPr id="34" name="Right Brace 33"/>
            <p:cNvSpPr/>
            <p:nvPr/>
          </p:nvSpPr>
          <p:spPr>
            <a:xfrm>
              <a:off x="5255972" y="3889612"/>
              <a:ext cx="171131" cy="235093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p:cNvSpPr txBox="1"/>
            <p:nvPr/>
          </p:nvSpPr>
          <p:spPr>
            <a:xfrm>
              <a:off x="5348661" y="4880411"/>
              <a:ext cx="3216217" cy="369332"/>
            </a:xfrm>
            <a:prstGeom prst="rect">
              <a:avLst/>
            </a:prstGeom>
            <a:noFill/>
          </p:spPr>
          <p:txBody>
            <a:bodyPr wrap="square" rtlCol="0">
              <a:spAutoFit/>
            </a:bodyPr>
            <a:lstStyle/>
            <a:p>
              <a:pPr algn="ctr"/>
              <a:r>
                <a:rPr lang="en-US" i="1" dirty="0"/>
                <a:t>N</a:t>
              </a:r>
              <a:r>
                <a:rPr lang="en-US" i="1" baseline="-25000" dirty="0"/>
                <a:t>e</a:t>
              </a:r>
              <a:r>
                <a:rPr lang="en-US" dirty="0"/>
                <a:t> (Africa) = 90,000 females</a:t>
              </a:r>
            </a:p>
          </p:txBody>
        </p:sp>
      </p:grpSp>
      <p:sp>
        <p:nvSpPr>
          <p:cNvPr id="38" name="TextBox 37"/>
          <p:cNvSpPr txBox="1"/>
          <p:nvPr/>
        </p:nvSpPr>
        <p:spPr>
          <a:xfrm>
            <a:off x="8464731" y="454276"/>
            <a:ext cx="3545299"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Time to most recent common ancestor (TMRCA) for African lineages 2.3-times older than rest of the world (Lab 6)</a:t>
            </a:r>
          </a:p>
          <a:p>
            <a:pPr marL="285750" indent="-285750">
              <a:spcAft>
                <a:spcPts val="600"/>
              </a:spcAft>
              <a:buFont typeface="Arial" panose="020B0604020202020204" pitchFamily="34" charset="0"/>
              <a:buChar char="•"/>
            </a:pPr>
            <a:r>
              <a:rPr lang="en-US" sz="2000" dirty="0"/>
              <a:t>Present-day </a:t>
            </a:r>
            <a:r>
              <a:rPr lang="en-US" sz="2000" dirty="0" err="1"/>
              <a:t>mtDNA</a:t>
            </a:r>
            <a:r>
              <a:rPr lang="en-US" sz="2000" dirty="0"/>
              <a:t> variation throughout the world traces back to an African ancestor</a:t>
            </a:r>
          </a:p>
          <a:p>
            <a:pPr marL="285750" indent="-285750">
              <a:spcAft>
                <a:spcPts val="600"/>
              </a:spcAft>
              <a:buFont typeface="Arial" panose="020B0604020202020204" pitchFamily="34" charset="0"/>
              <a:buChar char="•"/>
            </a:pPr>
            <a:r>
              <a:rPr lang="en-US" sz="2000" dirty="0"/>
              <a:t>Larger effective population size in Africa</a:t>
            </a:r>
          </a:p>
          <a:p>
            <a:pPr marL="285750" indent="-285750">
              <a:spcAft>
                <a:spcPts val="600"/>
              </a:spcAft>
              <a:buFont typeface="Arial" panose="020B0604020202020204" pitchFamily="34" charset="0"/>
              <a:buChar char="•"/>
            </a:pPr>
            <a:r>
              <a:rPr lang="en-US" sz="2000" dirty="0"/>
              <a:t>Consistent with </a:t>
            </a:r>
            <a:r>
              <a:rPr lang="en-US" sz="2000" dirty="0" err="1"/>
              <a:t>OoA</a:t>
            </a:r>
            <a:r>
              <a:rPr lang="en-US" sz="2000" dirty="0"/>
              <a:t> hypothesis, but not multiregional hypothesis</a:t>
            </a:r>
          </a:p>
        </p:txBody>
      </p:sp>
      <p:sp>
        <p:nvSpPr>
          <p:cNvPr id="39" name="TextBox 38"/>
          <p:cNvSpPr txBox="1"/>
          <p:nvPr/>
        </p:nvSpPr>
        <p:spPr>
          <a:xfrm>
            <a:off x="237653" y="183404"/>
            <a:ext cx="2824428" cy="523220"/>
          </a:xfrm>
          <a:prstGeom prst="rect">
            <a:avLst/>
          </a:prstGeom>
          <a:noFill/>
        </p:spPr>
        <p:txBody>
          <a:bodyPr wrap="none" rtlCol="0">
            <a:spAutoFit/>
          </a:bodyPr>
          <a:lstStyle/>
          <a:p>
            <a:r>
              <a:rPr lang="en-US" sz="2800" dirty="0" err="1"/>
              <a:t>mtDNA</a:t>
            </a:r>
            <a:r>
              <a:rPr lang="en-US" sz="2800" dirty="0"/>
              <a:t> phylogeny</a:t>
            </a:r>
          </a:p>
        </p:txBody>
      </p:sp>
      <p:grpSp>
        <p:nvGrpSpPr>
          <p:cNvPr id="5" name="Group 4"/>
          <p:cNvGrpSpPr/>
          <p:nvPr/>
        </p:nvGrpSpPr>
        <p:grpSpPr>
          <a:xfrm>
            <a:off x="1551770" y="3120008"/>
            <a:ext cx="1206467" cy="1534808"/>
            <a:chOff x="1551770" y="3120008"/>
            <a:chExt cx="1206467" cy="1534808"/>
          </a:xfrm>
        </p:grpSpPr>
        <p:sp>
          <p:nvSpPr>
            <p:cNvPr id="2" name="Oval 1"/>
            <p:cNvSpPr/>
            <p:nvPr/>
          </p:nvSpPr>
          <p:spPr>
            <a:xfrm>
              <a:off x="1551770" y="44719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59140" y="3620751"/>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75357" y="3120008"/>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6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143897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2270125" y="293688"/>
            <a:ext cx="184150" cy="519112"/>
          </a:xfrm>
          <a:prstGeom prst="rect">
            <a:avLst/>
          </a:prstGeom>
          <a:noFill/>
          <a:ln w="9525">
            <a:noFill/>
            <a:miter lim="800000"/>
            <a:headEnd/>
            <a:tailEnd/>
          </a:ln>
        </p:spPr>
        <p:txBody>
          <a:bodyPr wrap="none">
            <a:spAutoFit/>
          </a:bodyPr>
          <a:lstStyle/>
          <a:p>
            <a:endParaRPr lang="en-US" sz="2800"/>
          </a:p>
        </p:txBody>
      </p:sp>
      <p:sp>
        <p:nvSpPr>
          <p:cNvPr id="48134" name="Text Box 6"/>
          <p:cNvSpPr txBox="1">
            <a:spLocks noChangeArrowheads="1"/>
          </p:cNvSpPr>
          <p:nvPr/>
        </p:nvSpPr>
        <p:spPr bwMode="auto">
          <a:xfrm>
            <a:off x="654572" y="174504"/>
            <a:ext cx="6147901" cy="523220"/>
          </a:xfrm>
          <a:prstGeom prst="rect">
            <a:avLst/>
          </a:prstGeom>
          <a:noFill/>
          <a:ln w="9525">
            <a:noFill/>
            <a:miter lim="800000"/>
            <a:headEnd/>
            <a:tailEnd/>
          </a:ln>
        </p:spPr>
        <p:txBody>
          <a:bodyPr wrap="none">
            <a:spAutoFit/>
          </a:bodyPr>
          <a:lstStyle/>
          <a:p>
            <a:r>
              <a:rPr lang="en-US" sz="2800" dirty="0"/>
              <a:t>Review: Effects of Variation in Population</a:t>
            </a:r>
          </a:p>
        </p:txBody>
      </p:sp>
      <p:grpSp>
        <p:nvGrpSpPr>
          <p:cNvPr id="2" name="Group 31"/>
          <p:cNvGrpSpPr>
            <a:grpSpLocks/>
          </p:cNvGrpSpPr>
          <p:nvPr/>
        </p:nvGrpSpPr>
        <p:grpSpPr bwMode="auto">
          <a:xfrm>
            <a:off x="1416572" y="812800"/>
            <a:ext cx="5867400" cy="2190028"/>
            <a:chOff x="576" y="528"/>
            <a:chExt cx="3648" cy="1617"/>
          </a:xfrm>
        </p:grpSpPr>
        <p:sp>
          <p:nvSpPr>
            <p:cNvPr id="36908" name="Line 7"/>
            <p:cNvSpPr>
              <a:spLocks noChangeShapeType="1"/>
            </p:cNvSpPr>
            <p:nvPr/>
          </p:nvSpPr>
          <p:spPr bwMode="auto">
            <a:xfrm>
              <a:off x="1104" y="528"/>
              <a:ext cx="0" cy="1256"/>
            </a:xfrm>
            <a:prstGeom prst="line">
              <a:avLst/>
            </a:prstGeom>
            <a:noFill/>
            <a:ln w="9525">
              <a:solidFill>
                <a:schemeClr val="tx1"/>
              </a:solidFill>
              <a:round/>
              <a:headEnd/>
              <a:tailEnd/>
            </a:ln>
          </p:spPr>
          <p:txBody>
            <a:bodyPr/>
            <a:lstStyle/>
            <a:p>
              <a:endParaRPr lang="en-US"/>
            </a:p>
          </p:txBody>
        </p:sp>
        <p:sp>
          <p:nvSpPr>
            <p:cNvPr id="36909" name="Line 8"/>
            <p:cNvSpPr>
              <a:spLocks noChangeShapeType="1"/>
            </p:cNvSpPr>
            <p:nvPr/>
          </p:nvSpPr>
          <p:spPr bwMode="auto">
            <a:xfrm>
              <a:off x="1104" y="1784"/>
              <a:ext cx="3120" cy="0"/>
            </a:xfrm>
            <a:prstGeom prst="line">
              <a:avLst/>
            </a:prstGeom>
            <a:noFill/>
            <a:ln w="9525">
              <a:solidFill>
                <a:schemeClr val="tx1"/>
              </a:solidFill>
              <a:round/>
              <a:headEnd/>
              <a:tailEnd/>
            </a:ln>
          </p:spPr>
          <p:txBody>
            <a:bodyPr/>
            <a:lstStyle/>
            <a:p>
              <a:endParaRPr lang="en-US"/>
            </a:p>
          </p:txBody>
        </p:sp>
        <p:sp>
          <p:nvSpPr>
            <p:cNvPr id="36910" name="Freeform 9"/>
            <p:cNvSpPr>
              <a:spLocks/>
            </p:cNvSpPr>
            <p:nvPr/>
          </p:nvSpPr>
          <p:spPr bwMode="auto">
            <a:xfrm>
              <a:off x="1104" y="672"/>
              <a:ext cx="3120" cy="1032"/>
            </a:xfrm>
            <a:custGeom>
              <a:avLst/>
              <a:gdLst>
                <a:gd name="T0" fmla="*/ 0 w 3120"/>
                <a:gd name="T1" fmla="*/ 1016 h 1032"/>
                <a:gd name="T2" fmla="*/ 432 w 3120"/>
                <a:gd name="T3" fmla="*/ 968 h 1032"/>
                <a:gd name="T4" fmla="*/ 864 w 3120"/>
                <a:gd name="T5" fmla="*/ 632 h 1032"/>
                <a:gd name="T6" fmla="*/ 1248 w 3120"/>
                <a:gd name="T7" fmla="*/ 632 h 1032"/>
                <a:gd name="T8" fmla="*/ 1536 w 3120"/>
                <a:gd name="T9" fmla="*/ 824 h 1032"/>
                <a:gd name="T10" fmla="*/ 1776 w 3120"/>
                <a:gd name="T11" fmla="*/ 920 h 1032"/>
                <a:gd name="T12" fmla="*/ 2064 w 3120"/>
                <a:gd name="T13" fmla="*/ 776 h 1032"/>
                <a:gd name="T14" fmla="*/ 2304 w 3120"/>
                <a:gd name="T15" fmla="*/ 440 h 1032"/>
                <a:gd name="T16" fmla="*/ 2496 w 3120"/>
                <a:gd name="T17" fmla="*/ 200 h 1032"/>
                <a:gd name="T18" fmla="*/ 2832 w 3120"/>
                <a:gd name="T19" fmla="*/ 56 h 1032"/>
                <a:gd name="T20" fmla="*/ 3072 w 3120"/>
                <a:gd name="T21" fmla="*/ 8 h 1032"/>
                <a:gd name="T22" fmla="*/ 3120 w 3120"/>
                <a:gd name="T23" fmla="*/ 8 h 1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0"/>
                <a:gd name="T37" fmla="*/ 0 h 1032"/>
                <a:gd name="T38" fmla="*/ 3120 w 3120"/>
                <a:gd name="T39" fmla="*/ 1032 h 1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0" h="1032">
                  <a:moveTo>
                    <a:pt x="0" y="1016"/>
                  </a:moveTo>
                  <a:cubicBezTo>
                    <a:pt x="144" y="1024"/>
                    <a:pt x="288" y="1032"/>
                    <a:pt x="432" y="968"/>
                  </a:cubicBezTo>
                  <a:cubicBezTo>
                    <a:pt x="576" y="904"/>
                    <a:pt x="728" y="688"/>
                    <a:pt x="864" y="632"/>
                  </a:cubicBezTo>
                  <a:cubicBezTo>
                    <a:pt x="1000" y="576"/>
                    <a:pt x="1136" y="600"/>
                    <a:pt x="1248" y="632"/>
                  </a:cubicBezTo>
                  <a:cubicBezTo>
                    <a:pt x="1360" y="664"/>
                    <a:pt x="1448" y="776"/>
                    <a:pt x="1536" y="824"/>
                  </a:cubicBezTo>
                  <a:cubicBezTo>
                    <a:pt x="1624" y="872"/>
                    <a:pt x="1688" y="928"/>
                    <a:pt x="1776" y="920"/>
                  </a:cubicBezTo>
                  <a:cubicBezTo>
                    <a:pt x="1864" y="912"/>
                    <a:pt x="1976" y="856"/>
                    <a:pt x="2064" y="776"/>
                  </a:cubicBezTo>
                  <a:cubicBezTo>
                    <a:pt x="2152" y="696"/>
                    <a:pt x="2232" y="536"/>
                    <a:pt x="2304" y="440"/>
                  </a:cubicBezTo>
                  <a:cubicBezTo>
                    <a:pt x="2376" y="344"/>
                    <a:pt x="2408" y="264"/>
                    <a:pt x="2496" y="200"/>
                  </a:cubicBezTo>
                  <a:cubicBezTo>
                    <a:pt x="2584" y="136"/>
                    <a:pt x="2736" y="88"/>
                    <a:pt x="2832" y="56"/>
                  </a:cubicBezTo>
                  <a:cubicBezTo>
                    <a:pt x="2928" y="24"/>
                    <a:pt x="3024" y="16"/>
                    <a:pt x="3072" y="8"/>
                  </a:cubicBezTo>
                  <a:cubicBezTo>
                    <a:pt x="3120" y="0"/>
                    <a:pt x="3120" y="4"/>
                    <a:pt x="3120" y="8"/>
                  </a:cubicBezTo>
                </a:path>
              </a:pathLst>
            </a:custGeom>
            <a:noFill/>
            <a:ln w="9525">
              <a:solidFill>
                <a:schemeClr val="tx1"/>
              </a:solidFill>
              <a:round/>
              <a:headEnd/>
              <a:tailEnd/>
            </a:ln>
          </p:spPr>
          <p:txBody>
            <a:bodyPr/>
            <a:lstStyle/>
            <a:p>
              <a:endParaRPr lang="en-US"/>
            </a:p>
          </p:txBody>
        </p:sp>
        <p:sp>
          <p:nvSpPr>
            <p:cNvPr id="36911" name="Text Box 11"/>
            <p:cNvSpPr txBox="1">
              <a:spLocks noChangeArrowheads="1"/>
            </p:cNvSpPr>
            <p:nvPr/>
          </p:nvSpPr>
          <p:spPr bwMode="auto">
            <a:xfrm>
              <a:off x="2544" y="1872"/>
              <a:ext cx="404" cy="273"/>
            </a:xfrm>
            <a:prstGeom prst="rect">
              <a:avLst/>
            </a:prstGeom>
            <a:noFill/>
            <a:ln w="9525">
              <a:noFill/>
              <a:miter lim="800000"/>
              <a:headEnd/>
              <a:tailEnd/>
            </a:ln>
          </p:spPr>
          <p:txBody>
            <a:bodyPr wrap="none">
              <a:spAutoFit/>
            </a:bodyPr>
            <a:lstStyle/>
            <a:p>
              <a:r>
                <a:rPr lang="en-US"/>
                <a:t>Time</a:t>
              </a:r>
            </a:p>
          </p:txBody>
        </p:sp>
        <p:sp>
          <p:nvSpPr>
            <p:cNvPr id="36912" name="Text Box 12"/>
            <p:cNvSpPr txBox="1">
              <a:spLocks noChangeArrowheads="1"/>
            </p:cNvSpPr>
            <p:nvPr/>
          </p:nvSpPr>
          <p:spPr bwMode="auto">
            <a:xfrm>
              <a:off x="576" y="1055"/>
              <a:ext cx="333" cy="386"/>
            </a:xfrm>
            <a:prstGeom prst="rect">
              <a:avLst/>
            </a:prstGeom>
            <a:noFill/>
            <a:ln w="9525">
              <a:noFill/>
              <a:miter lim="800000"/>
              <a:headEnd/>
              <a:tailEnd/>
            </a:ln>
          </p:spPr>
          <p:txBody>
            <a:bodyPr wrap="none">
              <a:spAutoFit/>
            </a:bodyPr>
            <a:lstStyle/>
            <a:p>
              <a:r>
                <a:rPr lang="en-US" sz="2800"/>
                <a:t>N</a:t>
              </a:r>
              <a:r>
                <a:rPr lang="en-US" sz="2800" baseline="-25000"/>
                <a:t>e</a:t>
              </a:r>
            </a:p>
          </p:txBody>
        </p:sp>
      </p:grpSp>
      <p:grpSp>
        <p:nvGrpSpPr>
          <p:cNvPr id="3" name="Group 48"/>
          <p:cNvGrpSpPr/>
          <p:nvPr/>
        </p:nvGrpSpPr>
        <p:grpSpPr>
          <a:xfrm>
            <a:off x="654572" y="3175000"/>
            <a:ext cx="6477000" cy="3417332"/>
            <a:chOff x="381000" y="3124200"/>
            <a:chExt cx="6477000" cy="3417332"/>
          </a:xfrm>
        </p:grpSpPr>
        <p:sp>
          <p:nvSpPr>
            <p:cNvPr id="48141" name="Text Box 13"/>
            <p:cNvSpPr txBox="1">
              <a:spLocks noChangeArrowheads="1"/>
            </p:cNvSpPr>
            <p:nvPr/>
          </p:nvSpPr>
          <p:spPr bwMode="auto">
            <a:xfrm>
              <a:off x="609600" y="3124200"/>
              <a:ext cx="6166303" cy="400110"/>
            </a:xfrm>
            <a:prstGeom prst="rect">
              <a:avLst/>
            </a:prstGeom>
            <a:noFill/>
            <a:ln w="9525">
              <a:noFill/>
              <a:miter lim="800000"/>
              <a:headEnd/>
              <a:tailEnd/>
            </a:ln>
          </p:spPr>
          <p:txBody>
            <a:bodyPr wrap="none">
              <a:spAutoFit/>
            </a:bodyPr>
            <a:lstStyle/>
            <a:p>
              <a:r>
                <a:rPr lang="en-US" sz="2000" dirty="0"/>
                <a:t>Changes in Population Size produce waves of coalescence</a:t>
              </a:r>
            </a:p>
          </p:txBody>
        </p:sp>
        <p:sp>
          <p:nvSpPr>
            <p:cNvPr id="48142" name="Line 14"/>
            <p:cNvSpPr>
              <a:spLocks noChangeShapeType="1"/>
            </p:cNvSpPr>
            <p:nvPr/>
          </p:nvSpPr>
          <p:spPr bwMode="auto">
            <a:xfrm>
              <a:off x="1828800" y="6032500"/>
              <a:ext cx="4953000" cy="0"/>
            </a:xfrm>
            <a:prstGeom prst="line">
              <a:avLst/>
            </a:prstGeom>
            <a:noFill/>
            <a:ln w="9525">
              <a:solidFill>
                <a:schemeClr val="tx1"/>
              </a:solidFill>
              <a:round/>
              <a:headEnd/>
              <a:tailEnd/>
            </a:ln>
          </p:spPr>
          <p:txBody>
            <a:bodyPr/>
            <a:lstStyle/>
            <a:p>
              <a:endParaRPr lang="en-US"/>
            </a:p>
          </p:txBody>
        </p:sp>
        <p:sp>
          <p:nvSpPr>
            <p:cNvPr id="48143" name="Text Box 15"/>
            <p:cNvSpPr txBox="1">
              <a:spLocks noChangeArrowheads="1"/>
            </p:cNvSpPr>
            <p:nvPr/>
          </p:nvSpPr>
          <p:spPr bwMode="auto">
            <a:xfrm>
              <a:off x="4114800" y="6172200"/>
              <a:ext cx="649537" cy="369332"/>
            </a:xfrm>
            <a:prstGeom prst="rect">
              <a:avLst/>
            </a:prstGeom>
            <a:noFill/>
            <a:ln w="9525">
              <a:noFill/>
              <a:miter lim="800000"/>
              <a:headEnd/>
              <a:tailEnd/>
            </a:ln>
          </p:spPr>
          <p:txBody>
            <a:bodyPr wrap="none">
              <a:spAutoFit/>
            </a:bodyPr>
            <a:lstStyle/>
            <a:p>
              <a:r>
                <a:rPr lang="en-US"/>
                <a:t>Time</a:t>
              </a:r>
            </a:p>
          </p:txBody>
        </p:sp>
        <p:sp>
          <p:nvSpPr>
            <p:cNvPr id="48144" name="Line 16"/>
            <p:cNvSpPr>
              <a:spLocks noChangeShapeType="1"/>
            </p:cNvSpPr>
            <p:nvPr/>
          </p:nvSpPr>
          <p:spPr bwMode="auto">
            <a:xfrm flipV="1">
              <a:off x="4724400" y="5486400"/>
              <a:ext cx="0" cy="533400"/>
            </a:xfrm>
            <a:prstGeom prst="line">
              <a:avLst/>
            </a:prstGeom>
            <a:noFill/>
            <a:ln w="9525">
              <a:solidFill>
                <a:schemeClr val="tx1"/>
              </a:solidFill>
              <a:round/>
              <a:headEnd/>
              <a:tailEnd/>
            </a:ln>
          </p:spPr>
          <p:txBody>
            <a:bodyPr/>
            <a:lstStyle/>
            <a:p>
              <a:endParaRPr lang="en-US"/>
            </a:p>
          </p:txBody>
        </p:sp>
        <p:sp>
          <p:nvSpPr>
            <p:cNvPr id="48145" name="Line 17"/>
            <p:cNvSpPr>
              <a:spLocks noChangeShapeType="1"/>
            </p:cNvSpPr>
            <p:nvPr/>
          </p:nvSpPr>
          <p:spPr bwMode="auto">
            <a:xfrm flipV="1">
              <a:off x="4876800" y="5486400"/>
              <a:ext cx="0" cy="533400"/>
            </a:xfrm>
            <a:prstGeom prst="line">
              <a:avLst/>
            </a:prstGeom>
            <a:noFill/>
            <a:ln w="9525">
              <a:solidFill>
                <a:schemeClr val="tx1"/>
              </a:solidFill>
              <a:round/>
              <a:headEnd/>
              <a:tailEnd/>
            </a:ln>
          </p:spPr>
          <p:txBody>
            <a:bodyPr/>
            <a:lstStyle/>
            <a:p>
              <a:endParaRPr lang="en-US"/>
            </a:p>
          </p:txBody>
        </p:sp>
        <p:sp>
          <p:nvSpPr>
            <p:cNvPr id="48146" name="Line 18"/>
            <p:cNvSpPr>
              <a:spLocks noChangeShapeType="1"/>
            </p:cNvSpPr>
            <p:nvPr/>
          </p:nvSpPr>
          <p:spPr bwMode="auto">
            <a:xfrm flipV="1">
              <a:off x="5410200" y="5486400"/>
              <a:ext cx="0" cy="533400"/>
            </a:xfrm>
            <a:prstGeom prst="line">
              <a:avLst/>
            </a:prstGeom>
            <a:noFill/>
            <a:ln w="9525">
              <a:solidFill>
                <a:schemeClr val="tx1"/>
              </a:solidFill>
              <a:round/>
              <a:headEnd/>
              <a:tailEnd/>
            </a:ln>
          </p:spPr>
          <p:txBody>
            <a:bodyPr/>
            <a:lstStyle/>
            <a:p>
              <a:endParaRPr lang="en-US"/>
            </a:p>
          </p:txBody>
        </p:sp>
        <p:sp>
          <p:nvSpPr>
            <p:cNvPr id="48147" name="Line 19"/>
            <p:cNvSpPr>
              <a:spLocks noChangeShapeType="1"/>
            </p:cNvSpPr>
            <p:nvPr/>
          </p:nvSpPr>
          <p:spPr bwMode="auto">
            <a:xfrm flipV="1">
              <a:off x="4953000" y="5486400"/>
              <a:ext cx="0" cy="533400"/>
            </a:xfrm>
            <a:prstGeom prst="line">
              <a:avLst/>
            </a:prstGeom>
            <a:noFill/>
            <a:ln w="9525">
              <a:solidFill>
                <a:schemeClr val="tx1"/>
              </a:solidFill>
              <a:round/>
              <a:headEnd/>
              <a:tailEnd/>
            </a:ln>
          </p:spPr>
          <p:txBody>
            <a:bodyPr/>
            <a:lstStyle/>
            <a:p>
              <a:endParaRPr lang="en-US"/>
            </a:p>
          </p:txBody>
        </p:sp>
        <p:sp>
          <p:nvSpPr>
            <p:cNvPr id="48148" name="Line 20"/>
            <p:cNvSpPr>
              <a:spLocks noChangeShapeType="1"/>
            </p:cNvSpPr>
            <p:nvPr/>
          </p:nvSpPr>
          <p:spPr bwMode="auto">
            <a:xfrm flipV="1">
              <a:off x="5791200" y="5486400"/>
              <a:ext cx="0" cy="533400"/>
            </a:xfrm>
            <a:prstGeom prst="line">
              <a:avLst/>
            </a:prstGeom>
            <a:noFill/>
            <a:ln w="9525">
              <a:solidFill>
                <a:schemeClr val="tx1"/>
              </a:solidFill>
              <a:round/>
              <a:headEnd/>
              <a:tailEnd/>
            </a:ln>
          </p:spPr>
          <p:txBody>
            <a:bodyPr/>
            <a:lstStyle/>
            <a:p>
              <a:endParaRPr lang="en-US"/>
            </a:p>
          </p:txBody>
        </p:sp>
        <p:sp>
          <p:nvSpPr>
            <p:cNvPr id="48149" name="Line 21"/>
            <p:cNvSpPr>
              <a:spLocks noChangeShapeType="1"/>
            </p:cNvSpPr>
            <p:nvPr/>
          </p:nvSpPr>
          <p:spPr bwMode="auto">
            <a:xfrm flipV="1">
              <a:off x="6096000" y="5486400"/>
              <a:ext cx="0" cy="533400"/>
            </a:xfrm>
            <a:prstGeom prst="line">
              <a:avLst/>
            </a:prstGeom>
            <a:noFill/>
            <a:ln w="9525">
              <a:solidFill>
                <a:schemeClr val="tx1"/>
              </a:solidFill>
              <a:round/>
              <a:headEnd/>
              <a:tailEnd/>
            </a:ln>
          </p:spPr>
          <p:txBody>
            <a:bodyPr/>
            <a:lstStyle/>
            <a:p>
              <a:endParaRPr lang="en-US"/>
            </a:p>
          </p:txBody>
        </p:sp>
        <p:sp>
          <p:nvSpPr>
            <p:cNvPr id="48150" name="Line 22"/>
            <p:cNvSpPr>
              <a:spLocks noChangeShapeType="1"/>
            </p:cNvSpPr>
            <p:nvPr/>
          </p:nvSpPr>
          <p:spPr bwMode="auto">
            <a:xfrm flipV="1">
              <a:off x="4343400" y="5486400"/>
              <a:ext cx="0" cy="533400"/>
            </a:xfrm>
            <a:prstGeom prst="line">
              <a:avLst/>
            </a:prstGeom>
            <a:noFill/>
            <a:ln w="9525">
              <a:solidFill>
                <a:schemeClr val="tx1"/>
              </a:solidFill>
              <a:round/>
              <a:headEnd/>
              <a:tailEnd/>
            </a:ln>
          </p:spPr>
          <p:txBody>
            <a:bodyPr/>
            <a:lstStyle/>
            <a:p>
              <a:endParaRPr lang="en-US"/>
            </a:p>
          </p:txBody>
        </p:sp>
        <p:sp>
          <p:nvSpPr>
            <p:cNvPr id="48151" name="Line 23"/>
            <p:cNvSpPr>
              <a:spLocks noChangeShapeType="1"/>
            </p:cNvSpPr>
            <p:nvPr/>
          </p:nvSpPr>
          <p:spPr bwMode="auto">
            <a:xfrm flipV="1">
              <a:off x="2209800" y="5486400"/>
              <a:ext cx="0" cy="533400"/>
            </a:xfrm>
            <a:prstGeom prst="line">
              <a:avLst/>
            </a:prstGeom>
            <a:noFill/>
            <a:ln w="9525">
              <a:solidFill>
                <a:schemeClr val="tx1"/>
              </a:solidFill>
              <a:round/>
              <a:headEnd/>
              <a:tailEnd/>
            </a:ln>
          </p:spPr>
          <p:txBody>
            <a:bodyPr/>
            <a:lstStyle/>
            <a:p>
              <a:endParaRPr lang="en-US"/>
            </a:p>
          </p:txBody>
        </p:sp>
        <p:sp>
          <p:nvSpPr>
            <p:cNvPr id="48152" name="Line 24"/>
            <p:cNvSpPr>
              <a:spLocks noChangeShapeType="1"/>
            </p:cNvSpPr>
            <p:nvPr/>
          </p:nvSpPr>
          <p:spPr bwMode="auto">
            <a:xfrm flipV="1">
              <a:off x="2819400" y="5486400"/>
              <a:ext cx="0" cy="533400"/>
            </a:xfrm>
            <a:prstGeom prst="line">
              <a:avLst/>
            </a:prstGeom>
            <a:noFill/>
            <a:ln w="9525">
              <a:solidFill>
                <a:schemeClr val="tx1"/>
              </a:solidFill>
              <a:round/>
              <a:headEnd/>
              <a:tailEnd/>
            </a:ln>
          </p:spPr>
          <p:txBody>
            <a:bodyPr/>
            <a:lstStyle/>
            <a:p>
              <a:endParaRPr lang="en-US"/>
            </a:p>
          </p:txBody>
        </p:sp>
        <p:sp>
          <p:nvSpPr>
            <p:cNvPr id="48153" name="Line 25"/>
            <p:cNvSpPr>
              <a:spLocks noChangeShapeType="1"/>
            </p:cNvSpPr>
            <p:nvPr/>
          </p:nvSpPr>
          <p:spPr bwMode="auto">
            <a:xfrm>
              <a:off x="1219200" y="4572000"/>
              <a:ext cx="990600" cy="0"/>
            </a:xfrm>
            <a:prstGeom prst="line">
              <a:avLst/>
            </a:prstGeom>
            <a:noFill/>
            <a:ln w="9525">
              <a:solidFill>
                <a:schemeClr val="tx1"/>
              </a:solidFill>
              <a:round/>
              <a:headEnd/>
              <a:tailEnd/>
            </a:ln>
          </p:spPr>
          <p:txBody>
            <a:bodyPr/>
            <a:lstStyle/>
            <a:p>
              <a:endParaRPr lang="en-US"/>
            </a:p>
          </p:txBody>
        </p:sp>
        <p:sp>
          <p:nvSpPr>
            <p:cNvPr id="48154" name="Line 26"/>
            <p:cNvSpPr>
              <a:spLocks noChangeShapeType="1"/>
            </p:cNvSpPr>
            <p:nvPr/>
          </p:nvSpPr>
          <p:spPr bwMode="auto">
            <a:xfrm>
              <a:off x="2209800" y="4191000"/>
              <a:ext cx="0" cy="914400"/>
            </a:xfrm>
            <a:prstGeom prst="line">
              <a:avLst/>
            </a:prstGeom>
            <a:noFill/>
            <a:ln w="9525">
              <a:solidFill>
                <a:schemeClr val="tx1"/>
              </a:solidFill>
              <a:round/>
              <a:headEnd/>
              <a:tailEnd/>
            </a:ln>
          </p:spPr>
          <p:txBody>
            <a:bodyPr/>
            <a:lstStyle/>
            <a:p>
              <a:endParaRPr lang="en-US"/>
            </a:p>
          </p:txBody>
        </p:sp>
        <p:sp>
          <p:nvSpPr>
            <p:cNvPr id="48155" name="Line 27"/>
            <p:cNvSpPr>
              <a:spLocks noChangeShapeType="1"/>
            </p:cNvSpPr>
            <p:nvPr/>
          </p:nvSpPr>
          <p:spPr bwMode="auto">
            <a:xfrm>
              <a:off x="2209800" y="4191000"/>
              <a:ext cx="533400" cy="0"/>
            </a:xfrm>
            <a:prstGeom prst="line">
              <a:avLst/>
            </a:prstGeom>
            <a:noFill/>
            <a:ln w="9525">
              <a:solidFill>
                <a:schemeClr val="tx1"/>
              </a:solidFill>
              <a:round/>
              <a:headEnd/>
              <a:tailEnd/>
            </a:ln>
          </p:spPr>
          <p:txBody>
            <a:bodyPr/>
            <a:lstStyle/>
            <a:p>
              <a:endParaRPr lang="en-US"/>
            </a:p>
          </p:txBody>
        </p:sp>
        <p:sp>
          <p:nvSpPr>
            <p:cNvPr id="48156" name="Line 28"/>
            <p:cNvSpPr>
              <a:spLocks noChangeShapeType="1"/>
            </p:cNvSpPr>
            <p:nvPr/>
          </p:nvSpPr>
          <p:spPr bwMode="auto">
            <a:xfrm>
              <a:off x="2209800" y="5105400"/>
              <a:ext cx="2590800" cy="0"/>
            </a:xfrm>
            <a:prstGeom prst="line">
              <a:avLst/>
            </a:prstGeom>
            <a:noFill/>
            <a:ln w="9525">
              <a:solidFill>
                <a:schemeClr val="tx1"/>
              </a:solidFill>
              <a:round/>
              <a:headEnd/>
              <a:tailEnd/>
            </a:ln>
          </p:spPr>
          <p:txBody>
            <a:bodyPr/>
            <a:lstStyle/>
            <a:p>
              <a:endParaRPr lang="en-US"/>
            </a:p>
          </p:txBody>
        </p:sp>
        <p:sp>
          <p:nvSpPr>
            <p:cNvPr id="48157" name="Line 29"/>
            <p:cNvSpPr>
              <a:spLocks noChangeShapeType="1"/>
            </p:cNvSpPr>
            <p:nvPr/>
          </p:nvSpPr>
          <p:spPr bwMode="auto">
            <a:xfrm>
              <a:off x="2743200" y="3962400"/>
              <a:ext cx="0" cy="533400"/>
            </a:xfrm>
            <a:prstGeom prst="line">
              <a:avLst/>
            </a:prstGeom>
            <a:noFill/>
            <a:ln w="9525">
              <a:solidFill>
                <a:schemeClr val="tx1"/>
              </a:solidFill>
              <a:round/>
              <a:headEnd/>
              <a:tailEnd/>
            </a:ln>
          </p:spPr>
          <p:txBody>
            <a:bodyPr/>
            <a:lstStyle/>
            <a:p>
              <a:endParaRPr lang="en-US"/>
            </a:p>
          </p:txBody>
        </p:sp>
        <p:sp>
          <p:nvSpPr>
            <p:cNvPr id="48158" name="Line 30"/>
            <p:cNvSpPr>
              <a:spLocks noChangeShapeType="1"/>
            </p:cNvSpPr>
            <p:nvPr/>
          </p:nvSpPr>
          <p:spPr bwMode="auto">
            <a:xfrm>
              <a:off x="2743200" y="3962400"/>
              <a:ext cx="2590800" cy="0"/>
            </a:xfrm>
            <a:prstGeom prst="line">
              <a:avLst/>
            </a:prstGeom>
            <a:noFill/>
            <a:ln w="9525">
              <a:solidFill>
                <a:schemeClr val="tx1"/>
              </a:solidFill>
              <a:round/>
              <a:headEnd/>
              <a:tailEnd/>
            </a:ln>
          </p:spPr>
          <p:txBody>
            <a:bodyPr/>
            <a:lstStyle/>
            <a:p>
              <a:endParaRPr lang="en-US"/>
            </a:p>
          </p:txBody>
        </p:sp>
        <p:sp>
          <p:nvSpPr>
            <p:cNvPr id="48160" name="Line 32"/>
            <p:cNvSpPr>
              <a:spLocks noChangeShapeType="1"/>
            </p:cNvSpPr>
            <p:nvPr/>
          </p:nvSpPr>
          <p:spPr bwMode="auto">
            <a:xfrm>
              <a:off x="2743200" y="4495800"/>
              <a:ext cx="1905000" cy="0"/>
            </a:xfrm>
            <a:prstGeom prst="line">
              <a:avLst/>
            </a:prstGeom>
            <a:noFill/>
            <a:ln w="9525">
              <a:solidFill>
                <a:schemeClr val="tx1"/>
              </a:solidFill>
              <a:round/>
              <a:headEnd/>
              <a:tailEnd/>
            </a:ln>
          </p:spPr>
          <p:txBody>
            <a:bodyPr/>
            <a:lstStyle/>
            <a:p>
              <a:endParaRPr lang="en-US"/>
            </a:p>
          </p:txBody>
        </p:sp>
        <p:sp>
          <p:nvSpPr>
            <p:cNvPr id="48161" name="Line 33"/>
            <p:cNvSpPr>
              <a:spLocks noChangeShapeType="1"/>
            </p:cNvSpPr>
            <p:nvPr/>
          </p:nvSpPr>
          <p:spPr bwMode="auto">
            <a:xfrm>
              <a:off x="4648200" y="4343400"/>
              <a:ext cx="0" cy="304800"/>
            </a:xfrm>
            <a:prstGeom prst="line">
              <a:avLst/>
            </a:prstGeom>
            <a:noFill/>
            <a:ln w="9525">
              <a:solidFill>
                <a:schemeClr val="tx1"/>
              </a:solidFill>
              <a:round/>
              <a:headEnd/>
              <a:tailEnd/>
            </a:ln>
          </p:spPr>
          <p:txBody>
            <a:bodyPr/>
            <a:lstStyle/>
            <a:p>
              <a:endParaRPr lang="en-US"/>
            </a:p>
          </p:txBody>
        </p:sp>
        <p:sp>
          <p:nvSpPr>
            <p:cNvPr id="48162" name="Line 34"/>
            <p:cNvSpPr>
              <a:spLocks noChangeShapeType="1"/>
            </p:cNvSpPr>
            <p:nvPr/>
          </p:nvSpPr>
          <p:spPr bwMode="auto">
            <a:xfrm>
              <a:off x="4648200" y="4343400"/>
              <a:ext cx="1066800" cy="0"/>
            </a:xfrm>
            <a:prstGeom prst="line">
              <a:avLst/>
            </a:prstGeom>
            <a:noFill/>
            <a:ln w="9525">
              <a:solidFill>
                <a:schemeClr val="tx1"/>
              </a:solidFill>
              <a:round/>
              <a:headEnd/>
              <a:tailEnd/>
            </a:ln>
          </p:spPr>
          <p:txBody>
            <a:bodyPr/>
            <a:lstStyle/>
            <a:p>
              <a:endParaRPr lang="en-US"/>
            </a:p>
          </p:txBody>
        </p:sp>
        <p:sp>
          <p:nvSpPr>
            <p:cNvPr id="48163" name="Line 35"/>
            <p:cNvSpPr>
              <a:spLocks noChangeShapeType="1"/>
            </p:cNvSpPr>
            <p:nvPr/>
          </p:nvSpPr>
          <p:spPr bwMode="auto">
            <a:xfrm>
              <a:off x="5715000" y="4191000"/>
              <a:ext cx="0" cy="304800"/>
            </a:xfrm>
            <a:prstGeom prst="line">
              <a:avLst/>
            </a:prstGeom>
            <a:noFill/>
            <a:ln w="9525">
              <a:solidFill>
                <a:schemeClr val="tx1"/>
              </a:solidFill>
              <a:round/>
              <a:headEnd/>
              <a:tailEnd/>
            </a:ln>
          </p:spPr>
          <p:txBody>
            <a:bodyPr/>
            <a:lstStyle/>
            <a:p>
              <a:endParaRPr lang="en-US"/>
            </a:p>
          </p:txBody>
        </p:sp>
        <p:sp>
          <p:nvSpPr>
            <p:cNvPr id="48164" name="Line 36"/>
            <p:cNvSpPr>
              <a:spLocks noChangeShapeType="1"/>
            </p:cNvSpPr>
            <p:nvPr/>
          </p:nvSpPr>
          <p:spPr bwMode="auto">
            <a:xfrm>
              <a:off x="5715000" y="4191000"/>
              <a:ext cx="1143000" cy="0"/>
            </a:xfrm>
            <a:prstGeom prst="line">
              <a:avLst/>
            </a:prstGeom>
            <a:noFill/>
            <a:ln w="9525">
              <a:solidFill>
                <a:schemeClr val="tx1"/>
              </a:solidFill>
              <a:round/>
              <a:headEnd/>
              <a:tailEnd/>
            </a:ln>
          </p:spPr>
          <p:txBody>
            <a:bodyPr/>
            <a:lstStyle/>
            <a:p>
              <a:endParaRPr lang="en-US"/>
            </a:p>
          </p:txBody>
        </p:sp>
        <p:sp>
          <p:nvSpPr>
            <p:cNvPr id="48165" name="Line 37"/>
            <p:cNvSpPr>
              <a:spLocks noChangeShapeType="1"/>
            </p:cNvSpPr>
            <p:nvPr/>
          </p:nvSpPr>
          <p:spPr bwMode="auto">
            <a:xfrm>
              <a:off x="5715000" y="4495800"/>
              <a:ext cx="1143000" cy="0"/>
            </a:xfrm>
            <a:prstGeom prst="line">
              <a:avLst/>
            </a:prstGeom>
            <a:noFill/>
            <a:ln w="9525">
              <a:solidFill>
                <a:schemeClr val="tx1"/>
              </a:solidFill>
              <a:round/>
              <a:headEnd/>
              <a:tailEnd/>
            </a:ln>
          </p:spPr>
          <p:txBody>
            <a:bodyPr/>
            <a:lstStyle/>
            <a:p>
              <a:endParaRPr lang="en-US"/>
            </a:p>
          </p:txBody>
        </p:sp>
        <p:sp>
          <p:nvSpPr>
            <p:cNvPr id="48166" name="Line 38"/>
            <p:cNvSpPr>
              <a:spLocks noChangeShapeType="1"/>
            </p:cNvSpPr>
            <p:nvPr/>
          </p:nvSpPr>
          <p:spPr bwMode="auto">
            <a:xfrm>
              <a:off x="6858000" y="3810000"/>
              <a:ext cx="0" cy="2209800"/>
            </a:xfrm>
            <a:prstGeom prst="line">
              <a:avLst/>
            </a:prstGeom>
            <a:noFill/>
            <a:ln w="9525">
              <a:solidFill>
                <a:schemeClr val="tx1"/>
              </a:solidFill>
              <a:prstDash val="dash"/>
              <a:round/>
              <a:headEnd/>
              <a:tailEnd/>
            </a:ln>
          </p:spPr>
          <p:txBody>
            <a:bodyPr/>
            <a:lstStyle/>
            <a:p>
              <a:endParaRPr lang="en-US"/>
            </a:p>
          </p:txBody>
        </p:sp>
        <p:sp>
          <p:nvSpPr>
            <p:cNvPr id="48167" name="Line 39"/>
            <p:cNvSpPr>
              <a:spLocks noChangeShapeType="1"/>
            </p:cNvSpPr>
            <p:nvPr/>
          </p:nvSpPr>
          <p:spPr bwMode="auto">
            <a:xfrm>
              <a:off x="5334000" y="3886200"/>
              <a:ext cx="0" cy="228600"/>
            </a:xfrm>
            <a:prstGeom prst="line">
              <a:avLst/>
            </a:prstGeom>
            <a:noFill/>
            <a:ln w="9525">
              <a:solidFill>
                <a:schemeClr val="tx1"/>
              </a:solidFill>
              <a:round/>
              <a:headEnd/>
              <a:tailEnd/>
            </a:ln>
          </p:spPr>
          <p:txBody>
            <a:bodyPr/>
            <a:lstStyle/>
            <a:p>
              <a:endParaRPr lang="en-US"/>
            </a:p>
          </p:txBody>
        </p:sp>
        <p:sp>
          <p:nvSpPr>
            <p:cNvPr id="48168" name="Line 40"/>
            <p:cNvSpPr>
              <a:spLocks noChangeShapeType="1"/>
            </p:cNvSpPr>
            <p:nvPr/>
          </p:nvSpPr>
          <p:spPr bwMode="auto">
            <a:xfrm>
              <a:off x="5334000" y="3886200"/>
              <a:ext cx="762000" cy="0"/>
            </a:xfrm>
            <a:prstGeom prst="line">
              <a:avLst/>
            </a:prstGeom>
            <a:noFill/>
            <a:ln w="9525">
              <a:solidFill>
                <a:schemeClr val="tx1"/>
              </a:solidFill>
              <a:round/>
              <a:headEnd/>
              <a:tailEnd/>
            </a:ln>
          </p:spPr>
          <p:txBody>
            <a:bodyPr/>
            <a:lstStyle/>
            <a:p>
              <a:endParaRPr lang="en-US"/>
            </a:p>
          </p:txBody>
        </p:sp>
        <p:sp>
          <p:nvSpPr>
            <p:cNvPr id="48169" name="Line 41"/>
            <p:cNvSpPr>
              <a:spLocks noChangeShapeType="1"/>
            </p:cNvSpPr>
            <p:nvPr/>
          </p:nvSpPr>
          <p:spPr bwMode="auto">
            <a:xfrm>
              <a:off x="5334000" y="4114800"/>
              <a:ext cx="1524000" cy="0"/>
            </a:xfrm>
            <a:prstGeom prst="line">
              <a:avLst/>
            </a:prstGeom>
            <a:noFill/>
            <a:ln w="9525">
              <a:solidFill>
                <a:schemeClr val="tx1"/>
              </a:solidFill>
              <a:round/>
              <a:headEnd/>
              <a:tailEnd/>
            </a:ln>
          </p:spPr>
          <p:txBody>
            <a:bodyPr/>
            <a:lstStyle/>
            <a:p>
              <a:endParaRPr lang="en-US"/>
            </a:p>
          </p:txBody>
        </p:sp>
        <p:sp>
          <p:nvSpPr>
            <p:cNvPr id="48170" name="Line 42"/>
            <p:cNvSpPr>
              <a:spLocks noChangeShapeType="1"/>
            </p:cNvSpPr>
            <p:nvPr/>
          </p:nvSpPr>
          <p:spPr bwMode="auto">
            <a:xfrm>
              <a:off x="6096000" y="3733800"/>
              <a:ext cx="0" cy="304800"/>
            </a:xfrm>
            <a:prstGeom prst="line">
              <a:avLst/>
            </a:prstGeom>
            <a:noFill/>
            <a:ln w="9525">
              <a:solidFill>
                <a:schemeClr val="tx1"/>
              </a:solidFill>
              <a:round/>
              <a:headEnd/>
              <a:tailEnd/>
            </a:ln>
          </p:spPr>
          <p:txBody>
            <a:bodyPr/>
            <a:lstStyle/>
            <a:p>
              <a:endParaRPr lang="en-US"/>
            </a:p>
          </p:txBody>
        </p:sp>
        <p:sp>
          <p:nvSpPr>
            <p:cNvPr id="48171" name="Line 43"/>
            <p:cNvSpPr>
              <a:spLocks noChangeShapeType="1"/>
            </p:cNvSpPr>
            <p:nvPr/>
          </p:nvSpPr>
          <p:spPr bwMode="auto">
            <a:xfrm>
              <a:off x="6096000" y="3733800"/>
              <a:ext cx="762000" cy="0"/>
            </a:xfrm>
            <a:prstGeom prst="line">
              <a:avLst/>
            </a:prstGeom>
            <a:noFill/>
            <a:ln w="9525">
              <a:solidFill>
                <a:schemeClr val="tx1"/>
              </a:solidFill>
              <a:round/>
              <a:headEnd/>
              <a:tailEnd/>
            </a:ln>
          </p:spPr>
          <p:txBody>
            <a:bodyPr/>
            <a:lstStyle/>
            <a:p>
              <a:endParaRPr lang="en-US"/>
            </a:p>
          </p:txBody>
        </p:sp>
        <p:sp>
          <p:nvSpPr>
            <p:cNvPr id="48172" name="Line 44"/>
            <p:cNvSpPr>
              <a:spLocks noChangeShapeType="1"/>
            </p:cNvSpPr>
            <p:nvPr/>
          </p:nvSpPr>
          <p:spPr bwMode="auto">
            <a:xfrm>
              <a:off x="6096000" y="4038600"/>
              <a:ext cx="762000" cy="0"/>
            </a:xfrm>
            <a:prstGeom prst="line">
              <a:avLst/>
            </a:prstGeom>
            <a:noFill/>
            <a:ln w="9525">
              <a:solidFill>
                <a:schemeClr val="tx1"/>
              </a:solidFill>
              <a:round/>
              <a:headEnd/>
              <a:tailEnd/>
            </a:ln>
          </p:spPr>
          <p:txBody>
            <a:bodyPr/>
            <a:lstStyle/>
            <a:p>
              <a:endParaRPr lang="en-US"/>
            </a:p>
          </p:txBody>
        </p:sp>
        <p:sp>
          <p:nvSpPr>
            <p:cNvPr id="48173" name="Line 45"/>
            <p:cNvSpPr>
              <a:spLocks noChangeShapeType="1"/>
            </p:cNvSpPr>
            <p:nvPr/>
          </p:nvSpPr>
          <p:spPr bwMode="auto">
            <a:xfrm>
              <a:off x="4800600" y="4953000"/>
              <a:ext cx="0" cy="304800"/>
            </a:xfrm>
            <a:prstGeom prst="line">
              <a:avLst/>
            </a:prstGeom>
            <a:noFill/>
            <a:ln w="9525">
              <a:solidFill>
                <a:schemeClr val="tx1"/>
              </a:solidFill>
              <a:round/>
              <a:headEnd/>
              <a:tailEnd/>
            </a:ln>
          </p:spPr>
          <p:txBody>
            <a:bodyPr/>
            <a:lstStyle/>
            <a:p>
              <a:endParaRPr lang="en-US"/>
            </a:p>
          </p:txBody>
        </p:sp>
        <p:sp>
          <p:nvSpPr>
            <p:cNvPr id="48174" name="Line 46"/>
            <p:cNvSpPr>
              <a:spLocks noChangeShapeType="1"/>
            </p:cNvSpPr>
            <p:nvPr/>
          </p:nvSpPr>
          <p:spPr bwMode="auto">
            <a:xfrm>
              <a:off x="4800600" y="5257800"/>
              <a:ext cx="2057400" cy="0"/>
            </a:xfrm>
            <a:prstGeom prst="line">
              <a:avLst/>
            </a:prstGeom>
            <a:noFill/>
            <a:ln w="9525">
              <a:solidFill>
                <a:schemeClr val="tx1"/>
              </a:solidFill>
              <a:round/>
              <a:headEnd/>
              <a:tailEnd/>
            </a:ln>
          </p:spPr>
          <p:txBody>
            <a:bodyPr/>
            <a:lstStyle/>
            <a:p>
              <a:endParaRPr lang="en-US"/>
            </a:p>
          </p:txBody>
        </p:sp>
        <p:sp>
          <p:nvSpPr>
            <p:cNvPr id="48175" name="Line 47"/>
            <p:cNvSpPr>
              <a:spLocks noChangeShapeType="1"/>
            </p:cNvSpPr>
            <p:nvPr/>
          </p:nvSpPr>
          <p:spPr bwMode="auto">
            <a:xfrm>
              <a:off x="4800600" y="4953000"/>
              <a:ext cx="2057400" cy="0"/>
            </a:xfrm>
            <a:prstGeom prst="line">
              <a:avLst/>
            </a:prstGeom>
            <a:noFill/>
            <a:ln w="9525">
              <a:solidFill>
                <a:schemeClr val="tx1"/>
              </a:solidFill>
              <a:round/>
              <a:headEnd/>
              <a:tailEnd/>
            </a:ln>
          </p:spPr>
          <p:txBody>
            <a:bodyPr/>
            <a:lstStyle/>
            <a:p>
              <a:endParaRPr lang="en-US"/>
            </a:p>
          </p:txBody>
        </p:sp>
        <p:sp>
          <p:nvSpPr>
            <p:cNvPr id="48176" name="Line 48"/>
            <p:cNvSpPr>
              <a:spLocks noChangeShapeType="1"/>
            </p:cNvSpPr>
            <p:nvPr/>
          </p:nvSpPr>
          <p:spPr bwMode="auto">
            <a:xfrm>
              <a:off x="4648200" y="4648200"/>
              <a:ext cx="304800" cy="0"/>
            </a:xfrm>
            <a:prstGeom prst="line">
              <a:avLst/>
            </a:prstGeom>
            <a:noFill/>
            <a:ln w="9525">
              <a:solidFill>
                <a:schemeClr val="tx1"/>
              </a:solidFill>
              <a:round/>
              <a:headEnd/>
              <a:tailEnd/>
            </a:ln>
          </p:spPr>
          <p:txBody>
            <a:bodyPr/>
            <a:lstStyle/>
            <a:p>
              <a:endParaRPr lang="en-US"/>
            </a:p>
          </p:txBody>
        </p:sp>
        <p:sp>
          <p:nvSpPr>
            <p:cNvPr id="48177" name="Line 49"/>
            <p:cNvSpPr>
              <a:spLocks noChangeShapeType="1"/>
            </p:cNvSpPr>
            <p:nvPr/>
          </p:nvSpPr>
          <p:spPr bwMode="auto">
            <a:xfrm>
              <a:off x="4953000" y="4572000"/>
              <a:ext cx="0" cy="152400"/>
            </a:xfrm>
            <a:prstGeom prst="line">
              <a:avLst/>
            </a:prstGeom>
            <a:noFill/>
            <a:ln w="9525">
              <a:solidFill>
                <a:schemeClr val="tx1"/>
              </a:solidFill>
              <a:round/>
              <a:headEnd/>
              <a:tailEnd/>
            </a:ln>
          </p:spPr>
          <p:txBody>
            <a:bodyPr/>
            <a:lstStyle/>
            <a:p>
              <a:endParaRPr lang="en-US"/>
            </a:p>
          </p:txBody>
        </p:sp>
        <p:sp>
          <p:nvSpPr>
            <p:cNvPr id="48178" name="Line 50"/>
            <p:cNvSpPr>
              <a:spLocks noChangeShapeType="1"/>
            </p:cNvSpPr>
            <p:nvPr/>
          </p:nvSpPr>
          <p:spPr bwMode="auto">
            <a:xfrm>
              <a:off x="4953000" y="4572000"/>
              <a:ext cx="1905000" cy="0"/>
            </a:xfrm>
            <a:prstGeom prst="line">
              <a:avLst/>
            </a:prstGeom>
            <a:noFill/>
            <a:ln w="9525">
              <a:solidFill>
                <a:schemeClr val="tx1"/>
              </a:solidFill>
              <a:round/>
              <a:headEnd/>
              <a:tailEnd/>
            </a:ln>
          </p:spPr>
          <p:txBody>
            <a:bodyPr/>
            <a:lstStyle/>
            <a:p>
              <a:endParaRPr lang="en-US"/>
            </a:p>
          </p:txBody>
        </p:sp>
        <p:sp>
          <p:nvSpPr>
            <p:cNvPr id="48179" name="Line 51"/>
            <p:cNvSpPr>
              <a:spLocks noChangeShapeType="1"/>
            </p:cNvSpPr>
            <p:nvPr/>
          </p:nvSpPr>
          <p:spPr bwMode="auto">
            <a:xfrm>
              <a:off x="4953000" y="4724400"/>
              <a:ext cx="1905000" cy="0"/>
            </a:xfrm>
            <a:prstGeom prst="line">
              <a:avLst/>
            </a:prstGeom>
            <a:noFill/>
            <a:ln w="9525">
              <a:solidFill>
                <a:schemeClr val="tx1"/>
              </a:solidFill>
              <a:round/>
              <a:headEnd/>
              <a:tailEnd/>
            </a:ln>
          </p:spPr>
          <p:txBody>
            <a:bodyPr/>
            <a:lstStyle/>
            <a:p>
              <a:endParaRPr lang="en-US"/>
            </a:p>
          </p:txBody>
        </p:sp>
        <p:sp>
          <p:nvSpPr>
            <p:cNvPr id="48180" name="Text Box 52"/>
            <p:cNvSpPr txBox="1">
              <a:spLocks noChangeArrowheads="1"/>
            </p:cNvSpPr>
            <p:nvPr/>
          </p:nvSpPr>
          <p:spPr bwMode="auto">
            <a:xfrm>
              <a:off x="381000" y="5257800"/>
              <a:ext cx="1476686" cy="707886"/>
            </a:xfrm>
            <a:prstGeom prst="rect">
              <a:avLst/>
            </a:prstGeom>
            <a:noFill/>
            <a:ln w="9525">
              <a:noFill/>
              <a:miter lim="800000"/>
              <a:headEnd/>
              <a:tailEnd/>
            </a:ln>
          </p:spPr>
          <p:txBody>
            <a:bodyPr wrap="none">
              <a:spAutoFit/>
            </a:bodyPr>
            <a:lstStyle/>
            <a:p>
              <a:r>
                <a:rPr lang="en-US" sz="2000"/>
                <a:t>Coalescence</a:t>
              </a:r>
            </a:p>
            <a:p>
              <a:r>
                <a:rPr lang="en-US" sz="2000"/>
                <a:t>events</a:t>
              </a:r>
            </a:p>
          </p:txBody>
        </p:sp>
      </p:grpSp>
      <p:pic>
        <p:nvPicPr>
          <p:cNvPr id="4" name="Picture 3"/>
          <p:cNvPicPr>
            <a:picLocks noChangeAspect="1"/>
          </p:cNvPicPr>
          <p:nvPr/>
        </p:nvPicPr>
        <p:blipFill rotWithShape="1">
          <a:blip r:embed="rId2"/>
          <a:srcRect l="36179" t="15446" r="38923" b="13840"/>
          <a:stretch/>
        </p:blipFill>
        <p:spPr>
          <a:xfrm>
            <a:off x="8017086" y="843593"/>
            <a:ext cx="3239590" cy="5172893"/>
          </a:xfrm>
          <a:prstGeom prst="rect">
            <a:avLst/>
          </a:prstGeom>
        </p:spPr>
      </p:pic>
    </p:spTree>
    <p:extLst>
      <p:ext uri="{BB962C8B-B14F-4D97-AF65-F5344CB8AC3E}">
        <p14:creationId xmlns:p14="http://schemas.microsoft.com/office/powerpoint/2010/main" val="38887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566244526"/>
              </p:ext>
            </p:extLst>
          </p:nvPr>
        </p:nvGraphicFramePr>
        <p:xfrm>
          <a:off x="807493" y="979226"/>
          <a:ext cx="519752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742733068"/>
              </p:ext>
            </p:extLst>
          </p:nvPr>
        </p:nvGraphicFramePr>
        <p:xfrm>
          <a:off x="807493" y="3722426"/>
          <a:ext cx="519752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626422970"/>
              </p:ext>
            </p:extLst>
          </p:nvPr>
        </p:nvGraphicFramePr>
        <p:xfrm>
          <a:off x="6212006" y="979226"/>
          <a:ext cx="5193792"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68283" y="183404"/>
            <a:ext cx="3462999" cy="523220"/>
          </a:xfrm>
          <a:prstGeom prst="rect">
            <a:avLst/>
          </a:prstGeom>
          <a:noFill/>
        </p:spPr>
        <p:txBody>
          <a:bodyPr wrap="none" rtlCol="0">
            <a:spAutoFit/>
          </a:bodyPr>
          <a:lstStyle/>
          <a:p>
            <a:r>
              <a:rPr lang="en-US" sz="2800" dirty="0"/>
              <a:t>Bayesian Skyline Plots:</a:t>
            </a:r>
          </a:p>
        </p:txBody>
      </p:sp>
      <p:sp>
        <p:nvSpPr>
          <p:cNvPr id="7" name="TextBox 6"/>
          <p:cNvSpPr txBox="1"/>
          <p:nvPr/>
        </p:nvSpPr>
        <p:spPr>
          <a:xfrm>
            <a:off x="6756605" y="4032196"/>
            <a:ext cx="5045497"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Relatively stable </a:t>
            </a:r>
            <a:r>
              <a:rPr lang="en-US" sz="2000" i="1" dirty="0"/>
              <a:t>N</a:t>
            </a:r>
            <a:r>
              <a:rPr lang="en-US" sz="2000" i="1" baseline="-25000" dirty="0"/>
              <a:t>e</a:t>
            </a:r>
            <a:r>
              <a:rPr lang="en-US" sz="2000" dirty="0"/>
              <a:t> in Africa consistent with lack of a bottleneck</a:t>
            </a:r>
          </a:p>
          <a:p>
            <a:pPr marL="285750" indent="-285750">
              <a:spcAft>
                <a:spcPts val="600"/>
              </a:spcAft>
              <a:buFont typeface="Arial" panose="020B0604020202020204" pitchFamily="34" charset="0"/>
              <a:buChar char="•"/>
            </a:pPr>
            <a:r>
              <a:rPr lang="en-US" sz="2000" dirty="0"/>
              <a:t>Rapid expansions in Asia &amp; America (&amp; Europe) consistent with bottleneck associated with founder event</a:t>
            </a:r>
          </a:p>
          <a:p>
            <a:pPr marL="285750" indent="-285750">
              <a:spcAft>
                <a:spcPts val="600"/>
              </a:spcAft>
              <a:buFont typeface="Arial" panose="020B0604020202020204" pitchFamily="34" charset="0"/>
              <a:buChar char="•"/>
            </a:pPr>
            <a:r>
              <a:rPr lang="en-US" sz="2000" dirty="0"/>
              <a:t>Consistent with </a:t>
            </a:r>
            <a:r>
              <a:rPr lang="en-US" sz="2000" dirty="0" err="1"/>
              <a:t>OoA</a:t>
            </a:r>
            <a:r>
              <a:rPr lang="en-US" sz="2000" dirty="0"/>
              <a:t> hypothesis, but not multiregional hypothesis</a:t>
            </a:r>
          </a:p>
        </p:txBody>
      </p:sp>
      <p:sp>
        <p:nvSpPr>
          <p:cNvPr id="8" name="TextBox 7"/>
          <p:cNvSpPr txBox="1"/>
          <p:nvPr/>
        </p:nvSpPr>
        <p:spPr>
          <a:xfrm>
            <a:off x="4489822" y="794560"/>
            <a:ext cx="1869103" cy="369332"/>
          </a:xfrm>
          <a:prstGeom prst="rect">
            <a:avLst/>
          </a:prstGeom>
          <a:noFill/>
        </p:spPr>
        <p:txBody>
          <a:bodyPr wrap="square" rtlCol="0">
            <a:spAutoFit/>
          </a:bodyPr>
          <a:lstStyle/>
          <a:p>
            <a:pPr marL="285750" indent="-285750">
              <a:buFont typeface="Arial" panose="020B0604020202020204" pitchFamily="34" charset="0"/>
              <a:buChar char="•"/>
            </a:pPr>
            <a:r>
              <a:rPr lang="en-US" dirty="0"/>
              <a:t>Fairly stable </a:t>
            </a:r>
            <a:r>
              <a:rPr lang="en-US" i="1" dirty="0"/>
              <a:t>N</a:t>
            </a:r>
            <a:r>
              <a:rPr lang="en-US" i="1" baseline="-25000" dirty="0"/>
              <a:t>e</a:t>
            </a:r>
          </a:p>
        </p:txBody>
      </p:sp>
      <p:sp>
        <p:nvSpPr>
          <p:cNvPr id="9" name="TextBox 8"/>
          <p:cNvSpPr txBox="1"/>
          <p:nvPr/>
        </p:nvSpPr>
        <p:spPr>
          <a:xfrm>
            <a:off x="4346201" y="4770860"/>
            <a:ext cx="21563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expansions ~40,000 YBP &amp; 20,000 YBP</a:t>
            </a:r>
            <a:endParaRPr lang="en-US" i="1" baseline="-25000" dirty="0"/>
          </a:p>
        </p:txBody>
      </p:sp>
      <p:sp>
        <p:nvSpPr>
          <p:cNvPr id="10" name="TextBox 9"/>
          <p:cNvSpPr txBox="1"/>
          <p:nvPr/>
        </p:nvSpPr>
        <p:spPr>
          <a:xfrm>
            <a:off x="9456442" y="2350826"/>
            <a:ext cx="215634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 ~12,000 YBP</a:t>
            </a:r>
            <a:endParaRPr lang="en-US" i="1" baseline="-25000" dirty="0"/>
          </a:p>
        </p:txBody>
      </p:sp>
      <p:sp>
        <p:nvSpPr>
          <p:cNvPr id="2" name="TextBox 1"/>
          <p:cNvSpPr txBox="1"/>
          <p:nvPr/>
        </p:nvSpPr>
        <p:spPr>
          <a:xfrm>
            <a:off x="3705731" y="224177"/>
            <a:ext cx="4574522" cy="461665"/>
          </a:xfrm>
          <a:prstGeom prst="rect">
            <a:avLst/>
          </a:prstGeom>
          <a:noFill/>
        </p:spPr>
        <p:txBody>
          <a:bodyPr wrap="none" rtlCol="0">
            <a:spAutoFit/>
          </a:bodyPr>
          <a:lstStyle/>
          <a:p>
            <a:r>
              <a:rPr lang="en-US" sz="2400" dirty="0"/>
              <a:t>Full mitochondrial genomes (Lab 7)</a:t>
            </a:r>
          </a:p>
        </p:txBody>
      </p:sp>
    </p:spTree>
    <p:extLst>
      <p:ext uri="{BB962C8B-B14F-4D97-AF65-F5344CB8AC3E}">
        <p14:creationId xmlns:p14="http://schemas.microsoft.com/office/powerpoint/2010/main" val="3038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build="p"/>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5"/>
          <p:cNvSpPr txBox="1">
            <a:spLocks noChangeArrowheads="1"/>
          </p:cNvSpPr>
          <p:nvPr/>
        </p:nvSpPr>
        <p:spPr bwMode="auto">
          <a:xfrm>
            <a:off x="1841745" y="1025618"/>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800" dirty="0">
                <a:latin typeface="Arial" panose="020B0604020202020204" pitchFamily="34" charset="0"/>
              </a:rPr>
              <a:t>10 genealogies generated under the same population size (</a:t>
            </a:r>
            <a:r>
              <a:rPr lang="en-US" altLang="en-US" sz="1800" i="1" dirty="0">
                <a:latin typeface="Arial" panose="020B0604020202020204" pitchFamily="34" charset="0"/>
              </a:rPr>
              <a:t>N</a:t>
            </a:r>
            <a:r>
              <a:rPr lang="en-US" altLang="en-US" sz="1800" dirty="0">
                <a:latin typeface="Arial" panose="020B0604020202020204" pitchFamily="34" charset="0"/>
              </a:rPr>
              <a:t> = 10,0000)</a:t>
            </a:r>
          </a:p>
        </p:txBody>
      </p:sp>
      <p:pic>
        <p:nvPicPr>
          <p:cNvPr id="4403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7333"/>
          <a:stretch/>
        </p:blipFill>
        <p:spPr bwMode="auto">
          <a:xfrm>
            <a:off x="2305981" y="1368209"/>
            <a:ext cx="7696399"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7345" y="297857"/>
            <a:ext cx="6941709" cy="461665"/>
          </a:xfrm>
          <a:prstGeom prst="rect">
            <a:avLst/>
          </a:prstGeom>
          <a:noFill/>
        </p:spPr>
        <p:txBody>
          <a:bodyPr wrap="none" rtlCol="0">
            <a:spAutoFit/>
          </a:bodyPr>
          <a:lstStyle/>
          <a:p>
            <a:r>
              <a:rPr lang="en-US" sz="2400" cap="small" dirty="0"/>
              <a:t>Review</a:t>
            </a:r>
            <a:r>
              <a:rPr lang="en-US" sz="2400" dirty="0"/>
              <a:t>: Coalescence is a noisy process—it is stochastic</a:t>
            </a:r>
          </a:p>
        </p:txBody>
      </p:sp>
      <p:sp>
        <p:nvSpPr>
          <p:cNvPr id="5" name="Rectangle 3"/>
          <p:cNvSpPr txBox="1">
            <a:spLocks noChangeArrowheads="1"/>
          </p:cNvSpPr>
          <p:nvPr/>
        </p:nvSpPr>
        <p:spPr>
          <a:xfrm>
            <a:off x="942100" y="4720883"/>
            <a:ext cx="10424159" cy="1353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ltLang="en-US" sz="2000" dirty="0"/>
              <a:t>However, genetic drift is independent across unlinked loci, so </a:t>
            </a:r>
            <a:r>
              <a:rPr lang="en-US" altLang="en-US" sz="2000" b="1" dirty="0"/>
              <a:t>adding multiple loci </a:t>
            </a:r>
            <a:r>
              <a:rPr lang="en-US" altLang="en-US" sz="2000" dirty="0"/>
              <a:t>short enough to be non-recombining is the best way to improve inferences of population history. </a:t>
            </a:r>
            <a:r>
              <a:rPr lang="en-US" altLang="en-US" sz="2000" dirty="0">
                <a:solidFill>
                  <a:srgbClr val="80FF00"/>
                </a:solidFill>
                <a:latin typeface="Zapf Dingbats"/>
                <a:ea typeface="Zapf Dingbats"/>
                <a:cs typeface="Zapf Dingbats"/>
                <a:sym typeface="Zapf Dingbats"/>
              </a:rPr>
              <a:t>✔✔✔ </a:t>
            </a:r>
            <a:r>
              <a:rPr lang="en-US" altLang="en-US" sz="2000" dirty="0"/>
              <a:t>(Lecture 03.4)</a:t>
            </a:r>
          </a:p>
          <a:p>
            <a:pPr>
              <a:spcBef>
                <a:spcPts val="600"/>
              </a:spcBef>
            </a:pPr>
            <a:r>
              <a:rPr lang="en-US" altLang="en-US" sz="2000" dirty="0"/>
              <a:t>Is there independent evidence supporting the out-of-Africa hypothesis?</a:t>
            </a:r>
          </a:p>
          <a:p>
            <a:pPr>
              <a:spcBef>
                <a:spcPts val="600"/>
              </a:spcBef>
            </a:pPr>
            <a:endParaRPr lang="en-US" altLang="en-US" sz="2000" dirty="0">
              <a:solidFill>
                <a:srgbClr val="008000"/>
              </a:solidFill>
            </a:endParaRPr>
          </a:p>
        </p:txBody>
      </p:sp>
    </p:spTree>
    <p:extLst>
      <p:ext uri="{BB962C8B-B14F-4D97-AF65-F5344CB8AC3E}">
        <p14:creationId xmlns:p14="http://schemas.microsoft.com/office/powerpoint/2010/main" val="24788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368" y="1297822"/>
            <a:ext cx="4572000" cy="5067204"/>
          </a:xfrm>
          <a:prstGeom prst="rect">
            <a:avLst/>
          </a:prstGeom>
        </p:spPr>
      </p:pic>
      <p:sp>
        <p:nvSpPr>
          <p:cNvPr id="5" name="TextBox 4"/>
          <p:cNvSpPr txBox="1"/>
          <p:nvPr/>
        </p:nvSpPr>
        <p:spPr>
          <a:xfrm>
            <a:off x="8421225" y="6511058"/>
            <a:ext cx="2086918" cy="338554"/>
          </a:xfrm>
          <a:prstGeom prst="rect">
            <a:avLst/>
          </a:prstGeom>
          <a:noFill/>
        </p:spPr>
        <p:txBody>
          <a:bodyPr wrap="none" rtlCol="0">
            <a:spAutoFit/>
          </a:bodyPr>
          <a:lstStyle/>
          <a:p>
            <a:r>
              <a:rPr lang="en-US" sz="1600" dirty="0"/>
              <a:t>Thompson et al. 2000. </a:t>
            </a:r>
          </a:p>
        </p:txBody>
      </p:sp>
      <p:sp>
        <p:nvSpPr>
          <p:cNvPr id="4" name="Rectangle 3"/>
          <p:cNvSpPr/>
          <p:nvPr/>
        </p:nvSpPr>
        <p:spPr>
          <a:xfrm>
            <a:off x="4380931" y="1201003"/>
            <a:ext cx="941696" cy="4531057"/>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283" y="183404"/>
            <a:ext cx="6489149" cy="523220"/>
          </a:xfrm>
          <a:prstGeom prst="rect">
            <a:avLst/>
          </a:prstGeom>
          <a:noFill/>
        </p:spPr>
        <p:txBody>
          <a:bodyPr wrap="none" rtlCol="0">
            <a:spAutoFit/>
          </a:bodyPr>
          <a:lstStyle/>
          <a:p>
            <a:r>
              <a:rPr lang="en-US" sz="2800" dirty="0"/>
              <a:t>Y-chromosome phylogeny: paternal lineage</a:t>
            </a:r>
          </a:p>
        </p:txBody>
      </p:sp>
      <p:grpSp>
        <p:nvGrpSpPr>
          <p:cNvPr id="7" name="Group 6"/>
          <p:cNvGrpSpPr/>
          <p:nvPr/>
        </p:nvGrpSpPr>
        <p:grpSpPr>
          <a:xfrm>
            <a:off x="2059771" y="1138142"/>
            <a:ext cx="3403466" cy="1200329"/>
            <a:chOff x="230971" y="948760"/>
            <a:chExt cx="3403466" cy="1200329"/>
          </a:xfrm>
        </p:grpSpPr>
        <p:sp>
          <p:nvSpPr>
            <p:cNvPr id="8" name="TextBox 7"/>
            <p:cNvSpPr txBox="1"/>
            <p:nvPr/>
          </p:nvSpPr>
          <p:spPr>
            <a:xfrm>
              <a:off x="230971" y="948760"/>
              <a:ext cx="1668361" cy="1200329"/>
            </a:xfrm>
            <a:prstGeom prst="rect">
              <a:avLst/>
            </a:prstGeom>
            <a:noFill/>
          </p:spPr>
          <p:txBody>
            <a:bodyPr wrap="square" rtlCol="0">
              <a:spAutoFit/>
            </a:bodyPr>
            <a:lstStyle/>
            <a:p>
              <a:r>
                <a:rPr lang="en-US" dirty="0"/>
                <a:t>Y-chromosome diversity traces back to African ancestor</a:t>
              </a:r>
            </a:p>
          </p:txBody>
        </p:sp>
        <p:sp>
          <p:nvSpPr>
            <p:cNvPr id="9" name="Oval 8"/>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51557" y="19147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4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513743" y="951974"/>
            <a:ext cx="8321040" cy="5519621"/>
          </a:xfrm>
          <a:prstGeom prst="rect">
            <a:avLst/>
          </a:prstGeom>
          <a:noFill/>
          <a:ln w="9525">
            <a:noFill/>
            <a:miter lim="800000"/>
            <a:headEnd/>
            <a:tailEnd/>
          </a:ln>
        </p:spPr>
      </p:pic>
      <p:sp>
        <p:nvSpPr>
          <p:cNvPr id="4" name="TextBox 3"/>
          <p:cNvSpPr txBox="1"/>
          <p:nvPr/>
        </p:nvSpPr>
        <p:spPr>
          <a:xfrm>
            <a:off x="368283" y="183404"/>
            <a:ext cx="3964932" cy="523220"/>
          </a:xfrm>
          <a:prstGeom prst="rect">
            <a:avLst/>
          </a:prstGeom>
          <a:noFill/>
        </p:spPr>
        <p:txBody>
          <a:bodyPr wrap="none" rtlCol="0">
            <a:spAutoFit/>
          </a:bodyPr>
          <a:lstStyle/>
          <a:p>
            <a:r>
              <a:rPr lang="en-US" sz="2800" dirty="0"/>
              <a:t>Y-chromosome phylogeny</a:t>
            </a:r>
          </a:p>
        </p:txBody>
      </p:sp>
      <p:grpSp>
        <p:nvGrpSpPr>
          <p:cNvPr id="6" name="Group 5"/>
          <p:cNvGrpSpPr/>
          <p:nvPr/>
        </p:nvGrpSpPr>
        <p:grpSpPr>
          <a:xfrm>
            <a:off x="627017" y="844257"/>
            <a:ext cx="4578974" cy="1323439"/>
            <a:chOff x="-1" y="948760"/>
            <a:chExt cx="4578974" cy="1323439"/>
          </a:xfrm>
        </p:grpSpPr>
        <p:sp>
          <p:nvSpPr>
            <p:cNvPr id="2" name="TextBox 1"/>
            <p:cNvSpPr txBox="1"/>
            <p:nvPr/>
          </p:nvSpPr>
          <p:spPr>
            <a:xfrm>
              <a:off x="-1" y="948760"/>
              <a:ext cx="1899333" cy="1323439"/>
            </a:xfrm>
            <a:prstGeom prst="rect">
              <a:avLst/>
            </a:prstGeom>
            <a:noFill/>
          </p:spPr>
          <p:txBody>
            <a:bodyPr wrap="square" rtlCol="0">
              <a:spAutoFit/>
            </a:bodyPr>
            <a:lstStyle/>
            <a:p>
              <a:r>
                <a:rPr lang="en-US" sz="2000" dirty="0"/>
                <a:t>Y-chromosome diversity traces back to African ancestor</a:t>
              </a:r>
            </a:p>
          </p:txBody>
        </p:sp>
        <p:sp>
          <p:nvSpPr>
            <p:cNvPr id="5" name="Oval 4"/>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3706" y="128909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6093" y="1622672"/>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47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4600" y="0"/>
            <a:ext cx="8917400" cy="6858000"/>
          </a:xfrm>
          <a:prstGeom prst="rect">
            <a:avLst/>
          </a:prstGeom>
        </p:spPr>
      </p:pic>
      <p:sp>
        <p:nvSpPr>
          <p:cNvPr id="4" name="Rectangle 3"/>
          <p:cNvSpPr/>
          <p:nvPr/>
        </p:nvSpPr>
        <p:spPr>
          <a:xfrm>
            <a:off x="3398748" y="116975"/>
            <a:ext cx="6096000" cy="307777"/>
          </a:xfrm>
          <a:prstGeom prst="rect">
            <a:avLst/>
          </a:prstGeom>
        </p:spPr>
        <p:txBody>
          <a:bodyPr>
            <a:spAutoFit/>
          </a:bodyPr>
          <a:lstStyle/>
          <a:p>
            <a:r>
              <a:rPr lang="en-US" sz="1400" dirty="0"/>
              <a:t>https://phillipsdnaproject.com/faq-sections/114-haplogroup-migration-map</a:t>
            </a:r>
          </a:p>
        </p:txBody>
      </p:sp>
      <p:sp>
        <p:nvSpPr>
          <p:cNvPr id="5" name="TextBox 4"/>
          <p:cNvSpPr txBox="1"/>
          <p:nvPr/>
        </p:nvSpPr>
        <p:spPr>
          <a:xfrm>
            <a:off x="457200" y="424752"/>
            <a:ext cx="2638697" cy="1323439"/>
          </a:xfrm>
          <a:prstGeom prst="rect">
            <a:avLst/>
          </a:prstGeom>
          <a:noFill/>
        </p:spPr>
        <p:txBody>
          <a:bodyPr wrap="square" rtlCol="0">
            <a:spAutoFit/>
          </a:bodyPr>
          <a:lstStyle/>
          <a:p>
            <a:r>
              <a:rPr lang="en-US" sz="2000" dirty="0"/>
              <a:t>Y-chromosome data is consistent with </a:t>
            </a:r>
            <a:r>
              <a:rPr lang="en-US" sz="2000" dirty="0" err="1"/>
              <a:t>mtDNA</a:t>
            </a:r>
            <a:r>
              <a:rPr lang="en-US" sz="2000" dirty="0"/>
              <a:t> &amp; independently supports out-of-Africa</a:t>
            </a:r>
          </a:p>
        </p:txBody>
      </p:sp>
    </p:spTree>
    <p:extLst>
      <p:ext uri="{BB962C8B-B14F-4D97-AF65-F5344CB8AC3E}">
        <p14:creationId xmlns:p14="http://schemas.microsoft.com/office/powerpoint/2010/main" val="359135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857" t="39911" r="7599" b="25446"/>
          <a:stretch/>
        </p:blipFill>
        <p:spPr>
          <a:xfrm>
            <a:off x="978626" y="2481941"/>
            <a:ext cx="10112598" cy="3200400"/>
          </a:xfrm>
          <a:prstGeom prst="rect">
            <a:avLst/>
          </a:prstGeom>
        </p:spPr>
      </p:pic>
      <p:sp>
        <p:nvSpPr>
          <p:cNvPr id="5" name="TextBox 4"/>
          <p:cNvSpPr txBox="1"/>
          <p:nvPr/>
        </p:nvSpPr>
        <p:spPr>
          <a:xfrm>
            <a:off x="1081005" y="1005658"/>
            <a:ext cx="10659291" cy="1015663"/>
          </a:xfrm>
          <a:prstGeom prst="rect">
            <a:avLst/>
          </a:prstGeom>
          <a:noFill/>
        </p:spPr>
        <p:txBody>
          <a:bodyPr wrap="square" rtlCol="0">
            <a:spAutoFit/>
          </a:bodyPr>
          <a:lstStyle/>
          <a:p>
            <a:r>
              <a:rPr lang="en-US" sz="2000" b="1" dirty="0"/>
              <a:t>Replacement hypothesis</a:t>
            </a:r>
            <a:r>
              <a:rPr lang="en-US" sz="2000" dirty="0"/>
              <a:t> (Out-of-Africa; </a:t>
            </a:r>
            <a:r>
              <a:rPr lang="en-US" sz="2000" dirty="0" err="1"/>
              <a:t>OoA</a:t>
            </a:r>
            <a:r>
              <a:rPr lang="en-US" sz="2000" dirty="0"/>
              <a:t>): expect higher genetic variation in Africa.</a:t>
            </a:r>
          </a:p>
          <a:p>
            <a:endParaRPr lang="en-US" sz="2000" dirty="0"/>
          </a:p>
          <a:p>
            <a:r>
              <a:rPr lang="en-US" sz="2000" b="1" dirty="0"/>
              <a:t>Multiregional hypothesis</a:t>
            </a:r>
            <a:r>
              <a:rPr lang="en-US" sz="2000" dirty="0"/>
              <a:t>: differences in genetic variation not expected.</a:t>
            </a:r>
          </a:p>
        </p:txBody>
      </p:sp>
      <p:sp>
        <p:nvSpPr>
          <p:cNvPr id="6" name="TextBox 5"/>
          <p:cNvSpPr txBox="1"/>
          <p:nvPr/>
        </p:nvSpPr>
        <p:spPr>
          <a:xfrm>
            <a:off x="709966" y="374853"/>
            <a:ext cx="2620846" cy="523220"/>
          </a:xfrm>
          <a:prstGeom prst="rect">
            <a:avLst/>
          </a:prstGeom>
          <a:noFill/>
        </p:spPr>
        <p:txBody>
          <a:bodyPr wrap="none" rtlCol="0">
            <a:spAutoFit/>
          </a:bodyPr>
          <a:lstStyle/>
          <a:p>
            <a:r>
              <a:rPr lang="en-US" sz="2800" dirty="0"/>
              <a:t>Genetic diversity</a:t>
            </a:r>
          </a:p>
        </p:txBody>
      </p:sp>
      <p:sp>
        <p:nvSpPr>
          <p:cNvPr id="7" name="TextBox 6"/>
          <p:cNvSpPr txBox="1"/>
          <p:nvPr/>
        </p:nvSpPr>
        <p:spPr>
          <a:xfrm>
            <a:off x="1081005" y="5742851"/>
            <a:ext cx="7140353"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We found higher mitochondrial diversity in African populations.</a:t>
            </a:r>
          </a:p>
          <a:p>
            <a:pPr marL="342900" indent="-342900">
              <a:buFont typeface="Arial" panose="020B0604020202020204" pitchFamily="34" charset="0"/>
              <a:buChar char="•"/>
            </a:pPr>
            <a:r>
              <a:rPr lang="en-US" sz="2000" dirty="0"/>
              <a:t>Consistent with out-of-Africa hypothesis.</a:t>
            </a:r>
          </a:p>
        </p:txBody>
      </p:sp>
      <p:sp>
        <p:nvSpPr>
          <p:cNvPr id="8" name="Rectangle 7"/>
          <p:cNvSpPr/>
          <p:nvPr/>
        </p:nvSpPr>
        <p:spPr>
          <a:xfrm>
            <a:off x="978626" y="2128906"/>
            <a:ext cx="806631" cy="400110"/>
          </a:xfrm>
          <a:prstGeom prst="rect">
            <a:avLst/>
          </a:prstGeom>
        </p:spPr>
        <p:txBody>
          <a:bodyPr wrap="none">
            <a:spAutoFit/>
          </a:bodyPr>
          <a:lstStyle/>
          <a:p>
            <a:r>
              <a:rPr lang="en-US" sz="2000" dirty="0"/>
              <a:t>Lab 2:</a:t>
            </a:r>
          </a:p>
        </p:txBody>
      </p:sp>
    </p:spTree>
    <p:extLst>
      <p:ext uri="{BB962C8B-B14F-4D97-AF65-F5344CB8AC3E}">
        <p14:creationId xmlns:p14="http://schemas.microsoft.com/office/powerpoint/2010/main" val="9226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38" t="24553" r="20985" b="25089"/>
          <a:stretch/>
        </p:blipFill>
        <p:spPr>
          <a:xfrm>
            <a:off x="709966" y="1728933"/>
            <a:ext cx="10381356" cy="4206240"/>
          </a:xfrm>
          <a:prstGeom prst="rect">
            <a:avLst/>
          </a:prstGeom>
        </p:spPr>
      </p:pic>
      <p:sp>
        <p:nvSpPr>
          <p:cNvPr id="4" name="TextBox 3"/>
          <p:cNvSpPr txBox="1"/>
          <p:nvPr/>
        </p:nvSpPr>
        <p:spPr>
          <a:xfrm>
            <a:off x="1354184" y="5935173"/>
            <a:ext cx="6247351"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Higher nuclear variation in Africa.</a:t>
            </a:r>
          </a:p>
          <a:p>
            <a:pPr marL="342900" indent="-342900">
              <a:buFont typeface="Arial" panose="020B0604020202020204" pitchFamily="34" charset="0"/>
              <a:buChar char="•"/>
            </a:pPr>
            <a:r>
              <a:rPr lang="en-US" sz="2000" dirty="0"/>
              <a:t>Consistent with </a:t>
            </a:r>
            <a:r>
              <a:rPr lang="en-US" sz="2000" dirty="0" err="1"/>
              <a:t>OoA</a:t>
            </a:r>
            <a:r>
              <a:rPr lang="en-US" sz="2000" dirty="0"/>
              <a:t>, but not multiregional hypothesis.</a:t>
            </a:r>
          </a:p>
        </p:txBody>
      </p:sp>
      <p:sp>
        <p:nvSpPr>
          <p:cNvPr id="5" name="TextBox 4"/>
          <p:cNvSpPr txBox="1"/>
          <p:nvPr/>
        </p:nvSpPr>
        <p:spPr>
          <a:xfrm>
            <a:off x="709966" y="374853"/>
            <a:ext cx="5987986" cy="523220"/>
          </a:xfrm>
          <a:prstGeom prst="rect">
            <a:avLst/>
          </a:prstGeom>
          <a:noFill/>
        </p:spPr>
        <p:txBody>
          <a:bodyPr wrap="none" rtlCol="0">
            <a:spAutoFit/>
          </a:bodyPr>
          <a:lstStyle/>
          <a:p>
            <a:r>
              <a:rPr lang="en-US" sz="2800" dirty="0"/>
              <a:t>Genetic diversity: 377 microsatellite loci</a:t>
            </a:r>
          </a:p>
        </p:txBody>
      </p:sp>
      <p:sp>
        <p:nvSpPr>
          <p:cNvPr id="6" name="TextBox 5"/>
          <p:cNvSpPr txBox="1"/>
          <p:nvPr/>
        </p:nvSpPr>
        <p:spPr>
          <a:xfrm>
            <a:off x="1081005" y="1005658"/>
            <a:ext cx="10659291" cy="784830"/>
          </a:xfrm>
          <a:prstGeom prst="rect">
            <a:avLst/>
          </a:prstGeom>
          <a:noFill/>
        </p:spPr>
        <p:txBody>
          <a:bodyPr wrap="square" rtlCol="0">
            <a:spAutoFit/>
          </a:bodyPr>
          <a:lstStyle/>
          <a:p>
            <a:pPr>
              <a:spcAft>
                <a:spcPts val="600"/>
              </a:spcAft>
            </a:pPr>
            <a:r>
              <a:rPr lang="en-US" sz="2000" b="1" dirty="0"/>
              <a:t>Replacement hypothesis</a:t>
            </a:r>
            <a:r>
              <a:rPr lang="en-US" sz="2000" dirty="0"/>
              <a:t> (Out-of-Africa; </a:t>
            </a:r>
            <a:r>
              <a:rPr lang="en-US" sz="2000" dirty="0" err="1"/>
              <a:t>OoA</a:t>
            </a:r>
            <a:r>
              <a:rPr lang="en-US" sz="2000" dirty="0"/>
              <a:t>): expect higher genetic variation in Africa.</a:t>
            </a:r>
          </a:p>
          <a:p>
            <a:pPr>
              <a:spcAft>
                <a:spcPts val="600"/>
              </a:spcAft>
            </a:pPr>
            <a:r>
              <a:rPr lang="en-US" sz="2000" b="1" dirty="0"/>
              <a:t>Multiregional hypothesis</a:t>
            </a:r>
            <a:r>
              <a:rPr lang="en-US" sz="2000" dirty="0"/>
              <a:t>: differences in genetic variation not expected.</a:t>
            </a:r>
          </a:p>
        </p:txBody>
      </p:sp>
    </p:spTree>
    <p:extLst>
      <p:ext uri="{BB962C8B-B14F-4D97-AF65-F5344CB8AC3E}">
        <p14:creationId xmlns:p14="http://schemas.microsoft.com/office/powerpoint/2010/main" val="30613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7" y="579438"/>
            <a:ext cx="10972800" cy="780439"/>
          </a:xfrm>
        </p:spPr>
        <p:txBody>
          <a:bodyPr>
            <a:normAutofit/>
          </a:bodyPr>
          <a:lstStyle/>
          <a:p>
            <a:pPr algn="ctr"/>
            <a:r>
              <a:rPr lang="en-US" sz="3600" dirty="0"/>
              <a:t>Learning Outcomes</a:t>
            </a:r>
          </a:p>
        </p:txBody>
      </p:sp>
      <p:sp>
        <p:nvSpPr>
          <p:cNvPr id="3" name="Content Placeholder 2"/>
          <p:cNvSpPr>
            <a:spLocks noGrp="1"/>
          </p:cNvSpPr>
          <p:nvPr>
            <p:ph idx="1"/>
          </p:nvPr>
        </p:nvSpPr>
        <p:spPr>
          <a:xfrm>
            <a:off x="1080867" y="1486486"/>
            <a:ext cx="10233127" cy="3985846"/>
          </a:xfrm>
        </p:spPr>
        <p:txBody>
          <a:bodyPr>
            <a:normAutofit/>
          </a:bodyPr>
          <a:lstStyle/>
          <a:p>
            <a:r>
              <a:rPr lang="en-US" dirty="0"/>
              <a:t>Distinguish between the replacement (out-of-Africa) and the multiregional hypotheses of human evolution. </a:t>
            </a:r>
          </a:p>
          <a:p>
            <a:r>
              <a:rPr lang="en-US" dirty="0"/>
              <a:t>Describe evidence in support of the out-of-Africa hypothesis.</a:t>
            </a:r>
            <a:endParaRPr lang="en-US" sz="2400" dirty="0"/>
          </a:p>
          <a:p>
            <a:pPr lvl="1"/>
            <a:endParaRPr lang="en-US" dirty="0"/>
          </a:p>
          <a:p>
            <a:endParaRPr lang="en-US" sz="2400" dirty="0"/>
          </a:p>
        </p:txBody>
      </p:sp>
    </p:spTree>
    <p:extLst>
      <p:ext uri="{BB962C8B-B14F-4D97-AF65-F5344CB8AC3E}">
        <p14:creationId xmlns:p14="http://schemas.microsoft.com/office/powerpoint/2010/main" val="36798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19" y="837771"/>
            <a:ext cx="9678174" cy="5303520"/>
          </a:xfrm>
          <a:prstGeom prst="rect">
            <a:avLst/>
          </a:prstGeom>
        </p:spPr>
      </p:pic>
      <p:sp>
        <p:nvSpPr>
          <p:cNvPr id="3" name="TextBox 2"/>
          <p:cNvSpPr txBox="1"/>
          <p:nvPr/>
        </p:nvSpPr>
        <p:spPr>
          <a:xfrm>
            <a:off x="475268" y="202767"/>
            <a:ext cx="3866123" cy="523220"/>
          </a:xfrm>
          <a:prstGeom prst="rect">
            <a:avLst/>
          </a:prstGeom>
          <a:noFill/>
        </p:spPr>
        <p:txBody>
          <a:bodyPr wrap="none" rtlCol="0">
            <a:spAutoFit/>
          </a:bodyPr>
          <a:lstStyle/>
          <a:p>
            <a:r>
              <a:rPr lang="en-US" sz="2800" dirty="0"/>
              <a:t>Human global expansion</a:t>
            </a:r>
          </a:p>
        </p:txBody>
      </p:sp>
      <p:sp>
        <p:nvSpPr>
          <p:cNvPr id="4" name="Rectangle 3"/>
          <p:cNvSpPr/>
          <p:nvPr/>
        </p:nvSpPr>
        <p:spPr>
          <a:xfrm>
            <a:off x="862481" y="6253075"/>
            <a:ext cx="10545772" cy="400110"/>
          </a:xfrm>
          <a:prstGeom prst="rect">
            <a:avLst/>
          </a:prstGeom>
        </p:spPr>
        <p:txBody>
          <a:bodyPr wrap="none">
            <a:spAutoFit/>
          </a:bodyPr>
          <a:lstStyle/>
          <a:p>
            <a:pPr marL="342900" indent="-342900">
              <a:buFont typeface="Arial" panose="020B0604020202020204" pitchFamily="34" charset="0"/>
              <a:buChar char="•"/>
            </a:pPr>
            <a:r>
              <a:rPr lang="en-US" sz="2000" b="1" dirty="0"/>
              <a:t>Out-of-Africa hypothesis strongly supported by multiple lines of population genetics evidence.</a:t>
            </a:r>
          </a:p>
        </p:txBody>
      </p:sp>
    </p:spTree>
    <p:extLst>
      <p:ext uri="{BB962C8B-B14F-4D97-AF65-F5344CB8AC3E}">
        <p14:creationId xmlns:p14="http://schemas.microsoft.com/office/powerpoint/2010/main" val="1907870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1355" y="771529"/>
            <a:ext cx="8627635" cy="5852160"/>
          </a:xfrm>
          <a:prstGeom prst="rect">
            <a:avLst/>
          </a:prstGeom>
        </p:spPr>
      </p:pic>
      <p:sp>
        <p:nvSpPr>
          <p:cNvPr id="4" name="TextBox 3"/>
          <p:cNvSpPr txBox="1"/>
          <p:nvPr/>
        </p:nvSpPr>
        <p:spPr>
          <a:xfrm>
            <a:off x="475268" y="202767"/>
            <a:ext cx="6072175" cy="523220"/>
          </a:xfrm>
          <a:prstGeom prst="rect">
            <a:avLst/>
          </a:prstGeom>
          <a:noFill/>
        </p:spPr>
        <p:txBody>
          <a:bodyPr wrap="none" rtlCol="0">
            <a:spAutoFit/>
          </a:bodyPr>
          <a:lstStyle/>
          <a:p>
            <a:r>
              <a:rPr lang="en-US" sz="2800" dirty="0"/>
              <a:t>Human global expansion: fossil evidence</a:t>
            </a:r>
          </a:p>
        </p:txBody>
      </p:sp>
      <p:sp>
        <p:nvSpPr>
          <p:cNvPr id="5" name="Rectangle 4"/>
          <p:cNvSpPr/>
          <p:nvPr/>
        </p:nvSpPr>
        <p:spPr>
          <a:xfrm>
            <a:off x="475268" y="911866"/>
            <a:ext cx="3274423" cy="3170099"/>
          </a:xfrm>
          <a:prstGeom prst="rect">
            <a:avLst/>
          </a:prstGeom>
        </p:spPr>
        <p:txBody>
          <a:bodyPr wrap="square">
            <a:spAutoFit/>
          </a:bodyPr>
          <a:lstStyle/>
          <a:p>
            <a:r>
              <a:rPr lang="en-US" sz="2000" dirty="0"/>
              <a:t>“Genetic and fossil evidence has accumulated in support of an African origin for modern humans. Competing models differ primarily by the number of dispersals, their geographic route, and the extent to which expanding modern humans interacted with other hominins.”</a:t>
            </a:r>
          </a:p>
        </p:txBody>
      </p:sp>
      <p:sp>
        <p:nvSpPr>
          <p:cNvPr id="6" name="Rectangle 5"/>
          <p:cNvSpPr/>
          <p:nvPr/>
        </p:nvSpPr>
        <p:spPr>
          <a:xfrm>
            <a:off x="297068" y="6179251"/>
            <a:ext cx="6905246" cy="584775"/>
          </a:xfrm>
          <a:prstGeom prst="rect">
            <a:avLst/>
          </a:prstGeom>
        </p:spPr>
        <p:txBody>
          <a:bodyPr wrap="square">
            <a:spAutoFit/>
          </a:bodyPr>
          <a:lstStyle/>
          <a:p>
            <a:r>
              <a:rPr lang="en-US" sz="1600" dirty="0" err="1"/>
              <a:t>Reves</a:t>
            </a:r>
            <a:r>
              <a:rPr lang="en-US" sz="1600" dirty="0"/>
              <a:t>-Centeno, H. 2016. Out of Africa and into Asia: Fossil and genetic evidence on modern human origins and dispersals. Quaternary International 416:249-262</a:t>
            </a:r>
          </a:p>
        </p:txBody>
      </p:sp>
    </p:spTree>
    <p:extLst>
      <p:ext uri="{BB962C8B-B14F-4D97-AF65-F5344CB8AC3E}">
        <p14:creationId xmlns:p14="http://schemas.microsoft.com/office/powerpoint/2010/main" val="29833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7" y="579438"/>
            <a:ext cx="10972800" cy="780439"/>
          </a:xfrm>
        </p:spPr>
        <p:txBody>
          <a:bodyPr>
            <a:normAutofit/>
          </a:bodyPr>
          <a:lstStyle/>
          <a:p>
            <a:pPr algn="ctr"/>
            <a:r>
              <a:rPr lang="en-US" sz="3600" dirty="0"/>
              <a:t>Learning Outcomes</a:t>
            </a:r>
          </a:p>
        </p:txBody>
      </p:sp>
      <p:sp>
        <p:nvSpPr>
          <p:cNvPr id="3" name="Content Placeholder 2"/>
          <p:cNvSpPr>
            <a:spLocks noGrp="1"/>
          </p:cNvSpPr>
          <p:nvPr>
            <p:ph idx="1"/>
          </p:nvPr>
        </p:nvSpPr>
        <p:spPr>
          <a:xfrm>
            <a:off x="1080867" y="1486486"/>
            <a:ext cx="10515600" cy="3985846"/>
          </a:xfrm>
        </p:spPr>
        <p:txBody>
          <a:bodyPr>
            <a:normAutofit/>
          </a:bodyPr>
          <a:lstStyle/>
          <a:p>
            <a:r>
              <a:rPr lang="en-US" dirty="0"/>
              <a:t>Describe the history of introgression from archaic hominids in human evolution. </a:t>
            </a:r>
          </a:p>
          <a:p>
            <a:r>
              <a:rPr lang="en-US" dirty="0"/>
              <a:t>Interpret the results of ABBA-BABA tests.</a:t>
            </a:r>
          </a:p>
          <a:p>
            <a:r>
              <a:rPr lang="en-US" sz="2400" dirty="0"/>
              <a:t>Explain the role of selection for </a:t>
            </a:r>
            <a:r>
              <a:rPr lang="en-US" sz="2400" dirty="0" err="1"/>
              <a:t>introgressed</a:t>
            </a:r>
            <a:r>
              <a:rPr lang="en-US" sz="2400" dirty="0"/>
              <a:t> genes during human evolution.</a:t>
            </a:r>
          </a:p>
          <a:p>
            <a:pPr lvl="1"/>
            <a:endParaRPr lang="en-US" dirty="0"/>
          </a:p>
          <a:p>
            <a:endParaRPr lang="en-US" sz="2400" dirty="0"/>
          </a:p>
        </p:txBody>
      </p:sp>
    </p:spTree>
    <p:extLst>
      <p:ext uri="{BB962C8B-B14F-4D97-AF65-F5344CB8AC3E}">
        <p14:creationId xmlns:p14="http://schemas.microsoft.com/office/powerpoint/2010/main" val="281659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Tree>
    <p:extLst>
      <p:ext uri="{BB962C8B-B14F-4D97-AF65-F5344CB8AC3E}">
        <p14:creationId xmlns:p14="http://schemas.microsoft.com/office/powerpoint/2010/main" val="4143311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lumMod val="65000"/>
                                </a:schemeClr>
                              </a:solidFill>
                              <a:latin typeface="Cambria Math" panose="02040503050406030204" pitchFamily="18" charset="0"/>
                            </a:rPr>
                          </m:ctrlPr>
                        </m:fPr>
                        <m:num>
                          <m:r>
                            <a:rPr lang="en-US" b="0" i="1" smtClean="0">
                              <a:solidFill>
                                <a:schemeClr val="bg1">
                                  <a:lumMod val="65000"/>
                                </a:schemeClr>
                              </a:solidFill>
                              <a:latin typeface="Cambria Math" panose="02040503050406030204" pitchFamily="18" charset="0"/>
                            </a:rPr>
                            <m:t>1</m:t>
                          </m:r>
                        </m:num>
                        <m:den>
                          <m:r>
                            <a:rPr lang="en-US" b="0" i="1" smtClean="0">
                              <a:solidFill>
                                <a:schemeClr val="bg1">
                                  <a:lumMod val="65000"/>
                                </a:schemeClr>
                              </a:solidFill>
                              <a:latin typeface="Cambria Math" panose="02040503050406030204" pitchFamily="18" charset="0"/>
                            </a:rPr>
                            <m:t>2</m:t>
                          </m:r>
                          <m:sSub>
                            <m:sSubPr>
                              <m:ctrlPr>
                                <a:rPr lang="en-US" b="0" i="1" smtClean="0">
                                  <a:solidFill>
                                    <a:schemeClr val="bg1">
                                      <a:lumMod val="65000"/>
                                    </a:schemeClr>
                                  </a:solidFill>
                                  <a:latin typeface="Cambria Math" panose="02040503050406030204" pitchFamily="18" charset="0"/>
                                </a:rPr>
                              </m:ctrlPr>
                            </m:sSubPr>
                            <m:e>
                              <m:r>
                                <a:rPr lang="en-US" b="0" i="1" smtClean="0">
                                  <a:solidFill>
                                    <a:schemeClr val="bg1">
                                      <a:lumMod val="65000"/>
                                    </a:schemeClr>
                                  </a:solidFill>
                                  <a:latin typeface="Cambria Math" panose="02040503050406030204" pitchFamily="18" charset="0"/>
                                </a:rPr>
                                <m:t>𝑁</m:t>
                              </m:r>
                            </m:e>
                            <m:sub>
                              <m:r>
                                <a:rPr lang="en-US" b="0" i="1" smtClean="0">
                                  <a:solidFill>
                                    <a:schemeClr val="bg1">
                                      <a:lumMod val="65000"/>
                                    </a:schemeClr>
                                  </a:solidFill>
                                  <a:latin typeface="Cambria Math" panose="02040503050406030204" pitchFamily="18" charset="0"/>
                                </a:rPr>
                                <m:t>𝑒</m:t>
                              </m:r>
                            </m:sub>
                          </m:sSub>
                        </m:den>
                      </m:f>
                    </m:oMath>
                  </m:oMathPara>
                </a14:m>
                <a:endParaRPr lang="en-US" dirty="0">
                  <a:solidFill>
                    <a:schemeClr val="bg1">
                      <a:lumMod val="6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62834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487" t="23772" r="7164" b="5783"/>
          <a:stretch/>
        </p:blipFill>
        <p:spPr>
          <a:xfrm>
            <a:off x="6965428" y="3653530"/>
            <a:ext cx="5034062" cy="2286000"/>
          </a:xfrm>
          <a:prstGeom prst="rect">
            <a:avLst/>
          </a:prstGeom>
          <a:ln w="28575">
            <a:solidFill>
              <a:schemeClr val="tx1"/>
            </a:solidFill>
          </a:ln>
        </p:spPr>
      </p:pic>
      <p:sp>
        <p:nvSpPr>
          <p:cNvPr id="11" name="Rectangle 10"/>
          <p:cNvSpPr/>
          <p:nvPr/>
        </p:nvSpPr>
        <p:spPr>
          <a:xfrm>
            <a:off x="6829442" y="5939530"/>
            <a:ext cx="5512252" cy="954107"/>
          </a:xfrm>
          <a:prstGeom prst="rect">
            <a:avLst/>
          </a:prstGeom>
        </p:spPr>
        <p:txBody>
          <a:bodyPr wrap="square">
            <a:spAutoFit/>
          </a:bodyPr>
          <a:lstStyle/>
          <a:p>
            <a:r>
              <a:rPr lang="en-US" sz="1400" dirty="0"/>
              <a:t>https://www.uctv.tv/shows/CARTA-Ancient-DNA-and-Human-Evolution-Neandertal-and-Denisovan-Genomes-and-What-They-Tell-Us-A-Map-of-Neandertal-Genes-in-Present-Day-Humans-The-Phenotypic-Legacy-of-Neandertal-Interbreeding-on-Modern-Humans-30971</a:t>
            </a:r>
          </a:p>
        </p:txBody>
      </p:sp>
      <p:sp>
        <p:nvSpPr>
          <p:cNvPr id="10" name="TextBox 9"/>
          <p:cNvSpPr txBox="1"/>
          <p:nvPr/>
        </p:nvSpPr>
        <p:spPr>
          <a:xfrm>
            <a:off x="2781098" y="5591464"/>
            <a:ext cx="2597891" cy="369332"/>
          </a:xfrm>
          <a:prstGeom prst="rect">
            <a:avLst/>
          </a:prstGeom>
          <a:noFill/>
        </p:spPr>
        <p:txBody>
          <a:bodyPr wrap="none" rtlCol="0">
            <a:spAutoFit/>
          </a:bodyPr>
          <a:lstStyle/>
          <a:p>
            <a:r>
              <a:rPr lang="en-US" dirty="0"/>
              <a:t>(Extinction ~100,000 YBP)</a:t>
            </a:r>
          </a:p>
        </p:txBody>
      </p:sp>
      <p:pic>
        <p:nvPicPr>
          <p:cNvPr id="13" name="Picture 12"/>
          <p:cNvPicPr>
            <a:picLocks noChangeAspect="1"/>
          </p:cNvPicPr>
          <p:nvPr/>
        </p:nvPicPr>
        <p:blipFill rotWithShape="1">
          <a:blip r:embed="rId5"/>
          <a:srcRect l="15409" r="12818"/>
          <a:stretch/>
        </p:blipFill>
        <p:spPr>
          <a:xfrm>
            <a:off x="10832436" y="3653530"/>
            <a:ext cx="1188720" cy="927504"/>
          </a:xfrm>
          <a:prstGeom prst="rect">
            <a:avLst/>
          </a:prstGeom>
        </p:spPr>
      </p:pic>
      <p:pic>
        <p:nvPicPr>
          <p:cNvPr id="14" name="Picture 13"/>
          <p:cNvPicPr>
            <a:picLocks noChangeAspect="1"/>
          </p:cNvPicPr>
          <p:nvPr/>
        </p:nvPicPr>
        <p:blipFill rotWithShape="1">
          <a:blip r:embed="rId6"/>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Tree>
    <p:extLst>
      <p:ext uri="{BB962C8B-B14F-4D97-AF65-F5344CB8AC3E}">
        <p14:creationId xmlns:p14="http://schemas.microsoft.com/office/powerpoint/2010/main" val="219369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97" t="22946" r="22089" b="21304"/>
          <a:stretch/>
        </p:blipFill>
        <p:spPr>
          <a:xfrm>
            <a:off x="1548933" y="1015850"/>
            <a:ext cx="8507731" cy="4927750"/>
          </a:xfrm>
          <a:prstGeom prst="rect">
            <a:avLst/>
          </a:prstGeom>
        </p:spPr>
      </p:pic>
      <p:sp>
        <p:nvSpPr>
          <p:cNvPr id="3" name="TextBox 2"/>
          <p:cNvSpPr txBox="1"/>
          <p:nvPr/>
        </p:nvSpPr>
        <p:spPr>
          <a:xfrm>
            <a:off x="661853" y="431075"/>
            <a:ext cx="8131393" cy="584775"/>
          </a:xfrm>
          <a:prstGeom prst="rect">
            <a:avLst/>
          </a:prstGeom>
          <a:noFill/>
        </p:spPr>
        <p:txBody>
          <a:bodyPr wrap="none" rtlCol="0">
            <a:spAutoFit/>
          </a:bodyPr>
          <a:lstStyle/>
          <a:p>
            <a:r>
              <a:rPr lang="en-US" sz="3200" dirty="0"/>
              <a:t>Ancient DNA (extracted from fossils) phylogeny</a:t>
            </a:r>
          </a:p>
        </p:txBody>
      </p:sp>
      <p:sp>
        <p:nvSpPr>
          <p:cNvPr id="4" name="Rectangle 3"/>
          <p:cNvSpPr/>
          <p:nvPr/>
        </p:nvSpPr>
        <p:spPr>
          <a:xfrm>
            <a:off x="2029098" y="6359098"/>
            <a:ext cx="10162902" cy="338554"/>
          </a:xfrm>
          <a:prstGeom prst="rect">
            <a:avLst/>
          </a:prstGeom>
        </p:spPr>
        <p:txBody>
          <a:bodyPr wrap="square">
            <a:spAutoFit/>
          </a:bodyPr>
          <a:lstStyle/>
          <a:p>
            <a:r>
              <a:rPr lang="en-US" sz="1600" dirty="0"/>
              <a:t>Reich et al. 2010. Genetic history of an archaic hominin group from </a:t>
            </a:r>
            <a:r>
              <a:rPr lang="en-US" sz="1600" dirty="0" err="1"/>
              <a:t>Denisova</a:t>
            </a:r>
            <a:r>
              <a:rPr lang="en-US" sz="1600" dirty="0"/>
              <a:t> Cave in Siberia. Nature 468:1053-1060.</a:t>
            </a:r>
          </a:p>
        </p:txBody>
      </p:sp>
    </p:spTree>
    <p:extLst>
      <p:ext uri="{BB962C8B-B14F-4D97-AF65-F5344CB8AC3E}">
        <p14:creationId xmlns:p14="http://schemas.microsoft.com/office/powerpoint/2010/main" val="2415534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2885" y="865471"/>
            <a:ext cx="1041955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Did anatomically modern humans interbreed with archaic hominids?</a:t>
            </a:r>
          </a:p>
          <a:p>
            <a:pPr marL="342900" indent="-342900">
              <a:buFont typeface="Arial" panose="020B0604020202020204" pitchFamily="34" charset="0"/>
              <a:buChar char="•"/>
            </a:pPr>
            <a:endParaRPr lang="en-US" sz="2400" dirty="0"/>
          </a:p>
        </p:txBody>
      </p:sp>
      <p:pic>
        <p:nvPicPr>
          <p:cNvPr id="3" name="Picture 2"/>
          <p:cNvPicPr>
            <a:picLocks noChangeAspect="1"/>
          </p:cNvPicPr>
          <p:nvPr/>
        </p:nvPicPr>
        <p:blipFill rotWithShape="1">
          <a:blip r:embed="rId2"/>
          <a:srcRect t="80605"/>
          <a:stretch/>
        </p:blipFill>
        <p:spPr>
          <a:xfrm>
            <a:off x="1937308" y="5091051"/>
            <a:ext cx="8229600" cy="841506"/>
          </a:xfrm>
          <a:prstGeom prst="rect">
            <a:avLst/>
          </a:prstGeom>
        </p:spPr>
      </p:pic>
      <p:sp>
        <p:nvSpPr>
          <p:cNvPr id="4" name="TextBox 3"/>
          <p:cNvSpPr txBox="1"/>
          <p:nvPr/>
        </p:nvSpPr>
        <p:spPr>
          <a:xfrm>
            <a:off x="3963785" y="6488668"/>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5" name="TextBox 4"/>
          <p:cNvSpPr txBox="1"/>
          <p:nvPr/>
        </p:nvSpPr>
        <p:spPr>
          <a:xfrm>
            <a:off x="892885" y="360885"/>
            <a:ext cx="6435031" cy="523220"/>
          </a:xfrm>
          <a:prstGeom prst="rect">
            <a:avLst/>
          </a:prstGeom>
          <a:noFill/>
        </p:spPr>
        <p:txBody>
          <a:bodyPr wrap="none" rtlCol="0">
            <a:spAutoFit/>
          </a:bodyPr>
          <a:lstStyle/>
          <a:p>
            <a:r>
              <a:rPr lang="en-US" sz="2800" dirty="0"/>
              <a:t>Whole genome sequencing of Neanderthal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7" y="1388691"/>
            <a:ext cx="8620461" cy="3657600"/>
          </a:xfrm>
          <a:prstGeom prst="rect">
            <a:avLst/>
          </a:prstGeom>
        </p:spPr>
      </p:pic>
    </p:spTree>
    <p:extLst>
      <p:ext uri="{BB962C8B-B14F-4D97-AF65-F5344CB8AC3E}">
        <p14:creationId xmlns:p14="http://schemas.microsoft.com/office/powerpoint/2010/main" val="35989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115" y="50100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858115" y="1063773"/>
            <a:ext cx="5852023"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Did anatomically modern humans interbreed with archaic hominids?</a:t>
            </a:r>
          </a:p>
          <a:p>
            <a:pPr marL="342900" indent="-342900">
              <a:buFont typeface="Arial" panose="020B0604020202020204" pitchFamily="34" charset="0"/>
              <a:buChar char="•"/>
            </a:pPr>
            <a:r>
              <a:rPr lang="en-US" sz="2000" dirty="0"/>
              <a:t>Compare four genomes, including an outgroup (O), two “</a:t>
            </a:r>
            <a:r>
              <a:rPr lang="en-US" sz="2000" dirty="0" err="1"/>
              <a:t>ingroup</a:t>
            </a:r>
            <a:r>
              <a:rPr lang="en-US" sz="2000" dirty="0"/>
              <a:t>” taxa (1,2), and a taxon (3) that is suspected to have hybridized with one (but not both) of the </a:t>
            </a:r>
            <a:r>
              <a:rPr lang="en-US" sz="2000" dirty="0" err="1"/>
              <a:t>ingroup</a:t>
            </a:r>
            <a:r>
              <a:rPr lang="en-US" sz="2000" dirty="0"/>
              <a:t> taxa. </a:t>
            </a:r>
          </a:p>
          <a:p>
            <a:pPr marL="342900" indent="-342900">
              <a:buFont typeface="Arial" panose="020B0604020202020204" pitchFamily="34" charset="0"/>
              <a:buChar char="•"/>
            </a:pPr>
            <a:r>
              <a:rPr lang="en-US" sz="2000" dirty="0"/>
              <a:t>Examine all SNPs that occur at a frequency of 50%</a:t>
            </a:r>
          </a:p>
          <a:p>
            <a:pPr marL="800100" lvl="1" indent="-342900">
              <a:buFont typeface="Arial" panose="020B0604020202020204" pitchFamily="34" charset="0"/>
              <a:buChar char="•"/>
            </a:pPr>
            <a:r>
              <a:rPr lang="en-US" sz="2000" dirty="0"/>
              <a:t>Each allele is shared between two taxa</a:t>
            </a:r>
          </a:p>
          <a:p>
            <a:pPr marL="800100" lvl="1" indent="-342900">
              <a:buFont typeface="Arial" panose="020B0604020202020204" pitchFamily="34" charset="0"/>
              <a:buChar char="•"/>
            </a:pPr>
            <a:r>
              <a:rPr lang="en-US" sz="2000" dirty="0"/>
              <a:t>The allele found in the outgroup is always called “A”; the alternative allele is “B”</a:t>
            </a:r>
          </a:p>
          <a:p>
            <a:pPr marL="342900" indent="-342900">
              <a:buFont typeface="Arial" panose="020B0604020202020204" pitchFamily="34" charset="0"/>
              <a:buChar char="•"/>
            </a:pPr>
            <a:r>
              <a:rPr lang="en-US" sz="2000" dirty="0"/>
              <a:t>Three possible configurations of allele sharing</a:t>
            </a:r>
          </a:p>
          <a:p>
            <a:pPr marL="800100" lvl="1" indent="-342900">
              <a:buFont typeface="Arial" panose="020B0604020202020204" pitchFamily="34" charset="0"/>
              <a:buChar char="•"/>
            </a:pPr>
            <a:r>
              <a:rPr lang="en-US" sz="2000" dirty="0"/>
              <a:t>BBAA—B is shared between taxa 1 &amp; 2.</a:t>
            </a:r>
          </a:p>
          <a:p>
            <a:pPr marL="1257300" lvl="2" indent="-342900">
              <a:buFont typeface="Arial" panose="020B0604020202020204" pitchFamily="34" charset="0"/>
              <a:buChar char="•"/>
            </a:pPr>
            <a:r>
              <a:rPr lang="en-US" sz="2000" dirty="0"/>
              <a:t>The </a:t>
            </a:r>
            <a:r>
              <a:rPr lang="en-US" sz="2000" dirty="0" err="1"/>
              <a:t>ingroup</a:t>
            </a:r>
            <a:r>
              <a:rPr lang="en-US" sz="2000" dirty="0"/>
              <a:t> is monophyletic.</a:t>
            </a:r>
          </a:p>
          <a:p>
            <a:pPr marL="800100" lvl="1" indent="-342900">
              <a:buFont typeface="Arial" panose="020B0604020202020204" pitchFamily="34" charset="0"/>
              <a:buChar char="•"/>
            </a:pPr>
            <a:r>
              <a:rPr lang="en-US" sz="2000" dirty="0"/>
              <a:t>ABBA—B is shared between taxa 2 &amp; 3.</a:t>
            </a:r>
          </a:p>
          <a:p>
            <a:pPr marL="800100" lvl="1" indent="-342900">
              <a:buFont typeface="Arial" panose="020B0604020202020204" pitchFamily="34" charset="0"/>
              <a:buChar char="•"/>
            </a:pPr>
            <a:r>
              <a:rPr lang="en-US" sz="2000" dirty="0"/>
              <a:t>BABA—B is shared between taxa 1 &amp; 3,</a:t>
            </a:r>
          </a:p>
        </p:txBody>
      </p:sp>
      <p:pic>
        <p:nvPicPr>
          <p:cNvPr id="8" name="Picture 7"/>
          <p:cNvPicPr>
            <a:picLocks noChangeAspect="1"/>
          </p:cNvPicPr>
          <p:nvPr/>
        </p:nvPicPr>
        <p:blipFill rotWithShape="1">
          <a:blip r:embed="rId2"/>
          <a:srcRect l="54852" t="34553" r="23261" b="30446"/>
          <a:stretch/>
        </p:blipFill>
        <p:spPr>
          <a:xfrm>
            <a:off x="8325193" y="757645"/>
            <a:ext cx="2847703" cy="2560321"/>
          </a:xfrm>
          <a:prstGeom prst="rect">
            <a:avLst/>
          </a:prstGeom>
        </p:spPr>
      </p:pic>
      <p:pic>
        <p:nvPicPr>
          <p:cNvPr id="9" name="Picture 8"/>
          <p:cNvPicPr>
            <a:picLocks noChangeAspect="1"/>
          </p:cNvPicPr>
          <p:nvPr/>
        </p:nvPicPr>
        <p:blipFill rotWithShape="1">
          <a:blip r:embed="rId2"/>
          <a:srcRect l="42439" t="70244" r="23261" b="13028"/>
          <a:stretch/>
        </p:blipFill>
        <p:spPr>
          <a:xfrm>
            <a:off x="6710138" y="3317966"/>
            <a:ext cx="4462758" cy="1223682"/>
          </a:xfrm>
          <a:prstGeom prst="rect">
            <a:avLst/>
          </a:prstGeom>
        </p:spPr>
      </p:pic>
      <p:sp>
        <p:nvSpPr>
          <p:cNvPr id="10" name="TextBox 9"/>
          <p:cNvSpPr txBox="1"/>
          <p:nvPr/>
        </p:nvSpPr>
        <p:spPr>
          <a:xfrm>
            <a:off x="3963785" y="6488668"/>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Tree>
    <p:extLst>
      <p:ext uri="{BB962C8B-B14F-4D97-AF65-F5344CB8AC3E}">
        <p14:creationId xmlns:p14="http://schemas.microsoft.com/office/powerpoint/2010/main" val="39597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63" y="2373106"/>
            <a:ext cx="8699500" cy="3530600"/>
          </a:xfrm>
          <a:prstGeom prst="rect">
            <a:avLst/>
          </a:prstGeom>
        </p:spPr>
      </p:pic>
      <p:sp>
        <p:nvSpPr>
          <p:cNvPr id="4" name="TextBox 3"/>
          <p:cNvSpPr txBox="1"/>
          <p:nvPr/>
        </p:nvSpPr>
        <p:spPr>
          <a:xfrm>
            <a:off x="858115" y="37789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7994468" y="6426926"/>
            <a:ext cx="4071243" cy="338554"/>
          </a:xfrm>
          <a:prstGeom prst="rect">
            <a:avLst/>
          </a:prstGeom>
          <a:noFill/>
        </p:spPr>
        <p:txBody>
          <a:bodyPr wrap="none" rtlCol="0">
            <a:spAutoFit/>
          </a:bodyPr>
          <a:lstStyle/>
          <a:p>
            <a:r>
              <a:rPr lang="en-US" sz="1600" dirty="0"/>
              <a:t>Sousa and Hey. 2013. Nature Reviews Genetics</a:t>
            </a:r>
          </a:p>
        </p:txBody>
      </p:sp>
      <p:sp>
        <p:nvSpPr>
          <p:cNvPr id="7" name="TextBox 6"/>
          <p:cNvSpPr txBox="1"/>
          <p:nvPr/>
        </p:nvSpPr>
        <p:spPr>
          <a:xfrm>
            <a:off x="1058451" y="1024220"/>
            <a:ext cx="9813840"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ABBA &amp; BABA are expected due to incomplete lineage sorting or introgression (gene flow)</a:t>
            </a:r>
          </a:p>
        </p:txBody>
      </p:sp>
      <p:sp>
        <p:nvSpPr>
          <p:cNvPr id="8" name="Rectangle 7"/>
          <p:cNvSpPr/>
          <p:nvPr/>
        </p:nvSpPr>
        <p:spPr>
          <a:xfrm>
            <a:off x="1058451" y="1547440"/>
            <a:ext cx="9470212" cy="646331"/>
          </a:xfrm>
          <a:prstGeom prst="rect">
            <a:avLst/>
          </a:prstGeom>
        </p:spPr>
        <p:txBody>
          <a:bodyPr wrap="square">
            <a:spAutoFit/>
          </a:bodyPr>
          <a:lstStyle/>
          <a:p>
            <a:pPr marL="342900" indent="-342900">
              <a:buFont typeface="Arial" panose="020B0604020202020204" pitchFamily="34" charset="0"/>
              <a:buChar char="•"/>
            </a:pPr>
            <a:r>
              <a:rPr lang="en-US" altLang="ja-JP" b="1" dirty="0">
                <a:ea typeface="MS PGothic" panose="020B0600070205080204" pitchFamily="34" charset="-128"/>
              </a:rPr>
              <a:t>Incomplete lineage sorting</a:t>
            </a:r>
            <a:r>
              <a:rPr lang="en-US" altLang="ja-JP" dirty="0">
                <a:ea typeface="MS PGothic" panose="020B0600070205080204" pitchFamily="34" charset="-128"/>
              </a:rPr>
              <a:t>—Some members of a group share a more recent common ancestor with members of another group than they do with other members of the same group.</a:t>
            </a:r>
          </a:p>
        </p:txBody>
      </p:sp>
    </p:spTree>
    <p:extLst>
      <p:ext uri="{BB962C8B-B14F-4D97-AF65-F5344CB8AC3E}">
        <p14:creationId xmlns:p14="http://schemas.microsoft.com/office/powerpoint/2010/main" val="229815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31466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962" y="1363269"/>
            <a:ext cx="6039375" cy="4572000"/>
          </a:xfrm>
          <a:prstGeom prst="rect">
            <a:avLst/>
          </a:prstGeom>
        </p:spPr>
      </p:pic>
      <p:sp>
        <p:nvSpPr>
          <p:cNvPr id="5" name="TextBox 4"/>
          <p:cNvSpPr txBox="1"/>
          <p:nvPr/>
        </p:nvSpPr>
        <p:spPr>
          <a:xfrm>
            <a:off x="7295902" y="1363269"/>
            <a:ext cx="4076437" cy="270843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If ABBA = BABA, then </a:t>
            </a:r>
            <a:r>
              <a:rPr lang="en-US" sz="2000" i="1" dirty="0"/>
              <a:t>D</a:t>
            </a:r>
            <a:r>
              <a:rPr lang="en-US" sz="2000" dirty="0"/>
              <a:t> = 0</a:t>
            </a:r>
          </a:p>
          <a:p>
            <a:pPr marL="742950" lvl="1" indent="-285750">
              <a:spcAft>
                <a:spcPts val="600"/>
              </a:spcAft>
              <a:buFont typeface="Arial" panose="020B0604020202020204" pitchFamily="34" charset="0"/>
              <a:buChar char="•"/>
            </a:pPr>
            <a:r>
              <a:rPr lang="en-US" sz="2000" dirty="0"/>
              <a:t>Incomplete lineage sorting</a:t>
            </a:r>
          </a:p>
          <a:p>
            <a:pPr marL="285750" indent="-285750">
              <a:spcAft>
                <a:spcPts val="600"/>
              </a:spcAft>
              <a:buFont typeface="Arial" panose="020B0604020202020204" pitchFamily="34" charset="0"/>
              <a:buChar char="•"/>
            </a:pPr>
            <a:r>
              <a:rPr lang="en-US" sz="2000" dirty="0"/>
              <a:t>If ABBA &gt; BABA, then </a:t>
            </a:r>
            <a:r>
              <a:rPr lang="en-US" sz="2000" i="1" dirty="0"/>
              <a:t>D</a:t>
            </a:r>
            <a:r>
              <a:rPr lang="en-US" sz="2000" dirty="0"/>
              <a:t> &gt; 0</a:t>
            </a:r>
          </a:p>
          <a:p>
            <a:pPr marL="742950" lvl="1" indent="-285750">
              <a:spcAft>
                <a:spcPts val="600"/>
              </a:spcAft>
              <a:buFont typeface="Arial" panose="020B0604020202020204" pitchFamily="34" charset="0"/>
              <a:buChar char="•"/>
            </a:pPr>
            <a:r>
              <a:rPr lang="en-US" sz="2000" dirty="0"/>
              <a:t>Gene flow between taxa 3 &amp; 2</a:t>
            </a:r>
          </a:p>
          <a:p>
            <a:pPr marL="285750" indent="-285750">
              <a:spcAft>
                <a:spcPts val="600"/>
              </a:spcAft>
              <a:buFont typeface="Arial" panose="020B0604020202020204" pitchFamily="34" charset="0"/>
              <a:buChar char="•"/>
            </a:pPr>
            <a:r>
              <a:rPr lang="en-US" sz="2000" dirty="0"/>
              <a:t>If ABBA &lt; BABA, then </a:t>
            </a:r>
            <a:r>
              <a:rPr lang="en-US" sz="2000" i="1" dirty="0"/>
              <a:t>D</a:t>
            </a:r>
            <a:r>
              <a:rPr lang="en-US" sz="2000" dirty="0"/>
              <a:t> &lt; 0</a:t>
            </a:r>
          </a:p>
          <a:p>
            <a:pPr marL="742950" lvl="1" indent="-285750">
              <a:spcAft>
                <a:spcPts val="600"/>
              </a:spcAft>
              <a:buFont typeface="Arial" panose="020B0604020202020204" pitchFamily="34" charset="0"/>
              <a:buChar char="•"/>
            </a:pPr>
            <a:r>
              <a:rPr lang="en-US" sz="2000" dirty="0"/>
              <a:t>Gene flow between taxa 3 &amp; 1</a:t>
            </a:r>
          </a:p>
          <a:p>
            <a:pPr marL="285750" indent="-285750">
              <a:spcAft>
                <a:spcPts val="600"/>
              </a:spcAft>
              <a:buFont typeface="Arial" panose="020B0604020202020204" pitchFamily="34" charset="0"/>
              <a:buChar char="•"/>
            </a:pPr>
            <a:endParaRPr lang="en-US" sz="2000" dirty="0"/>
          </a:p>
        </p:txBody>
      </p:sp>
      <p:pic>
        <p:nvPicPr>
          <p:cNvPr id="2" name="Picture 1"/>
          <p:cNvPicPr>
            <a:picLocks noChangeAspect="1"/>
          </p:cNvPicPr>
          <p:nvPr/>
        </p:nvPicPr>
        <p:blipFill rotWithShape="1">
          <a:blip r:embed="rId3"/>
          <a:srcRect l="24533" t="29018" r="29686" b="51240"/>
          <a:stretch/>
        </p:blipFill>
        <p:spPr>
          <a:xfrm>
            <a:off x="1029958" y="4943837"/>
            <a:ext cx="5956662" cy="1444214"/>
          </a:xfrm>
          <a:prstGeom prst="rect">
            <a:avLst/>
          </a:prstGeom>
        </p:spPr>
      </p:pic>
      <p:sp>
        <p:nvSpPr>
          <p:cNvPr id="6" name="TextBox 5"/>
          <p:cNvSpPr txBox="1"/>
          <p:nvPr/>
        </p:nvSpPr>
        <p:spPr>
          <a:xfrm>
            <a:off x="858115" y="501000"/>
            <a:ext cx="2533835" cy="523220"/>
          </a:xfrm>
          <a:prstGeom prst="rect">
            <a:avLst/>
          </a:prstGeom>
          <a:noFill/>
        </p:spPr>
        <p:txBody>
          <a:bodyPr wrap="none" rtlCol="0">
            <a:spAutoFit/>
          </a:bodyPr>
          <a:lstStyle/>
          <a:p>
            <a:r>
              <a:rPr lang="en-US" sz="2800" dirty="0"/>
              <a:t>ABBA-BABA test</a:t>
            </a:r>
          </a:p>
        </p:txBody>
      </p:sp>
    </p:spTree>
    <p:extLst>
      <p:ext uri="{BB962C8B-B14F-4D97-AF65-F5344CB8AC3E}">
        <p14:creationId xmlns:p14="http://schemas.microsoft.com/office/powerpoint/2010/main" val="24116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32" t="20090" r="6428" b="38482"/>
          <a:stretch/>
        </p:blipFill>
        <p:spPr>
          <a:xfrm>
            <a:off x="1619009" y="3916621"/>
            <a:ext cx="9144000" cy="2469624"/>
          </a:xfrm>
          <a:prstGeom prst="rect">
            <a:avLst/>
          </a:prstGeom>
        </p:spPr>
      </p:pic>
      <p:sp>
        <p:nvSpPr>
          <p:cNvPr id="7" name="Rectangle 6"/>
          <p:cNvSpPr/>
          <p:nvPr/>
        </p:nvSpPr>
        <p:spPr>
          <a:xfrm>
            <a:off x="3936064" y="4689104"/>
            <a:ext cx="2878182" cy="228627"/>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852" t="34553" r="23261" b="30446"/>
          <a:stretch/>
        </p:blipFill>
        <p:spPr>
          <a:xfrm>
            <a:off x="1393474" y="810774"/>
            <a:ext cx="2542590" cy="2286000"/>
          </a:xfrm>
          <a:prstGeom prst="rect">
            <a:avLst/>
          </a:prstGeom>
        </p:spPr>
      </p:pic>
      <p:sp>
        <p:nvSpPr>
          <p:cNvPr id="2" name="TextBox 1"/>
          <p:cNvSpPr txBox="1"/>
          <p:nvPr/>
        </p:nvSpPr>
        <p:spPr>
          <a:xfrm rot="1538403">
            <a:off x="3630053" y="3040554"/>
            <a:ext cx="718466" cy="338554"/>
          </a:xfrm>
          <a:prstGeom prst="rect">
            <a:avLst/>
          </a:prstGeom>
          <a:noFill/>
        </p:spPr>
        <p:txBody>
          <a:bodyPr wrap="none" rtlCol="0">
            <a:spAutoFit/>
          </a:bodyPr>
          <a:lstStyle/>
          <a:p>
            <a:r>
              <a:rPr lang="en-US" sz="1600" dirty="0"/>
              <a:t>Chimp</a:t>
            </a:r>
          </a:p>
        </p:txBody>
      </p:sp>
      <p:sp>
        <p:nvSpPr>
          <p:cNvPr id="10" name="TextBox 9"/>
          <p:cNvSpPr txBox="1"/>
          <p:nvPr/>
        </p:nvSpPr>
        <p:spPr>
          <a:xfrm rot="1823897">
            <a:off x="2477197" y="3157822"/>
            <a:ext cx="1228221" cy="338554"/>
          </a:xfrm>
          <a:prstGeom prst="rect">
            <a:avLst/>
          </a:prstGeom>
          <a:noFill/>
        </p:spPr>
        <p:txBody>
          <a:bodyPr wrap="none" rtlCol="0">
            <a:spAutoFit/>
          </a:bodyPr>
          <a:lstStyle/>
          <a:p>
            <a:r>
              <a:rPr lang="en-US" sz="1600" dirty="0"/>
              <a:t>Neanderthal</a:t>
            </a:r>
          </a:p>
        </p:txBody>
      </p:sp>
      <p:sp>
        <p:nvSpPr>
          <p:cNvPr id="11" name="TextBox 10"/>
          <p:cNvSpPr txBox="1"/>
          <p:nvPr/>
        </p:nvSpPr>
        <p:spPr>
          <a:xfrm rot="1841180">
            <a:off x="1274816" y="3133879"/>
            <a:ext cx="884442" cy="584775"/>
          </a:xfrm>
          <a:prstGeom prst="rect">
            <a:avLst/>
          </a:prstGeom>
          <a:noFill/>
        </p:spPr>
        <p:txBody>
          <a:bodyPr wrap="square" rtlCol="0">
            <a:spAutoFit/>
          </a:bodyPr>
          <a:lstStyle/>
          <a:p>
            <a:r>
              <a:rPr lang="en-US" sz="1600" dirty="0"/>
              <a:t>San (Africa)</a:t>
            </a:r>
          </a:p>
        </p:txBody>
      </p:sp>
      <p:sp>
        <p:nvSpPr>
          <p:cNvPr id="12" name="TextBox 11"/>
          <p:cNvSpPr txBox="1"/>
          <p:nvPr/>
        </p:nvSpPr>
        <p:spPr>
          <a:xfrm rot="1932948">
            <a:off x="1837186" y="3077379"/>
            <a:ext cx="884442" cy="584775"/>
          </a:xfrm>
          <a:prstGeom prst="rect">
            <a:avLst/>
          </a:prstGeom>
          <a:noFill/>
        </p:spPr>
        <p:txBody>
          <a:bodyPr wrap="square" rtlCol="0">
            <a:spAutoFit/>
          </a:bodyPr>
          <a:lstStyle/>
          <a:p>
            <a:pPr algn="ctr"/>
            <a:r>
              <a:rPr lang="en-US" sz="1600" dirty="0"/>
              <a:t>Yoruba (Africa)</a:t>
            </a:r>
          </a:p>
        </p:txBody>
      </p:sp>
      <p:sp>
        <p:nvSpPr>
          <p:cNvPr id="13" name="TextBox 12"/>
          <p:cNvSpPr txBox="1"/>
          <p:nvPr/>
        </p:nvSpPr>
        <p:spPr>
          <a:xfrm>
            <a:off x="725718" y="287554"/>
            <a:ext cx="2953757" cy="523220"/>
          </a:xfrm>
          <a:prstGeom prst="rect">
            <a:avLst/>
          </a:prstGeom>
          <a:noFill/>
        </p:spPr>
        <p:txBody>
          <a:bodyPr wrap="none" rtlCol="0">
            <a:spAutoFit/>
          </a:bodyPr>
          <a:lstStyle/>
          <a:p>
            <a:r>
              <a:rPr lang="en-US" sz="2800" dirty="0"/>
              <a:t>ABBA-BABA results</a:t>
            </a:r>
          </a:p>
        </p:txBody>
      </p:sp>
      <p:sp>
        <p:nvSpPr>
          <p:cNvPr id="3" name="TextBox 2"/>
          <p:cNvSpPr txBox="1"/>
          <p:nvPr/>
        </p:nvSpPr>
        <p:spPr>
          <a:xfrm>
            <a:off x="1012498" y="1149328"/>
            <a:ext cx="1476366" cy="369332"/>
          </a:xfrm>
          <a:prstGeom prst="rect">
            <a:avLst/>
          </a:prstGeom>
          <a:noFill/>
        </p:spPr>
        <p:txBody>
          <a:bodyPr wrap="none" rtlCol="0">
            <a:spAutoFit/>
          </a:bodyPr>
          <a:lstStyle/>
          <a:p>
            <a:r>
              <a:rPr lang="en-US" b="1" dirty="0">
                <a:solidFill>
                  <a:srgbClr val="00B050"/>
                </a:solidFill>
              </a:rPr>
              <a:t>ABBA = BABA</a:t>
            </a:r>
          </a:p>
        </p:txBody>
      </p:sp>
      <p:pic>
        <p:nvPicPr>
          <p:cNvPr id="14" name="Picture 13"/>
          <p:cNvPicPr>
            <a:picLocks noChangeAspect="1"/>
          </p:cNvPicPr>
          <p:nvPr/>
        </p:nvPicPr>
        <p:blipFill rotWithShape="1">
          <a:blip r:embed="rId3"/>
          <a:srcRect l="54852" t="34553" r="23261" b="30446"/>
          <a:stretch/>
        </p:blipFill>
        <p:spPr>
          <a:xfrm>
            <a:off x="4812910" y="797088"/>
            <a:ext cx="2542590" cy="2286000"/>
          </a:xfrm>
          <a:prstGeom prst="rect">
            <a:avLst/>
          </a:prstGeom>
        </p:spPr>
      </p:pic>
      <p:sp>
        <p:nvSpPr>
          <p:cNvPr id="15" name="TextBox 14"/>
          <p:cNvSpPr txBox="1"/>
          <p:nvPr/>
        </p:nvSpPr>
        <p:spPr>
          <a:xfrm rot="1538403">
            <a:off x="7049489" y="3026868"/>
            <a:ext cx="718466" cy="338554"/>
          </a:xfrm>
          <a:prstGeom prst="rect">
            <a:avLst/>
          </a:prstGeom>
          <a:noFill/>
        </p:spPr>
        <p:txBody>
          <a:bodyPr wrap="none" rtlCol="0">
            <a:spAutoFit/>
          </a:bodyPr>
          <a:lstStyle/>
          <a:p>
            <a:r>
              <a:rPr lang="en-US" sz="1600" dirty="0"/>
              <a:t>Chimp</a:t>
            </a:r>
          </a:p>
        </p:txBody>
      </p:sp>
      <p:sp>
        <p:nvSpPr>
          <p:cNvPr id="16" name="TextBox 15"/>
          <p:cNvSpPr txBox="1"/>
          <p:nvPr/>
        </p:nvSpPr>
        <p:spPr>
          <a:xfrm rot="1823897">
            <a:off x="5896633" y="3144136"/>
            <a:ext cx="1228221" cy="338554"/>
          </a:xfrm>
          <a:prstGeom prst="rect">
            <a:avLst/>
          </a:prstGeom>
          <a:noFill/>
        </p:spPr>
        <p:txBody>
          <a:bodyPr wrap="none" rtlCol="0">
            <a:spAutoFit/>
          </a:bodyPr>
          <a:lstStyle/>
          <a:p>
            <a:r>
              <a:rPr lang="en-US" sz="1600" dirty="0"/>
              <a:t>Neanderthal</a:t>
            </a:r>
          </a:p>
        </p:txBody>
      </p:sp>
      <p:sp>
        <p:nvSpPr>
          <p:cNvPr id="17" name="TextBox 16"/>
          <p:cNvSpPr txBox="1"/>
          <p:nvPr/>
        </p:nvSpPr>
        <p:spPr>
          <a:xfrm rot="2330878">
            <a:off x="4638035" y="3191953"/>
            <a:ext cx="1080078" cy="584775"/>
          </a:xfrm>
          <a:prstGeom prst="rect">
            <a:avLst/>
          </a:prstGeom>
          <a:noFill/>
        </p:spPr>
        <p:txBody>
          <a:bodyPr wrap="square" rtlCol="0">
            <a:spAutoFit/>
          </a:bodyPr>
          <a:lstStyle/>
          <a:p>
            <a:r>
              <a:rPr lang="en-US" sz="1600" dirty="0"/>
              <a:t>French (Europe)</a:t>
            </a:r>
          </a:p>
        </p:txBody>
      </p:sp>
      <p:sp>
        <p:nvSpPr>
          <p:cNvPr id="18" name="TextBox 17"/>
          <p:cNvSpPr txBox="1"/>
          <p:nvPr/>
        </p:nvSpPr>
        <p:spPr>
          <a:xfrm rot="2113503">
            <a:off x="5322173" y="3063932"/>
            <a:ext cx="884442" cy="584775"/>
          </a:xfrm>
          <a:prstGeom prst="rect">
            <a:avLst/>
          </a:prstGeom>
          <a:noFill/>
        </p:spPr>
        <p:txBody>
          <a:bodyPr wrap="square" rtlCol="0">
            <a:spAutoFit/>
          </a:bodyPr>
          <a:lstStyle/>
          <a:p>
            <a:pPr algn="ctr"/>
            <a:r>
              <a:rPr lang="en-US" sz="1600" dirty="0"/>
              <a:t>Yoruba (Africa)</a:t>
            </a:r>
          </a:p>
        </p:txBody>
      </p:sp>
      <p:sp>
        <p:nvSpPr>
          <p:cNvPr id="19" name="TextBox 18"/>
          <p:cNvSpPr txBox="1"/>
          <p:nvPr/>
        </p:nvSpPr>
        <p:spPr>
          <a:xfrm>
            <a:off x="4431934" y="1135642"/>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21" name="Straight Arrow Connector 20"/>
          <p:cNvCxnSpPr/>
          <p:nvPr/>
        </p:nvCxnSpPr>
        <p:spPr>
          <a:xfrm>
            <a:off x="5107578" y="2690949"/>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1393474" y="4807131"/>
            <a:ext cx="323563" cy="0"/>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1389895" y="5612674"/>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Rectangle 25"/>
          <p:cNvSpPr/>
          <p:nvPr/>
        </p:nvSpPr>
        <p:spPr>
          <a:xfrm>
            <a:off x="3923001" y="5515651"/>
            <a:ext cx="2878182" cy="2075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1389895" y="5947838"/>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3923001" y="5856594"/>
            <a:ext cx="2878182" cy="1887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3"/>
          <a:srcRect l="54852" t="34553" r="23261" b="30446"/>
          <a:stretch/>
        </p:blipFill>
        <p:spPr>
          <a:xfrm>
            <a:off x="8109596" y="792454"/>
            <a:ext cx="2542590" cy="2286000"/>
          </a:xfrm>
          <a:prstGeom prst="rect">
            <a:avLst/>
          </a:prstGeom>
        </p:spPr>
      </p:pic>
      <p:sp>
        <p:nvSpPr>
          <p:cNvPr id="30" name="TextBox 29"/>
          <p:cNvSpPr txBox="1"/>
          <p:nvPr/>
        </p:nvSpPr>
        <p:spPr>
          <a:xfrm rot="1538403">
            <a:off x="10346175" y="3022234"/>
            <a:ext cx="718466" cy="338554"/>
          </a:xfrm>
          <a:prstGeom prst="rect">
            <a:avLst/>
          </a:prstGeom>
          <a:noFill/>
        </p:spPr>
        <p:txBody>
          <a:bodyPr wrap="none" rtlCol="0">
            <a:spAutoFit/>
          </a:bodyPr>
          <a:lstStyle/>
          <a:p>
            <a:r>
              <a:rPr lang="en-US" sz="1600" dirty="0"/>
              <a:t>Chimp</a:t>
            </a:r>
          </a:p>
        </p:txBody>
      </p:sp>
      <p:sp>
        <p:nvSpPr>
          <p:cNvPr id="31" name="TextBox 30"/>
          <p:cNvSpPr txBox="1"/>
          <p:nvPr/>
        </p:nvSpPr>
        <p:spPr>
          <a:xfrm rot="1823897">
            <a:off x="9193319" y="3139502"/>
            <a:ext cx="1228221" cy="338554"/>
          </a:xfrm>
          <a:prstGeom prst="rect">
            <a:avLst/>
          </a:prstGeom>
          <a:noFill/>
        </p:spPr>
        <p:txBody>
          <a:bodyPr wrap="none" rtlCol="0">
            <a:spAutoFit/>
          </a:bodyPr>
          <a:lstStyle/>
          <a:p>
            <a:r>
              <a:rPr lang="en-US" sz="1600" dirty="0"/>
              <a:t>Neanderthal</a:t>
            </a:r>
          </a:p>
        </p:txBody>
      </p:sp>
      <p:sp>
        <p:nvSpPr>
          <p:cNvPr id="32" name="TextBox 31"/>
          <p:cNvSpPr txBox="1"/>
          <p:nvPr/>
        </p:nvSpPr>
        <p:spPr>
          <a:xfrm rot="2330878">
            <a:off x="7969758" y="3087959"/>
            <a:ext cx="763269" cy="584775"/>
          </a:xfrm>
          <a:prstGeom prst="rect">
            <a:avLst/>
          </a:prstGeom>
          <a:noFill/>
        </p:spPr>
        <p:txBody>
          <a:bodyPr wrap="square" rtlCol="0">
            <a:spAutoFit/>
          </a:bodyPr>
          <a:lstStyle/>
          <a:p>
            <a:r>
              <a:rPr lang="en-US" sz="1600" dirty="0"/>
              <a:t>Han (Asia)</a:t>
            </a:r>
          </a:p>
        </p:txBody>
      </p:sp>
      <p:sp>
        <p:nvSpPr>
          <p:cNvPr id="33" name="TextBox 32"/>
          <p:cNvSpPr txBox="1"/>
          <p:nvPr/>
        </p:nvSpPr>
        <p:spPr>
          <a:xfrm rot="2113503">
            <a:off x="8618859" y="3059298"/>
            <a:ext cx="884442" cy="584775"/>
          </a:xfrm>
          <a:prstGeom prst="rect">
            <a:avLst/>
          </a:prstGeom>
          <a:noFill/>
        </p:spPr>
        <p:txBody>
          <a:bodyPr wrap="square" rtlCol="0">
            <a:spAutoFit/>
          </a:bodyPr>
          <a:lstStyle/>
          <a:p>
            <a:pPr algn="ctr"/>
            <a:r>
              <a:rPr lang="en-US" sz="1600" dirty="0"/>
              <a:t>Yoruba (Africa)</a:t>
            </a:r>
          </a:p>
        </p:txBody>
      </p:sp>
      <p:sp>
        <p:nvSpPr>
          <p:cNvPr id="34" name="TextBox 33"/>
          <p:cNvSpPr txBox="1"/>
          <p:nvPr/>
        </p:nvSpPr>
        <p:spPr>
          <a:xfrm>
            <a:off x="7728620" y="1131008"/>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35" name="Straight Arrow Connector 34"/>
          <p:cNvCxnSpPr/>
          <p:nvPr/>
        </p:nvCxnSpPr>
        <p:spPr>
          <a:xfrm>
            <a:off x="8404264" y="2686315"/>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TextBox 35"/>
          <p:cNvSpPr txBox="1"/>
          <p:nvPr/>
        </p:nvSpPr>
        <p:spPr>
          <a:xfrm>
            <a:off x="1397146" y="6442344"/>
            <a:ext cx="9794284" cy="369332"/>
          </a:xfrm>
          <a:prstGeom prst="rect">
            <a:avLst/>
          </a:prstGeom>
          <a:noFill/>
        </p:spPr>
        <p:txBody>
          <a:bodyPr wrap="none" rtlCol="0">
            <a:spAutoFit/>
          </a:bodyPr>
          <a:lstStyle/>
          <a:p>
            <a:r>
              <a:rPr lang="en-US" dirty="0"/>
              <a:t>Significant gene flow between Neanderthal and humans from Europe, Asia, and Papua, but not Africans</a:t>
            </a:r>
          </a:p>
        </p:txBody>
      </p:sp>
    </p:spTree>
    <p:extLst>
      <p:ext uri="{BB962C8B-B14F-4D97-AF65-F5344CB8AC3E}">
        <p14:creationId xmlns:p14="http://schemas.microsoft.com/office/powerpoint/2010/main" val="25266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9" grpId="0"/>
      <p:bldP spid="26" grpId="0" animBg="1"/>
      <p:bldP spid="28" grpId="0" animBg="1"/>
      <p:bldP spid="34"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14" name="Picture 13"/>
          <p:cNvPicPr>
            <a:picLocks noChangeAspect="1"/>
          </p:cNvPicPr>
          <p:nvPr/>
        </p:nvPicPr>
        <p:blipFill rotWithShape="1">
          <a:blip r:embed="rId4"/>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
        <p:nvSpPr>
          <p:cNvPr id="2" name="TextBox 1"/>
          <p:cNvSpPr txBox="1"/>
          <p:nvPr/>
        </p:nvSpPr>
        <p:spPr>
          <a:xfrm>
            <a:off x="3158741" y="2764798"/>
            <a:ext cx="1486817" cy="369332"/>
          </a:xfrm>
          <a:prstGeom prst="rect">
            <a:avLst/>
          </a:prstGeom>
          <a:noFill/>
        </p:spPr>
        <p:txBody>
          <a:bodyPr wrap="none" rtlCol="0">
            <a:spAutoFit/>
          </a:bodyPr>
          <a:lstStyle/>
          <a:p>
            <a:r>
              <a:rPr lang="en-US" b="1" dirty="0"/>
              <a:t>Interbreeding</a:t>
            </a:r>
          </a:p>
        </p:txBody>
      </p:sp>
    </p:spTree>
    <p:extLst>
      <p:ext uri="{BB962C8B-B14F-4D97-AF65-F5344CB8AC3E}">
        <p14:creationId xmlns:p14="http://schemas.microsoft.com/office/powerpoint/2010/main" val="263758152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708" y="528787"/>
            <a:ext cx="9680576" cy="523220"/>
          </a:xfrm>
          <a:prstGeom prst="rect">
            <a:avLst/>
          </a:prstGeom>
          <a:noFill/>
        </p:spPr>
        <p:txBody>
          <a:bodyPr wrap="square" rtlCol="0">
            <a:spAutoFit/>
          </a:bodyPr>
          <a:lstStyle/>
          <a:p>
            <a:r>
              <a:rPr lang="en-US" sz="2800" dirty="0"/>
              <a:t>Proportion of human genome derived from Neanderthal ancestry </a:t>
            </a:r>
          </a:p>
        </p:txBody>
      </p:sp>
      <p:sp>
        <p:nvSpPr>
          <p:cNvPr id="4" name="Rectangle 3"/>
          <p:cNvSpPr/>
          <p:nvPr/>
        </p:nvSpPr>
        <p:spPr>
          <a:xfrm>
            <a:off x="1698171" y="1308353"/>
            <a:ext cx="8322038" cy="2277547"/>
          </a:xfrm>
          <a:prstGeom prst="rect">
            <a:avLst/>
          </a:prstGeom>
        </p:spPr>
        <p:txBody>
          <a:bodyPr wrap="square">
            <a:spAutoFit/>
          </a:bodyPr>
          <a:lstStyle/>
          <a:p>
            <a:r>
              <a:rPr lang="en-US" sz="2000" dirty="0"/>
              <a:t>Africans: 0.0%</a:t>
            </a:r>
          </a:p>
          <a:p>
            <a:r>
              <a:rPr lang="en-US" sz="2000" dirty="0"/>
              <a:t>East Asians: 2.3-2.6% </a:t>
            </a:r>
          </a:p>
          <a:p>
            <a:r>
              <a:rPr lang="en-US" sz="2000" dirty="0"/>
              <a:t>Western Eurasians: 1.8-2.4% </a:t>
            </a:r>
          </a:p>
          <a:p>
            <a:endParaRPr lang="en-US" sz="2000" dirty="0"/>
          </a:p>
          <a:p>
            <a:r>
              <a:rPr lang="en-US" sz="2000" dirty="0"/>
              <a:t>*Note that some estimates reach as high as 7% of genome</a:t>
            </a:r>
          </a:p>
          <a:p>
            <a:endParaRPr lang="en-US" sz="2400" dirty="0"/>
          </a:p>
          <a:p>
            <a:r>
              <a:rPr lang="en-US" dirty="0" err="1"/>
              <a:t>Prüfer</a:t>
            </a:r>
            <a:r>
              <a:rPr lang="en-US" dirty="0"/>
              <a:t> et al. (2017)</a:t>
            </a:r>
          </a:p>
        </p:txBody>
      </p:sp>
    </p:spTree>
    <p:extLst>
      <p:ext uri="{BB962C8B-B14F-4D97-AF65-F5344CB8AC3E}">
        <p14:creationId xmlns:p14="http://schemas.microsoft.com/office/powerpoint/2010/main" val="1840364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333375"/>
            <a:ext cx="6000750" cy="6191250"/>
          </a:xfrm>
          <a:prstGeom prst="rect">
            <a:avLst/>
          </a:prstGeom>
        </p:spPr>
      </p:pic>
    </p:spTree>
    <p:extLst>
      <p:ext uri="{BB962C8B-B14F-4D97-AF65-F5344CB8AC3E}">
        <p14:creationId xmlns:p14="http://schemas.microsoft.com/office/powerpoint/2010/main" val="3348977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2942" y="582029"/>
            <a:ext cx="7746274" cy="707886"/>
          </a:xfrm>
          <a:prstGeom prst="rect">
            <a:avLst/>
          </a:prstGeom>
          <a:noFill/>
        </p:spPr>
        <p:txBody>
          <a:bodyPr wrap="square" rtlCol="0">
            <a:spAutoFit/>
          </a:bodyPr>
          <a:lstStyle/>
          <a:p>
            <a:pPr algn="ctr"/>
            <a:r>
              <a:rPr lang="en-US" sz="2000" dirty="0" err="1"/>
              <a:t>Denisovan</a:t>
            </a:r>
            <a:r>
              <a:rPr lang="en-US" sz="2000" dirty="0"/>
              <a:t> admixture proportions</a:t>
            </a:r>
          </a:p>
          <a:p>
            <a:pPr algn="ctr"/>
            <a:r>
              <a:rPr lang="en-US" sz="2000" dirty="0"/>
              <a:t>(filled circles indicate 5% </a:t>
            </a:r>
            <a:r>
              <a:rPr lang="en-US" sz="2000" dirty="0" err="1"/>
              <a:t>Denisovan</a:t>
            </a:r>
            <a:r>
              <a:rPr lang="en-US" sz="2000" dirty="0"/>
              <a:t>; others are scaled accordingly)</a:t>
            </a:r>
          </a:p>
        </p:txBody>
      </p:sp>
      <p:sp>
        <p:nvSpPr>
          <p:cNvPr id="5" name="TextBox 4"/>
          <p:cNvSpPr txBox="1"/>
          <p:nvPr/>
        </p:nvSpPr>
        <p:spPr>
          <a:xfrm>
            <a:off x="558348" y="240062"/>
            <a:ext cx="7746274" cy="523220"/>
          </a:xfrm>
          <a:prstGeom prst="rect">
            <a:avLst/>
          </a:prstGeom>
          <a:noFill/>
        </p:spPr>
        <p:txBody>
          <a:bodyPr wrap="square" rtlCol="0">
            <a:spAutoFit/>
          </a:bodyPr>
          <a:lstStyle/>
          <a:p>
            <a:r>
              <a:rPr lang="en-US" sz="2800" dirty="0" err="1"/>
              <a:t>Denisovan</a:t>
            </a:r>
            <a:r>
              <a:rPr lang="en-US" sz="2800" dirty="0"/>
              <a:t> admixture</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44199" y="1330093"/>
            <a:ext cx="7223760" cy="5043420"/>
          </a:xfrm>
          <a:prstGeom prst="rect">
            <a:avLst/>
          </a:prstGeom>
        </p:spPr>
      </p:pic>
      <p:sp>
        <p:nvSpPr>
          <p:cNvPr id="7" name="TextBox 6"/>
          <p:cNvSpPr txBox="1"/>
          <p:nvPr/>
        </p:nvSpPr>
        <p:spPr>
          <a:xfrm>
            <a:off x="724310" y="6453870"/>
            <a:ext cx="11263538" cy="323165"/>
          </a:xfrm>
          <a:prstGeom prst="rect">
            <a:avLst/>
          </a:prstGeom>
          <a:noFill/>
        </p:spPr>
        <p:txBody>
          <a:bodyPr wrap="square" rtlCol="0">
            <a:spAutoFit/>
          </a:bodyPr>
          <a:lstStyle/>
          <a:p>
            <a:r>
              <a:rPr lang="en-US" sz="1500" dirty="0"/>
              <a:t>Reich et al. 2011. </a:t>
            </a:r>
            <a:r>
              <a:rPr lang="en-US" sz="1500" dirty="0" err="1"/>
              <a:t>Denisova</a:t>
            </a:r>
            <a:r>
              <a:rPr lang="en-US" sz="1500" dirty="0"/>
              <a:t> Admixture and the First Modern Human Dispersals into Southeast Asia and Oceania. Am J Hum Genet. 89: 516–528.</a:t>
            </a:r>
          </a:p>
        </p:txBody>
      </p:sp>
    </p:spTree>
    <p:extLst>
      <p:ext uri="{BB962C8B-B14F-4D97-AF65-F5344CB8AC3E}">
        <p14:creationId xmlns:p14="http://schemas.microsoft.com/office/powerpoint/2010/main" val="3725321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18" y="1132352"/>
            <a:ext cx="10728959" cy="5029200"/>
          </a:xfrm>
          <a:prstGeom prst="rect">
            <a:avLst/>
          </a:prstGeom>
        </p:spPr>
      </p:pic>
      <p:sp>
        <p:nvSpPr>
          <p:cNvPr id="3" name="Rectangle 2"/>
          <p:cNvSpPr/>
          <p:nvPr/>
        </p:nvSpPr>
        <p:spPr>
          <a:xfrm>
            <a:off x="974418" y="6293172"/>
            <a:ext cx="8329749" cy="307777"/>
          </a:xfrm>
          <a:prstGeom prst="rect">
            <a:avLst/>
          </a:prstGeom>
        </p:spPr>
        <p:txBody>
          <a:bodyPr wrap="square">
            <a:spAutoFit/>
          </a:bodyPr>
          <a:lstStyle/>
          <a:p>
            <a:r>
              <a:rPr lang="en-US" sz="1400" dirty="0"/>
              <a:t>https://evolutionistx.wordpress.com/2016/04/21/updated-tentative-map-of-neanderthal-dna/</a:t>
            </a:r>
          </a:p>
        </p:txBody>
      </p:sp>
      <p:sp>
        <p:nvSpPr>
          <p:cNvPr id="4" name="TextBox 3"/>
          <p:cNvSpPr txBox="1"/>
          <p:nvPr/>
        </p:nvSpPr>
        <p:spPr>
          <a:xfrm>
            <a:off x="974418" y="446421"/>
            <a:ext cx="6640344" cy="523220"/>
          </a:xfrm>
          <a:prstGeom prst="rect">
            <a:avLst/>
          </a:prstGeom>
          <a:noFill/>
        </p:spPr>
        <p:txBody>
          <a:bodyPr wrap="none" rtlCol="0">
            <a:spAutoFit/>
          </a:bodyPr>
          <a:lstStyle/>
          <a:p>
            <a:r>
              <a:rPr lang="en-US" sz="2800" dirty="0"/>
              <a:t>Geographic distribution of </a:t>
            </a:r>
            <a:r>
              <a:rPr lang="en-US" sz="2800" dirty="0" err="1"/>
              <a:t>introgressed</a:t>
            </a:r>
            <a:r>
              <a:rPr lang="en-US" sz="2800" dirty="0"/>
              <a:t> DNA</a:t>
            </a:r>
          </a:p>
        </p:txBody>
      </p:sp>
    </p:spTree>
    <p:extLst>
      <p:ext uri="{BB962C8B-B14F-4D97-AF65-F5344CB8AC3E}">
        <p14:creationId xmlns:p14="http://schemas.microsoft.com/office/powerpoint/2010/main" val="3375352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lumMod val="65000"/>
                                </a:schemeClr>
                              </a:solidFill>
                              <a:latin typeface="Cambria Math" panose="02040503050406030204" pitchFamily="18" charset="0"/>
                            </a:rPr>
                          </m:ctrlPr>
                        </m:fPr>
                        <m:num>
                          <m:r>
                            <a:rPr lang="en-US" b="0" i="1" smtClean="0">
                              <a:solidFill>
                                <a:schemeClr val="bg1">
                                  <a:lumMod val="65000"/>
                                </a:schemeClr>
                              </a:solidFill>
                              <a:latin typeface="Cambria Math" panose="02040503050406030204" pitchFamily="18" charset="0"/>
                            </a:rPr>
                            <m:t>1</m:t>
                          </m:r>
                        </m:num>
                        <m:den>
                          <m:r>
                            <a:rPr lang="en-US" b="0" i="1" smtClean="0">
                              <a:solidFill>
                                <a:schemeClr val="bg1">
                                  <a:lumMod val="65000"/>
                                </a:schemeClr>
                              </a:solidFill>
                              <a:latin typeface="Cambria Math" panose="02040503050406030204" pitchFamily="18" charset="0"/>
                            </a:rPr>
                            <m:t>2</m:t>
                          </m:r>
                          <m:sSub>
                            <m:sSubPr>
                              <m:ctrlPr>
                                <a:rPr lang="en-US" b="0" i="1" smtClean="0">
                                  <a:solidFill>
                                    <a:schemeClr val="bg1">
                                      <a:lumMod val="65000"/>
                                    </a:schemeClr>
                                  </a:solidFill>
                                  <a:latin typeface="Cambria Math" panose="02040503050406030204" pitchFamily="18" charset="0"/>
                                </a:rPr>
                              </m:ctrlPr>
                            </m:sSubPr>
                            <m:e>
                              <m:r>
                                <a:rPr lang="en-US" b="0" i="1" smtClean="0">
                                  <a:solidFill>
                                    <a:schemeClr val="bg1">
                                      <a:lumMod val="65000"/>
                                    </a:schemeClr>
                                  </a:solidFill>
                                  <a:latin typeface="Cambria Math" panose="02040503050406030204" pitchFamily="18" charset="0"/>
                                </a:rPr>
                                <m:t>𝑁</m:t>
                              </m:r>
                            </m:e>
                            <m:sub>
                              <m:r>
                                <a:rPr lang="en-US" b="0" i="1" smtClean="0">
                                  <a:solidFill>
                                    <a:schemeClr val="bg1">
                                      <a:lumMod val="65000"/>
                                    </a:schemeClr>
                                  </a:solidFill>
                                  <a:latin typeface="Cambria Math" panose="02040503050406030204" pitchFamily="18" charset="0"/>
                                </a:rPr>
                                <m:t>𝑒</m:t>
                              </m:r>
                            </m:sub>
                          </m:sSub>
                        </m:den>
                      </m:f>
                    </m:oMath>
                  </m:oMathPara>
                </a14:m>
                <a:endParaRPr lang="en-US" dirty="0">
                  <a:solidFill>
                    <a:schemeClr val="bg1">
                      <a:lumMod val="6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206837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5A1CAC-4889-AC49-B3CA-DDCE119E2C32}"/>
              </a:ext>
            </a:extLst>
          </p:cNvPr>
          <p:cNvSpPr/>
          <p:nvPr/>
        </p:nvSpPr>
        <p:spPr>
          <a:xfrm>
            <a:off x="7548815" y="927940"/>
            <a:ext cx="4067129" cy="4216539"/>
          </a:xfrm>
          <a:prstGeom prst="rect">
            <a:avLst/>
          </a:prstGeom>
        </p:spPr>
        <p:txBody>
          <a:bodyPr wrap="square">
            <a:spAutoFit/>
          </a:bodyPr>
          <a:lstStyle/>
          <a:p>
            <a:r>
              <a:rPr lang="en-US" sz="2000" dirty="0">
                <a:solidFill>
                  <a:srgbClr val="000000"/>
                </a:solidFill>
              </a:rPr>
              <a:t>Ancient interbreeding with the Tibet grey wolf made the Tibetan Mastiff adapt to the high altitude. </a:t>
            </a:r>
            <a:r>
              <a:rPr lang="en-US" sz="2000" b="1" dirty="0">
                <a:solidFill>
                  <a:srgbClr val="000000"/>
                </a:solidFill>
              </a:rPr>
              <a:t>A similar evolutionary mechanism occurred in parallel in the Tibetan people, who received their high altitude adaptation after inbreeding with the Denisovans.</a:t>
            </a:r>
            <a:r>
              <a:rPr lang="en-US" sz="2000" dirty="0">
                <a:solidFill>
                  <a:srgbClr val="000000"/>
                </a:solidFill>
              </a:rPr>
              <a:t> Credit: Zhen Wang, Shanghai Institutes for Biological Sciences, Chinese Academy of Sciences, Shanghai, P. R. China</a:t>
            </a:r>
            <a:br>
              <a:rPr lang="en-US" sz="1600" dirty="0"/>
            </a:br>
            <a:br>
              <a:rPr lang="en-US" sz="1600" dirty="0"/>
            </a:br>
            <a:r>
              <a:rPr lang="en-US" sz="1600" dirty="0">
                <a:solidFill>
                  <a:srgbClr val="000000"/>
                </a:solidFill>
              </a:rPr>
              <a:t>Read more at: </a:t>
            </a:r>
            <a:r>
              <a:rPr lang="en-US" sz="1600" dirty="0">
                <a:solidFill>
                  <a:srgbClr val="313D57"/>
                </a:solidFill>
                <a:hlinkClick r:id="rId2"/>
              </a:rPr>
              <a:t>https://phys.org/news/2016-12-tibetan-mastiff-gained-high-altitude.html#jCp</a:t>
            </a:r>
            <a:endParaRPr lang="en-US" sz="1600" dirty="0"/>
          </a:p>
        </p:txBody>
      </p:sp>
      <p:sp>
        <p:nvSpPr>
          <p:cNvPr id="14" name="TextBox 13">
            <a:extLst>
              <a:ext uri="{FF2B5EF4-FFF2-40B4-BE49-F238E27FC236}">
                <a16:creationId xmlns:a16="http://schemas.microsoft.com/office/drawing/2014/main" id="{34781FB7-4D96-EB41-8522-4B1C90DBC2F4}"/>
              </a:ext>
            </a:extLst>
          </p:cNvPr>
          <p:cNvSpPr txBox="1"/>
          <p:nvPr/>
        </p:nvSpPr>
        <p:spPr>
          <a:xfrm>
            <a:off x="5822133" y="5320064"/>
            <a:ext cx="5165657" cy="400110"/>
          </a:xfrm>
          <a:prstGeom prst="rect">
            <a:avLst/>
          </a:prstGeom>
          <a:noFill/>
        </p:spPr>
        <p:txBody>
          <a:bodyPr wrap="square" rtlCol="0">
            <a:spAutoFit/>
          </a:bodyPr>
          <a:lstStyle/>
          <a:p>
            <a:r>
              <a:rPr lang="en-US" sz="2000" dirty="0"/>
              <a:t>Parallel Evolution in people and their pets!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3" y="1148174"/>
            <a:ext cx="3287984" cy="4572000"/>
          </a:xfrm>
          <a:prstGeom prst="rect">
            <a:avLst/>
          </a:prstGeom>
        </p:spPr>
      </p:pic>
      <p:sp>
        <p:nvSpPr>
          <p:cNvPr id="11" name="Oval 10">
            <a:extLst>
              <a:ext uri="{FF2B5EF4-FFF2-40B4-BE49-F238E27FC236}">
                <a16:creationId xmlns:a16="http://schemas.microsoft.com/office/drawing/2014/main" id="{A8E60412-FE8F-DF40-8DEF-DC44E1202515}"/>
              </a:ext>
            </a:extLst>
          </p:cNvPr>
          <p:cNvSpPr/>
          <p:nvPr/>
        </p:nvSpPr>
        <p:spPr>
          <a:xfrm>
            <a:off x="1958697" y="3725685"/>
            <a:ext cx="1261242" cy="207316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848737-8483-AD46-8FAC-7C4572956EF0}"/>
              </a:ext>
            </a:extLst>
          </p:cNvPr>
          <p:cNvSpPr txBox="1"/>
          <p:nvPr/>
        </p:nvSpPr>
        <p:spPr>
          <a:xfrm>
            <a:off x="586481" y="205230"/>
            <a:ext cx="10617587" cy="523220"/>
          </a:xfrm>
          <a:prstGeom prst="rect">
            <a:avLst/>
          </a:prstGeom>
          <a:noFill/>
        </p:spPr>
        <p:txBody>
          <a:bodyPr wrap="none" rtlCol="0">
            <a:spAutoFit/>
          </a:bodyPr>
          <a:lstStyle/>
          <a:p>
            <a:r>
              <a:rPr lang="en-US" sz="2800" dirty="0"/>
              <a:t>Adaptive introgression of alleles adaptive to high-altitude environments</a:t>
            </a:r>
          </a:p>
        </p:txBody>
      </p:sp>
      <p:sp>
        <p:nvSpPr>
          <p:cNvPr id="3" name="TextBox 2"/>
          <p:cNvSpPr txBox="1"/>
          <p:nvPr/>
        </p:nvSpPr>
        <p:spPr>
          <a:xfrm>
            <a:off x="3942745" y="728450"/>
            <a:ext cx="2976693" cy="646331"/>
          </a:xfrm>
          <a:prstGeom prst="rect">
            <a:avLst/>
          </a:prstGeom>
          <a:noFill/>
        </p:spPr>
        <p:txBody>
          <a:bodyPr wrap="square" rtlCol="0">
            <a:spAutoFit/>
          </a:bodyPr>
          <a:lstStyle/>
          <a:p>
            <a:r>
              <a:rPr lang="en-US" dirty="0"/>
              <a:t>Two genes associated with high-altitude adaptation</a:t>
            </a:r>
          </a:p>
        </p:txBody>
      </p:sp>
      <p:sp>
        <p:nvSpPr>
          <p:cNvPr id="16" name="TextBox 15">
            <a:extLst>
              <a:ext uri="{FF2B5EF4-FFF2-40B4-BE49-F238E27FC236}">
                <a16:creationId xmlns:a16="http://schemas.microsoft.com/office/drawing/2014/main" id="{6D8FB303-7D45-934B-B76F-5F0D4479CE03}"/>
              </a:ext>
            </a:extLst>
          </p:cNvPr>
          <p:cNvSpPr txBox="1"/>
          <p:nvPr/>
        </p:nvSpPr>
        <p:spPr>
          <a:xfrm rot="19939007">
            <a:off x="4105046" y="2376712"/>
            <a:ext cx="754374" cy="369332"/>
          </a:xfrm>
          <a:prstGeom prst="rect">
            <a:avLst/>
          </a:prstGeom>
          <a:noFill/>
        </p:spPr>
        <p:txBody>
          <a:bodyPr wrap="none" rtlCol="0">
            <a:spAutoFit/>
          </a:bodyPr>
          <a:lstStyle/>
          <a:p>
            <a:r>
              <a:rPr lang="en-US" dirty="0"/>
              <a:t>EPAS1</a:t>
            </a:r>
          </a:p>
        </p:txBody>
      </p:sp>
      <p:pic>
        <p:nvPicPr>
          <p:cNvPr id="17" name="Picture 16">
            <a:extLst>
              <a:ext uri="{FF2B5EF4-FFF2-40B4-BE49-F238E27FC236}">
                <a16:creationId xmlns:a16="http://schemas.microsoft.com/office/drawing/2014/main" id="{816A7D0F-1FAB-5449-B9A9-0C1EF962123B}"/>
              </a:ext>
            </a:extLst>
          </p:cNvPr>
          <p:cNvPicPr>
            <a:picLocks noChangeAspect="1"/>
          </p:cNvPicPr>
          <p:nvPr/>
        </p:nvPicPr>
        <p:blipFill>
          <a:blip r:embed="rId4"/>
          <a:stretch>
            <a:fillRect/>
          </a:stretch>
        </p:blipFill>
        <p:spPr>
          <a:xfrm rot="19758091">
            <a:off x="4807753" y="1509068"/>
            <a:ext cx="2488336" cy="771331"/>
          </a:xfrm>
          <a:prstGeom prst="rect">
            <a:avLst/>
          </a:prstGeom>
        </p:spPr>
      </p:pic>
      <p:sp>
        <p:nvSpPr>
          <p:cNvPr id="18" name="TextBox 17">
            <a:extLst>
              <a:ext uri="{FF2B5EF4-FFF2-40B4-BE49-F238E27FC236}">
                <a16:creationId xmlns:a16="http://schemas.microsoft.com/office/drawing/2014/main" id="{4A3958EE-73A4-6246-BE3F-13637F37A6ED}"/>
              </a:ext>
            </a:extLst>
          </p:cNvPr>
          <p:cNvSpPr txBox="1"/>
          <p:nvPr/>
        </p:nvSpPr>
        <p:spPr>
          <a:xfrm rot="1310025">
            <a:off x="4246985" y="3076056"/>
            <a:ext cx="579005" cy="369332"/>
          </a:xfrm>
          <a:prstGeom prst="rect">
            <a:avLst/>
          </a:prstGeom>
          <a:noFill/>
        </p:spPr>
        <p:txBody>
          <a:bodyPr wrap="none" rtlCol="0">
            <a:spAutoFit/>
          </a:bodyPr>
          <a:lstStyle/>
          <a:p>
            <a:r>
              <a:rPr lang="en-US" dirty="0"/>
              <a:t>HBB</a:t>
            </a:r>
          </a:p>
        </p:txBody>
      </p:sp>
      <p:pic>
        <p:nvPicPr>
          <p:cNvPr id="19" name="Picture 18">
            <a:extLst>
              <a:ext uri="{FF2B5EF4-FFF2-40B4-BE49-F238E27FC236}">
                <a16:creationId xmlns:a16="http://schemas.microsoft.com/office/drawing/2014/main" id="{185E863E-984F-EF45-ADF6-37DEFF66AC18}"/>
              </a:ext>
            </a:extLst>
          </p:cNvPr>
          <p:cNvPicPr>
            <a:picLocks noChangeAspect="1"/>
          </p:cNvPicPr>
          <p:nvPr/>
        </p:nvPicPr>
        <p:blipFill>
          <a:blip r:embed="rId5"/>
          <a:stretch>
            <a:fillRect/>
          </a:stretch>
        </p:blipFill>
        <p:spPr>
          <a:xfrm rot="1480172">
            <a:off x="4673016" y="3424872"/>
            <a:ext cx="2568733" cy="946150"/>
          </a:xfrm>
          <a:prstGeom prst="rect">
            <a:avLst/>
          </a:prstGeom>
        </p:spPr>
      </p:pic>
    </p:spTree>
    <p:extLst>
      <p:ext uri="{BB962C8B-B14F-4D97-AF65-F5344CB8AC3E}">
        <p14:creationId xmlns:p14="http://schemas.microsoft.com/office/powerpoint/2010/main" val="284055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57"/>
          <a:stretch/>
        </p:blipFill>
        <p:spPr>
          <a:xfrm>
            <a:off x="5775336" y="581833"/>
            <a:ext cx="5910760" cy="5760720"/>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467462" y="299738"/>
            <a:ext cx="6802311" cy="523220"/>
          </a:xfrm>
          <a:prstGeom prst="rect">
            <a:avLst/>
          </a:prstGeom>
          <a:noFill/>
        </p:spPr>
        <p:txBody>
          <a:bodyPr wrap="none" rtlCol="0">
            <a:spAutoFit/>
          </a:bodyPr>
          <a:lstStyle/>
          <a:p>
            <a:r>
              <a:rPr lang="en-US" sz="2800" dirty="0"/>
              <a:t>Adaptive introgression from archaic hominids</a:t>
            </a:r>
          </a:p>
        </p:txBody>
      </p:sp>
      <p:sp>
        <p:nvSpPr>
          <p:cNvPr id="5" name="Rectangle 4"/>
          <p:cNvSpPr/>
          <p:nvPr/>
        </p:nvSpPr>
        <p:spPr>
          <a:xfrm>
            <a:off x="574766" y="6329491"/>
            <a:ext cx="7563394" cy="338554"/>
          </a:xfrm>
          <a:prstGeom prst="rect">
            <a:avLst/>
          </a:prstGeom>
        </p:spPr>
        <p:txBody>
          <a:bodyPr wrap="square">
            <a:spAutoFit/>
          </a:bodyPr>
          <a:lstStyle/>
          <a:p>
            <a:r>
              <a:rPr lang="en-US" sz="1600" dirty="0"/>
              <a:t>https://www.quantamagazine.org/how-neanderthal-dna-helps-humanity-20160526/</a:t>
            </a:r>
          </a:p>
        </p:txBody>
      </p:sp>
      <p:grpSp>
        <p:nvGrpSpPr>
          <p:cNvPr id="7" name="Group 6"/>
          <p:cNvGrpSpPr/>
          <p:nvPr/>
        </p:nvGrpSpPr>
        <p:grpSpPr>
          <a:xfrm>
            <a:off x="467462" y="1320052"/>
            <a:ext cx="5709713" cy="1070450"/>
            <a:chOff x="467462" y="1320052"/>
            <a:chExt cx="5709713" cy="10704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153"/>
            <a:stretch/>
          </p:blipFill>
          <p:spPr>
            <a:xfrm>
              <a:off x="467462" y="1320052"/>
              <a:ext cx="5709713" cy="1018199"/>
            </a:xfrm>
            <a:prstGeom prst="rect">
              <a:avLst/>
            </a:prstGeom>
          </p:spPr>
        </p:pic>
        <p:sp>
          <p:nvSpPr>
            <p:cNvPr id="6" name="Rectangle 5"/>
            <p:cNvSpPr/>
            <p:nvPr/>
          </p:nvSpPr>
          <p:spPr>
            <a:xfrm>
              <a:off x="4624251" y="2103119"/>
              <a:ext cx="1320901"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162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3199091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8737-8483-AD46-8FAC-7C4572956EF0}"/>
              </a:ext>
            </a:extLst>
          </p:cNvPr>
          <p:cNvSpPr txBox="1"/>
          <p:nvPr/>
        </p:nvSpPr>
        <p:spPr>
          <a:xfrm>
            <a:off x="532776" y="325864"/>
            <a:ext cx="9310882" cy="523220"/>
          </a:xfrm>
          <a:prstGeom prst="rect">
            <a:avLst/>
          </a:prstGeom>
          <a:noFill/>
        </p:spPr>
        <p:txBody>
          <a:bodyPr wrap="none" rtlCol="0">
            <a:spAutoFit/>
          </a:bodyPr>
          <a:lstStyle/>
          <a:p>
            <a:r>
              <a:rPr lang="en-US" sz="2800" dirty="0"/>
              <a:t>Negative consequences of introgression from archaic hominids</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384" t="17232" r="14928" b="24375"/>
          <a:stretch/>
        </p:blipFill>
        <p:spPr>
          <a:xfrm>
            <a:off x="953589" y="966652"/>
            <a:ext cx="10122715" cy="4572000"/>
          </a:xfrm>
          <a:prstGeom prst="rect">
            <a:avLst/>
          </a:prstGeom>
        </p:spPr>
      </p:pic>
      <p:sp>
        <p:nvSpPr>
          <p:cNvPr id="4" name="TextBox 3"/>
          <p:cNvSpPr txBox="1"/>
          <p:nvPr/>
        </p:nvSpPr>
        <p:spPr>
          <a:xfrm>
            <a:off x="861868" y="5656220"/>
            <a:ext cx="10306155" cy="338554"/>
          </a:xfrm>
          <a:prstGeom prst="rect">
            <a:avLst/>
          </a:prstGeom>
          <a:noFill/>
        </p:spPr>
        <p:txBody>
          <a:bodyPr wrap="none" rtlCol="0">
            <a:spAutoFit/>
          </a:bodyPr>
          <a:lstStyle/>
          <a:p>
            <a:r>
              <a:rPr lang="en-US" sz="1600" dirty="0" err="1"/>
              <a:t>Simonti</a:t>
            </a:r>
            <a:r>
              <a:rPr lang="en-US" sz="1600" dirty="0"/>
              <a:t> et al. 2016. The phenotypic legacy of admixture between modern humans and </a:t>
            </a:r>
            <a:r>
              <a:rPr lang="en-US" sz="1600" dirty="0" err="1"/>
              <a:t>Neandertals</a:t>
            </a:r>
            <a:r>
              <a:rPr lang="en-US" sz="1600" dirty="0"/>
              <a:t>. Science  351:737-741</a:t>
            </a:r>
          </a:p>
        </p:txBody>
      </p:sp>
    </p:spTree>
    <p:extLst>
      <p:ext uri="{BB962C8B-B14F-4D97-AF65-F5344CB8AC3E}">
        <p14:creationId xmlns:p14="http://schemas.microsoft.com/office/powerpoint/2010/main" val="118854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7" y="579438"/>
            <a:ext cx="10972800" cy="780439"/>
          </a:xfrm>
        </p:spPr>
        <p:txBody>
          <a:bodyPr>
            <a:normAutofit fontScale="90000"/>
          </a:bodyPr>
          <a:lstStyle/>
          <a:p>
            <a:pPr algn="ctr"/>
            <a:r>
              <a:rPr lang="en-US" sz="3600" dirty="0"/>
              <a:t>Part III—Population Subdivision</a:t>
            </a:r>
            <a:br>
              <a:rPr lang="en-US" sz="3600" dirty="0"/>
            </a:br>
            <a:r>
              <a:rPr lang="en-US" sz="3600" dirty="0"/>
              <a:t>Learning Outcomes</a:t>
            </a:r>
          </a:p>
        </p:txBody>
      </p:sp>
      <p:sp>
        <p:nvSpPr>
          <p:cNvPr id="3" name="Content Placeholder 2"/>
          <p:cNvSpPr>
            <a:spLocks noGrp="1"/>
          </p:cNvSpPr>
          <p:nvPr>
            <p:ph idx="1"/>
          </p:nvPr>
        </p:nvSpPr>
        <p:spPr>
          <a:xfrm>
            <a:off x="1080867" y="1486486"/>
            <a:ext cx="10233127" cy="3985846"/>
          </a:xfrm>
        </p:spPr>
        <p:txBody>
          <a:bodyPr>
            <a:normAutofit/>
          </a:bodyPr>
          <a:lstStyle/>
          <a:p>
            <a:r>
              <a:rPr lang="en-US" dirty="0"/>
              <a:t>Describe the </a:t>
            </a:r>
            <a:r>
              <a:rPr lang="en-US" dirty="0" err="1"/>
              <a:t>clinal</a:t>
            </a:r>
            <a:r>
              <a:rPr lang="en-US" dirty="0"/>
              <a:t> genetic variation in humans. </a:t>
            </a:r>
          </a:p>
          <a:p>
            <a:r>
              <a:rPr lang="en-US" dirty="0"/>
              <a:t>Summarize how mutation, genetic drift, gene flow, &amp; natural selection contributed to </a:t>
            </a:r>
            <a:r>
              <a:rPr lang="en-US" dirty="0" err="1"/>
              <a:t>clinal</a:t>
            </a:r>
            <a:r>
              <a:rPr lang="en-US" dirty="0"/>
              <a:t> variation in allele frequencies and phenotypes.</a:t>
            </a:r>
          </a:p>
          <a:p>
            <a:endParaRPr lang="en-US" sz="2400" dirty="0"/>
          </a:p>
        </p:txBody>
      </p:sp>
    </p:spTree>
    <p:extLst>
      <p:ext uri="{BB962C8B-B14F-4D97-AF65-F5344CB8AC3E}">
        <p14:creationId xmlns:p14="http://schemas.microsoft.com/office/powerpoint/2010/main" val="41943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93" y="1046524"/>
            <a:ext cx="9875520" cy="4728634"/>
          </a:xfrm>
          <a:prstGeom prst="rect">
            <a:avLst/>
          </a:prstGeom>
        </p:spPr>
      </p:pic>
      <p:sp>
        <p:nvSpPr>
          <p:cNvPr id="3" name="Rectangle 2"/>
          <p:cNvSpPr/>
          <p:nvPr/>
        </p:nvSpPr>
        <p:spPr>
          <a:xfrm>
            <a:off x="1303293" y="6089193"/>
            <a:ext cx="7762331" cy="584775"/>
          </a:xfrm>
          <a:prstGeom prst="rect">
            <a:avLst/>
          </a:prstGeom>
        </p:spPr>
        <p:txBody>
          <a:bodyPr wrap="square">
            <a:spAutoFit/>
          </a:bodyPr>
          <a:lstStyle/>
          <a:p>
            <a:r>
              <a:rPr lang="en-US" sz="1600" dirty="0" err="1"/>
              <a:t>Feary</a:t>
            </a:r>
            <a:r>
              <a:rPr lang="en-US" sz="1600" dirty="0"/>
              <a:t> et al. 2014. Chapter 4, Earth’s cultural heritage. Pp. 81-115 </a:t>
            </a:r>
            <a:r>
              <a:rPr lang="en-US" sz="1600" i="1" dirty="0"/>
              <a:t>in</a:t>
            </a:r>
            <a:r>
              <a:rPr lang="en-US" sz="1600" dirty="0"/>
              <a:t> Protected Area Governance and Management, 8</a:t>
            </a:r>
            <a:r>
              <a:rPr lang="en-US" sz="1600" baseline="30000" dirty="0"/>
              <a:t>th</a:t>
            </a:r>
            <a:r>
              <a:rPr lang="en-US" sz="1600" dirty="0"/>
              <a:t> edition (</a:t>
            </a:r>
            <a:r>
              <a:rPr lang="en-US" sz="1600" dirty="0" err="1"/>
              <a:t>Worboys</a:t>
            </a:r>
            <a:r>
              <a:rPr lang="en-US" sz="1600" dirty="0"/>
              <a:t> et al., Editors). ANU Press.</a:t>
            </a:r>
          </a:p>
        </p:txBody>
      </p:sp>
    </p:spTree>
    <p:extLst>
      <p:ext uri="{BB962C8B-B14F-4D97-AF65-F5344CB8AC3E}">
        <p14:creationId xmlns:p14="http://schemas.microsoft.com/office/powerpoint/2010/main" val="3936923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73365" y="960186"/>
          <a:ext cx="4937760"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84495" y="421373"/>
            <a:ext cx="3297977" cy="707886"/>
          </a:xfrm>
          <a:prstGeom prst="rect">
            <a:avLst/>
          </a:prstGeom>
          <a:noFill/>
        </p:spPr>
        <p:txBody>
          <a:bodyPr wrap="square" rtlCol="0">
            <a:spAutoFit/>
          </a:bodyPr>
          <a:lstStyle/>
          <a:p>
            <a:pPr algn="ctr"/>
            <a:r>
              <a:rPr lang="en-US" sz="2000" dirty="0"/>
              <a:t>Principal Component Analysis of 645 microsatellite loci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48" y="1944867"/>
            <a:ext cx="6943314" cy="3657600"/>
          </a:xfrm>
          <a:prstGeom prst="rect">
            <a:avLst/>
          </a:prstGeom>
        </p:spPr>
      </p:pic>
      <p:sp>
        <p:nvSpPr>
          <p:cNvPr id="6" name="Rectangle 5"/>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318445" y="313651"/>
            <a:ext cx="702180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Throughout the semester, we focused on four groups of humans during our lab exercises.</a:t>
            </a:r>
          </a:p>
          <a:p>
            <a:pPr marL="342900" indent="-342900">
              <a:buFont typeface="Arial" panose="020B0604020202020204" pitchFamily="34" charset="0"/>
              <a:buChar char="•"/>
            </a:pPr>
            <a:r>
              <a:rPr lang="en-US" sz="2000" dirty="0"/>
              <a:t>These groups were presented as if they were discrete population units.</a:t>
            </a:r>
          </a:p>
          <a:p>
            <a:pPr marL="342900" indent="-342900">
              <a:buFont typeface="Arial" panose="020B0604020202020204" pitchFamily="34" charset="0"/>
              <a:buChar char="•"/>
            </a:pPr>
            <a:r>
              <a:rPr lang="en-US" sz="2000" dirty="0"/>
              <a:t>However, we ignored the majority of global diversity.</a:t>
            </a:r>
          </a:p>
        </p:txBody>
      </p:sp>
    </p:spTree>
    <p:extLst>
      <p:ext uri="{BB962C8B-B14F-4D97-AF65-F5344CB8AC3E}">
        <p14:creationId xmlns:p14="http://schemas.microsoft.com/office/powerpoint/2010/main" val="593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1041123" y="1294304"/>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766803" y="1357199"/>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026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2407439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1041123" y="1294304"/>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766803" y="1357199"/>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3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7277" y="1288505"/>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928585"/>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792214" y="1078011"/>
            <a:ext cx="6648245" cy="707886"/>
          </a:xfrm>
          <a:prstGeom prst="rect">
            <a:avLst/>
          </a:prstGeom>
          <a:noFill/>
        </p:spPr>
        <p:txBody>
          <a:bodyPr wrap="square" rtlCol="0">
            <a:spAutoFit/>
          </a:bodyPr>
          <a:lstStyle/>
          <a:p>
            <a:r>
              <a:rPr lang="en-US" sz="2000" dirty="0"/>
              <a:t>South Asians are genetically intermediate between Europeans and East Asians.</a:t>
            </a:r>
          </a:p>
        </p:txBody>
      </p:sp>
      <p:sp>
        <p:nvSpPr>
          <p:cNvPr id="9" name="Oval 8"/>
          <p:cNvSpPr/>
          <p:nvPr/>
        </p:nvSpPr>
        <p:spPr>
          <a:xfrm>
            <a:off x="517894" y="1157634"/>
            <a:ext cx="274320" cy="27432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526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097277" y="1251683"/>
          <a:ext cx="4937760" cy="493776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H="1">
            <a:off x="10849970" y="3043451"/>
            <a:ext cx="504967" cy="245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705970"/>
            <a:ext cx="6943314" cy="3657600"/>
          </a:xfrm>
          <a:prstGeom prst="rect">
            <a:avLst/>
          </a:prstGeom>
        </p:spPr>
      </p:pic>
      <p:sp>
        <p:nvSpPr>
          <p:cNvPr id="10" name="Oval 9"/>
          <p:cNvSpPr/>
          <p:nvPr/>
        </p:nvSpPr>
        <p:spPr>
          <a:xfrm>
            <a:off x="5856059" y="3425588"/>
            <a:ext cx="204716" cy="2183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2" name="Rectangle 11"/>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3" name="TextBox 12"/>
          <p:cNvSpPr txBox="1"/>
          <p:nvPr/>
        </p:nvSpPr>
        <p:spPr>
          <a:xfrm>
            <a:off x="792215" y="1078011"/>
            <a:ext cx="6410252" cy="707886"/>
          </a:xfrm>
          <a:prstGeom prst="rect">
            <a:avLst/>
          </a:prstGeom>
          <a:noFill/>
        </p:spPr>
        <p:txBody>
          <a:bodyPr wrap="square" rtlCol="0">
            <a:spAutoFit/>
          </a:bodyPr>
          <a:lstStyle/>
          <a:p>
            <a:r>
              <a:rPr lang="en-US" sz="2000" dirty="0"/>
              <a:t>Taiwanese are genetically intermediate between East Asians &amp; Oceanians. </a:t>
            </a:r>
          </a:p>
        </p:txBody>
      </p:sp>
      <p:sp>
        <p:nvSpPr>
          <p:cNvPr id="14" name="Oval 13"/>
          <p:cNvSpPr/>
          <p:nvPr/>
        </p:nvSpPr>
        <p:spPr>
          <a:xfrm>
            <a:off x="517894" y="1157634"/>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5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7097276" y="1186076"/>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2" y="1705970"/>
            <a:ext cx="6943314" cy="3657600"/>
          </a:xfrm>
          <a:prstGeom prst="rect">
            <a:avLst/>
          </a:prstGeom>
        </p:spPr>
      </p:pic>
      <p:sp>
        <p:nvSpPr>
          <p:cNvPr id="12" name="Oval 11"/>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4" name="Rectangle 13"/>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5" name="TextBox 14"/>
          <p:cNvSpPr txBox="1"/>
          <p:nvPr/>
        </p:nvSpPr>
        <p:spPr>
          <a:xfrm>
            <a:off x="792214" y="1078011"/>
            <a:ext cx="6648245" cy="707886"/>
          </a:xfrm>
          <a:prstGeom prst="rect">
            <a:avLst/>
          </a:prstGeom>
          <a:noFill/>
        </p:spPr>
        <p:txBody>
          <a:bodyPr wrap="square" rtlCol="0">
            <a:spAutoFit/>
          </a:bodyPr>
          <a:lstStyle/>
          <a:p>
            <a:r>
              <a:rPr lang="en-US" sz="2000" dirty="0"/>
              <a:t>Native North Americans are genetically closer to East Asians &amp; Europeans than are native South &amp; Central Americas.</a:t>
            </a:r>
          </a:p>
        </p:txBody>
      </p:sp>
      <p:sp>
        <p:nvSpPr>
          <p:cNvPr id="16" name="Oval 15"/>
          <p:cNvSpPr/>
          <p:nvPr/>
        </p:nvSpPr>
        <p:spPr>
          <a:xfrm>
            <a:off x="517894" y="1157634"/>
            <a:ext cx="274320" cy="274320"/>
          </a:xfrm>
          <a:prstGeom prst="ellipse">
            <a:avLst/>
          </a:prstGeom>
          <a:solidFill>
            <a:srgbClr val="CCFF66">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51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626" y="1097098"/>
            <a:ext cx="10659291" cy="1631216"/>
          </a:xfrm>
          <a:prstGeom prst="rect">
            <a:avLst/>
          </a:prstGeom>
          <a:noFill/>
        </p:spPr>
        <p:txBody>
          <a:bodyPr wrap="square" rtlCol="0">
            <a:spAutoFit/>
          </a:bodyPr>
          <a:lstStyle/>
          <a:p>
            <a:r>
              <a:rPr lang="en-US" sz="2000" b="1" dirty="0"/>
              <a:t>Replacement hypothesis</a:t>
            </a:r>
            <a:r>
              <a:rPr lang="en-US" sz="2000" dirty="0"/>
              <a:t> (Out-of-Africa; </a:t>
            </a:r>
            <a:r>
              <a:rPr lang="en-US" sz="2000" dirty="0" err="1"/>
              <a:t>OoA</a:t>
            </a:r>
            <a:r>
              <a:rPr lang="en-US" sz="2000" dirty="0"/>
              <a:t>): transition from archaic to anatomically modern humans in Africa, followed by migration to the rest of the world.</a:t>
            </a:r>
          </a:p>
          <a:p>
            <a:endParaRPr lang="en-US" sz="2000" dirty="0"/>
          </a:p>
          <a:p>
            <a:r>
              <a:rPr lang="en-US" sz="2000" b="1" dirty="0"/>
              <a:t>Multiregional hypothesis</a:t>
            </a:r>
            <a:r>
              <a:rPr lang="en-US" sz="2000" dirty="0"/>
              <a:t>: Anatomically modern humans trace their origin to multiple hominin groups (</a:t>
            </a:r>
            <a:r>
              <a:rPr lang="en-US" sz="2000" i="1" dirty="0"/>
              <a:t>Homo erectus</a:t>
            </a:r>
            <a:r>
              <a:rPr lang="en-US" sz="2000" dirty="0"/>
              <a:t>) living in multiple regions throughout the world, but connected by gene flow.</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r="-192" b="-209"/>
          <a:stretch>
            <a:fillRect/>
          </a:stretch>
        </p:blipFill>
        <p:spPr bwMode="auto">
          <a:xfrm>
            <a:off x="2810692" y="3057892"/>
            <a:ext cx="66294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963092" y="6099542"/>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err="1"/>
              <a:t>OoA</a:t>
            </a:r>
            <a:endParaRPr lang="en-US" altLang="en-US" dirty="0"/>
          </a:p>
        </p:txBody>
      </p:sp>
      <p:sp>
        <p:nvSpPr>
          <p:cNvPr id="5" name="Text Box 9"/>
          <p:cNvSpPr txBox="1">
            <a:spLocks noChangeArrowheads="1"/>
          </p:cNvSpPr>
          <p:nvPr/>
        </p:nvSpPr>
        <p:spPr bwMode="auto">
          <a:xfrm>
            <a:off x="7535092" y="6105893"/>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Multiregional</a:t>
            </a:r>
          </a:p>
        </p:txBody>
      </p:sp>
      <p:sp>
        <p:nvSpPr>
          <p:cNvPr id="6"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Models of human evolution</a:t>
            </a:r>
          </a:p>
        </p:txBody>
      </p:sp>
    </p:spTree>
    <p:extLst>
      <p:ext uri="{BB962C8B-B14F-4D97-AF65-F5344CB8AC3E}">
        <p14:creationId xmlns:p14="http://schemas.microsoft.com/office/powerpoint/2010/main" val="324538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3132"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18" y="1732096"/>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Northeast Africans are genetically closer to Europeans and South Asians than are southern and central Africans.</a:t>
            </a:r>
          </a:p>
        </p:txBody>
      </p:sp>
      <p:sp>
        <p:nvSpPr>
          <p:cNvPr id="12" name="Oval 11"/>
          <p:cNvSpPr/>
          <p:nvPr/>
        </p:nvSpPr>
        <p:spPr>
          <a:xfrm>
            <a:off x="517894" y="1157634"/>
            <a:ext cx="274320" cy="274320"/>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53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13759" y="1078953"/>
          <a:ext cx="484632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5" y="1719033"/>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Algerians are genetically intermediate between Europeans and Africans.</a:t>
            </a:r>
          </a:p>
        </p:txBody>
      </p:sp>
      <p:sp>
        <p:nvSpPr>
          <p:cNvPr id="12" name="Oval 11"/>
          <p:cNvSpPr/>
          <p:nvPr/>
        </p:nvSpPr>
        <p:spPr>
          <a:xfrm>
            <a:off x="517894" y="1157634"/>
            <a:ext cx="274320" cy="27432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053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101840"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7" name="Oval 6"/>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9" name="Rectangle 8"/>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0" name="TextBox 9"/>
          <p:cNvSpPr txBox="1"/>
          <p:nvPr/>
        </p:nvSpPr>
        <p:spPr>
          <a:xfrm>
            <a:off x="792214" y="1078011"/>
            <a:ext cx="6648245" cy="707886"/>
          </a:xfrm>
          <a:prstGeom prst="rect">
            <a:avLst/>
          </a:prstGeom>
          <a:noFill/>
        </p:spPr>
        <p:txBody>
          <a:bodyPr wrap="square" rtlCol="0">
            <a:spAutoFit/>
          </a:bodyPr>
          <a:lstStyle/>
          <a:p>
            <a:r>
              <a:rPr lang="en-US" sz="2000" dirty="0"/>
              <a:t>Middle Easterners are intermediate between Europeans, South Asians, &amp; Algerians.</a:t>
            </a:r>
          </a:p>
        </p:txBody>
      </p:sp>
      <p:sp>
        <p:nvSpPr>
          <p:cNvPr id="11" name="Oval 10"/>
          <p:cNvSpPr/>
          <p:nvPr/>
        </p:nvSpPr>
        <p:spPr>
          <a:xfrm>
            <a:off x="517894" y="1157634"/>
            <a:ext cx="274320"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075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532" y="816607"/>
            <a:ext cx="5492862" cy="5486400"/>
          </a:xfrm>
          <a:prstGeom prst="rect">
            <a:avLst/>
          </a:prstGeom>
        </p:spPr>
      </p:pic>
      <p:sp>
        <p:nvSpPr>
          <p:cNvPr id="3" name="Oval 2"/>
          <p:cNvSpPr/>
          <p:nvPr/>
        </p:nvSpPr>
        <p:spPr>
          <a:xfrm>
            <a:off x="6304547" y="3150734"/>
            <a:ext cx="782053" cy="577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68469" y="3728249"/>
            <a:ext cx="854208" cy="369332"/>
          </a:xfrm>
          <a:prstGeom prst="rect">
            <a:avLst/>
          </a:prstGeom>
          <a:noFill/>
        </p:spPr>
        <p:txBody>
          <a:bodyPr wrap="none" rtlCol="0">
            <a:spAutoFit/>
          </a:bodyPr>
          <a:lstStyle/>
          <a:p>
            <a:r>
              <a:rPr lang="en-US" dirty="0"/>
              <a:t>Europe</a:t>
            </a:r>
          </a:p>
        </p:txBody>
      </p:sp>
      <p:sp>
        <p:nvSpPr>
          <p:cNvPr id="5" name="Oval 4"/>
          <p:cNvSpPr/>
          <p:nvPr/>
        </p:nvSpPr>
        <p:spPr>
          <a:xfrm rot="2006335">
            <a:off x="9280850" y="5367822"/>
            <a:ext cx="1032994" cy="270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27092" y="5416045"/>
            <a:ext cx="1186207" cy="646331"/>
          </a:xfrm>
          <a:prstGeom prst="rect">
            <a:avLst/>
          </a:prstGeom>
          <a:noFill/>
        </p:spPr>
        <p:txBody>
          <a:bodyPr wrap="square" rtlCol="0">
            <a:spAutoFit/>
          </a:bodyPr>
          <a:lstStyle/>
          <a:p>
            <a:pPr algn="ctr"/>
            <a:r>
              <a:rPr lang="en-US" dirty="0"/>
              <a:t>Southeast Asia</a:t>
            </a:r>
          </a:p>
        </p:txBody>
      </p:sp>
      <p:sp>
        <p:nvSpPr>
          <p:cNvPr id="7" name="TextBox 6"/>
          <p:cNvSpPr txBox="1"/>
          <p:nvPr/>
        </p:nvSpPr>
        <p:spPr>
          <a:xfrm>
            <a:off x="8790008" y="884309"/>
            <a:ext cx="1208234" cy="369332"/>
          </a:xfrm>
          <a:prstGeom prst="rect">
            <a:avLst/>
          </a:prstGeom>
          <a:noFill/>
        </p:spPr>
        <p:txBody>
          <a:bodyPr wrap="square" rtlCol="0">
            <a:spAutoFit/>
          </a:bodyPr>
          <a:lstStyle/>
          <a:p>
            <a:pPr algn="ctr"/>
            <a:r>
              <a:rPr lang="en-US" dirty="0"/>
              <a:t>Americas</a:t>
            </a:r>
          </a:p>
        </p:txBody>
      </p:sp>
      <p:sp>
        <p:nvSpPr>
          <p:cNvPr id="8" name="Oval 7"/>
          <p:cNvSpPr/>
          <p:nvPr/>
        </p:nvSpPr>
        <p:spPr>
          <a:xfrm rot="19741454">
            <a:off x="7644537" y="1401172"/>
            <a:ext cx="3856533" cy="1352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51668" y="394811"/>
            <a:ext cx="1007339" cy="646331"/>
          </a:xfrm>
          <a:prstGeom prst="rect">
            <a:avLst/>
          </a:prstGeom>
          <a:noFill/>
        </p:spPr>
        <p:txBody>
          <a:bodyPr wrap="square" rtlCol="0">
            <a:spAutoFit/>
          </a:bodyPr>
          <a:lstStyle/>
          <a:p>
            <a:pPr algn="ctr"/>
            <a:r>
              <a:rPr lang="en-US" dirty="0"/>
              <a:t>North America</a:t>
            </a:r>
          </a:p>
        </p:txBody>
      </p:sp>
      <p:sp>
        <p:nvSpPr>
          <p:cNvPr id="10" name="TextBox 9"/>
          <p:cNvSpPr txBox="1"/>
          <p:nvPr/>
        </p:nvSpPr>
        <p:spPr>
          <a:xfrm>
            <a:off x="11011850" y="2283440"/>
            <a:ext cx="1175059" cy="1569660"/>
          </a:xfrm>
          <a:prstGeom prst="rect">
            <a:avLst/>
          </a:prstGeom>
          <a:noFill/>
        </p:spPr>
        <p:txBody>
          <a:bodyPr wrap="square" rtlCol="0">
            <a:spAutoFit/>
          </a:bodyPr>
          <a:lstStyle/>
          <a:p>
            <a:pPr algn="ctr"/>
            <a:r>
              <a:rPr lang="en-US" sz="1600" dirty="0"/>
              <a:t>Ancient Northern Canada, Greenland, Alaska, &amp; NE Russia</a:t>
            </a:r>
          </a:p>
        </p:txBody>
      </p:sp>
      <p:sp>
        <p:nvSpPr>
          <p:cNvPr id="11" name="TextBox 10"/>
          <p:cNvSpPr txBox="1"/>
          <p:nvPr/>
        </p:nvSpPr>
        <p:spPr>
          <a:xfrm>
            <a:off x="11011850" y="4300585"/>
            <a:ext cx="1190432" cy="584775"/>
          </a:xfrm>
          <a:prstGeom prst="rect">
            <a:avLst/>
          </a:prstGeom>
          <a:noFill/>
        </p:spPr>
        <p:txBody>
          <a:bodyPr wrap="square" rtlCol="0">
            <a:spAutoFit/>
          </a:bodyPr>
          <a:lstStyle/>
          <a:p>
            <a:pPr algn="ctr"/>
            <a:r>
              <a:rPr lang="en-US" sz="1600" dirty="0"/>
              <a:t>Northeast Siberia</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9462" y="1676673"/>
            <a:ext cx="5171749" cy="3200400"/>
          </a:xfrm>
          <a:prstGeom prst="rect">
            <a:avLst/>
          </a:prstGeom>
        </p:spPr>
      </p:pic>
      <p:sp>
        <p:nvSpPr>
          <p:cNvPr id="14" name="Rectangle 13"/>
          <p:cNvSpPr/>
          <p:nvPr/>
        </p:nvSpPr>
        <p:spPr>
          <a:xfrm>
            <a:off x="6114797" y="5693044"/>
            <a:ext cx="1330814" cy="369332"/>
          </a:xfrm>
          <a:prstGeom prst="rect">
            <a:avLst/>
          </a:prstGeom>
        </p:spPr>
        <p:txBody>
          <a:bodyPr wrap="none">
            <a:spAutoFit/>
          </a:bodyPr>
          <a:lstStyle/>
          <a:p>
            <a:r>
              <a:rPr lang="en-US" b="1" dirty="0"/>
              <a:t>524,830 loci</a:t>
            </a:r>
          </a:p>
        </p:txBody>
      </p:sp>
      <p:sp>
        <p:nvSpPr>
          <p:cNvPr id="15" name="Rectangle 14"/>
          <p:cNvSpPr/>
          <p:nvPr/>
        </p:nvSpPr>
        <p:spPr>
          <a:xfrm>
            <a:off x="433147" y="6175577"/>
            <a:ext cx="6096000" cy="523220"/>
          </a:xfrm>
          <a:prstGeom prst="rect">
            <a:avLst/>
          </a:prstGeom>
        </p:spPr>
        <p:txBody>
          <a:bodyPr>
            <a:spAutoFit/>
          </a:bodyPr>
          <a:lstStyle/>
          <a:p>
            <a:r>
              <a:rPr lang="en-US" sz="1400" dirty="0" err="1"/>
              <a:t>Flegontov</a:t>
            </a:r>
            <a:r>
              <a:rPr lang="en-US" sz="1400" dirty="0"/>
              <a:t> et al. 2019. </a:t>
            </a:r>
            <a:r>
              <a:rPr lang="en-US" sz="1400" dirty="0" err="1"/>
              <a:t>Palaeo</a:t>
            </a:r>
            <a:r>
              <a:rPr lang="en-US" sz="1400" dirty="0"/>
              <a:t>-Eskimo genetic ancestry and the peopling of Chukotka and North America. Nature. 570. 10.1038/s41586-019-1251-y. </a:t>
            </a:r>
          </a:p>
        </p:txBody>
      </p:sp>
      <p:sp>
        <p:nvSpPr>
          <p:cNvPr id="16" name="Oval 15"/>
          <p:cNvSpPr/>
          <p:nvPr/>
        </p:nvSpPr>
        <p:spPr>
          <a:xfrm rot="203139">
            <a:off x="10433885" y="2292339"/>
            <a:ext cx="341462" cy="13569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872213">
            <a:off x="2851454" y="2056641"/>
            <a:ext cx="893612" cy="27027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477260">
            <a:off x="10186521" y="3842651"/>
            <a:ext cx="413270" cy="1471399"/>
          </a:xfrm>
          <a:prstGeom prst="ellipse">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054736">
            <a:off x="2066143" y="3628157"/>
            <a:ext cx="506383" cy="1029261"/>
          </a:xfrm>
          <a:prstGeom prst="ellipse">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347" y="304393"/>
            <a:ext cx="5567667" cy="1323439"/>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Tree>
    <p:extLst>
      <p:ext uri="{BB962C8B-B14F-4D97-AF65-F5344CB8AC3E}">
        <p14:creationId xmlns:p14="http://schemas.microsoft.com/office/powerpoint/2010/main" val="2620887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0260814" y="3541628"/>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64648" y="3807914"/>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101840" y="1060222"/>
          <a:ext cx="4694816"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22" name="Oval 21"/>
          <p:cNvSpPr/>
          <p:nvPr/>
        </p:nvSpPr>
        <p:spPr>
          <a:xfrm>
            <a:off x="5856058"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054736">
            <a:off x="6553017" y="209452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0" y="230478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878682">
            <a:off x="1263271" y="210360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87823" y="663236"/>
            <a:ext cx="7075730" cy="1015663"/>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33" name="Oval 32"/>
          <p:cNvSpPr/>
          <p:nvPr/>
        </p:nvSpPr>
        <p:spPr>
          <a:xfrm>
            <a:off x="228038" y="72586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52398" y="725866"/>
            <a:ext cx="274320" cy="27432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642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7738"/>
          <a:stretch/>
        </p:blipFill>
        <p:spPr>
          <a:xfrm>
            <a:off x="614190" y="1092704"/>
            <a:ext cx="11243675" cy="5212080"/>
          </a:xfrm>
          <a:prstGeom prst="rect">
            <a:avLst/>
          </a:prstGeom>
        </p:spPr>
      </p:pic>
      <p:sp>
        <p:nvSpPr>
          <p:cNvPr id="2" name="Oval 1"/>
          <p:cNvSpPr/>
          <p:nvPr/>
        </p:nvSpPr>
        <p:spPr>
          <a:xfrm>
            <a:off x="7040880" y="2727137"/>
            <a:ext cx="496388" cy="12932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9493814">
            <a:off x="8996587" y="534358"/>
            <a:ext cx="2294749" cy="4726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rot="1448356">
            <a:off x="2228736" y="2465179"/>
            <a:ext cx="1116607" cy="145302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817891">
            <a:off x="7240957" y="1591754"/>
            <a:ext cx="1116607" cy="1750025"/>
          </a:xfrm>
          <a:prstGeom prst="ellipse">
            <a:avLst/>
          </a:prstGeom>
          <a:noFill/>
          <a:ln w="28575">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2800" y="369963"/>
            <a:ext cx="5177157" cy="707886"/>
          </a:xfrm>
          <a:prstGeom prst="rect">
            <a:avLst/>
          </a:prstGeom>
          <a:noFill/>
        </p:spPr>
        <p:txBody>
          <a:bodyPr wrap="square" rtlCol="0">
            <a:spAutoFit/>
          </a:bodyPr>
          <a:lstStyle/>
          <a:p>
            <a:r>
              <a:rPr lang="en-US" sz="2000" dirty="0"/>
              <a:t>Indonesians &amp; Malaysians are genetically intermediate between East Asians &amp; Oceanians.</a:t>
            </a:r>
          </a:p>
        </p:txBody>
      </p:sp>
    </p:spTree>
    <p:extLst>
      <p:ext uri="{BB962C8B-B14F-4D97-AF65-F5344CB8AC3E}">
        <p14:creationId xmlns:p14="http://schemas.microsoft.com/office/powerpoint/2010/main" val="2251991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3313" y="682294"/>
            <a:ext cx="3270511" cy="400110"/>
          </a:xfrm>
          <a:prstGeom prst="rect">
            <a:avLst/>
          </a:prstGeom>
          <a:noFill/>
        </p:spPr>
        <p:txBody>
          <a:bodyPr wrap="none" rtlCol="0">
            <a:spAutoFit/>
          </a:bodyPr>
          <a:lstStyle/>
          <a:p>
            <a:r>
              <a:rPr lang="en-US" sz="2000" dirty="0"/>
              <a:t>Principal Component Analysis</a:t>
            </a:r>
          </a:p>
        </p:txBody>
      </p:sp>
      <p:sp>
        <p:nvSpPr>
          <p:cNvPr id="11" name="Oval 10"/>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826718" y="860418"/>
            <a:ext cx="6080854"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20" name="Oval 19"/>
          <p:cNvSpPr/>
          <p:nvPr/>
        </p:nvSpPr>
        <p:spPr>
          <a:xfrm rot="1317811">
            <a:off x="556139" y="933585"/>
            <a:ext cx="274320" cy="274320"/>
          </a:xfrm>
          <a:prstGeom prst="ellipse">
            <a:avLst/>
          </a:prstGeom>
          <a:solidFill>
            <a:srgbClr val="BF9000">
              <a:alpha val="6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8" y="1920931"/>
            <a:ext cx="6943314" cy="3657600"/>
          </a:xfrm>
          <a:prstGeom prst="rect">
            <a:avLst/>
          </a:prstGeom>
        </p:spPr>
      </p:pic>
      <p:sp>
        <p:nvSpPr>
          <p:cNvPr id="22" name="Oval 21"/>
          <p:cNvSpPr/>
          <p:nvPr/>
        </p:nvSpPr>
        <p:spPr>
          <a:xfrm>
            <a:off x="5972300" y="361347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3054736">
            <a:off x="6669259" y="228241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6242" y="249267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878682">
            <a:off x="1379513" y="229149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23953">
            <a:off x="5796604" y="3756157"/>
            <a:ext cx="326340" cy="743993"/>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8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4833" t="19733" r="10511" b="51517"/>
          <a:stretch/>
        </p:blipFill>
        <p:spPr>
          <a:xfrm>
            <a:off x="330413" y="285903"/>
            <a:ext cx="7132317" cy="1783080"/>
          </a:xfrm>
          <a:prstGeom prst="rect">
            <a:avLst/>
          </a:prstGeom>
        </p:spPr>
      </p:pic>
      <p:pic>
        <p:nvPicPr>
          <p:cNvPr id="7" name="Picture 6"/>
          <p:cNvPicPr>
            <a:picLocks noChangeAspect="1"/>
          </p:cNvPicPr>
          <p:nvPr/>
        </p:nvPicPr>
        <p:blipFill rotWithShape="1">
          <a:blip r:embed="rId3"/>
          <a:srcRect l="37383" t="33125" r="12317" b="33840"/>
          <a:stretch/>
        </p:blipFill>
        <p:spPr>
          <a:xfrm>
            <a:off x="281478" y="2068983"/>
            <a:ext cx="7181252" cy="2651760"/>
          </a:xfrm>
          <a:prstGeom prst="rect">
            <a:avLst/>
          </a:prstGeom>
        </p:spPr>
      </p:pic>
      <p:sp>
        <p:nvSpPr>
          <p:cNvPr id="8" name="TextBox 7"/>
          <p:cNvSpPr txBox="1"/>
          <p:nvPr/>
        </p:nvSpPr>
        <p:spPr>
          <a:xfrm>
            <a:off x="281478" y="6184890"/>
            <a:ext cx="1491434" cy="400110"/>
          </a:xfrm>
          <a:prstGeom prst="rect">
            <a:avLst/>
          </a:prstGeom>
          <a:noFill/>
        </p:spPr>
        <p:txBody>
          <a:bodyPr wrap="none" rtlCol="0">
            <a:spAutoFit/>
          </a:bodyPr>
          <a:lstStyle/>
          <a:p>
            <a:r>
              <a:rPr lang="en-US" sz="2000" b="1" dirty="0"/>
              <a:t>Lecture 04.4</a:t>
            </a:r>
          </a:p>
        </p:txBody>
      </p:sp>
      <p:pic>
        <p:nvPicPr>
          <p:cNvPr id="9" name="Picture 8"/>
          <p:cNvPicPr>
            <a:picLocks noChangeAspect="1"/>
          </p:cNvPicPr>
          <p:nvPr/>
        </p:nvPicPr>
        <p:blipFill rotWithShape="1">
          <a:blip r:embed="rId4"/>
          <a:srcRect l="58868" t="69821" r="12920" b="12101"/>
          <a:stretch/>
        </p:blipFill>
        <p:spPr>
          <a:xfrm>
            <a:off x="1679052" y="4801920"/>
            <a:ext cx="4948954" cy="1783080"/>
          </a:xfrm>
          <a:prstGeom prst="rect">
            <a:avLst/>
          </a:prstGeom>
        </p:spPr>
      </p:pic>
      <p:sp>
        <p:nvSpPr>
          <p:cNvPr id="10" name="Oval 9"/>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20359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470860">
            <a:off x="9915883" y="314735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78928" y="405180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982762" y="431808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nvGraphicFramePr>
        <p:xfrm flipH="1">
          <a:off x="6819954" y="1570397"/>
          <a:ext cx="4694816" cy="4937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866868" y="1570397"/>
          <a:ext cx="4937760"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26516" y="712853"/>
            <a:ext cx="5011237" cy="707886"/>
          </a:xfrm>
          <a:prstGeom prst="rect">
            <a:avLst/>
          </a:prstGeom>
          <a:noFill/>
        </p:spPr>
        <p:txBody>
          <a:bodyPr wrap="square" rtlCol="0">
            <a:spAutoFit/>
          </a:bodyPr>
          <a:lstStyle/>
          <a:p>
            <a:r>
              <a:rPr lang="en-US" sz="2000" dirty="0"/>
              <a:t>Rather than discrete human populations that can be easily delineated, …</a:t>
            </a:r>
          </a:p>
        </p:txBody>
      </p:sp>
      <p:sp>
        <p:nvSpPr>
          <p:cNvPr id="10" name="TextBox 9"/>
          <p:cNvSpPr txBox="1"/>
          <p:nvPr/>
        </p:nvSpPr>
        <p:spPr>
          <a:xfrm>
            <a:off x="6819954" y="712853"/>
            <a:ext cx="5011237" cy="1015663"/>
          </a:xfrm>
          <a:prstGeom prst="rect">
            <a:avLst/>
          </a:prstGeom>
          <a:noFill/>
        </p:spPr>
        <p:txBody>
          <a:bodyPr wrap="square" rtlCol="0">
            <a:spAutoFit/>
          </a:bodyPr>
          <a:lstStyle/>
          <a:p>
            <a:r>
              <a:rPr lang="en-US" sz="2000" dirty="0"/>
              <a:t>…genetic variation is </a:t>
            </a:r>
            <a:r>
              <a:rPr lang="en-US" sz="2000" dirty="0" err="1"/>
              <a:t>clinal</a:t>
            </a:r>
            <a:r>
              <a:rPr lang="en-US" sz="2000" dirty="0"/>
              <a:t>, and attempts to delineate population (i.e., racial) boundaries are subjective.</a:t>
            </a:r>
          </a:p>
        </p:txBody>
      </p:sp>
    </p:spTree>
    <p:extLst>
      <p:ext uri="{BB962C8B-B14F-4D97-AF65-F5344CB8AC3E}">
        <p14:creationId xmlns:p14="http://schemas.microsoft.com/office/powerpoint/2010/main" val="1553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AsOne/>
      </p:bldGraphic>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4937" y="374994"/>
            <a:ext cx="11022445" cy="487362"/>
          </a:xfrm>
          <a:prstGeom prst="rect">
            <a:avLst/>
          </a:prstGeom>
        </p:spPr>
        <p:txBody>
          <a:bodyPr>
            <a:noAutofit/>
          </a:bodyPr>
          <a:lstStyle/>
          <a:p>
            <a:pPr>
              <a:spcBef>
                <a:spcPct val="0"/>
              </a:spcBef>
              <a:defRPr/>
            </a:pPr>
            <a:r>
              <a:rPr lang="en-US" sz="2800" dirty="0"/>
              <a:t>Fine-scale population structure exists within “racial” groups </a:t>
            </a:r>
            <a:r>
              <a:rPr lang="en-US" sz="2400" dirty="0"/>
              <a:t>(lecture 05.4)</a:t>
            </a:r>
          </a:p>
          <a:p>
            <a:pPr>
              <a:spcBef>
                <a:spcPct val="0"/>
              </a:spcBef>
              <a:defRPr/>
            </a:pPr>
            <a:endParaRPr lang="en-US" sz="2600" b="1" dirty="0">
              <a:latin typeface="Calibri"/>
              <a:ea typeface="+mj-ea"/>
              <a:cs typeface="Calibri"/>
            </a:endParaRPr>
          </a:p>
        </p:txBody>
      </p:sp>
      <p:pic>
        <p:nvPicPr>
          <p:cNvPr id="4" name="Picture 3"/>
          <p:cNvPicPr>
            <a:picLocks noChangeAspect="1"/>
          </p:cNvPicPr>
          <p:nvPr/>
        </p:nvPicPr>
        <p:blipFill rotWithShape="1">
          <a:blip r:embed="rId2"/>
          <a:srcRect l="29500" t="21465" r="17500" b="26534"/>
          <a:stretch/>
        </p:blipFill>
        <p:spPr>
          <a:xfrm>
            <a:off x="694938" y="1024616"/>
            <a:ext cx="7040880" cy="5181028"/>
          </a:xfrm>
          <a:prstGeom prst="rect">
            <a:avLst/>
          </a:prstGeom>
        </p:spPr>
      </p:pic>
      <p:sp>
        <p:nvSpPr>
          <p:cNvPr id="5" name="Text Box 4"/>
          <p:cNvSpPr txBox="1">
            <a:spLocks noChangeArrowheads="1"/>
          </p:cNvSpPr>
          <p:nvPr/>
        </p:nvSpPr>
        <p:spPr bwMode="auto">
          <a:xfrm>
            <a:off x="7876901" y="6370766"/>
            <a:ext cx="384048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600" dirty="0" err="1">
                <a:latin typeface="Calibri"/>
                <a:ea typeface="宋体" panose="02010600030101010101" pitchFamily="2" charset="-122"/>
                <a:cs typeface="Calibri"/>
              </a:rPr>
              <a:t>Novembre</a:t>
            </a:r>
            <a:r>
              <a:rPr lang="en-GB" altLang="zh-CN" sz="1600" dirty="0">
                <a:latin typeface="Calibri"/>
                <a:ea typeface="宋体" panose="02010600030101010101" pitchFamily="2" charset="-122"/>
                <a:cs typeface="Calibri"/>
              </a:rPr>
              <a:t> </a:t>
            </a:r>
            <a:r>
              <a:rPr lang="en-GB" altLang="en-US" sz="1600" dirty="0">
                <a:latin typeface="Calibri"/>
                <a:cs typeface="Calibri"/>
              </a:rPr>
              <a:t>et al. (2008) Nature </a:t>
            </a:r>
            <a:r>
              <a:rPr lang="en-GB" altLang="en-US" sz="1600" b="1" dirty="0">
                <a:latin typeface="Calibri"/>
                <a:cs typeface="Calibri"/>
              </a:rPr>
              <a:t>456</a:t>
            </a:r>
            <a:r>
              <a:rPr lang="en-GB" altLang="en-US" sz="1600" dirty="0">
                <a:latin typeface="Calibri"/>
                <a:cs typeface="Calibri"/>
              </a:rPr>
              <a:t>, 98-101 </a:t>
            </a:r>
          </a:p>
        </p:txBody>
      </p:sp>
      <p:sp>
        <p:nvSpPr>
          <p:cNvPr id="6" name="Rectangle 5"/>
          <p:cNvSpPr/>
          <p:nvPr/>
        </p:nvSpPr>
        <p:spPr>
          <a:xfrm>
            <a:off x="7735818" y="1112298"/>
            <a:ext cx="4285853" cy="3170099"/>
          </a:xfrm>
          <a:prstGeom prst="rect">
            <a:avLst/>
          </a:prstGeom>
        </p:spPr>
        <p:txBody>
          <a:bodyPr wrap="square">
            <a:spAutoFit/>
          </a:bodyPr>
          <a:lstStyle/>
          <a:p>
            <a:r>
              <a:rPr lang="en-US" sz="2000" dirty="0">
                <a:latin typeface="Calibri"/>
                <a:cs typeface="Calibri"/>
              </a:rPr>
              <a:t>Population structure within Europe</a:t>
            </a:r>
          </a:p>
          <a:p>
            <a:pPr marL="342900" indent="-342900">
              <a:buFont typeface="Arial" panose="020B0604020202020204" pitchFamily="34" charset="0"/>
              <a:buChar char="•"/>
            </a:pPr>
            <a:r>
              <a:rPr lang="en-US" sz="2000" dirty="0">
                <a:latin typeface="Calibri"/>
                <a:cs typeface="Calibri"/>
              </a:rPr>
              <a:t>Note the pattern of isolation-by-distance</a:t>
            </a:r>
          </a:p>
          <a:p>
            <a:pPr marL="800100" lvl="1" indent="-342900">
              <a:buFont typeface="Arial" panose="020B0604020202020204" pitchFamily="34" charset="0"/>
              <a:buChar char="•"/>
            </a:pPr>
            <a:r>
              <a:rPr lang="en-US" sz="2000" dirty="0">
                <a:latin typeface="Calibri"/>
                <a:cs typeface="Calibri"/>
              </a:rPr>
              <a:t>Populations that cluster geographically also cluster genetically</a:t>
            </a:r>
          </a:p>
          <a:p>
            <a:pPr marL="800100" lvl="1" indent="-342900">
              <a:buFont typeface="Arial" panose="020B0604020202020204" pitchFamily="34" charset="0"/>
              <a:buChar char="•"/>
            </a:pPr>
            <a:r>
              <a:rPr lang="en-US" sz="2000" dirty="0">
                <a:latin typeface="Calibri"/>
                <a:cs typeface="Calibri"/>
              </a:rPr>
              <a:t>PC1 separates populations along a north-south gradient.</a:t>
            </a:r>
          </a:p>
          <a:p>
            <a:pPr marL="800100" lvl="1" indent="-342900">
              <a:buFont typeface="Arial" panose="020B0604020202020204" pitchFamily="34" charset="0"/>
              <a:buChar char="•"/>
            </a:pPr>
            <a:r>
              <a:rPr lang="en-US" sz="2000" dirty="0">
                <a:latin typeface="Calibri"/>
                <a:cs typeface="Calibri"/>
              </a:rPr>
              <a:t>PC2 separates populations along an east-west gradient.</a:t>
            </a:r>
          </a:p>
        </p:txBody>
      </p:sp>
    </p:spTree>
    <p:extLst>
      <p:ext uri="{BB962C8B-B14F-4D97-AF65-F5344CB8AC3E}">
        <p14:creationId xmlns:p14="http://schemas.microsoft.com/office/powerpoint/2010/main" val="26566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468" y="515801"/>
            <a:ext cx="9511937" cy="581297"/>
          </a:xfrm>
        </p:spPr>
        <p:txBody>
          <a:bodyPr>
            <a:normAutofit/>
          </a:bodyPr>
          <a:lstStyle/>
          <a:p>
            <a:pPr algn="l"/>
            <a:r>
              <a:rPr lang="en-US" sz="2800" cap="small" dirty="0"/>
              <a:t>Review</a:t>
            </a:r>
            <a:r>
              <a:rPr lang="en-US" sz="2800" dirty="0"/>
              <a:t>: Four fundamental aspects of genetic drift (Lecture 02.2)</a:t>
            </a:r>
          </a:p>
        </p:txBody>
      </p:sp>
      <p:sp>
        <p:nvSpPr>
          <p:cNvPr id="3" name="Subtitle 2"/>
          <p:cNvSpPr>
            <a:spLocks noGrp="1"/>
          </p:cNvSpPr>
          <p:nvPr>
            <p:ph type="subTitle" idx="1"/>
          </p:nvPr>
        </p:nvSpPr>
        <p:spPr>
          <a:xfrm>
            <a:off x="1230086" y="1269274"/>
            <a:ext cx="8153400" cy="3657600"/>
          </a:xfrm>
        </p:spPr>
        <p:txBody>
          <a:bodyPr>
            <a:normAutofit/>
          </a:bodyPr>
          <a:lstStyle/>
          <a:p>
            <a:pPr marL="457200" indent="-457200" algn="l">
              <a:buAutoNum type="arabicPeriod"/>
            </a:pPr>
            <a:r>
              <a:rPr lang="en-US" sz="2400" dirty="0">
                <a:solidFill>
                  <a:schemeClr val="tx1"/>
                </a:solidFill>
              </a:rPr>
              <a:t>The direction of genetic drift is unpredictable.</a:t>
            </a:r>
          </a:p>
          <a:p>
            <a:pPr marL="457200" indent="-457200" algn="l">
              <a:buAutoNum type="arabicPeriod"/>
            </a:pPr>
            <a:r>
              <a:rPr lang="en-US" sz="2400" dirty="0">
                <a:solidFill>
                  <a:schemeClr val="tx1"/>
                </a:solidFill>
              </a:rPr>
              <a:t>The magnitude of genetic drift depends on population size.</a:t>
            </a:r>
          </a:p>
          <a:p>
            <a:pPr marL="457200" indent="-457200" algn="l">
              <a:buAutoNum type="arabicPeriod"/>
            </a:pPr>
            <a:r>
              <a:rPr lang="en-US" sz="2400" dirty="0">
                <a:solidFill>
                  <a:schemeClr val="tx1"/>
                </a:solidFill>
              </a:rPr>
              <a:t>Genetic drift reduces genetic variation over the long-term.</a:t>
            </a:r>
          </a:p>
          <a:p>
            <a:pPr marL="457200" indent="-457200" algn="l">
              <a:buAutoNum type="arabicPeriod"/>
            </a:pPr>
            <a:r>
              <a:rPr lang="en-US" sz="2400" dirty="0">
                <a:solidFill>
                  <a:schemeClr val="tx1"/>
                </a:solidFill>
              </a:rPr>
              <a:t>Genetic drift causes populations to diverge.</a:t>
            </a:r>
          </a:p>
          <a:p>
            <a:pPr algn="l"/>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7AF37CEE-AC58-4D02-BBE9-3C9970498F68}" type="slidenum">
              <a:rPr lang="en-US" smtClean="0"/>
              <a:pPr/>
              <a:t>6</a:t>
            </a:fld>
            <a:endParaRPr lang="en-US"/>
          </a:p>
        </p:txBody>
      </p:sp>
    </p:spTree>
    <p:extLst>
      <p:ext uri="{BB962C8B-B14F-4D97-AF65-F5344CB8AC3E}">
        <p14:creationId xmlns:p14="http://schemas.microsoft.com/office/powerpoint/2010/main" val="20663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870"/>
          <a:stretch/>
        </p:blipFill>
        <p:spPr bwMode="auto">
          <a:xfrm>
            <a:off x="1744590" y="701810"/>
            <a:ext cx="8843214" cy="484632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115271" y="5627002"/>
            <a:ext cx="8258735" cy="341632"/>
          </a:xfrm>
          <a:noFill/>
          <a:ln/>
        </p:spPr>
        <p:txBody>
          <a:bodyPr>
            <a:spAutoFit/>
          </a:bodyPr>
          <a:lstStyle/>
          <a:p>
            <a:pPr marL="0" indent="0">
              <a:spcBef>
                <a:spcPct val="0"/>
              </a:spcBef>
              <a:buNone/>
            </a:pPr>
            <a:r>
              <a:rPr lang="en-US" altLang="en-US" sz="1800" b="1" dirty="0">
                <a:solidFill>
                  <a:schemeClr val="tx2"/>
                </a:solidFill>
              </a:rPr>
              <a:t>Figure 1. Population structure of Caribbean and neighboring populations of humans.</a:t>
            </a:r>
          </a:p>
        </p:txBody>
      </p:sp>
      <p:sp>
        <p:nvSpPr>
          <p:cNvPr id="4100" name="Text Box 4"/>
          <p:cNvSpPr txBox="1">
            <a:spLocks noChangeArrowheads="1"/>
          </p:cNvSpPr>
          <p:nvPr/>
        </p:nvSpPr>
        <p:spPr bwMode="auto">
          <a:xfrm>
            <a:off x="2115270" y="6047506"/>
            <a:ext cx="8101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dirty="0"/>
              <a:t>Moreno-Estrada A, Gravel S, </a:t>
            </a:r>
            <a:r>
              <a:rPr lang="en-US" altLang="en-US" sz="1600" dirty="0" err="1"/>
              <a:t>Zakharia</a:t>
            </a:r>
            <a:r>
              <a:rPr lang="en-US" altLang="en-US" sz="1600" dirty="0"/>
              <a:t> F, McCauley JL, et al. (2013) Reconstructing the Population Genetic History of the Caribbean. </a:t>
            </a:r>
            <a:r>
              <a:rPr lang="en-US" altLang="en-US" sz="1600" dirty="0" err="1"/>
              <a:t>PLoS</a:t>
            </a:r>
            <a:r>
              <a:rPr lang="en-US" altLang="en-US" sz="1600" dirty="0"/>
              <a:t> Genet 9(11): e1003925.</a:t>
            </a:r>
          </a:p>
        </p:txBody>
      </p:sp>
      <p:sp>
        <p:nvSpPr>
          <p:cNvPr id="6" name="Rectangle 5"/>
          <p:cNvSpPr/>
          <p:nvPr/>
        </p:nvSpPr>
        <p:spPr>
          <a:xfrm>
            <a:off x="546543" y="99718"/>
            <a:ext cx="8835451" cy="523220"/>
          </a:xfrm>
          <a:prstGeom prst="rect">
            <a:avLst/>
          </a:prstGeom>
        </p:spPr>
        <p:txBody>
          <a:bodyPr wrap="square">
            <a:spAutoFit/>
          </a:bodyPr>
          <a:lstStyle/>
          <a:p>
            <a:r>
              <a:rPr lang="en-US" sz="2800" dirty="0"/>
              <a:t>Extensive admixture between “racial” groups (lecture 05.4)</a:t>
            </a:r>
          </a:p>
        </p:txBody>
      </p:sp>
    </p:spTree>
    <p:extLst>
      <p:ext uri="{BB962C8B-B14F-4D97-AF65-F5344CB8AC3E}">
        <p14:creationId xmlns:p14="http://schemas.microsoft.com/office/powerpoint/2010/main" val="3080648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657" t="9802" r="14732" b="40369"/>
          <a:stretch/>
        </p:blipFill>
        <p:spPr>
          <a:xfrm>
            <a:off x="425884" y="526091"/>
            <a:ext cx="7117235" cy="4572000"/>
          </a:xfrm>
          <a:prstGeom prst="rect">
            <a:avLst/>
          </a:prstGeom>
        </p:spPr>
      </p:pic>
      <p:sp>
        <p:nvSpPr>
          <p:cNvPr id="3" name="Oval 2"/>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488514" y="3720230"/>
            <a:ext cx="1878905" cy="21721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76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735" y="3188922"/>
            <a:ext cx="11344463"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Humans originated in Africa.</a:t>
            </a:r>
          </a:p>
          <a:p>
            <a:pPr marL="342900" indent="-342900">
              <a:buFont typeface="Arial" panose="020B0604020202020204" pitchFamily="34" charset="0"/>
              <a:buChar char="•"/>
            </a:pPr>
            <a:r>
              <a:rPr lang="en-US" sz="2000" dirty="0"/>
              <a:t>Sequential founder events (bottlenecks) resulted in strong </a:t>
            </a:r>
            <a:r>
              <a:rPr lang="en-US" sz="2000" b="1" dirty="0"/>
              <a:t>genetic drift</a:t>
            </a:r>
            <a:r>
              <a:rPr lang="en-US" sz="2000" dirty="0"/>
              <a:t> as humans colonized the globe.</a:t>
            </a:r>
          </a:p>
          <a:p>
            <a:pPr marL="800100" lvl="1" indent="-342900">
              <a:buFont typeface="Arial" panose="020B0604020202020204" pitchFamily="34" charset="0"/>
              <a:buChar char="•"/>
            </a:pPr>
            <a:r>
              <a:rPr lang="en-US" sz="2000" dirty="0"/>
              <a:t>Drift caused changes in allele frequencies, including those that code for phenotypic characters.</a:t>
            </a:r>
          </a:p>
          <a:p>
            <a:pPr marL="342900" indent="-342900">
              <a:buFont typeface="Arial" panose="020B0604020202020204" pitchFamily="34" charset="0"/>
              <a:buChar char="•"/>
            </a:pPr>
            <a:r>
              <a:rPr lang="en-US" sz="2000" b="1" dirty="0"/>
              <a:t>Mutation </a:t>
            </a:r>
            <a:r>
              <a:rPr lang="en-US" sz="2000" dirty="0"/>
              <a:t>gave rise to new allelic variants.</a:t>
            </a:r>
          </a:p>
          <a:p>
            <a:pPr marL="342900" indent="-342900">
              <a:buFont typeface="Arial" panose="020B0604020202020204" pitchFamily="34" charset="0"/>
              <a:buChar char="•"/>
            </a:pPr>
            <a:r>
              <a:rPr lang="en-US" sz="2000" b="1" dirty="0"/>
              <a:t>Gene flow (migration) </a:t>
            </a:r>
            <a:r>
              <a:rPr lang="en-US" sz="2000" dirty="0"/>
              <a:t>between archaic hominins and anatomically modern humans resulted in new allelic variants entering the human population.</a:t>
            </a:r>
            <a:endParaRPr lang="en-US" sz="2000" b="1" dirty="0"/>
          </a:p>
          <a:p>
            <a:pPr marL="342900" indent="-342900">
              <a:buFont typeface="Arial" panose="020B0604020202020204" pitchFamily="34" charset="0"/>
              <a:buChar char="•"/>
            </a:pPr>
            <a:r>
              <a:rPr lang="en-US" sz="2000" b="1" dirty="0"/>
              <a:t>Natural selection</a:t>
            </a:r>
            <a:r>
              <a:rPr lang="en-US" sz="2000" dirty="0"/>
              <a:t> favored allelic variants (ancestral variants, new mutations, &amp; </a:t>
            </a:r>
            <a:r>
              <a:rPr lang="en-US" sz="2000" dirty="0" err="1"/>
              <a:t>introgressed</a:t>
            </a:r>
            <a:r>
              <a:rPr lang="en-US" sz="2000" dirty="0"/>
              <a:t> alleles) that provided an advantage in novel environments.</a:t>
            </a:r>
          </a:p>
          <a:p>
            <a:pPr marL="342900" indent="-342900">
              <a:buFont typeface="Arial" panose="020B0604020202020204" pitchFamily="34" charset="0"/>
              <a:buChar char="•"/>
            </a:pPr>
            <a:r>
              <a:rPr lang="en-US" sz="2000" dirty="0"/>
              <a:t>Subsequent human </a:t>
            </a:r>
            <a:r>
              <a:rPr lang="en-US" sz="2000" b="1" dirty="0"/>
              <a:t>migration</a:t>
            </a:r>
            <a:r>
              <a:rPr lang="en-US" sz="2000" dirty="0"/>
              <a:t> (ancient &amp; recent) resulted in admixture, hindering population divergence.</a:t>
            </a:r>
          </a:p>
          <a:p>
            <a:pPr marL="342900" indent="-342900">
              <a:buFont typeface="Arial" panose="020B0604020202020204" pitchFamily="34" charset="0"/>
              <a:buChar char="•"/>
            </a:pPr>
            <a:r>
              <a:rPr lang="en-US" sz="2000" dirty="0"/>
              <a:t>Interactions between mutation, genetic drift, gene flow, &amp; natural selection gave rise to strong, but continuous, phenotypic variation throughout the human population.</a:t>
            </a:r>
          </a:p>
        </p:txBody>
      </p:sp>
      <p:sp>
        <p:nvSpPr>
          <p:cNvPr id="3" name="Rectangle 2"/>
          <p:cNvSpPr/>
          <p:nvPr/>
        </p:nvSpPr>
        <p:spPr>
          <a:xfrm>
            <a:off x="4487995" y="2698750"/>
            <a:ext cx="3218792" cy="35442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4" name="Group 21"/>
          <p:cNvGrpSpPr/>
          <p:nvPr/>
        </p:nvGrpSpPr>
        <p:grpSpPr>
          <a:xfrm>
            <a:off x="2038113" y="216501"/>
            <a:ext cx="7924800" cy="2063100"/>
            <a:chOff x="609600" y="767478"/>
            <a:chExt cx="7924800" cy="1876534"/>
          </a:xfrm>
        </p:grpSpPr>
        <p:sp>
          <p:nvSpPr>
            <p:cNvPr id="5" name="Rounded Rectangle 4"/>
            <p:cNvSpPr/>
            <p:nvPr/>
          </p:nvSpPr>
          <p:spPr>
            <a:xfrm>
              <a:off x="3454954" y="1640001"/>
              <a:ext cx="2377966" cy="855975"/>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6" name="Group 36"/>
            <p:cNvGrpSpPr/>
            <p:nvPr/>
          </p:nvGrpSpPr>
          <p:grpSpPr>
            <a:xfrm>
              <a:off x="1015652" y="1874781"/>
              <a:ext cx="2446282" cy="449081"/>
              <a:chOff x="1015652" y="2261258"/>
              <a:chExt cx="2446282" cy="449081"/>
            </a:xfrm>
          </p:grpSpPr>
          <p:grpSp>
            <p:nvGrpSpPr>
              <p:cNvPr id="18" name="Group 34"/>
              <p:cNvGrpSpPr/>
              <p:nvPr/>
            </p:nvGrpSpPr>
            <p:grpSpPr>
              <a:xfrm>
                <a:off x="1015652" y="2261258"/>
                <a:ext cx="2446282" cy="302969"/>
                <a:chOff x="1015652" y="2261258"/>
                <a:chExt cx="2446282" cy="302969"/>
              </a:xfrm>
            </p:grpSpPr>
            <p:sp>
              <p:nvSpPr>
                <p:cNvPr id="20" name="Rectangle 19"/>
                <p:cNvSpPr/>
                <p:nvPr/>
              </p:nvSpPr>
              <p:spPr>
                <a:xfrm>
                  <a:off x="1015652" y="2261258"/>
                  <a:ext cx="1802524" cy="30296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21" name="Straight Arrow Connector 20"/>
                <p:cNvCxnSpPr/>
                <p:nvPr/>
              </p:nvCxnSpPr>
              <p:spPr>
                <a:xfrm>
                  <a:off x="2818176" y="2468593"/>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64578" y="2404815"/>
                <a:ext cx="287258" cy="305524"/>
              </a:xfrm>
              <a:prstGeom prst="rect">
                <a:avLst/>
              </a:prstGeom>
              <a:noFill/>
            </p:spPr>
            <p:txBody>
              <a:bodyPr wrap="none" rtlCol="0">
                <a:spAutoFit/>
              </a:bodyPr>
              <a:lstStyle/>
              <a:p>
                <a:r>
                  <a:rPr lang="en-US" sz="1600" dirty="0"/>
                  <a:t>+</a:t>
                </a:r>
              </a:p>
            </p:txBody>
          </p:sp>
        </p:grpSp>
        <p:grpSp>
          <p:nvGrpSpPr>
            <p:cNvPr id="7" name="Group 41"/>
            <p:cNvGrpSpPr/>
            <p:nvPr/>
          </p:nvGrpSpPr>
          <p:grpSpPr>
            <a:xfrm>
              <a:off x="5844807" y="1830479"/>
              <a:ext cx="2437405" cy="466990"/>
              <a:chOff x="5844807" y="2216956"/>
              <a:chExt cx="2437405" cy="466990"/>
            </a:xfrm>
          </p:grpSpPr>
          <p:sp>
            <p:nvSpPr>
              <p:cNvPr id="15" name="Rectangle 14"/>
              <p:cNvSpPr/>
              <p:nvPr/>
            </p:nvSpPr>
            <p:spPr>
              <a:xfrm>
                <a:off x="6479688" y="2216956"/>
                <a:ext cx="1802524" cy="34727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16" name="Straight Arrow Connector 15"/>
              <p:cNvCxnSpPr/>
              <p:nvPr/>
            </p:nvCxnSpPr>
            <p:spPr>
              <a:xfrm>
                <a:off x="5844807" y="2468592"/>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11842" y="2378422"/>
                <a:ext cx="247184" cy="305524"/>
              </a:xfrm>
              <a:prstGeom prst="rect">
                <a:avLst/>
              </a:prstGeom>
              <a:noFill/>
            </p:spPr>
            <p:txBody>
              <a:bodyPr wrap="none" rtlCol="0">
                <a:spAutoFit/>
              </a:bodyPr>
              <a:lstStyle/>
              <a:p>
                <a:r>
                  <a:rPr lang="en-US" sz="1600" dirty="0"/>
                  <a:t>-</a:t>
                </a:r>
              </a:p>
            </p:txBody>
          </p:sp>
        </p:grpSp>
        <p:grpSp>
          <p:nvGrpSpPr>
            <p:cNvPr id="8" name="Group 46"/>
            <p:cNvGrpSpPr/>
            <p:nvPr/>
          </p:nvGrpSpPr>
          <p:grpSpPr>
            <a:xfrm>
              <a:off x="3059482" y="891251"/>
              <a:ext cx="3218792" cy="771661"/>
              <a:chOff x="3059482" y="1316640"/>
              <a:chExt cx="3218792" cy="771661"/>
            </a:xfrm>
          </p:grpSpPr>
          <p:sp>
            <p:nvSpPr>
              <p:cNvPr id="12" name="Rectangle 11"/>
              <p:cNvSpPr/>
              <p:nvPr/>
            </p:nvSpPr>
            <p:spPr>
              <a:xfrm>
                <a:off x="3059482" y="1316640"/>
                <a:ext cx="3218792" cy="344547"/>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13" name="Straight Arrow Connector 12"/>
              <p:cNvCxnSpPr/>
              <p:nvPr/>
            </p:nvCxnSpPr>
            <p:spPr>
              <a:xfrm flipH="1">
                <a:off x="4657527" y="1671643"/>
                <a:ext cx="2261" cy="4166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52786" y="1671097"/>
                <a:ext cx="287258" cy="305524"/>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8"/>
              <a:ext cx="7924800" cy="1876534"/>
              <a:chOff x="609600" y="914401"/>
              <a:chExt cx="7924800" cy="1876534"/>
            </a:xfrm>
          </p:grpSpPr>
          <p:sp>
            <p:nvSpPr>
              <p:cNvPr id="10" name="Rectangle 9"/>
              <p:cNvSpPr/>
              <p:nvPr/>
            </p:nvSpPr>
            <p:spPr>
              <a:xfrm>
                <a:off x="609600" y="914401"/>
                <a:ext cx="7924800" cy="187653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22" name="Straight Arrow Connector 21"/>
          <p:cNvCxnSpPr>
            <a:stCxn id="3" idx="0"/>
          </p:cNvCxnSpPr>
          <p:nvPr/>
        </p:nvCxnSpPr>
        <p:spPr>
          <a:xfrm flipV="1">
            <a:off x="6097391" y="2292898"/>
            <a:ext cx="0" cy="40585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5367256" y="749642"/>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24" name="TextBox 23"/>
          <p:cNvSpPr txBox="1"/>
          <p:nvPr/>
        </p:nvSpPr>
        <p:spPr>
          <a:xfrm>
            <a:off x="4218630" y="1292508"/>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25" name="TextBox 24"/>
              <p:cNvSpPr txBox="1"/>
              <p:nvPr/>
            </p:nvSpPr>
            <p:spPr>
              <a:xfrm>
                <a:off x="7277247" y="1001699"/>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7277247" y="1001699"/>
                <a:ext cx="620939" cy="659540"/>
              </a:xfrm>
              <a:prstGeom prst="rect">
                <a:avLst/>
              </a:prstGeom>
              <a:blipFill>
                <a:blip r:embed="rId2"/>
                <a:stretch>
                  <a:fillRect/>
                </a:stretch>
              </a:blipFill>
            </p:spPr>
            <p:txBody>
              <a:bodyPr/>
              <a:lstStyle/>
              <a:p>
                <a:r>
                  <a:rPr lang="en-US">
                    <a:noFill/>
                  </a:rPr>
                  <a:t> </a:t>
                </a:r>
              </a:p>
            </p:txBody>
          </p:sp>
        </mc:Fallback>
      </mc:AlternateContent>
      <p:sp>
        <p:nvSpPr>
          <p:cNvPr id="26" name="TextBox 25"/>
          <p:cNvSpPr txBox="1"/>
          <p:nvPr/>
        </p:nvSpPr>
        <p:spPr>
          <a:xfrm>
            <a:off x="5439082" y="2343253"/>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31" name="TextBox 30"/>
          <p:cNvSpPr txBox="1"/>
          <p:nvPr/>
        </p:nvSpPr>
        <p:spPr>
          <a:xfrm>
            <a:off x="542735" y="2753542"/>
            <a:ext cx="2342757" cy="461665"/>
          </a:xfrm>
          <a:prstGeom prst="rect">
            <a:avLst/>
          </a:prstGeom>
          <a:noFill/>
        </p:spPr>
        <p:txBody>
          <a:bodyPr wrap="none" rtlCol="0">
            <a:spAutoFit/>
          </a:bodyPr>
          <a:lstStyle/>
          <a:p>
            <a:r>
              <a:rPr lang="en-US" sz="2400" u="sng" dirty="0"/>
              <a:t>Human evolution</a:t>
            </a:r>
          </a:p>
        </p:txBody>
      </p:sp>
    </p:spTree>
    <p:extLst>
      <p:ext uri="{BB962C8B-B14F-4D97-AF65-F5344CB8AC3E}">
        <p14:creationId xmlns:p14="http://schemas.microsoft.com/office/powerpoint/2010/main" val="31944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5188" y="2481943"/>
            <a:ext cx="7718203" cy="923330"/>
          </a:xfrm>
          <a:prstGeom prst="rect">
            <a:avLst/>
          </a:prstGeom>
          <a:noFill/>
        </p:spPr>
        <p:txBody>
          <a:bodyPr wrap="none" rtlCol="0">
            <a:spAutoFit/>
          </a:bodyPr>
          <a:lstStyle/>
          <a:p>
            <a:r>
              <a:rPr lang="en-US" sz="5400" dirty="0"/>
              <a:t>Thanks for taking my class!</a:t>
            </a:r>
          </a:p>
        </p:txBody>
      </p:sp>
    </p:spTree>
    <p:extLst>
      <p:ext uri="{BB962C8B-B14F-4D97-AF65-F5344CB8AC3E}">
        <p14:creationId xmlns:p14="http://schemas.microsoft.com/office/powerpoint/2010/main" val="3937605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pulation_bottleneck.tif"/>
          <p:cNvPicPr>
            <a:picLocks noChangeAspect="1"/>
          </p:cNvPicPr>
          <p:nvPr/>
        </p:nvPicPr>
        <p:blipFill>
          <a:blip r:embed="rId2" cstate="print"/>
          <a:stretch>
            <a:fillRect/>
          </a:stretch>
        </p:blipFill>
        <p:spPr>
          <a:xfrm>
            <a:off x="4262611" y="1611086"/>
            <a:ext cx="3666778" cy="3108960"/>
          </a:xfrm>
          <a:prstGeom prst="rect">
            <a:avLst/>
          </a:prstGeom>
        </p:spPr>
      </p:pic>
      <p:sp>
        <p:nvSpPr>
          <p:cNvPr id="10" name="TextBox 9"/>
          <p:cNvSpPr txBox="1"/>
          <p:nvPr/>
        </p:nvSpPr>
        <p:spPr>
          <a:xfrm>
            <a:off x="1828801" y="1149422"/>
            <a:ext cx="7736285" cy="461665"/>
          </a:xfrm>
          <a:prstGeom prst="rect">
            <a:avLst/>
          </a:prstGeom>
          <a:noFill/>
        </p:spPr>
        <p:txBody>
          <a:bodyPr wrap="none" rtlCol="0">
            <a:spAutoFit/>
          </a:bodyPr>
          <a:lstStyle/>
          <a:p>
            <a:r>
              <a:rPr lang="en-US" sz="2400" b="1" dirty="0"/>
              <a:t>Population bottleneck</a:t>
            </a:r>
            <a:r>
              <a:rPr lang="en-US" sz="2400" dirty="0"/>
              <a:t>: a severe reduction in population size</a:t>
            </a:r>
          </a:p>
        </p:txBody>
      </p:sp>
      <p:sp>
        <p:nvSpPr>
          <p:cNvPr id="11" name="TextBox 10"/>
          <p:cNvSpPr txBox="1"/>
          <p:nvPr/>
        </p:nvSpPr>
        <p:spPr>
          <a:xfrm>
            <a:off x="655321" y="4811486"/>
            <a:ext cx="10881358" cy="1631216"/>
          </a:xfrm>
          <a:prstGeom prst="rect">
            <a:avLst/>
          </a:prstGeom>
          <a:noFill/>
        </p:spPr>
        <p:txBody>
          <a:bodyPr wrap="square" rtlCol="0">
            <a:spAutoFit/>
          </a:bodyPr>
          <a:lstStyle/>
          <a:p>
            <a:r>
              <a:rPr lang="en-US" sz="2000" u="sng" dirty="0"/>
              <a:t>Genetic consequences of a bottleneck</a:t>
            </a:r>
          </a:p>
          <a:p>
            <a:pPr marL="457200" indent="-457200">
              <a:buAutoNum type="arabicPeriod"/>
            </a:pPr>
            <a:r>
              <a:rPr lang="en-US" sz="2000" dirty="0"/>
              <a:t>The post-bottleneck population will have less genetic variation than the pre-bottleneck population.</a:t>
            </a:r>
          </a:p>
          <a:p>
            <a:pPr marL="914400" lvl="1" indent="-457200">
              <a:buAutoNum type="alphaLcParenR"/>
            </a:pPr>
            <a:r>
              <a:rPr lang="en-US" sz="2000" dirty="0"/>
              <a:t>The survivors will carry a subset of genetic variation.</a:t>
            </a:r>
          </a:p>
          <a:p>
            <a:pPr marL="914400" lvl="1" indent="-457200">
              <a:buAutoNum type="alphaLcParenR"/>
            </a:pPr>
            <a:r>
              <a:rPr lang="en-US" sz="2000" dirty="0"/>
              <a:t>Drift will cause a further loss of diversity, especially while the population is small.</a:t>
            </a:r>
          </a:p>
          <a:p>
            <a:pPr marL="457200" indent="-457200">
              <a:buAutoNum type="arabicPeriod"/>
            </a:pPr>
            <a:r>
              <a:rPr lang="en-US" sz="2000" dirty="0"/>
              <a:t>Allele frequencies will differ between pre- and post-bottleneck population.</a:t>
            </a:r>
            <a:endParaRPr lang="en-US" sz="2100" dirty="0"/>
          </a:p>
        </p:txBody>
      </p:sp>
      <p:sp>
        <p:nvSpPr>
          <p:cNvPr id="6" name="Title 1"/>
          <p:cNvSpPr txBox="1">
            <a:spLocks/>
          </p:cNvSpPr>
          <p:nvPr/>
        </p:nvSpPr>
        <p:spPr>
          <a:xfrm>
            <a:off x="655321" y="427590"/>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cap="small" dirty="0"/>
              <a:t>Review</a:t>
            </a:r>
            <a:r>
              <a:rPr lang="en-US" dirty="0"/>
              <a:t>: bottlenecks and founder events</a:t>
            </a:r>
          </a:p>
        </p:txBody>
      </p:sp>
    </p:spTree>
    <p:extLst>
      <p:ext uri="{BB962C8B-B14F-4D97-AF65-F5344CB8AC3E}">
        <p14:creationId xmlns:p14="http://schemas.microsoft.com/office/powerpoint/2010/main" val="19694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AF37CEE-AC58-4D02-BBE9-3C9970498F68}" type="slidenum">
              <a:rPr lang="en-US" smtClean="0">
                <a:latin typeface="Times New Roman" panose="02020603050405020304" pitchFamily="18" charset="0"/>
                <a:cs typeface="Times New Roman" panose="02020603050405020304" pitchFamily="18" charset="0"/>
              </a:rPr>
              <a:pPr/>
              <a:t>8</a:t>
            </a:fld>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809224" y="742337"/>
            <a:ext cx="4902880" cy="1938992"/>
          </a:xfrm>
          <a:prstGeom prst="rect">
            <a:avLst/>
          </a:prstGeom>
        </p:spPr>
        <p:txBody>
          <a:bodyPr wrap="square">
            <a:spAutoFit/>
          </a:bodyPr>
          <a:lstStyle/>
          <a:p>
            <a:pPr marL="457200" indent="-457200">
              <a:buFont typeface="Arial" panose="020B0604020202020204" pitchFamily="34" charset="0"/>
              <a:buChar char="•"/>
            </a:pPr>
            <a:r>
              <a:rPr lang="en-US" sz="2000" dirty="0">
                <a:latin typeface="Calibri"/>
                <a:cs typeface="Calibri"/>
              </a:rPr>
              <a:t>Genetic drift &amp; mutation act together to cause populations to diverge over time</a:t>
            </a:r>
          </a:p>
          <a:p>
            <a:pPr marL="914400" lvl="1" indent="-457200">
              <a:buFont typeface="Arial" panose="020B0604020202020204" pitchFamily="34" charset="0"/>
              <a:buChar char="•"/>
            </a:pPr>
            <a:r>
              <a:rPr lang="en-US" sz="2000" dirty="0">
                <a:cs typeface="Calibri"/>
              </a:rPr>
              <a:t>New </a:t>
            </a:r>
            <a:r>
              <a:rPr lang="en-US" sz="2000" b="1" dirty="0">
                <a:cs typeface="Calibri"/>
              </a:rPr>
              <a:t>mutations</a:t>
            </a:r>
            <a:r>
              <a:rPr lang="en-US" sz="2000" dirty="0">
                <a:cs typeface="Calibri"/>
              </a:rPr>
              <a:t> arise</a:t>
            </a:r>
          </a:p>
          <a:p>
            <a:pPr marL="914400" lvl="1" indent="-457200">
              <a:buFont typeface="Arial" panose="020B0604020202020204" pitchFamily="34" charset="0"/>
              <a:buChar char="•"/>
            </a:pPr>
            <a:r>
              <a:rPr lang="en-US" sz="2000" b="1" dirty="0">
                <a:cs typeface="Calibri"/>
              </a:rPr>
              <a:t>Genetic drift </a:t>
            </a:r>
            <a:r>
              <a:rPr lang="en-US" sz="2000" dirty="0">
                <a:cs typeface="Calibri"/>
              </a:rPr>
              <a:t>causes ancestral variation to be lost</a:t>
            </a:r>
          </a:p>
          <a:p>
            <a:pPr marL="914400" lvl="1" indent="-457200">
              <a:buFont typeface="Arial" panose="020B0604020202020204" pitchFamily="34" charset="0"/>
              <a:buChar char="•"/>
            </a:pPr>
            <a:endParaRPr lang="en-US" sz="2000" dirty="0">
              <a:latin typeface="Calibri"/>
              <a:cs typeface="Calibri"/>
            </a:endParaRPr>
          </a:p>
        </p:txBody>
      </p:sp>
      <p:pic>
        <p:nvPicPr>
          <p:cNvPr id="6" name="Picture 5"/>
          <p:cNvPicPr>
            <a:picLocks noChangeAspect="1"/>
          </p:cNvPicPr>
          <p:nvPr/>
        </p:nvPicPr>
        <p:blipFill rotWithShape="1">
          <a:blip r:embed="rId2"/>
          <a:srcRect l="28556" t="19272" r="50360" b="5913"/>
          <a:stretch/>
        </p:blipFill>
        <p:spPr>
          <a:xfrm>
            <a:off x="6184854" y="733892"/>
            <a:ext cx="3001226" cy="5987583"/>
          </a:xfrm>
          <a:prstGeom prst="rect">
            <a:avLst/>
          </a:prstGeom>
        </p:spPr>
      </p:pic>
      <p:sp>
        <p:nvSpPr>
          <p:cNvPr id="7" name="TextBox 6"/>
          <p:cNvSpPr txBox="1"/>
          <p:nvPr/>
        </p:nvSpPr>
        <p:spPr>
          <a:xfrm>
            <a:off x="369493" y="6063962"/>
            <a:ext cx="5748919" cy="830997"/>
          </a:xfrm>
          <a:prstGeom prst="rect">
            <a:avLst/>
          </a:prstGeom>
          <a:noFill/>
        </p:spPr>
        <p:txBody>
          <a:bodyPr wrap="square" rtlCol="0">
            <a:spAutoFit/>
          </a:bodyPr>
          <a:lstStyle/>
          <a:p>
            <a:r>
              <a:rPr lang="en-US" sz="1600" dirty="0" err="1"/>
              <a:t>Omland</a:t>
            </a:r>
            <a:r>
              <a:rPr lang="en-US" sz="1600" dirty="0"/>
              <a:t>, Baker &amp; Peters. 2006. Genetic signatures of intermediate divergence: population history of Old and New World Holarctic ravens (</a:t>
            </a:r>
            <a:r>
              <a:rPr lang="en-US" sz="1600" dirty="0" err="1"/>
              <a:t>Corvus</a:t>
            </a:r>
            <a:r>
              <a:rPr lang="en-US" sz="1600" dirty="0"/>
              <a:t> </a:t>
            </a:r>
            <a:r>
              <a:rPr lang="en-US" sz="1600" dirty="0" err="1"/>
              <a:t>corax</a:t>
            </a:r>
            <a:r>
              <a:rPr lang="en-US" sz="1600" dirty="0"/>
              <a:t>). Molecular Ecology 15:795-808.</a:t>
            </a:r>
          </a:p>
        </p:txBody>
      </p:sp>
      <p:sp>
        <p:nvSpPr>
          <p:cNvPr id="10" name="TextBox 9"/>
          <p:cNvSpPr txBox="1"/>
          <p:nvPr/>
        </p:nvSpPr>
        <p:spPr>
          <a:xfrm>
            <a:off x="665532" y="221896"/>
            <a:ext cx="4910319" cy="523220"/>
          </a:xfrm>
          <a:prstGeom prst="rect">
            <a:avLst/>
          </a:prstGeom>
          <a:noFill/>
        </p:spPr>
        <p:txBody>
          <a:bodyPr wrap="none" rtlCol="0">
            <a:spAutoFit/>
          </a:bodyPr>
          <a:lstStyle/>
          <a:p>
            <a:r>
              <a:rPr lang="en-US" sz="2800" cap="small" dirty="0"/>
              <a:t>Review</a:t>
            </a:r>
            <a:r>
              <a:rPr lang="en-US" sz="2800" dirty="0"/>
              <a:t>: Genetic drift &amp; mutation</a:t>
            </a:r>
          </a:p>
        </p:txBody>
      </p:sp>
      <p:sp>
        <p:nvSpPr>
          <p:cNvPr id="20" name="TextBox 19"/>
          <p:cNvSpPr txBox="1"/>
          <p:nvPr/>
        </p:nvSpPr>
        <p:spPr>
          <a:xfrm>
            <a:off x="9186080" y="35791"/>
            <a:ext cx="2977081" cy="707886"/>
          </a:xfrm>
          <a:prstGeom prst="rect">
            <a:avLst/>
          </a:prstGeom>
          <a:noFill/>
        </p:spPr>
        <p:txBody>
          <a:bodyPr wrap="square" rtlCol="0">
            <a:spAutoFit/>
          </a:bodyPr>
          <a:lstStyle/>
          <a:p>
            <a:pPr algn="ctr"/>
            <a:r>
              <a:rPr lang="en-US" sz="2000" dirty="0"/>
              <a:t>Founder Event</a:t>
            </a:r>
          </a:p>
          <a:p>
            <a:pPr algn="ctr"/>
            <a:r>
              <a:rPr lang="en-US" sz="2000" dirty="0"/>
              <a:t>(bottleneck)</a:t>
            </a:r>
          </a:p>
        </p:txBody>
      </p:sp>
      <p:sp>
        <p:nvSpPr>
          <p:cNvPr id="27" name="Rectangle 26"/>
          <p:cNvSpPr/>
          <p:nvPr/>
        </p:nvSpPr>
        <p:spPr>
          <a:xfrm>
            <a:off x="6184854" y="2667882"/>
            <a:ext cx="1964064" cy="14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18411" y="4341710"/>
            <a:ext cx="2245659" cy="230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9101890" y="766482"/>
            <a:ext cx="3085416" cy="5909762"/>
            <a:chOff x="9101890" y="766482"/>
            <a:chExt cx="3085416" cy="5909762"/>
          </a:xfrm>
        </p:grpSpPr>
        <p:grpSp>
          <p:nvGrpSpPr>
            <p:cNvPr id="26" name="Group 25"/>
            <p:cNvGrpSpPr/>
            <p:nvPr/>
          </p:nvGrpSpPr>
          <p:grpSpPr>
            <a:xfrm>
              <a:off x="9186080" y="766482"/>
              <a:ext cx="3001226" cy="5909762"/>
              <a:chOff x="9186080" y="766482"/>
              <a:chExt cx="3001226" cy="5909762"/>
            </a:xfrm>
          </p:grpSpPr>
          <p:pic>
            <p:nvPicPr>
              <p:cNvPr id="11" name="Picture 10"/>
              <p:cNvPicPr>
                <a:picLocks noChangeAspect="1"/>
              </p:cNvPicPr>
              <p:nvPr/>
            </p:nvPicPr>
            <p:blipFill rotWithShape="1">
              <a:blip r:embed="rId2"/>
              <a:srcRect l="28556" t="20246" r="50360" b="5912"/>
              <a:stretch/>
            </p:blipFill>
            <p:spPr>
              <a:xfrm>
                <a:off x="9186080" y="766482"/>
                <a:ext cx="3001226" cy="5909762"/>
              </a:xfrm>
              <a:prstGeom prst="rect">
                <a:avLst/>
              </a:prstGeom>
            </p:spPr>
          </p:pic>
          <p:sp>
            <p:nvSpPr>
              <p:cNvPr id="14" name="Oval 13"/>
              <p:cNvSpPr/>
              <p:nvPr/>
            </p:nvSpPr>
            <p:spPr>
              <a:xfrm>
                <a:off x="10265537" y="3266994"/>
                <a:ext cx="274320" cy="27432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p:cNvSpPr/>
              <p:nvPr/>
            </p:nvSpPr>
            <p:spPr>
              <a:xfrm>
                <a:off x="9956253" y="5117856"/>
                <a:ext cx="274320" cy="27432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7" name="Oval 16"/>
              <p:cNvSpPr/>
              <p:nvPr/>
            </p:nvSpPr>
            <p:spPr>
              <a:xfrm>
                <a:off x="9677964" y="5627144"/>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Oval 17"/>
              <p:cNvSpPr/>
              <p:nvPr/>
            </p:nvSpPr>
            <p:spPr>
              <a:xfrm>
                <a:off x="10001587" y="5732031"/>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1" name="Oval 20"/>
              <p:cNvSpPr/>
              <p:nvPr/>
            </p:nvSpPr>
            <p:spPr>
              <a:xfrm>
                <a:off x="9957841" y="1482924"/>
                <a:ext cx="365760" cy="36576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2" name="Oval 21"/>
              <p:cNvSpPr/>
              <p:nvPr/>
            </p:nvSpPr>
            <p:spPr>
              <a:xfrm>
                <a:off x="10448033" y="1793135"/>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4" name="Oval 23"/>
              <p:cNvSpPr/>
              <p:nvPr/>
            </p:nvSpPr>
            <p:spPr>
              <a:xfrm>
                <a:off x="11345016" y="1456030"/>
                <a:ext cx="365760" cy="36576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grpSp>
        <p:sp>
          <p:nvSpPr>
            <p:cNvPr id="29" name="Rectangle 28"/>
            <p:cNvSpPr/>
            <p:nvPr/>
          </p:nvSpPr>
          <p:spPr>
            <a:xfrm>
              <a:off x="9168333" y="2619856"/>
              <a:ext cx="1964064" cy="14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101890" y="4293684"/>
              <a:ext cx="2245659" cy="230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6428114" y="6291762"/>
            <a:ext cx="2839752" cy="400110"/>
          </a:xfrm>
          <a:prstGeom prst="rect">
            <a:avLst/>
          </a:prstGeom>
          <a:solidFill>
            <a:schemeClr val="bg1"/>
          </a:solidFill>
          <a:ln>
            <a:solidFill>
              <a:schemeClr val="tx1"/>
            </a:solidFill>
          </a:ln>
        </p:spPr>
        <p:txBody>
          <a:bodyPr wrap="none">
            <a:spAutoFit/>
          </a:bodyPr>
          <a:lstStyle/>
          <a:p>
            <a:r>
              <a:rPr lang="en-US" sz="2000" b="1" dirty="0"/>
              <a:t>Multiregional hypothesis</a:t>
            </a:r>
            <a:endParaRPr lang="en-US" sz="2000" dirty="0"/>
          </a:p>
        </p:txBody>
      </p:sp>
      <p:sp>
        <p:nvSpPr>
          <p:cNvPr id="33" name="Rectangle 32"/>
          <p:cNvSpPr/>
          <p:nvPr/>
        </p:nvSpPr>
        <p:spPr>
          <a:xfrm>
            <a:off x="9352056" y="6288746"/>
            <a:ext cx="2793201" cy="400110"/>
          </a:xfrm>
          <a:prstGeom prst="rect">
            <a:avLst/>
          </a:prstGeom>
          <a:solidFill>
            <a:schemeClr val="bg1"/>
          </a:solidFill>
          <a:ln>
            <a:solidFill>
              <a:schemeClr val="tx1"/>
            </a:solidFill>
          </a:ln>
        </p:spPr>
        <p:txBody>
          <a:bodyPr wrap="none">
            <a:spAutoFit/>
          </a:bodyPr>
          <a:lstStyle/>
          <a:p>
            <a:r>
              <a:rPr lang="en-US" sz="2000" b="1" dirty="0"/>
              <a:t>Replacement hypothesis</a:t>
            </a:r>
            <a:endParaRPr lang="en-US" sz="2000" dirty="0"/>
          </a:p>
        </p:txBody>
      </p:sp>
    </p:spTree>
    <p:extLst>
      <p:ext uri="{BB962C8B-B14F-4D97-AF65-F5344CB8AC3E}">
        <p14:creationId xmlns:p14="http://schemas.microsoft.com/office/powerpoint/2010/main" val="15465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148" y="496037"/>
            <a:ext cx="3859742" cy="6309360"/>
          </a:xfrm>
          <a:prstGeom prst="rect">
            <a:avLst/>
          </a:prstGeom>
        </p:spPr>
      </p:pic>
      <p:sp>
        <p:nvSpPr>
          <p:cNvPr id="3" name="TextBox 2"/>
          <p:cNvSpPr txBox="1"/>
          <p:nvPr/>
        </p:nvSpPr>
        <p:spPr>
          <a:xfrm>
            <a:off x="260503" y="6116455"/>
            <a:ext cx="1719489" cy="584775"/>
          </a:xfrm>
          <a:prstGeom prst="rect">
            <a:avLst/>
          </a:prstGeom>
          <a:noFill/>
        </p:spPr>
        <p:txBody>
          <a:bodyPr wrap="square" rtlCol="0">
            <a:spAutoFit/>
          </a:bodyPr>
          <a:lstStyle/>
          <a:p>
            <a:r>
              <a:rPr lang="en-US" sz="1600" dirty="0" err="1"/>
              <a:t>Cann</a:t>
            </a:r>
            <a:r>
              <a:rPr lang="en-US" sz="1600" dirty="0"/>
              <a:t> et al. 1987. Nature 325:31-36.</a:t>
            </a:r>
          </a:p>
        </p:txBody>
      </p:sp>
      <p:sp>
        <p:nvSpPr>
          <p:cNvPr id="4" name="TextBox 3"/>
          <p:cNvSpPr txBox="1"/>
          <p:nvPr/>
        </p:nvSpPr>
        <p:spPr>
          <a:xfrm>
            <a:off x="140015" y="803045"/>
            <a:ext cx="2780606" cy="1015663"/>
          </a:xfrm>
          <a:prstGeom prst="rect">
            <a:avLst/>
          </a:prstGeom>
          <a:noFill/>
        </p:spPr>
        <p:txBody>
          <a:bodyPr wrap="square" rtlCol="0">
            <a:spAutoFit/>
          </a:bodyPr>
          <a:lstStyle/>
          <a:p>
            <a:pPr algn="ctr"/>
            <a:r>
              <a:rPr lang="en-US" sz="2000" dirty="0"/>
              <a:t>Restriction fragment length polymorphisms in total mitochondrial DNA</a:t>
            </a:r>
          </a:p>
        </p:txBody>
      </p:sp>
      <p:sp>
        <p:nvSpPr>
          <p:cNvPr id="15" name="TextBox 14"/>
          <p:cNvSpPr txBox="1"/>
          <p:nvPr/>
        </p:nvSpPr>
        <p:spPr>
          <a:xfrm>
            <a:off x="368283" y="183404"/>
            <a:ext cx="5446427" cy="523220"/>
          </a:xfrm>
          <a:prstGeom prst="rect">
            <a:avLst/>
          </a:prstGeom>
          <a:noFill/>
        </p:spPr>
        <p:txBody>
          <a:bodyPr wrap="none" rtlCol="0">
            <a:spAutoFit/>
          </a:bodyPr>
          <a:lstStyle/>
          <a:p>
            <a:r>
              <a:rPr lang="en-US" sz="2800" dirty="0" err="1"/>
              <a:t>mtDNA</a:t>
            </a:r>
            <a:r>
              <a:rPr lang="en-US" sz="2800" dirty="0"/>
              <a:t> phylogeny: maternal lineage</a:t>
            </a:r>
          </a:p>
        </p:txBody>
      </p:sp>
      <p:grpSp>
        <p:nvGrpSpPr>
          <p:cNvPr id="17" name="Group 16"/>
          <p:cNvGrpSpPr/>
          <p:nvPr/>
        </p:nvGrpSpPr>
        <p:grpSpPr>
          <a:xfrm>
            <a:off x="6494866" y="249258"/>
            <a:ext cx="5497184" cy="6517826"/>
            <a:chOff x="6325047" y="249258"/>
            <a:chExt cx="5497184" cy="6517826"/>
          </a:xfrm>
        </p:grpSpPr>
        <p:pic>
          <p:nvPicPr>
            <p:cNvPr id="6" name="Picture 5"/>
            <p:cNvPicPr>
              <a:picLocks noChangeAspect="1"/>
            </p:cNvPicPr>
            <p:nvPr/>
          </p:nvPicPr>
          <p:blipFill rotWithShape="1">
            <a:blip r:embed="rId3"/>
            <a:srcRect t="774" r="30212" b="22533"/>
            <a:stretch/>
          </p:blipFill>
          <p:spPr>
            <a:xfrm>
              <a:off x="6574903" y="249258"/>
              <a:ext cx="3965131" cy="6517826"/>
            </a:xfrm>
            <a:prstGeom prst="rect">
              <a:avLst/>
            </a:prstGeom>
          </p:spPr>
        </p:pic>
        <p:grpSp>
          <p:nvGrpSpPr>
            <p:cNvPr id="14" name="Group 13"/>
            <p:cNvGrpSpPr/>
            <p:nvPr/>
          </p:nvGrpSpPr>
          <p:grpSpPr>
            <a:xfrm>
              <a:off x="10538666" y="339282"/>
              <a:ext cx="1283565" cy="1200329"/>
              <a:chOff x="10306593" y="2168434"/>
              <a:chExt cx="1283565" cy="1200329"/>
            </a:xfrm>
          </p:grpSpPr>
          <p:sp>
            <p:nvSpPr>
              <p:cNvPr id="7" name="TextBox 6"/>
              <p:cNvSpPr txBox="1"/>
              <p:nvPr/>
            </p:nvSpPr>
            <p:spPr>
              <a:xfrm>
                <a:off x="10633165" y="2168434"/>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8" name="Oval 7"/>
              <p:cNvSpPr/>
              <p:nvPr/>
            </p:nvSpPr>
            <p:spPr>
              <a:xfrm>
                <a:off x="10450285" y="225987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450285" y="2534194"/>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450285" y="280851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60612" y="3082834"/>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06593" y="2168434"/>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325047" y="496037"/>
              <a:ext cx="2232421" cy="707886"/>
            </a:xfrm>
            <a:prstGeom prst="rect">
              <a:avLst/>
            </a:prstGeom>
            <a:noFill/>
          </p:spPr>
          <p:txBody>
            <a:bodyPr wrap="square" rtlCol="0">
              <a:spAutoFit/>
            </a:bodyPr>
            <a:lstStyle/>
            <a:p>
              <a:pPr algn="ctr"/>
              <a:r>
                <a:rPr lang="en-US" sz="2000" dirty="0"/>
                <a:t>Full mitochondrial genomes (Lab 5)</a:t>
              </a:r>
            </a:p>
          </p:txBody>
        </p:sp>
      </p:grpSp>
    </p:spTree>
    <p:extLst>
      <p:ext uri="{BB962C8B-B14F-4D97-AF65-F5344CB8AC3E}">
        <p14:creationId xmlns:p14="http://schemas.microsoft.com/office/powerpoint/2010/main" val="272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16808</TotalTime>
  <Words>2753</Words>
  <Application>Microsoft Macintosh PowerPoint</Application>
  <PresentationFormat>Widescreen</PresentationFormat>
  <Paragraphs>387</Paragraphs>
  <Slides>63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Cambria Math</vt:lpstr>
      <vt:lpstr>Times New Roman</vt:lpstr>
      <vt:lpstr>Zapf Dingbats</vt:lpstr>
      <vt:lpstr>Office Theme</vt:lpstr>
      <vt:lpstr>Human Population Genetics</vt:lpstr>
      <vt:lpstr>Learning Outcomes</vt:lpstr>
      <vt:lpstr>PowerPoint Presentation</vt:lpstr>
      <vt:lpstr>PowerPoint Presentation</vt:lpstr>
      <vt:lpstr>PowerPoint Presentation</vt:lpstr>
      <vt:lpstr>Review: Four fundamental aspects of genetic drift (Lecture 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III—Population Subdivision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Wright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02.4-Mutation Part I</dc:title>
  <dc:creator>Peters, Jeffrey L.</dc:creator>
  <cp:lastModifiedBy>Kevin McCracken</cp:lastModifiedBy>
  <cp:revision>455</cp:revision>
  <dcterms:created xsi:type="dcterms:W3CDTF">2021-01-19T17:08:29Z</dcterms:created>
  <dcterms:modified xsi:type="dcterms:W3CDTF">2025-07-08T00:13:30Z</dcterms:modified>
</cp:coreProperties>
</file>