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8" r:id="rId2"/>
    <p:sldId id="259" r:id="rId3"/>
    <p:sldId id="301" r:id="rId4"/>
    <p:sldId id="309" r:id="rId5"/>
    <p:sldId id="264" r:id="rId6"/>
    <p:sldId id="265" r:id="rId7"/>
    <p:sldId id="266" r:id="rId8"/>
    <p:sldId id="267" r:id="rId9"/>
    <p:sldId id="317" r:id="rId10"/>
    <p:sldId id="316" r:id="rId11"/>
    <p:sldId id="321" r:id="rId12"/>
    <p:sldId id="318" r:id="rId13"/>
    <p:sldId id="279" r:id="rId14"/>
    <p:sldId id="315" r:id="rId15"/>
    <p:sldId id="289" r:id="rId16"/>
    <p:sldId id="349" r:id="rId17"/>
    <p:sldId id="331" r:id="rId18"/>
    <p:sldId id="314" r:id="rId19"/>
    <p:sldId id="271" r:id="rId20"/>
    <p:sldId id="272" r:id="rId21"/>
    <p:sldId id="324" r:id="rId22"/>
    <p:sldId id="335" r:id="rId23"/>
    <p:sldId id="334" r:id="rId24"/>
    <p:sldId id="286" r:id="rId25"/>
    <p:sldId id="323" r:id="rId26"/>
    <p:sldId id="274" r:id="rId27"/>
    <p:sldId id="275" r:id="rId28"/>
    <p:sldId id="326" r:id="rId29"/>
    <p:sldId id="336" r:id="rId30"/>
    <p:sldId id="290" r:id="rId31"/>
    <p:sldId id="283" r:id="rId32"/>
    <p:sldId id="350" r:id="rId33"/>
    <p:sldId id="256" r:id="rId34"/>
    <p:sldId id="257" r:id="rId35"/>
    <p:sldId id="337" r:id="rId36"/>
    <p:sldId id="325" r:id="rId37"/>
    <p:sldId id="328" r:id="rId38"/>
    <p:sldId id="347" r:id="rId39"/>
    <p:sldId id="312" r:id="rId40"/>
    <p:sldId id="300" r:id="rId41"/>
    <p:sldId id="338" r:id="rId42"/>
    <p:sldId id="340" r:id="rId43"/>
    <p:sldId id="304" r:id="rId44"/>
    <p:sldId id="329" r:id="rId45"/>
    <p:sldId id="305" r:id="rId46"/>
    <p:sldId id="307" r:id="rId47"/>
    <p:sldId id="352" r:id="rId48"/>
    <p:sldId id="339" r:id="rId49"/>
    <p:sldId id="353" r:id="rId50"/>
    <p:sldId id="322" r:id="rId51"/>
    <p:sldId id="308" r:id="rId52"/>
    <p:sldId id="342" r:id="rId53"/>
    <p:sldId id="344" r:id="rId54"/>
    <p:sldId id="343" r:id="rId55"/>
    <p:sldId id="354" r:id="rId56"/>
    <p:sldId id="302" r:id="rId57"/>
    <p:sldId id="332" r:id="rId58"/>
    <p:sldId id="311" r:id="rId59"/>
    <p:sldId id="278" r:id="rId60"/>
    <p:sldId id="313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8000"/>
    <a:srgbClr val="800000"/>
    <a:srgbClr val="000080"/>
    <a:srgbClr val="00FFFF"/>
    <a:srgbClr val="42A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95" autoAdjust="0"/>
  </p:normalViewPr>
  <p:slideViewPr>
    <p:cSldViewPr snapToGrid="0" snapToObjects="1">
      <p:cViewPr varScale="1">
        <p:scale>
          <a:sx n="132" d="100"/>
          <a:sy n="132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mccrack:SA-Duck-Hb-O2-Affinity:Experimental%20Hb-O2%20affinity:CYAN-plot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isalza:Downloads:commentsonv10:TD-plot.xlsx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isalza:Downloads:commentsonv10:TD-plot.xlsx" TargetMode="External"/><Relationship Id="rId2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614283369767"/>
          <c:y val="0.0434904491105278"/>
          <c:w val="0.786234952301635"/>
          <c:h val="0.800935768445611"/>
        </c:manualLayout>
      </c:layout>
      <c:scatterChart>
        <c:scatterStyle val="lineMarker"/>
        <c:varyColors val="0"/>
        <c:ser>
          <c:idx val="0"/>
          <c:order val="0"/>
          <c:tx>
            <c:v>CT_Mean_Low</c:v>
          </c:tx>
          <c:spPr>
            <a:ln w="47625">
              <a:noFill/>
            </a:ln>
          </c:spPr>
          <c:marker>
            <c:symbol val="x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'Macintosh HD:Users:kmccrack:SA-Duck-Hb-O2-Affinity:Experimental Hb-O2 affinity:[CurvesO2dissociation_D&amp;T.xlsx]CT&amp;TD_stripped_O2curves'!$C$3:$C$8</c:f>
                <c:numCache>
                  <c:formatCode>General</c:formatCode>
                  <c:ptCount val="6"/>
                  <c:pt idx="0">
                    <c:v>0.0100925</c:v>
                  </c:pt>
                  <c:pt idx="1">
                    <c:v>0.0229275</c:v>
                  </c:pt>
                  <c:pt idx="2">
                    <c:v>0.011271</c:v>
                  </c:pt>
                  <c:pt idx="3">
                    <c:v>0.00678349999999999</c:v>
                  </c:pt>
                  <c:pt idx="4">
                    <c:v>0.00461349999999999</c:v>
                  </c:pt>
                  <c:pt idx="5">
                    <c:v>0.00675000000000003</c:v>
                  </c:pt>
                </c:numCache>
              </c:numRef>
            </c:plus>
            <c:minus>
              <c:numRef>
                <c:f>'Macintosh HD:Users:kmccrack:SA-Duck-Hb-O2-Affinity:Experimental Hb-O2 affinity:[CurvesO2dissociation_D&amp;T.xlsx]CT&amp;TD_stripped_O2curves'!$C$3:$C$8</c:f>
                <c:numCache>
                  <c:formatCode>General</c:formatCode>
                  <c:ptCount val="6"/>
                  <c:pt idx="0">
                    <c:v>0.0100925</c:v>
                  </c:pt>
                  <c:pt idx="1">
                    <c:v>0.0229275</c:v>
                  </c:pt>
                  <c:pt idx="2">
                    <c:v>0.011271</c:v>
                  </c:pt>
                  <c:pt idx="3">
                    <c:v>0.00678349999999999</c:v>
                  </c:pt>
                  <c:pt idx="4">
                    <c:v>0.00461349999999999</c:v>
                  </c:pt>
                  <c:pt idx="5">
                    <c:v>0.00675000000000003</c:v>
                  </c:pt>
                </c:numCache>
              </c:numRef>
            </c:minus>
          </c:errBars>
          <c:xVal>
            <c:numRef>
              <c:f>'Macintosh HD:Users:kmccrack:SA-Duck-Hb-O2-Affinity:Experimental Hb-O2 affinity:[CurvesO2dissociation_D&amp;T.xlsx]CT&amp;TD_KCl+IHP_O2curves'!$A$3:$A$8</c:f>
              <c:numCache>
                <c:formatCode>General</c:formatCode>
                <c:ptCount val="6"/>
                <c:pt idx="0">
                  <c:v>23.52465</c:v>
                </c:pt>
                <c:pt idx="1">
                  <c:v>30.246</c:v>
                </c:pt>
                <c:pt idx="2">
                  <c:v>36.96735</c:v>
                </c:pt>
                <c:pt idx="3">
                  <c:v>43.6887</c:v>
                </c:pt>
                <c:pt idx="4">
                  <c:v>50.41005</c:v>
                </c:pt>
                <c:pt idx="5">
                  <c:v>57.13135</c:v>
                </c:pt>
              </c:numCache>
            </c:numRef>
          </c:xVal>
          <c:yVal>
            <c:numRef>
              <c:f>'Macintosh HD:Users:kmccrack:SA-Duck-Hb-O2-Affinity:Experimental Hb-O2 affinity:[CurvesO2dissociation_D&amp;T.xlsx]CT&amp;TD_KCl+IHP_O2curves'!$B$3:$B$8</c:f>
              <c:numCache>
                <c:formatCode>General</c:formatCode>
                <c:ptCount val="6"/>
                <c:pt idx="0">
                  <c:v>0.207975</c:v>
                </c:pt>
                <c:pt idx="1">
                  <c:v>0.3280435</c:v>
                </c:pt>
                <c:pt idx="2">
                  <c:v>0.4721215</c:v>
                </c:pt>
                <c:pt idx="3">
                  <c:v>0.5910615</c:v>
                </c:pt>
                <c:pt idx="4">
                  <c:v>0.6913955</c:v>
                </c:pt>
                <c:pt idx="5">
                  <c:v>0.7769625</c:v>
                </c:pt>
              </c:numCache>
            </c:numRef>
          </c:yVal>
          <c:smooth val="0"/>
        </c:ser>
        <c:ser>
          <c:idx val="1"/>
          <c:order val="1"/>
          <c:tx>
            <c:v>CT_Mean_Low_regr</c:v>
          </c:tx>
          <c:spPr>
            <a:ln w="19050" cmpd="sng">
              <a:solidFill>
                <a:srgbClr val="0000FF"/>
              </a:solidFill>
              <a:prstDash val="sysDot"/>
            </a:ln>
          </c:spPr>
          <c:marker>
            <c:symbol val="none"/>
          </c:marker>
          <c:xVal>
            <c:numRef>
              <c:f>'Macintosh HD:Users:kmccrack:SA-Duck-Hb-O2-Affinity:Experimental Hb-O2 affinity:[CurvesO2dissociation_D&amp;T.xlsx]CT&amp;TD_KCl+IHP_O2curves'!$A$12:$A$46</c:f>
              <c:numCache>
                <c:formatCode>General</c:formatCode>
                <c:ptCount val="3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26.0</c:v>
                </c:pt>
                <c:pt idx="18">
                  <c:v>28.0</c:v>
                </c:pt>
                <c:pt idx="19">
                  <c:v>30.0</c:v>
                </c:pt>
                <c:pt idx="20">
                  <c:v>32.0</c:v>
                </c:pt>
                <c:pt idx="21">
                  <c:v>34.0</c:v>
                </c:pt>
                <c:pt idx="22">
                  <c:v>36.0</c:v>
                </c:pt>
                <c:pt idx="23">
                  <c:v>40.0</c:v>
                </c:pt>
                <c:pt idx="24">
                  <c:v>44.0</c:v>
                </c:pt>
                <c:pt idx="25">
                  <c:v>48.0</c:v>
                </c:pt>
                <c:pt idx="26">
                  <c:v>52.0</c:v>
                </c:pt>
                <c:pt idx="27">
                  <c:v>56.0</c:v>
                </c:pt>
                <c:pt idx="28">
                  <c:v>60.0</c:v>
                </c:pt>
                <c:pt idx="29">
                  <c:v>64.0</c:v>
                </c:pt>
                <c:pt idx="30">
                  <c:v>68.0</c:v>
                </c:pt>
                <c:pt idx="31">
                  <c:v>76.0</c:v>
                </c:pt>
                <c:pt idx="32">
                  <c:v>84.0</c:v>
                </c:pt>
                <c:pt idx="33">
                  <c:v>92.0</c:v>
                </c:pt>
                <c:pt idx="34">
                  <c:v>100.0</c:v>
                </c:pt>
              </c:numCache>
            </c:numRef>
          </c:xVal>
          <c:yVal>
            <c:numRef>
              <c:f>'Macintosh HD:Users:kmccrack:SA-Duck-Hb-O2-Affinity:Experimental Hb-O2 affinity:[CurvesO2dissociation_D&amp;T.xlsx]CT&amp;TD_KCl+IHP_O2curves'!$B$12:$B$46</c:f>
              <c:numCache>
                <c:formatCode>General</c:formatCode>
                <c:ptCount val="35"/>
                <c:pt idx="0">
                  <c:v>0.0</c:v>
                </c:pt>
                <c:pt idx="1">
                  <c:v>1.44417125966544E-5</c:v>
                </c:pt>
                <c:pt idx="2">
                  <c:v>0.000120118405418905</c:v>
                </c:pt>
                <c:pt idx="3">
                  <c:v>0.000414637539703792</c:v>
                </c:pt>
                <c:pt idx="4">
                  <c:v>0.000998308364809139</c:v>
                </c:pt>
                <c:pt idx="5">
                  <c:v>0.00197254380424579</c:v>
                </c:pt>
                <c:pt idx="6">
                  <c:v>0.00343866227221086</c:v>
                </c:pt>
                <c:pt idx="7">
                  <c:v>0.00824403950084548</c:v>
                </c:pt>
                <c:pt idx="8">
                  <c:v>0.0117741269015055</c:v>
                </c:pt>
                <c:pt idx="9">
                  <c:v>0.0161747981203711</c:v>
                </c:pt>
                <c:pt idx="10">
                  <c:v>0.0279018103172675</c:v>
                </c:pt>
                <c:pt idx="11">
                  <c:v>0.0439551451552339</c:v>
                </c:pt>
                <c:pt idx="12">
                  <c:v>0.0646747364996094</c:v>
                </c:pt>
                <c:pt idx="13">
                  <c:v>0.0901714042389751</c:v>
                </c:pt>
                <c:pt idx="14">
                  <c:v>0.120306493787377</c:v>
                </c:pt>
                <c:pt idx="15">
                  <c:v>0.154695945778221</c:v>
                </c:pt>
                <c:pt idx="16">
                  <c:v>0.192740209517913</c:v>
                </c:pt>
                <c:pt idx="17">
                  <c:v>0.233676250657959</c:v>
                </c:pt>
                <c:pt idx="18">
                  <c:v>0.276643558104632</c:v>
                </c:pt>
                <c:pt idx="19">
                  <c:v>0.320753847137576</c:v>
                </c:pt>
                <c:pt idx="20">
                  <c:v>0.365154579924664</c:v>
                </c:pt>
                <c:pt idx="21">
                  <c:v>0.409079015964075</c:v>
                </c:pt>
                <c:pt idx="22">
                  <c:v>0.451879166048248</c:v>
                </c:pt>
                <c:pt idx="23">
                  <c:v>0.532188414055056</c:v>
                </c:pt>
                <c:pt idx="24">
                  <c:v>0.603537827253143</c:v>
                </c:pt>
                <c:pt idx="25">
                  <c:v>0.665112290534226</c:v>
                </c:pt>
                <c:pt idx="26">
                  <c:v>0.717236506996715</c:v>
                </c:pt>
                <c:pt idx="27">
                  <c:v>0.760840073073086</c:v>
                </c:pt>
                <c:pt idx="28">
                  <c:v>0.797081633650133</c:v>
                </c:pt>
                <c:pt idx="29">
                  <c:v>0.827127161491733</c:v>
                </c:pt>
                <c:pt idx="30">
                  <c:v>0.8520396770439</c:v>
                </c:pt>
                <c:pt idx="31">
                  <c:v>0.889988868979071</c:v>
                </c:pt>
                <c:pt idx="32">
                  <c:v>0.916560944712268</c:v>
                </c:pt>
                <c:pt idx="33">
                  <c:v>0.935508014442636</c:v>
                </c:pt>
                <c:pt idx="34">
                  <c:v>0.949280199009109</c:v>
                </c:pt>
              </c:numCache>
            </c:numRef>
          </c:yVal>
          <c:smooth val="0"/>
        </c:ser>
        <c:ser>
          <c:idx val="2"/>
          <c:order val="2"/>
          <c:tx>
            <c:v>CT_Mean_High</c:v>
          </c:tx>
          <c:spPr>
            <a:ln w="47625">
              <a:noFill/>
            </a:ln>
          </c:spPr>
          <c:marker>
            <c:symbol val="squar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'Macintosh HD:Users:kmccrack:SA-Duck-Hb-O2-Affinity:Experimental Hb-O2 affinity:[CurvesO2dissociation_D&amp;T.xlsx]CT&amp;TD_stripped_O2curves'!$F$3:$F$8</c:f>
                <c:numCache>
                  <c:formatCode>General</c:formatCode>
                  <c:ptCount val="6"/>
                  <c:pt idx="0">
                    <c:v>0.017086</c:v>
                  </c:pt>
                  <c:pt idx="1">
                    <c:v>0.013114</c:v>
                  </c:pt>
                  <c:pt idx="2">
                    <c:v>0.00361799999999995</c:v>
                  </c:pt>
                  <c:pt idx="3">
                    <c:v>0.0045425</c:v>
                  </c:pt>
                  <c:pt idx="4">
                    <c:v>0.004971</c:v>
                  </c:pt>
                  <c:pt idx="5">
                    <c:v>0.00345650000000003</c:v>
                  </c:pt>
                </c:numCache>
              </c:numRef>
            </c:plus>
            <c:minus>
              <c:numRef>
                <c:f>'Macintosh HD:Users:kmccrack:SA-Duck-Hb-O2-Affinity:Experimental Hb-O2 affinity:[CurvesO2dissociation_D&amp;T.xlsx]CT&amp;TD_stripped_O2curves'!$F$3:$F$8</c:f>
                <c:numCache>
                  <c:formatCode>General</c:formatCode>
                  <c:ptCount val="6"/>
                  <c:pt idx="0">
                    <c:v>0.017086</c:v>
                  </c:pt>
                  <c:pt idx="1">
                    <c:v>0.013114</c:v>
                  </c:pt>
                  <c:pt idx="2">
                    <c:v>0.00361799999999995</c:v>
                  </c:pt>
                  <c:pt idx="3">
                    <c:v>0.0045425</c:v>
                  </c:pt>
                  <c:pt idx="4">
                    <c:v>0.004971</c:v>
                  </c:pt>
                  <c:pt idx="5">
                    <c:v>0.00345650000000003</c:v>
                  </c:pt>
                </c:numCache>
              </c:numRef>
            </c:minus>
          </c:errBars>
          <c:xVal>
            <c:numRef>
              <c:f>'Macintosh HD:Users:kmccrack:SA-Duck-Hb-O2-Affinity:Experimental Hb-O2 affinity:[CurvesO2dissociation_D&amp;T.xlsx]CT&amp;TD_KCl+IHP_O2curves'!$D$3:$D$8</c:f>
              <c:numCache>
                <c:formatCode>General</c:formatCode>
                <c:ptCount val="6"/>
                <c:pt idx="0">
                  <c:v>16.80335</c:v>
                </c:pt>
                <c:pt idx="1">
                  <c:v>23.52465</c:v>
                </c:pt>
                <c:pt idx="2">
                  <c:v>30.246</c:v>
                </c:pt>
                <c:pt idx="3">
                  <c:v>36.96735</c:v>
                </c:pt>
                <c:pt idx="4">
                  <c:v>43.6887</c:v>
                </c:pt>
                <c:pt idx="5">
                  <c:v>50.41005</c:v>
                </c:pt>
              </c:numCache>
            </c:numRef>
          </c:xVal>
          <c:yVal>
            <c:numRef>
              <c:f>'Macintosh HD:Users:kmccrack:SA-Duck-Hb-O2-Affinity:Experimental Hb-O2 affinity:[CurvesO2dissociation_D&amp;T.xlsx]CT&amp;TD_KCl+IHP_O2curves'!$E$3:$E$8</c:f>
              <c:numCache>
                <c:formatCode>General</c:formatCode>
                <c:ptCount val="6"/>
                <c:pt idx="0">
                  <c:v>0.198282</c:v>
                </c:pt>
                <c:pt idx="1">
                  <c:v>0.3525675</c:v>
                </c:pt>
                <c:pt idx="2">
                  <c:v>0.517549</c:v>
                </c:pt>
                <c:pt idx="3">
                  <c:v>0.662511</c:v>
                </c:pt>
                <c:pt idx="4">
                  <c:v>0.773061</c:v>
                </c:pt>
                <c:pt idx="5">
                  <c:v>0.850779</c:v>
                </c:pt>
              </c:numCache>
            </c:numRef>
          </c:yVal>
          <c:smooth val="0"/>
        </c:ser>
        <c:ser>
          <c:idx val="3"/>
          <c:order val="3"/>
          <c:tx>
            <c:v>CT_Mean_High_regr</c:v>
          </c:tx>
          <c:spPr>
            <a:ln w="19050">
              <a:solidFill>
                <a:srgbClr val="0000FF"/>
              </a:solidFill>
              <a:prstDash val="sysDot"/>
            </a:ln>
          </c:spPr>
          <c:marker>
            <c:symbol val="none"/>
          </c:marker>
          <c:xVal>
            <c:numRef>
              <c:f>'Macintosh HD:Users:kmccrack:SA-Duck-Hb-O2-Affinity:Experimental Hb-O2 affinity:[CurvesO2dissociation_D&amp;T.xlsx]CT&amp;TD_KCl+IHP_O2curves'!$D$12:$D$46</c:f>
              <c:numCache>
                <c:formatCode>General</c:formatCode>
                <c:ptCount val="3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26.0</c:v>
                </c:pt>
                <c:pt idx="18">
                  <c:v>28.0</c:v>
                </c:pt>
                <c:pt idx="19">
                  <c:v>30.0</c:v>
                </c:pt>
                <c:pt idx="20">
                  <c:v>32.0</c:v>
                </c:pt>
                <c:pt idx="21">
                  <c:v>34.0</c:v>
                </c:pt>
                <c:pt idx="22">
                  <c:v>36.0</c:v>
                </c:pt>
                <c:pt idx="23">
                  <c:v>40.0</c:v>
                </c:pt>
                <c:pt idx="24">
                  <c:v>44.0</c:v>
                </c:pt>
                <c:pt idx="25">
                  <c:v>48.0</c:v>
                </c:pt>
                <c:pt idx="26">
                  <c:v>52.0</c:v>
                </c:pt>
                <c:pt idx="27">
                  <c:v>56.0</c:v>
                </c:pt>
                <c:pt idx="28">
                  <c:v>60.0</c:v>
                </c:pt>
                <c:pt idx="29">
                  <c:v>64.0</c:v>
                </c:pt>
                <c:pt idx="30">
                  <c:v>68.0</c:v>
                </c:pt>
                <c:pt idx="31">
                  <c:v>76.0</c:v>
                </c:pt>
                <c:pt idx="32">
                  <c:v>84.0</c:v>
                </c:pt>
                <c:pt idx="33">
                  <c:v>92.0</c:v>
                </c:pt>
                <c:pt idx="34">
                  <c:v>100.0</c:v>
                </c:pt>
              </c:numCache>
            </c:numRef>
          </c:xVal>
          <c:yVal>
            <c:numRef>
              <c:f>'Macintosh HD:Users:kmccrack:SA-Duck-Hb-O2-Affinity:Experimental Hb-O2 affinity:[CurvesO2dissociation_D&amp;T.xlsx]CT&amp;TD_KCl+IHP_O2curves'!$E$12:$E$46</c:f>
              <c:numCache>
                <c:formatCode>General</c:formatCode>
                <c:ptCount val="35"/>
                <c:pt idx="0">
                  <c:v>0.0</c:v>
                </c:pt>
                <c:pt idx="1">
                  <c:v>4.0009919071366E-5</c:v>
                </c:pt>
                <c:pt idx="2">
                  <c:v>0.000321067237041855</c:v>
                </c:pt>
                <c:pt idx="3">
                  <c:v>0.00108490595061405</c:v>
                </c:pt>
                <c:pt idx="4">
                  <c:v>0.00257138836383415</c:v>
                </c:pt>
                <c:pt idx="5">
                  <c:v>0.00501536349634754</c:v>
                </c:pt>
                <c:pt idx="6">
                  <c:v>0.0086425951988082</c:v>
                </c:pt>
                <c:pt idx="7">
                  <c:v>0.0202740660958089</c:v>
                </c:pt>
                <c:pt idx="8">
                  <c:v>0.0286367450387903</c:v>
                </c:pt>
                <c:pt idx="9">
                  <c:v>0.0388875553162759</c:v>
                </c:pt>
                <c:pt idx="10">
                  <c:v>0.0654017377487384</c:v>
                </c:pt>
                <c:pt idx="11">
                  <c:v>0.100077113255906</c:v>
                </c:pt>
                <c:pt idx="12">
                  <c:v>0.142445401979147</c:v>
                </c:pt>
                <c:pt idx="13">
                  <c:v>0.191358732080749</c:v>
                </c:pt>
                <c:pt idx="14">
                  <c:v>0.245156649106115</c:v>
                </c:pt>
                <c:pt idx="15">
                  <c:v>0.301909819985711</c:v>
                </c:pt>
                <c:pt idx="16">
                  <c:v>0.359677612309121</c:v>
                </c:pt>
                <c:pt idx="17">
                  <c:v>0.416721356835591</c:v>
                </c:pt>
                <c:pt idx="18">
                  <c:v>0.471639526594413</c:v>
                </c:pt>
                <c:pt idx="19">
                  <c:v>0.523420234023398</c:v>
                </c:pt>
                <c:pt idx="20">
                  <c:v>0.571427624152575</c:v>
                </c:pt>
                <c:pt idx="21">
                  <c:v>0.615347349479806</c:v>
                </c:pt>
                <c:pt idx="22">
                  <c:v>0.655114764668489</c:v>
                </c:pt>
                <c:pt idx="23">
                  <c:v>0.722759550226568</c:v>
                </c:pt>
                <c:pt idx="24">
                  <c:v>0.77636097709892</c:v>
                </c:pt>
                <c:pt idx="25">
                  <c:v>0.818473682366976</c:v>
                </c:pt>
                <c:pt idx="26">
                  <c:v>0.851518017722413</c:v>
                </c:pt>
                <c:pt idx="27">
                  <c:v>0.877529510249211</c:v>
                </c:pt>
                <c:pt idx="28">
                  <c:v>0.898124187907707</c:v>
                </c:pt>
                <c:pt idx="29">
                  <c:v>0.914548573255137</c:v>
                </c:pt>
                <c:pt idx="30">
                  <c:v>0.927751372828738</c:v>
                </c:pt>
                <c:pt idx="31">
                  <c:v>0.947193392253899</c:v>
                </c:pt>
                <c:pt idx="32">
                  <c:v>0.96036507703931</c:v>
                </c:pt>
                <c:pt idx="33">
                  <c:v>0.969556302496575</c:v>
                </c:pt>
                <c:pt idx="34">
                  <c:v>0.976142475539928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4995576"/>
        <c:axId val="-2094988952"/>
      </c:scatterChart>
      <c:valAx>
        <c:axId val="-2094995576"/>
        <c:scaling>
          <c:orientation val="minMax"/>
          <c:max val="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1800" b="0" dirty="0" smtClean="0">
                    <a:latin typeface="Calibri"/>
                    <a:cs typeface="Calibri"/>
                  </a:rPr>
                  <a:t>PO</a:t>
                </a:r>
                <a:r>
                  <a:rPr lang="en-US" sz="1800" b="0" baseline="-25000" dirty="0" smtClean="0">
                    <a:latin typeface="Calibri"/>
                    <a:cs typeface="Calibri"/>
                  </a:rPr>
                  <a:t>2</a:t>
                </a:r>
                <a:r>
                  <a:rPr lang="en-US" sz="1800" b="0" dirty="0" smtClean="0">
                    <a:latin typeface="Calibri"/>
                    <a:cs typeface="Calibri"/>
                  </a:rPr>
                  <a:t> (mm Hg)</a:t>
                </a:r>
                <a:endParaRPr lang="en-US" sz="1800" b="0" dirty="0">
                  <a:latin typeface="Calibri"/>
                  <a:cs typeface="Calibri"/>
                </a:endParaRPr>
              </a:p>
            </c:rich>
          </c:tx>
          <c:layout>
            <c:manualLayout>
              <c:xMode val="edge"/>
              <c:yMode val="edge"/>
              <c:x val="0.454095120609724"/>
              <c:y val="0.92163276465441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-2094988952"/>
        <c:crosses val="autoZero"/>
        <c:crossBetween val="midCat"/>
      </c:valAx>
      <c:valAx>
        <c:axId val="-2094988952"/>
        <c:scaling>
          <c:orientation val="minMax"/>
          <c:max val="1.0"/>
        </c:scaling>
        <c:delete val="0"/>
        <c:axPos val="l"/>
        <c:title>
          <c:tx>
            <c:rich>
              <a:bodyPr/>
              <a:lstStyle/>
              <a:p>
                <a:pPr>
                  <a:defRPr sz="1800" b="0">
                    <a:latin typeface="Calibri"/>
                    <a:cs typeface="Calibri"/>
                  </a:defRPr>
                </a:pPr>
                <a:r>
                  <a:rPr lang="en-US" sz="1800" b="0" dirty="0" smtClean="0">
                    <a:latin typeface="Calibri"/>
                    <a:cs typeface="Calibri"/>
                  </a:rPr>
                  <a:t>O</a:t>
                </a:r>
                <a:r>
                  <a:rPr lang="en-US" sz="1800" b="0" baseline="-25000" dirty="0" smtClean="0">
                    <a:latin typeface="Calibri"/>
                    <a:cs typeface="Calibri"/>
                  </a:rPr>
                  <a:t>2</a:t>
                </a:r>
                <a:r>
                  <a:rPr lang="en-US" sz="1800" b="0" dirty="0" smtClean="0">
                    <a:latin typeface="Calibri"/>
                    <a:cs typeface="Calibri"/>
                  </a:rPr>
                  <a:t> saturation (%)</a:t>
                </a:r>
                <a:endParaRPr lang="en-US" sz="1800" b="0" dirty="0">
                  <a:latin typeface="Calibri"/>
                  <a:cs typeface="Calibri"/>
                </a:endParaRPr>
              </a:p>
            </c:rich>
          </c:tx>
          <c:layout>
            <c:manualLayout>
              <c:xMode val="edge"/>
              <c:yMode val="edge"/>
              <c:x val="0.0413707715717515"/>
              <c:y val="0.291179461942257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-209499557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13786895857"/>
          <c:y val="0.0871165644171779"/>
          <c:w val="0.840378989312797"/>
          <c:h val="0.76590121282536"/>
        </c:manualLayout>
      </c:layout>
      <c:scatterChart>
        <c:scatterStyle val="lineMarker"/>
        <c:varyColors val="0"/>
        <c:ser>
          <c:idx val="4"/>
          <c:order val="0"/>
          <c:tx>
            <c:v>TD_Mean_Low</c:v>
          </c:tx>
          <c:spPr>
            <a:ln w="47625">
              <a:noFill/>
            </a:ln>
          </c:spPr>
          <c:marker>
            <c:symbol val="squar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'[1]CT&amp;TD_stripped_O2curves'!$I$3:$I$8</c:f>
                <c:numCache>
                  <c:formatCode>General</c:formatCode>
                  <c:ptCount val="6"/>
                  <c:pt idx="0">
                    <c:v>0.0129255</c:v>
                  </c:pt>
                  <c:pt idx="1">
                    <c:v>0.01979</c:v>
                  </c:pt>
                  <c:pt idx="2">
                    <c:v>0.010558</c:v>
                  </c:pt>
                  <c:pt idx="3">
                    <c:v>0.00665650000000001</c:v>
                  </c:pt>
                  <c:pt idx="4">
                    <c:v>0.010275</c:v>
                  </c:pt>
                  <c:pt idx="5">
                    <c:v>0.00609150000000003</c:v>
                  </c:pt>
                </c:numCache>
              </c:numRef>
            </c:plus>
            <c:minus>
              <c:numRef>
                <c:f>'[1]CT&amp;TD_stripped_O2curves'!$I$3:$I$8</c:f>
                <c:numCache>
                  <c:formatCode>General</c:formatCode>
                  <c:ptCount val="6"/>
                  <c:pt idx="0">
                    <c:v>0.0129255</c:v>
                  </c:pt>
                  <c:pt idx="1">
                    <c:v>0.01979</c:v>
                  </c:pt>
                  <c:pt idx="2">
                    <c:v>0.010558</c:v>
                  </c:pt>
                  <c:pt idx="3">
                    <c:v>0.00665650000000001</c:v>
                  </c:pt>
                  <c:pt idx="4">
                    <c:v>0.010275</c:v>
                  </c:pt>
                  <c:pt idx="5">
                    <c:v>0.00609150000000003</c:v>
                  </c:pt>
                </c:numCache>
              </c:numRef>
            </c:minus>
          </c:errBars>
          <c:xVal>
            <c:numRef>
              <c:f>'[1]CT&amp;TD_KCl+IHP_O2curves'!$G$3:$G$8</c:f>
              <c:numCache>
                <c:formatCode>General</c:formatCode>
                <c:ptCount val="6"/>
                <c:pt idx="0">
                  <c:v>13.4992</c:v>
                </c:pt>
                <c:pt idx="1">
                  <c:v>20.2489</c:v>
                </c:pt>
                <c:pt idx="2">
                  <c:v>26.9985</c:v>
                </c:pt>
                <c:pt idx="3">
                  <c:v>33.7481</c:v>
                </c:pt>
                <c:pt idx="4">
                  <c:v>40.4977</c:v>
                </c:pt>
                <c:pt idx="5">
                  <c:v>47.2473</c:v>
                </c:pt>
              </c:numCache>
            </c:numRef>
          </c:xVal>
          <c:yVal>
            <c:numRef>
              <c:f>'[1]CT&amp;TD_KCl+IHP_O2curves'!$H$3:$H$8</c:f>
              <c:numCache>
                <c:formatCode>General</c:formatCode>
                <c:ptCount val="6"/>
                <c:pt idx="0">
                  <c:v>0.141953</c:v>
                </c:pt>
                <c:pt idx="1">
                  <c:v>0.291591</c:v>
                </c:pt>
                <c:pt idx="2">
                  <c:v>0.474451</c:v>
                </c:pt>
                <c:pt idx="3">
                  <c:v>0.633075</c:v>
                </c:pt>
                <c:pt idx="4">
                  <c:v>0.7524005</c:v>
                </c:pt>
                <c:pt idx="5">
                  <c:v>0.8336425</c:v>
                </c:pt>
              </c:numCache>
            </c:numRef>
          </c:yVal>
          <c:smooth val="0"/>
        </c:ser>
        <c:ser>
          <c:idx val="5"/>
          <c:order val="1"/>
          <c:tx>
            <c:v>TD_Mean_Low_regr</c:v>
          </c:tx>
          <c:spPr>
            <a:ln w="19050">
              <a:solidFill>
                <a:srgbClr val="0000FF"/>
              </a:solidFill>
              <a:prstDash val="sysDot"/>
            </a:ln>
          </c:spPr>
          <c:marker>
            <c:symbol val="none"/>
          </c:marker>
          <c:xVal>
            <c:numRef>
              <c:f>'[1]CT&amp;TD_KCl+IHP_O2curves'!$G$12:$G$46</c:f>
              <c:numCache>
                <c:formatCode>General</c:formatCode>
                <c:ptCount val="3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26.0</c:v>
                </c:pt>
                <c:pt idx="18">
                  <c:v>28.0</c:v>
                </c:pt>
                <c:pt idx="19">
                  <c:v>30.0</c:v>
                </c:pt>
                <c:pt idx="20">
                  <c:v>32.0</c:v>
                </c:pt>
                <c:pt idx="21">
                  <c:v>34.0</c:v>
                </c:pt>
                <c:pt idx="22">
                  <c:v>36.0</c:v>
                </c:pt>
                <c:pt idx="23">
                  <c:v>40.0</c:v>
                </c:pt>
                <c:pt idx="24">
                  <c:v>44.0</c:v>
                </c:pt>
                <c:pt idx="25">
                  <c:v>48.0</c:v>
                </c:pt>
                <c:pt idx="26">
                  <c:v>52.0</c:v>
                </c:pt>
                <c:pt idx="27">
                  <c:v>56.0</c:v>
                </c:pt>
                <c:pt idx="28">
                  <c:v>60.0</c:v>
                </c:pt>
                <c:pt idx="29">
                  <c:v>64.0</c:v>
                </c:pt>
                <c:pt idx="30">
                  <c:v>68.0</c:v>
                </c:pt>
                <c:pt idx="31">
                  <c:v>76.0</c:v>
                </c:pt>
                <c:pt idx="32">
                  <c:v>84.0</c:v>
                </c:pt>
                <c:pt idx="33">
                  <c:v>92.0</c:v>
                </c:pt>
                <c:pt idx="34">
                  <c:v>100.0</c:v>
                </c:pt>
              </c:numCache>
            </c:numRef>
          </c:xVal>
          <c:yVal>
            <c:numRef>
              <c:f>'[1]CT&amp;TD_KCl+IHP_O2curves'!$H$12:$H$46</c:f>
              <c:numCache>
                <c:formatCode>General</c:formatCode>
                <c:ptCount val="35"/>
                <c:pt idx="0">
                  <c:v>0.0</c:v>
                </c:pt>
                <c:pt idx="1">
                  <c:v>6.38625047148178E-5</c:v>
                </c:pt>
                <c:pt idx="2">
                  <c:v>0.000478134421418917</c:v>
                </c:pt>
                <c:pt idx="3">
                  <c:v>0.00155104337060695</c:v>
                </c:pt>
                <c:pt idx="4">
                  <c:v>0.00357016641474507</c:v>
                </c:pt>
                <c:pt idx="5">
                  <c:v>0.00680451929259616</c:v>
                </c:pt>
                <c:pt idx="6">
                  <c:v>0.0115015950909676</c:v>
                </c:pt>
                <c:pt idx="7">
                  <c:v>0.0261351183109433</c:v>
                </c:pt>
                <c:pt idx="8">
                  <c:v>0.0364095209719132</c:v>
                </c:pt>
                <c:pt idx="9">
                  <c:v>0.0488105570101404</c:v>
                </c:pt>
                <c:pt idx="10">
                  <c:v>0.0801635164583573</c:v>
                </c:pt>
                <c:pt idx="11">
                  <c:v>0.120011228049315</c:v>
                </c:pt>
                <c:pt idx="12">
                  <c:v>0.167364940076358</c:v>
                </c:pt>
                <c:pt idx="13">
                  <c:v>0.220584713010105</c:v>
                </c:pt>
                <c:pt idx="14">
                  <c:v>0.277641118925357</c:v>
                </c:pt>
                <c:pt idx="15">
                  <c:v>0.336413259115799</c:v>
                </c:pt>
                <c:pt idx="16">
                  <c:v>0.394949616482764</c:v>
                </c:pt>
                <c:pt idx="17">
                  <c:v>0.451643710717934</c:v>
                </c:pt>
                <c:pt idx="18">
                  <c:v>0.505312310669682</c:v>
                </c:pt>
                <c:pt idx="19">
                  <c:v>0.555192297258726</c:v>
                </c:pt>
                <c:pt idx="20">
                  <c:v>0.60088528005457</c:v>
                </c:pt>
                <c:pt idx="21">
                  <c:v>0.64227867778947</c:v>
                </c:pt>
                <c:pt idx="22">
                  <c:v>0.679464441711617</c:v>
                </c:pt>
                <c:pt idx="23">
                  <c:v>0.742189760720584</c:v>
                </c:pt>
                <c:pt idx="24">
                  <c:v>0.791543532868659</c:v>
                </c:pt>
                <c:pt idx="25">
                  <c:v>0.830196474892542</c:v>
                </c:pt>
                <c:pt idx="26">
                  <c:v>0.860511193381851</c:v>
                </c:pt>
                <c:pt idx="27">
                  <c:v>0.884405156163567</c:v>
                </c:pt>
                <c:pt idx="28">
                  <c:v>0.903370296572551</c:v>
                </c:pt>
                <c:pt idx="29">
                  <c:v>0.918544165715383</c:v>
                </c:pt>
                <c:pt idx="30">
                  <c:v>0.930787010296258</c:v>
                </c:pt>
                <c:pt idx="31">
                  <c:v>0.948920868939048</c:v>
                </c:pt>
                <c:pt idx="32">
                  <c:v>0.961309009671431</c:v>
                </c:pt>
                <c:pt idx="33">
                  <c:v>0.970025045471053</c:v>
                </c:pt>
                <c:pt idx="34">
                  <c:v>0.976320495748448</c:v>
                </c:pt>
              </c:numCache>
            </c:numRef>
          </c:yVal>
          <c:smooth val="0"/>
        </c:ser>
        <c:ser>
          <c:idx val="6"/>
          <c:order val="2"/>
          <c:tx>
            <c:v>TD_Mean_High</c:v>
          </c:tx>
          <c:spPr>
            <a:ln w="47625">
              <a:noFill/>
            </a:ln>
          </c:spPr>
          <c:marker>
            <c:symbol val="squar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'[1]CT&amp;TD_stripped_O2curves'!$L$3:$L$8</c:f>
                <c:numCache>
                  <c:formatCode>General</c:formatCode>
                  <c:ptCount val="6"/>
                  <c:pt idx="0">
                    <c:v>0.0369765000000001</c:v>
                  </c:pt>
                  <c:pt idx="1">
                    <c:v>0.0434849999999999</c:v>
                  </c:pt>
                  <c:pt idx="2">
                    <c:v>0.03114</c:v>
                  </c:pt>
                  <c:pt idx="3">
                    <c:v>0.045637</c:v>
                  </c:pt>
                  <c:pt idx="4">
                    <c:v>0.0213235</c:v>
                  </c:pt>
                  <c:pt idx="5">
                    <c:v>0.036875</c:v>
                  </c:pt>
                </c:numCache>
              </c:numRef>
            </c:plus>
            <c:minus>
              <c:numRef>
                <c:f>'[1]CT&amp;TD_stripped_O2curves'!$L$3:$L$8</c:f>
                <c:numCache>
                  <c:formatCode>General</c:formatCode>
                  <c:ptCount val="6"/>
                  <c:pt idx="0">
                    <c:v>0.0369765000000001</c:v>
                  </c:pt>
                  <c:pt idx="1">
                    <c:v>0.0434849999999999</c:v>
                  </c:pt>
                  <c:pt idx="2">
                    <c:v>0.03114</c:v>
                  </c:pt>
                  <c:pt idx="3">
                    <c:v>0.045637</c:v>
                  </c:pt>
                  <c:pt idx="4">
                    <c:v>0.0213235</c:v>
                  </c:pt>
                  <c:pt idx="5">
                    <c:v>0.036875</c:v>
                  </c:pt>
                </c:numCache>
              </c:numRef>
            </c:minus>
          </c:errBars>
          <c:xVal>
            <c:numRef>
              <c:f>'[1]CT&amp;TD_KCl+IHP_O2curves'!$J$3:$J$8</c:f>
              <c:numCache>
                <c:formatCode>General</c:formatCode>
                <c:ptCount val="6"/>
                <c:pt idx="0">
                  <c:v>13.4992</c:v>
                </c:pt>
                <c:pt idx="1">
                  <c:v>20.2489</c:v>
                </c:pt>
                <c:pt idx="2">
                  <c:v>26.9985</c:v>
                </c:pt>
                <c:pt idx="3">
                  <c:v>33.7481</c:v>
                </c:pt>
                <c:pt idx="4">
                  <c:v>40.4977</c:v>
                </c:pt>
                <c:pt idx="5">
                  <c:v>47.2473</c:v>
                </c:pt>
              </c:numCache>
            </c:numRef>
          </c:xVal>
          <c:yVal>
            <c:numRef>
              <c:f>'[1]CT&amp;TD_KCl+IHP_O2curves'!$K$3:$K$8</c:f>
              <c:numCache>
                <c:formatCode>General</c:formatCode>
                <c:ptCount val="6"/>
                <c:pt idx="0">
                  <c:v>0.158154</c:v>
                </c:pt>
                <c:pt idx="1">
                  <c:v>0.314726</c:v>
                </c:pt>
                <c:pt idx="2">
                  <c:v>0.5074945</c:v>
                </c:pt>
                <c:pt idx="3">
                  <c:v>0.6718225</c:v>
                </c:pt>
                <c:pt idx="4">
                  <c:v>0.794429</c:v>
                </c:pt>
                <c:pt idx="5">
                  <c:v>0.867186</c:v>
                </c:pt>
              </c:numCache>
            </c:numRef>
          </c:yVal>
          <c:smooth val="0"/>
        </c:ser>
        <c:ser>
          <c:idx val="7"/>
          <c:order val="3"/>
          <c:tx>
            <c:v>TD_Mean_High_regr</c:v>
          </c:tx>
          <c:spPr>
            <a:ln w="19050">
              <a:solidFill>
                <a:srgbClr val="0000FF"/>
              </a:solidFill>
              <a:prstDash val="sysDot"/>
            </a:ln>
          </c:spPr>
          <c:marker>
            <c:symbol val="none"/>
          </c:marker>
          <c:xVal>
            <c:numRef>
              <c:f>'[1]CT&amp;TD_KCl+IHP_O2curves'!$J$12:$J$46</c:f>
              <c:numCache>
                <c:formatCode>General</c:formatCode>
                <c:ptCount val="3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26.0</c:v>
                </c:pt>
                <c:pt idx="18">
                  <c:v>28.0</c:v>
                </c:pt>
                <c:pt idx="19">
                  <c:v>30.0</c:v>
                </c:pt>
                <c:pt idx="20">
                  <c:v>32.0</c:v>
                </c:pt>
                <c:pt idx="21">
                  <c:v>34.0</c:v>
                </c:pt>
                <c:pt idx="22">
                  <c:v>36.0</c:v>
                </c:pt>
                <c:pt idx="23">
                  <c:v>40.0</c:v>
                </c:pt>
                <c:pt idx="24">
                  <c:v>44.0</c:v>
                </c:pt>
                <c:pt idx="25">
                  <c:v>48.0</c:v>
                </c:pt>
                <c:pt idx="26">
                  <c:v>52.0</c:v>
                </c:pt>
                <c:pt idx="27">
                  <c:v>56.0</c:v>
                </c:pt>
                <c:pt idx="28">
                  <c:v>60.0</c:v>
                </c:pt>
                <c:pt idx="29">
                  <c:v>64.0</c:v>
                </c:pt>
                <c:pt idx="30">
                  <c:v>68.0</c:v>
                </c:pt>
                <c:pt idx="31">
                  <c:v>76.0</c:v>
                </c:pt>
                <c:pt idx="32">
                  <c:v>84.0</c:v>
                </c:pt>
                <c:pt idx="33">
                  <c:v>92.0</c:v>
                </c:pt>
                <c:pt idx="34">
                  <c:v>100.0</c:v>
                </c:pt>
              </c:numCache>
            </c:numRef>
          </c:xVal>
          <c:yVal>
            <c:numRef>
              <c:f>'[1]CT&amp;TD_KCl+IHP_O2curves'!$K$12:$K$46</c:f>
              <c:numCache>
                <c:formatCode>General</c:formatCode>
                <c:ptCount val="35"/>
                <c:pt idx="0">
                  <c:v>0.0</c:v>
                </c:pt>
                <c:pt idx="1">
                  <c:v>4.46586852546141E-5</c:v>
                </c:pt>
                <c:pt idx="2">
                  <c:v>0.000372475903181348</c:v>
                </c:pt>
                <c:pt idx="3">
                  <c:v>0.00128720231064739</c:v>
                </c:pt>
                <c:pt idx="4">
                  <c:v>0.00309917840798781</c:v>
                </c:pt>
                <c:pt idx="5">
                  <c:v>0.00611692879241306</c:v>
                </c:pt>
                <c:pt idx="6">
                  <c:v>0.0106388744786428</c:v>
                </c:pt>
                <c:pt idx="7">
                  <c:v>0.0252818201506545</c:v>
                </c:pt>
                <c:pt idx="8">
                  <c:v>0.0358613437088103</c:v>
                </c:pt>
                <c:pt idx="9">
                  <c:v>0.0488411447543328</c:v>
                </c:pt>
                <c:pt idx="10">
                  <c:v>0.0823306800921794</c:v>
                </c:pt>
                <c:pt idx="11">
                  <c:v>0.125724936536086</c:v>
                </c:pt>
                <c:pt idx="12">
                  <c:v>0.177904249496348</c:v>
                </c:pt>
                <c:pt idx="13">
                  <c:v>0.23683261565797</c:v>
                </c:pt>
                <c:pt idx="14">
                  <c:v>0.299924675110586</c:v>
                </c:pt>
                <c:pt idx="15">
                  <c:v>0.364485177383924</c:v>
                </c:pt>
                <c:pt idx="16">
                  <c:v>0.428091547680326</c:v>
                </c:pt>
                <c:pt idx="17">
                  <c:v>0.488836217283551</c:v>
                </c:pt>
                <c:pt idx="18">
                  <c:v>0.545412719014318</c:v>
                </c:pt>
                <c:pt idx="19">
                  <c:v>0.597079970626733</c:v>
                </c:pt>
                <c:pt idx="20">
                  <c:v>0.643557865099534</c:v>
                </c:pt>
                <c:pt idx="21">
                  <c:v>0.68490116731911</c:v>
                </c:pt>
                <c:pt idx="22">
                  <c:v>0.721382104713927</c:v>
                </c:pt>
                <c:pt idx="23">
                  <c:v>0.781391671326032</c:v>
                </c:pt>
                <c:pt idx="24">
                  <c:v>0.8271414221067</c:v>
                </c:pt>
                <c:pt idx="25">
                  <c:v>0.861977156287758</c:v>
                </c:pt>
                <c:pt idx="26">
                  <c:v>0.888626626359997</c:v>
                </c:pt>
                <c:pt idx="27">
                  <c:v>0.90917510455914</c:v>
                </c:pt>
                <c:pt idx="28">
                  <c:v>0.925170398017365</c:v>
                </c:pt>
                <c:pt idx="29">
                  <c:v>0.93774805051111</c:v>
                </c:pt>
                <c:pt idx="30">
                  <c:v>0.947739538605152</c:v>
                </c:pt>
                <c:pt idx="31">
                  <c:v>0.962248867310832</c:v>
                </c:pt>
                <c:pt idx="32">
                  <c:v>0.971929765882007</c:v>
                </c:pt>
                <c:pt idx="33">
                  <c:v>0.978605667417187</c:v>
                </c:pt>
                <c:pt idx="34">
                  <c:v>0.983344206256658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532440"/>
        <c:axId val="-2127526040"/>
      </c:scatterChart>
      <c:valAx>
        <c:axId val="-2127532440"/>
        <c:scaling>
          <c:orientation val="minMax"/>
          <c:max val="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0">
                    <a:latin typeface="Calibri"/>
                  </a:defRPr>
                </a:pPr>
                <a:r>
                  <a:rPr lang="en-US" sz="1800" b="0" i="0" dirty="0">
                    <a:latin typeface="Calibri"/>
                  </a:rPr>
                  <a:t>PO</a:t>
                </a:r>
                <a:r>
                  <a:rPr lang="en-US" sz="1800" b="0" i="0" baseline="-25000" dirty="0">
                    <a:latin typeface="Calibri"/>
                  </a:rPr>
                  <a:t>2</a:t>
                </a:r>
                <a:r>
                  <a:rPr lang="en-US" sz="1800" b="0" i="0" dirty="0">
                    <a:latin typeface="Calibri"/>
                  </a:rPr>
                  <a:t> (mm Hg)</a:t>
                </a:r>
              </a:p>
            </c:rich>
          </c:tx>
          <c:layout>
            <c:manualLayout>
              <c:xMode val="edge"/>
              <c:yMode val="edge"/>
              <c:x val="0.451013693667851"/>
              <c:y val="0.924382649921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>
                <a:latin typeface="Calibri"/>
              </a:defRPr>
            </a:pPr>
            <a:endParaRPr lang="en-US"/>
          </a:p>
        </c:txPr>
        <c:crossAx val="-2127526040"/>
        <c:crosses val="autoZero"/>
        <c:crossBetween val="midCat"/>
        <c:majorUnit val="10.0"/>
      </c:valAx>
      <c:valAx>
        <c:axId val="-2127526040"/>
        <c:scaling>
          <c:orientation val="minMax"/>
          <c:max val="1.0"/>
        </c:scaling>
        <c:delete val="0"/>
        <c:axPos val="l"/>
        <c:title>
          <c:tx>
            <c:rich>
              <a:bodyPr/>
              <a:lstStyle/>
              <a:p>
                <a:pPr>
                  <a:defRPr sz="1800" b="0" i="0">
                    <a:latin typeface="Calibri"/>
                  </a:defRPr>
                </a:pPr>
                <a:r>
                  <a:rPr lang="en-US" sz="1800" b="0" i="0" dirty="0">
                    <a:latin typeface="Calibri"/>
                  </a:rPr>
                  <a:t>O</a:t>
                </a:r>
                <a:r>
                  <a:rPr lang="en-US" sz="1800" b="0" i="0" baseline="-25000" dirty="0">
                    <a:latin typeface="Calibri"/>
                  </a:rPr>
                  <a:t>2</a:t>
                </a:r>
                <a:r>
                  <a:rPr lang="en-US" sz="1800" b="0" i="0" dirty="0">
                    <a:latin typeface="Calibri"/>
                  </a:rPr>
                  <a:t> </a:t>
                </a:r>
                <a:r>
                  <a:rPr lang="en-US" sz="1800" b="0" i="0" dirty="0" smtClean="0">
                    <a:latin typeface="Calibri"/>
                  </a:rPr>
                  <a:t>saturation (%)</a:t>
                </a:r>
                <a:endParaRPr lang="en-US" sz="1800" b="0" i="0" dirty="0">
                  <a:latin typeface="Calibri"/>
                </a:endParaRPr>
              </a:p>
            </c:rich>
          </c:tx>
          <c:layout>
            <c:manualLayout>
              <c:xMode val="edge"/>
              <c:yMode val="edge"/>
              <c:x val="0.00898664191619409"/>
              <c:y val="0.324605196252103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 baseline="0">
                <a:latin typeface="Calibri"/>
              </a:defRPr>
            </a:pPr>
            <a:endParaRPr lang="en-US"/>
          </a:p>
        </c:txPr>
        <c:crossAx val="-2127532440"/>
        <c:crosses val="autoZero"/>
        <c:crossBetween val="midCat"/>
      </c:valAx>
      <c:spPr>
        <a:ln w="1905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13786895857"/>
          <c:y val="0.0871165644171779"/>
          <c:w val="0.840378989312797"/>
          <c:h val="0.76590121282536"/>
        </c:manualLayout>
      </c:layout>
      <c:scatterChart>
        <c:scatterStyle val="lineMarker"/>
        <c:varyColors val="0"/>
        <c:ser>
          <c:idx val="0"/>
          <c:order val="0"/>
          <c:tx>
            <c:v>CT_Mean_Low</c:v>
          </c:tx>
          <c:spPr>
            <a:ln w="47625">
              <a:noFill/>
            </a:ln>
          </c:spPr>
          <c:marker>
            <c:symbol val="circle"/>
            <c:size val="4"/>
            <c:spPr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'[1]CT&amp;TD_stripped_O2curves'!$C$3:$C$8</c:f>
                <c:numCache>
                  <c:formatCode>General</c:formatCode>
                  <c:ptCount val="6"/>
                  <c:pt idx="0">
                    <c:v>0.0100925</c:v>
                  </c:pt>
                  <c:pt idx="1">
                    <c:v>0.0229275</c:v>
                  </c:pt>
                  <c:pt idx="2">
                    <c:v>0.011271</c:v>
                  </c:pt>
                  <c:pt idx="3">
                    <c:v>0.00678349999999999</c:v>
                  </c:pt>
                  <c:pt idx="4">
                    <c:v>0.00461349999999999</c:v>
                  </c:pt>
                  <c:pt idx="5">
                    <c:v>0.00675000000000003</c:v>
                  </c:pt>
                </c:numCache>
              </c:numRef>
            </c:plus>
            <c:minus>
              <c:numRef>
                <c:f>'[1]CT&amp;TD_stripped_O2curves'!$C$3:$C$8</c:f>
                <c:numCache>
                  <c:formatCode>General</c:formatCode>
                  <c:ptCount val="6"/>
                  <c:pt idx="0">
                    <c:v>0.0100925</c:v>
                  </c:pt>
                  <c:pt idx="1">
                    <c:v>0.0229275</c:v>
                  </c:pt>
                  <c:pt idx="2">
                    <c:v>0.011271</c:v>
                  </c:pt>
                  <c:pt idx="3">
                    <c:v>0.00678349999999999</c:v>
                  </c:pt>
                  <c:pt idx="4">
                    <c:v>0.00461349999999999</c:v>
                  </c:pt>
                  <c:pt idx="5">
                    <c:v>0.00675000000000003</c:v>
                  </c:pt>
                </c:numCache>
              </c:numRef>
            </c:minus>
          </c:errBars>
          <c:xVal>
            <c:numRef>
              <c:f>'[1]CT&amp;TD_KCl+IHP_O2curves'!$A$3:$A$8</c:f>
              <c:numCache>
                <c:formatCode>General</c:formatCode>
                <c:ptCount val="6"/>
                <c:pt idx="0">
                  <c:v>23.52465</c:v>
                </c:pt>
                <c:pt idx="1">
                  <c:v>30.246</c:v>
                </c:pt>
                <c:pt idx="2">
                  <c:v>36.96735</c:v>
                </c:pt>
                <c:pt idx="3">
                  <c:v>43.6887</c:v>
                </c:pt>
                <c:pt idx="4">
                  <c:v>50.41005</c:v>
                </c:pt>
                <c:pt idx="5">
                  <c:v>57.13135</c:v>
                </c:pt>
              </c:numCache>
            </c:numRef>
          </c:xVal>
          <c:yVal>
            <c:numRef>
              <c:f>'[1]CT&amp;TD_KCl+IHP_O2curves'!$B$3:$B$8</c:f>
              <c:numCache>
                <c:formatCode>General</c:formatCode>
                <c:ptCount val="6"/>
                <c:pt idx="0">
                  <c:v>0.207975</c:v>
                </c:pt>
                <c:pt idx="1">
                  <c:v>0.3280435</c:v>
                </c:pt>
                <c:pt idx="2">
                  <c:v>0.4721215</c:v>
                </c:pt>
                <c:pt idx="3">
                  <c:v>0.5910615</c:v>
                </c:pt>
                <c:pt idx="4">
                  <c:v>0.6913955</c:v>
                </c:pt>
                <c:pt idx="5">
                  <c:v>0.7769625</c:v>
                </c:pt>
              </c:numCache>
            </c:numRef>
          </c:yVal>
          <c:smooth val="0"/>
        </c:ser>
        <c:ser>
          <c:idx val="1"/>
          <c:order val="1"/>
          <c:tx>
            <c:v>CT_Mean_Low_regr</c:v>
          </c:tx>
          <c:spPr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xVal>
            <c:numRef>
              <c:f>'[1]CT&amp;TD_KCl+IHP_O2curves'!$A$12:$A$46</c:f>
              <c:numCache>
                <c:formatCode>General</c:formatCode>
                <c:ptCount val="3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26.0</c:v>
                </c:pt>
                <c:pt idx="18">
                  <c:v>28.0</c:v>
                </c:pt>
                <c:pt idx="19">
                  <c:v>30.0</c:v>
                </c:pt>
                <c:pt idx="20">
                  <c:v>32.0</c:v>
                </c:pt>
                <c:pt idx="21">
                  <c:v>34.0</c:v>
                </c:pt>
                <c:pt idx="22">
                  <c:v>36.0</c:v>
                </c:pt>
                <c:pt idx="23">
                  <c:v>40.0</c:v>
                </c:pt>
                <c:pt idx="24">
                  <c:v>44.0</c:v>
                </c:pt>
                <c:pt idx="25">
                  <c:v>48.0</c:v>
                </c:pt>
                <c:pt idx="26">
                  <c:v>52.0</c:v>
                </c:pt>
                <c:pt idx="27">
                  <c:v>56.0</c:v>
                </c:pt>
                <c:pt idx="28">
                  <c:v>60.0</c:v>
                </c:pt>
                <c:pt idx="29">
                  <c:v>64.0</c:v>
                </c:pt>
                <c:pt idx="30">
                  <c:v>68.0</c:v>
                </c:pt>
                <c:pt idx="31">
                  <c:v>76.0</c:v>
                </c:pt>
                <c:pt idx="32">
                  <c:v>84.0</c:v>
                </c:pt>
                <c:pt idx="33">
                  <c:v>92.0</c:v>
                </c:pt>
                <c:pt idx="34">
                  <c:v>100.0</c:v>
                </c:pt>
              </c:numCache>
            </c:numRef>
          </c:xVal>
          <c:yVal>
            <c:numRef>
              <c:f>'[1]CT&amp;TD_KCl+IHP_O2curves'!$B$12:$B$46</c:f>
              <c:numCache>
                <c:formatCode>General</c:formatCode>
                <c:ptCount val="35"/>
                <c:pt idx="0">
                  <c:v>0.0</c:v>
                </c:pt>
                <c:pt idx="1">
                  <c:v>1.44417125966544E-5</c:v>
                </c:pt>
                <c:pt idx="2">
                  <c:v>0.000120118405418905</c:v>
                </c:pt>
                <c:pt idx="3">
                  <c:v>0.000414637539703792</c:v>
                </c:pt>
                <c:pt idx="4">
                  <c:v>0.000998308364809139</c:v>
                </c:pt>
                <c:pt idx="5">
                  <c:v>0.00197254380424579</c:v>
                </c:pt>
                <c:pt idx="6">
                  <c:v>0.00343866227221086</c:v>
                </c:pt>
                <c:pt idx="7">
                  <c:v>0.00824403950084548</c:v>
                </c:pt>
                <c:pt idx="8">
                  <c:v>0.0117741269015055</c:v>
                </c:pt>
                <c:pt idx="9">
                  <c:v>0.0161747981203711</c:v>
                </c:pt>
                <c:pt idx="10">
                  <c:v>0.0279018103172675</c:v>
                </c:pt>
                <c:pt idx="11">
                  <c:v>0.0439551451552339</c:v>
                </c:pt>
                <c:pt idx="12">
                  <c:v>0.0646747364996094</c:v>
                </c:pt>
                <c:pt idx="13">
                  <c:v>0.0901714042389751</c:v>
                </c:pt>
                <c:pt idx="14">
                  <c:v>0.120306493787377</c:v>
                </c:pt>
                <c:pt idx="15">
                  <c:v>0.154695945778221</c:v>
                </c:pt>
                <c:pt idx="16">
                  <c:v>0.192740209517913</c:v>
                </c:pt>
                <c:pt idx="17">
                  <c:v>0.233676250657959</c:v>
                </c:pt>
                <c:pt idx="18">
                  <c:v>0.276643558104632</c:v>
                </c:pt>
                <c:pt idx="19">
                  <c:v>0.320753847137576</c:v>
                </c:pt>
                <c:pt idx="20">
                  <c:v>0.365154579924664</c:v>
                </c:pt>
                <c:pt idx="21">
                  <c:v>0.409079015964075</c:v>
                </c:pt>
                <c:pt idx="22">
                  <c:v>0.451879166048248</c:v>
                </c:pt>
                <c:pt idx="23">
                  <c:v>0.532188414055056</c:v>
                </c:pt>
                <c:pt idx="24">
                  <c:v>0.603537827253143</c:v>
                </c:pt>
                <c:pt idx="25">
                  <c:v>0.665112290534226</c:v>
                </c:pt>
                <c:pt idx="26">
                  <c:v>0.717236506996715</c:v>
                </c:pt>
                <c:pt idx="27">
                  <c:v>0.760840073073086</c:v>
                </c:pt>
                <c:pt idx="28">
                  <c:v>0.797081633650133</c:v>
                </c:pt>
                <c:pt idx="29">
                  <c:v>0.827127161491733</c:v>
                </c:pt>
                <c:pt idx="30">
                  <c:v>0.8520396770439</c:v>
                </c:pt>
                <c:pt idx="31">
                  <c:v>0.889988868979071</c:v>
                </c:pt>
                <c:pt idx="32">
                  <c:v>0.916560944712268</c:v>
                </c:pt>
                <c:pt idx="33">
                  <c:v>0.935508014442636</c:v>
                </c:pt>
                <c:pt idx="34">
                  <c:v>0.949280199009109</c:v>
                </c:pt>
              </c:numCache>
            </c:numRef>
          </c:yVal>
          <c:smooth val="0"/>
        </c:ser>
        <c:ser>
          <c:idx val="4"/>
          <c:order val="2"/>
          <c:tx>
            <c:v>TD_Mean_Low</c:v>
          </c:tx>
          <c:spPr>
            <a:ln w="47625">
              <a:noFill/>
            </a:ln>
          </c:spPr>
          <c:marker>
            <c:symbol val="squar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'[1]CT&amp;TD_stripped_O2curves'!$I$3:$I$8</c:f>
                <c:numCache>
                  <c:formatCode>General</c:formatCode>
                  <c:ptCount val="6"/>
                  <c:pt idx="0">
                    <c:v>0.0129255</c:v>
                  </c:pt>
                  <c:pt idx="1">
                    <c:v>0.01979</c:v>
                  </c:pt>
                  <c:pt idx="2">
                    <c:v>0.010558</c:v>
                  </c:pt>
                  <c:pt idx="3">
                    <c:v>0.00665650000000001</c:v>
                  </c:pt>
                  <c:pt idx="4">
                    <c:v>0.010275</c:v>
                  </c:pt>
                  <c:pt idx="5">
                    <c:v>0.00609150000000003</c:v>
                  </c:pt>
                </c:numCache>
              </c:numRef>
            </c:plus>
            <c:minus>
              <c:numRef>
                <c:f>'[1]CT&amp;TD_stripped_O2curves'!$I$3:$I$8</c:f>
                <c:numCache>
                  <c:formatCode>General</c:formatCode>
                  <c:ptCount val="6"/>
                  <c:pt idx="0">
                    <c:v>0.0129255</c:v>
                  </c:pt>
                  <c:pt idx="1">
                    <c:v>0.01979</c:v>
                  </c:pt>
                  <c:pt idx="2">
                    <c:v>0.010558</c:v>
                  </c:pt>
                  <c:pt idx="3">
                    <c:v>0.00665650000000001</c:v>
                  </c:pt>
                  <c:pt idx="4">
                    <c:v>0.010275</c:v>
                  </c:pt>
                  <c:pt idx="5">
                    <c:v>0.00609150000000003</c:v>
                  </c:pt>
                </c:numCache>
              </c:numRef>
            </c:minus>
          </c:errBars>
          <c:xVal>
            <c:numRef>
              <c:f>'[1]CT&amp;TD_KCl+IHP_O2curves'!$G$3:$G$8</c:f>
              <c:numCache>
                <c:formatCode>General</c:formatCode>
                <c:ptCount val="6"/>
                <c:pt idx="0">
                  <c:v>13.4992</c:v>
                </c:pt>
                <c:pt idx="1">
                  <c:v>20.2489</c:v>
                </c:pt>
                <c:pt idx="2">
                  <c:v>26.9985</c:v>
                </c:pt>
                <c:pt idx="3">
                  <c:v>33.7481</c:v>
                </c:pt>
                <c:pt idx="4">
                  <c:v>40.4977</c:v>
                </c:pt>
                <c:pt idx="5">
                  <c:v>47.2473</c:v>
                </c:pt>
              </c:numCache>
            </c:numRef>
          </c:xVal>
          <c:yVal>
            <c:numRef>
              <c:f>'[1]CT&amp;TD_KCl+IHP_O2curves'!$H$3:$H$8</c:f>
              <c:numCache>
                <c:formatCode>General</c:formatCode>
                <c:ptCount val="6"/>
                <c:pt idx="0">
                  <c:v>0.141953</c:v>
                </c:pt>
                <c:pt idx="1">
                  <c:v>0.291591</c:v>
                </c:pt>
                <c:pt idx="2">
                  <c:v>0.474451</c:v>
                </c:pt>
                <c:pt idx="3">
                  <c:v>0.633075</c:v>
                </c:pt>
                <c:pt idx="4">
                  <c:v>0.7524005</c:v>
                </c:pt>
                <c:pt idx="5">
                  <c:v>0.8336425</c:v>
                </c:pt>
              </c:numCache>
            </c:numRef>
          </c:yVal>
          <c:smooth val="0"/>
        </c:ser>
        <c:ser>
          <c:idx val="5"/>
          <c:order val="3"/>
          <c:tx>
            <c:v>TD_Mean_Low_regr</c:v>
          </c:tx>
          <c:spPr>
            <a:ln w="19050">
              <a:solidFill>
                <a:srgbClr val="0000FF"/>
              </a:solidFill>
              <a:prstDash val="sysDot"/>
            </a:ln>
          </c:spPr>
          <c:marker>
            <c:symbol val="none"/>
          </c:marker>
          <c:xVal>
            <c:numRef>
              <c:f>'[1]CT&amp;TD_KCl+IHP_O2curves'!$G$12:$G$46</c:f>
              <c:numCache>
                <c:formatCode>General</c:formatCode>
                <c:ptCount val="3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26.0</c:v>
                </c:pt>
                <c:pt idx="18">
                  <c:v>28.0</c:v>
                </c:pt>
                <c:pt idx="19">
                  <c:v>30.0</c:v>
                </c:pt>
                <c:pt idx="20">
                  <c:v>32.0</c:v>
                </c:pt>
                <c:pt idx="21">
                  <c:v>34.0</c:v>
                </c:pt>
                <c:pt idx="22">
                  <c:v>36.0</c:v>
                </c:pt>
                <c:pt idx="23">
                  <c:v>40.0</c:v>
                </c:pt>
                <c:pt idx="24">
                  <c:v>44.0</c:v>
                </c:pt>
                <c:pt idx="25">
                  <c:v>48.0</c:v>
                </c:pt>
                <c:pt idx="26">
                  <c:v>52.0</c:v>
                </c:pt>
                <c:pt idx="27">
                  <c:v>56.0</c:v>
                </c:pt>
                <c:pt idx="28">
                  <c:v>60.0</c:v>
                </c:pt>
                <c:pt idx="29">
                  <c:v>64.0</c:v>
                </c:pt>
                <c:pt idx="30">
                  <c:v>68.0</c:v>
                </c:pt>
                <c:pt idx="31">
                  <c:v>76.0</c:v>
                </c:pt>
                <c:pt idx="32">
                  <c:v>84.0</c:v>
                </c:pt>
                <c:pt idx="33">
                  <c:v>92.0</c:v>
                </c:pt>
                <c:pt idx="34">
                  <c:v>100.0</c:v>
                </c:pt>
              </c:numCache>
            </c:numRef>
          </c:xVal>
          <c:yVal>
            <c:numRef>
              <c:f>'[1]CT&amp;TD_KCl+IHP_O2curves'!$H$12:$H$46</c:f>
              <c:numCache>
                <c:formatCode>General</c:formatCode>
                <c:ptCount val="35"/>
                <c:pt idx="0">
                  <c:v>0.0</c:v>
                </c:pt>
                <c:pt idx="1">
                  <c:v>6.38625047148178E-5</c:v>
                </c:pt>
                <c:pt idx="2">
                  <c:v>0.000478134421418917</c:v>
                </c:pt>
                <c:pt idx="3">
                  <c:v>0.00155104337060695</c:v>
                </c:pt>
                <c:pt idx="4">
                  <c:v>0.00357016641474507</c:v>
                </c:pt>
                <c:pt idx="5">
                  <c:v>0.00680451929259616</c:v>
                </c:pt>
                <c:pt idx="6">
                  <c:v>0.0115015950909676</c:v>
                </c:pt>
                <c:pt idx="7">
                  <c:v>0.0261351183109433</c:v>
                </c:pt>
                <c:pt idx="8">
                  <c:v>0.0364095209719132</c:v>
                </c:pt>
                <c:pt idx="9">
                  <c:v>0.0488105570101404</c:v>
                </c:pt>
                <c:pt idx="10">
                  <c:v>0.0801635164583573</c:v>
                </c:pt>
                <c:pt idx="11">
                  <c:v>0.120011228049315</c:v>
                </c:pt>
                <c:pt idx="12">
                  <c:v>0.167364940076358</c:v>
                </c:pt>
                <c:pt idx="13">
                  <c:v>0.220584713010105</c:v>
                </c:pt>
                <c:pt idx="14">
                  <c:v>0.277641118925357</c:v>
                </c:pt>
                <c:pt idx="15">
                  <c:v>0.336413259115799</c:v>
                </c:pt>
                <c:pt idx="16">
                  <c:v>0.394949616482764</c:v>
                </c:pt>
                <c:pt idx="17">
                  <c:v>0.451643710717934</c:v>
                </c:pt>
                <c:pt idx="18">
                  <c:v>0.505312310669682</c:v>
                </c:pt>
                <c:pt idx="19">
                  <c:v>0.555192297258726</c:v>
                </c:pt>
                <c:pt idx="20">
                  <c:v>0.60088528005457</c:v>
                </c:pt>
                <c:pt idx="21">
                  <c:v>0.64227867778947</c:v>
                </c:pt>
                <c:pt idx="22">
                  <c:v>0.679464441711617</c:v>
                </c:pt>
                <c:pt idx="23">
                  <c:v>0.742189760720584</c:v>
                </c:pt>
                <c:pt idx="24">
                  <c:v>0.791543532868659</c:v>
                </c:pt>
                <c:pt idx="25">
                  <c:v>0.830196474892542</c:v>
                </c:pt>
                <c:pt idx="26">
                  <c:v>0.860511193381851</c:v>
                </c:pt>
                <c:pt idx="27">
                  <c:v>0.884405156163567</c:v>
                </c:pt>
                <c:pt idx="28">
                  <c:v>0.903370296572551</c:v>
                </c:pt>
                <c:pt idx="29">
                  <c:v>0.918544165715383</c:v>
                </c:pt>
                <c:pt idx="30">
                  <c:v>0.930787010296258</c:v>
                </c:pt>
                <c:pt idx="31">
                  <c:v>0.948920868939048</c:v>
                </c:pt>
                <c:pt idx="32">
                  <c:v>0.961309009671431</c:v>
                </c:pt>
                <c:pt idx="33">
                  <c:v>0.970025045471053</c:v>
                </c:pt>
                <c:pt idx="34">
                  <c:v>0.976320495748448</c:v>
                </c:pt>
              </c:numCache>
            </c:numRef>
          </c:yVal>
          <c:smooth val="0"/>
        </c:ser>
        <c:ser>
          <c:idx val="6"/>
          <c:order val="4"/>
          <c:tx>
            <c:v>TD_Mean_High</c:v>
          </c:tx>
          <c:spPr>
            <a:ln w="47625">
              <a:noFill/>
            </a:ln>
          </c:spPr>
          <c:marker>
            <c:symbol val="squar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'[1]CT&amp;TD_stripped_O2curves'!$L$3:$L$8</c:f>
                <c:numCache>
                  <c:formatCode>General</c:formatCode>
                  <c:ptCount val="6"/>
                  <c:pt idx="0">
                    <c:v>0.0369765000000001</c:v>
                  </c:pt>
                  <c:pt idx="1">
                    <c:v>0.0434849999999999</c:v>
                  </c:pt>
                  <c:pt idx="2">
                    <c:v>0.03114</c:v>
                  </c:pt>
                  <c:pt idx="3">
                    <c:v>0.045637</c:v>
                  </c:pt>
                  <c:pt idx="4">
                    <c:v>0.0213235</c:v>
                  </c:pt>
                  <c:pt idx="5">
                    <c:v>0.036875</c:v>
                  </c:pt>
                </c:numCache>
              </c:numRef>
            </c:plus>
            <c:minus>
              <c:numRef>
                <c:f>'[1]CT&amp;TD_stripped_O2curves'!$L$3:$L$8</c:f>
                <c:numCache>
                  <c:formatCode>General</c:formatCode>
                  <c:ptCount val="6"/>
                  <c:pt idx="0">
                    <c:v>0.0369765000000001</c:v>
                  </c:pt>
                  <c:pt idx="1">
                    <c:v>0.0434849999999999</c:v>
                  </c:pt>
                  <c:pt idx="2">
                    <c:v>0.03114</c:v>
                  </c:pt>
                  <c:pt idx="3">
                    <c:v>0.045637</c:v>
                  </c:pt>
                  <c:pt idx="4">
                    <c:v>0.0213235</c:v>
                  </c:pt>
                  <c:pt idx="5">
                    <c:v>0.036875</c:v>
                  </c:pt>
                </c:numCache>
              </c:numRef>
            </c:minus>
          </c:errBars>
          <c:xVal>
            <c:numRef>
              <c:f>'[1]CT&amp;TD_KCl+IHP_O2curves'!$J$3:$J$8</c:f>
              <c:numCache>
                <c:formatCode>General</c:formatCode>
                <c:ptCount val="6"/>
                <c:pt idx="0">
                  <c:v>13.4992</c:v>
                </c:pt>
                <c:pt idx="1">
                  <c:v>20.2489</c:v>
                </c:pt>
                <c:pt idx="2">
                  <c:v>26.9985</c:v>
                </c:pt>
                <c:pt idx="3">
                  <c:v>33.7481</c:v>
                </c:pt>
                <c:pt idx="4">
                  <c:v>40.4977</c:v>
                </c:pt>
                <c:pt idx="5">
                  <c:v>47.2473</c:v>
                </c:pt>
              </c:numCache>
            </c:numRef>
          </c:xVal>
          <c:yVal>
            <c:numRef>
              <c:f>'[1]CT&amp;TD_KCl+IHP_O2curves'!$K$3:$K$8</c:f>
              <c:numCache>
                <c:formatCode>General</c:formatCode>
                <c:ptCount val="6"/>
                <c:pt idx="0">
                  <c:v>0.158154</c:v>
                </c:pt>
                <c:pt idx="1">
                  <c:v>0.314726</c:v>
                </c:pt>
                <c:pt idx="2">
                  <c:v>0.5074945</c:v>
                </c:pt>
                <c:pt idx="3">
                  <c:v>0.6718225</c:v>
                </c:pt>
                <c:pt idx="4">
                  <c:v>0.794429</c:v>
                </c:pt>
                <c:pt idx="5">
                  <c:v>0.867186</c:v>
                </c:pt>
              </c:numCache>
            </c:numRef>
          </c:yVal>
          <c:smooth val="0"/>
        </c:ser>
        <c:ser>
          <c:idx val="7"/>
          <c:order val="5"/>
          <c:tx>
            <c:v>TD_Mean_High_regr</c:v>
          </c:tx>
          <c:spPr>
            <a:ln w="19050">
              <a:solidFill>
                <a:srgbClr val="0000FF"/>
              </a:solidFill>
              <a:prstDash val="sysDot"/>
            </a:ln>
          </c:spPr>
          <c:marker>
            <c:symbol val="none"/>
          </c:marker>
          <c:xVal>
            <c:numRef>
              <c:f>'[1]CT&amp;TD_KCl+IHP_O2curves'!$J$12:$J$46</c:f>
              <c:numCache>
                <c:formatCode>General</c:formatCode>
                <c:ptCount val="3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12.0</c:v>
                </c:pt>
                <c:pt idx="11">
                  <c:v>14.0</c:v>
                </c:pt>
                <c:pt idx="12">
                  <c:v>16.0</c:v>
                </c:pt>
                <c:pt idx="13">
                  <c:v>18.0</c:v>
                </c:pt>
                <c:pt idx="14">
                  <c:v>20.0</c:v>
                </c:pt>
                <c:pt idx="15">
                  <c:v>22.0</c:v>
                </c:pt>
                <c:pt idx="16">
                  <c:v>24.0</c:v>
                </c:pt>
                <c:pt idx="17">
                  <c:v>26.0</c:v>
                </c:pt>
                <c:pt idx="18">
                  <c:v>28.0</c:v>
                </c:pt>
                <c:pt idx="19">
                  <c:v>30.0</c:v>
                </c:pt>
                <c:pt idx="20">
                  <c:v>32.0</c:v>
                </c:pt>
                <c:pt idx="21">
                  <c:v>34.0</c:v>
                </c:pt>
                <c:pt idx="22">
                  <c:v>36.0</c:v>
                </c:pt>
                <c:pt idx="23">
                  <c:v>40.0</c:v>
                </c:pt>
                <c:pt idx="24">
                  <c:v>44.0</c:v>
                </c:pt>
                <c:pt idx="25">
                  <c:v>48.0</c:v>
                </c:pt>
                <c:pt idx="26">
                  <c:v>52.0</c:v>
                </c:pt>
                <c:pt idx="27">
                  <c:v>56.0</c:v>
                </c:pt>
                <c:pt idx="28">
                  <c:v>60.0</c:v>
                </c:pt>
                <c:pt idx="29">
                  <c:v>64.0</c:v>
                </c:pt>
                <c:pt idx="30">
                  <c:v>68.0</c:v>
                </c:pt>
                <c:pt idx="31">
                  <c:v>76.0</c:v>
                </c:pt>
                <c:pt idx="32">
                  <c:v>84.0</c:v>
                </c:pt>
                <c:pt idx="33">
                  <c:v>92.0</c:v>
                </c:pt>
                <c:pt idx="34">
                  <c:v>100.0</c:v>
                </c:pt>
              </c:numCache>
            </c:numRef>
          </c:xVal>
          <c:yVal>
            <c:numRef>
              <c:f>'[1]CT&amp;TD_KCl+IHP_O2curves'!$K$12:$K$46</c:f>
              <c:numCache>
                <c:formatCode>General</c:formatCode>
                <c:ptCount val="35"/>
                <c:pt idx="0">
                  <c:v>0.0</c:v>
                </c:pt>
                <c:pt idx="1">
                  <c:v>4.46586852546141E-5</c:v>
                </c:pt>
                <c:pt idx="2">
                  <c:v>0.000372475903181348</c:v>
                </c:pt>
                <c:pt idx="3">
                  <c:v>0.00128720231064739</c:v>
                </c:pt>
                <c:pt idx="4">
                  <c:v>0.00309917840798781</c:v>
                </c:pt>
                <c:pt idx="5">
                  <c:v>0.00611692879241306</c:v>
                </c:pt>
                <c:pt idx="6">
                  <c:v>0.0106388744786428</c:v>
                </c:pt>
                <c:pt idx="7">
                  <c:v>0.0252818201506545</c:v>
                </c:pt>
                <c:pt idx="8">
                  <c:v>0.0358613437088103</c:v>
                </c:pt>
                <c:pt idx="9">
                  <c:v>0.0488411447543328</c:v>
                </c:pt>
                <c:pt idx="10">
                  <c:v>0.0823306800921794</c:v>
                </c:pt>
                <c:pt idx="11">
                  <c:v>0.125724936536086</c:v>
                </c:pt>
                <c:pt idx="12">
                  <c:v>0.177904249496348</c:v>
                </c:pt>
                <c:pt idx="13">
                  <c:v>0.23683261565797</c:v>
                </c:pt>
                <c:pt idx="14">
                  <c:v>0.299924675110586</c:v>
                </c:pt>
                <c:pt idx="15">
                  <c:v>0.364485177383924</c:v>
                </c:pt>
                <c:pt idx="16">
                  <c:v>0.428091547680326</c:v>
                </c:pt>
                <c:pt idx="17">
                  <c:v>0.488836217283551</c:v>
                </c:pt>
                <c:pt idx="18">
                  <c:v>0.545412719014318</c:v>
                </c:pt>
                <c:pt idx="19">
                  <c:v>0.597079970626733</c:v>
                </c:pt>
                <c:pt idx="20">
                  <c:v>0.643557865099534</c:v>
                </c:pt>
                <c:pt idx="21">
                  <c:v>0.68490116731911</c:v>
                </c:pt>
                <c:pt idx="22">
                  <c:v>0.721382104713927</c:v>
                </c:pt>
                <c:pt idx="23">
                  <c:v>0.781391671326032</c:v>
                </c:pt>
                <c:pt idx="24">
                  <c:v>0.8271414221067</c:v>
                </c:pt>
                <c:pt idx="25">
                  <c:v>0.861977156287758</c:v>
                </c:pt>
                <c:pt idx="26">
                  <c:v>0.888626626359997</c:v>
                </c:pt>
                <c:pt idx="27">
                  <c:v>0.90917510455914</c:v>
                </c:pt>
                <c:pt idx="28">
                  <c:v>0.925170398017365</c:v>
                </c:pt>
                <c:pt idx="29">
                  <c:v>0.93774805051111</c:v>
                </c:pt>
                <c:pt idx="30">
                  <c:v>0.947739538605152</c:v>
                </c:pt>
                <c:pt idx="31">
                  <c:v>0.962248867310832</c:v>
                </c:pt>
                <c:pt idx="32">
                  <c:v>0.971929765882007</c:v>
                </c:pt>
                <c:pt idx="33">
                  <c:v>0.978605667417187</c:v>
                </c:pt>
                <c:pt idx="34">
                  <c:v>0.983344206256658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3423816"/>
        <c:axId val="-2094161848"/>
      </c:scatterChart>
      <c:valAx>
        <c:axId val="2083423816"/>
        <c:scaling>
          <c:orientation val="minMax"/>
          <c:max val="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0">
                    <a:latin typeface="Calibri"/>
                  </a:defRPr>
                </a:pPr>
                <a:r>
                  <a:rPr lang="en-US" sz="1800" b="0" i="0">
                    <a:latin typeface="Calibri"/>
                  </a:rPr>
                  <a:t>PO</a:t>
                </a:r>
                <a:r>
                  <a:rPr lang="en-US" sz="1800" b="0" i="0" baseline="-25000">
                    <a:latin typeface="Calibri"/>
                  </a:rPr>
                  <a:t>2</a:t>
                </a:r>
                <a:r>
                  <a:rPr lang="en-US" sz="1800" b="0" i="0">
                    <a:latin typeface="Calibri"/>
                  </a:rPr>
                  <a:t> (mm Hg)</a:t>
                </a:r>
              </a:p>
            </c:rich>
          </c:tx>
          <c:layout>
            <c:manualLayout>
              <c:xMode val="edge"/>
              <c:yMode val="edge"/>
              <c:x val="0.451013693667851"/>
              <c:y val="0.924382649921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>
                <a:latin typeface="Calibri"/>
              </a:defRPr>
            </a:pPr>
            <a:endParaRPr lang="en-US"/>
          </a:p>
        </c:txPr>
        <c:crossAx val="-2094161848"/>
        <c:crosses val="autoZero"/>
        <c:crossBetween val="midCat"/>
        <c:majorUnit val="10.0"/>
      </c:valAx>
      <c:valAx>
        <c:axId val="-2094161848"/>
        <c:scaling>
          <c:orientation val="minMax"/>
          <c:max val="1.0"/>
        </c:scaling>
        <c:delete val="0"/>
        <c:axPos val="l"/>
        <c:title>
          <c:tx>
            <c:rich>
              <a:bodyPr/>
              <a:lstStyle/>
              <a:p>
                <a:pPr>
                  <a:defRPr sz="1800" b="0" i="0">
                    <a:latin typeface="Calibri"/>
                  </a:defRPr>
                </a:pPr>
                <a:r>
                  <a:rPr lang="en-US" sz="1800" b="0" i="0" dirty="0">
                    <a:latin typeface="Calibri"/>
                  </a:rPr>
                  <a:t>O</a:t>
                </a:r>
                <a:r>
                  <a:rPr lang="en-US" sz="1800" b="0" i="0" baseline="-25000" dirty="0">
                    <a:latin typeface="Calibri"/>
                  </a:rPr>
                  <a:t>2</a:t>
                </a:r>
                <a:r>
                  <a:rPr lang="en-US" sz="1800" b="0" i="0" dirty="0">
                    <a:latin typeface="Calibri"/>
                  </a:rPr>
                  <a:t> </a:t>
                </a:r>
                <a:r>
                  <a:rPr lang="en-US" sz="1800" b="0" i="0" dirty="0" smtClean="0">
                    <a:latin typeface="Calibri"/>
                  </a:rPr>
                  <a:t>saturation (%)</a:t>
                </a:r>
                <a:endParaRPr lang="en-US" sz="1800" b="0" i="0" dirty="0">
                  <a:latin typeface="Calibri"/>
                </a:endParaRPr>
              </a:p>
            </c:rich>
          </c:tx>
          <c:layout>
            <c:manualLayout>
              <c:xMode val="edge"/>
              <c:yMode val="edge"/>
              <c:x val="0.00898664191619409"/>
              <c:y val="0.324605196252103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 baseline="0">
                <a:latin typeface="Calibri"/>
              </a:defRPr>
            </a:pPr>
            <a:endParaRPr lang="en-US"/>
          </a:p>
        </c:txPr>
        <c:crossAx val="2083423816"/>
        <c:crosses val="autoZero"/>
        <c:crossBetween val="midCat"/>
      </c:valAx>
      <c:spPr>
        <a:ln w="1905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0.43257</cdr:x>
      <cdr:y>0.41754</cdr:y>
    </cdr:from>
    <cdr:to>
      <cdr:x>0.56325</cdr:x>
      <cdr:y>0.59144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015750" y="2290789"/>
          <a:ext cx="1213143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cap="none" spc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Asn-</a:t>
          </a:r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a9</a:t>
          </a:r>
        </a:p>
        <a:p xmlns:a="http://schemas.openxmlformats.org/drawingml/2006/main">
          <a:pPr algn="ctr"/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"low-altitude"</a:t>
          </a:r>
        </a:p>
        <a:p xmlns:a="http://schemas.openxmlformats.org/drawingml/2006/main">
          <a:pPr algn="ctr"/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ancestral</a:t>
          </a:r>
        </a:p>
        <a:p xmlns:a="http://schemas.openxmlformats.org/drawingml/2006/main">
          <a:pPr algn="ctr"/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p50 </a:t>
          </a:r>
          <a:endParaRPr lang="en-US" sz="1400" b="0" cap="none" spc="0" dirty="0">
            <a:ln>
              <a:noFill/>
            </a:ln>
            <a:solidFill>
              <a:srgbClr val="0000FF"/>
            </a:solidFill>
            <a:effectLst/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0.2996</cdr:x>
      <cdr:y>0.17239</cdr:y>
    </cdr:from>
    <cdr:to>
      <cdr:x>0.43568</cdr:x>
      <cdr:y>0.34629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781311" y="945800"/>
          <a:ext cx="1263286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cap="none" spc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Ser-</a:t>
          </a:r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a9</a:t>
          </a:r>
        </a:p>
        <a:p xmlns:a="http://schemas.openxmlformats.org/drawingml/2006/main">
          <a:pPr algn="ctr"/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"high-altitude"</a:t>
          </a:r>
        </a:p>
        <a:p xmlns:a="http://schemas.openxmlformats.org/drawingml/2006/main">
          <a:pPr algn="ctr"/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derived</a:t>
          </a:r>
        </a:p>
        <a:p xmlns:a="http://schemas.openxmlformats.org/drawingml/2006/main">
          <a:pPr algn="ctr"/>
          <a:r>
            <a:rPr lang="en-US" sz="1400" b="0" cap="none" spc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rPr>
            <a:t>p50 </a:t>
          </a:r>
          <a:endParaRPr lang="en-US" sz="1400" b="0" cap="none" spc="0" dirty="0">
            <a:ln>
              <a:noFill/>
            </a:ln>
            <a:solidFill>
              <a:srgbClr val="0000FF"/>
            </a:solidFill>
            <a:effectLst/>
            <a:latin typeface="Calibri"/>
            <a:cs typeface="Calibri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0.23523</cdr:x>
      <cdr:y>0.23178</cdr:y>
    </cdr:from>
    <cdr:to>
      <cdr:x>0.40839</cdr:x>
      <cdr:y>0.40537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046837" y="1336032"/>
          <a:ext cx="1506708" cy="10006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400" b="0" cap="none" spc="0" dirty="0">
              <a:ln>
                <a:noFill/>
              </a:ln>
              <a:solidFill>
                <a:srgbClr val="0000FF"/>
              </a:solidFill>
              <a:effectLst/>
            </a:rPr>
            <a:t>Thr-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  <a:latin typeface="Symbol" charset="2"/>
              <a:cs typeface="Symbol" charset="2"/>
            </a:rPr>
            <a:t>a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</a:rPr>
            <a:t>77</a:t>
          </a:r>
        </a:p>
        <a:p xmlns:a="http://schemas.openxmlformats.org/drawingml/2006/main">
          <a:pPr algn="ctr"/>
          <a:r>
            <a:rPr lang="en-US" sz="1400" dirty="0" smtClean="0">
              <a:solidFill>
                <a:srgbClr val="0000FF"/>
              </a:solidFill>
            </a:rPr>
            <a:t>“high-altitude”</a:t>
          </a:r>
        </a:p>
        <a:p xmlns:a="http://schemas.openxmlformats.org/drawingml/2006/main">
          <a:pPr algn="ctr"/>
          <a:r>
            <a:rPr lang="en-US" sz="1400" dirty="0">
              <a:solidFill>
                <a:srgbClr val="0000FF"/>
              </a:solidFill>
            </a:rPr>
            <a:t>d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</a:rPr>
            <a:t>erived </a:t>
          </a:r>
        </a:p>
        <a:p xmlns:a="http://schemas.openxmlformats.org/drawingml/2006/main">
          <a:pPr algn="ctr"/>
          <a:r>
            <a:rPr lang="en-US" sz="1400" dirty="0" smtClean="0">
              <a:solidFill>
                <a:srgbClr val="0000FF"/>
              </a:solidFill>
            </a:rPr>
            <a:t>p50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</a:rPr>
            <a:t> </a:t>
          </a:r>
          <a:endParaRPr lang="en-US" sz="1400" b="0" cap="none" spc="0" dirty="0">
            <a:ln>
              <a:noFill/>
            </a:ln>
            <a:solidFill>
              <a:srgbClr val="0000FF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0.33853</cdr:x>
      <cdr:y>0.404</cdr:y>
    </cdr:from>
    <cdr:to>
      <cdr:x>0.50485</cdr:x>
      <cdr:y>0.57759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945605" y="2328743"/>
          <a:ext cx="1447192" cy="100060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cap="none" spc="0" dirty="0">
              <a:ln>
                <a:noFill/>
              </a:ln>
              <a:solidFill>
                <a:srgbClr val="0000FF"/>
              </a:solidFill>
              <a:effectLst/>
            </a:rPr>
            <a:t>Ala-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  <a:latin typeface="Symbol" charset="2"/>
              <a:cs typeface="Symbol" charset="2"/>
            </a:rPr>
            <a:t>a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</a:rPr>
            <a:t>77</a:t>
          </a:r>
        </a:p>
        <a:p xmlns:a="http://schemas.openxmlformats.org/drawingml/2006/main">
          <a:pPr algn="ctr"/>
          <a:r>
            <a:rPr lang="en-US" sz="1400" dirty="0" smtClean="0">
              <a:solidFill>
                <a:srgbClr val="0000FF"/>
              </a:solidFill>
            </a:rPr>
            <a:t>“low-altitude”</a:t>
          </a:r>
        </a:p>
        <a:p xmlns:a="http://schemas.openxmlformats.org/drawingml/2006/main">
          <a:pPr algn="ctr"/>
          <a:r>
            <a:rPr lang="en-US" sz="1400" dirty="0">
              <a:solidFill>
                <a:srgbClr val="0000FF"/>
              </a:solidFill>
            </a:rPr>
            <a:t>a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</a:rPr>
            <a:t>ncestral</a:t>
          </a:r>
        </a:p>
        <a:p xmlns:a="http://schemas.openxmlformats.org/drawingml/2006/main">
          <a:pPr algn="ctr"/>
          <a:r>
            <a:rPr lang="en-US" sz="1400" dirty="0" smtClean="0">
              <a:solidFill>
                <a:srgbClr val="0000FF"/>
              </a:solidFill>
            </a:rPr>
            <a:t>p50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</a:rPr>
            <a:t> </a:t>
          </a:r>
          <a:endParaRPr lang="en-US" sz="1400" b="0" cap="none" spc="0" dirty="0">
            <a:ln>
              <a:noFill/>
            </a:ln>
            <a:solidFill>
              <a:srgbClr val="0000FF"/>
            </a:solidFill>
            <a:effectLst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0.25638</cdr:x>
      <cdr:y>0.23178</cdr:y>
    </cdr:from>
    <cdr:to>
      <cdr:x>0.38725</cdr:x>
      <cdr:y>0.35993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230833" y="1336032"/>
          <a:ext cx="1138716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400" b="0" cap="none" spc="0" dirty="0" smtClean="0">
              <a:ln>
                <a:noFill/>
              </a:ln>
              <a:solidFill>
                <a:srgbClr val="0000FF"/>
              </a:solidFill>
              <a:effectLst/>
            </a:rPr>
            <a:t>Torrent Duck</a:t>
          </a:r>
        </a:p>
        <a:p xmlns:a="http://schemas.openxmlformats.org/drawingml/2006/main">
          <a:pPr algn="ctr"/>
          <a:r>
            <a:rPr lang="en-US" sz="1400" b="0" cap="none" spc="0" dirty="0" err="1" smtClean="0">
              <a:ln>
                <a:noFill/>
              </a:ln>
              <a:solidFill>
                <a:srgbClr val="0000FF"/>
              </a:solidFill>
              <a:effectLst/>
            </a:rPr>
            <a:t>Ala</a:t>
          </a:r>
          <a:r>
            <a:rPr lang="en-US" sz="1400" b="0" cap="none" spc="0" dirty="0" smtClean="0">
              <a:ln>
                <a:noFill/>
              </a:ln>
              <a:solidFill>
                <a:srgbClr val="0000FF"/>
              </a:solidFill>
              <a:effectLst/>
            </a:rPr>
            <a:t>/Thr</a:t>
          </a:r>
          <a:r>
            <a:rPr lang="en-US" sz="1400" b="0" cap="none" spc="0" dirty="0">
              <a:ln>
                <a:noFill/>
              </a:ln>
              <a:solidFill>
                <a:srgbClr val="0000FF"/>
              </a:solidFill>
              <a:effectLst/>
            </a:rPr>
            <a:t>-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  <a:latin typeface="Symbol" charset="2"/>
              <a:cs typeface="Symbol" charset="2"/>
            </a:rPr>
            <a:t>a</a:t>
          </a:r>
          <a:r>
            <a:rPr lang="en-US" sz="1400" b="0" cap="none" spc="0" baseline="0" dirty="0" smtClean="0">
              <a:ln>
                <a:noFill/>
              </a:ln>
              <a:solidFill>
                <a:srgbClr val="0000FF"/>
              </a:solidFill>
              <a:effectLst/>
            </a:rPr>
            <a:t>77 </a:t>
          </a:r>
        </a:p>
        <a:p xmlns:a="http://schemas.openxmlformats.org/drawingml/2006/main">
          <a:pPr algn="ctr"/>
          <a:r>
            <a:rPr lang="en-US" sz="1400" dirty="0">
              <a:solidFill>
                <a:srgbClr val="0000FF"/>
              </a:solidFill>
            </a:rPr>
            <a:t>p</a:t>
          </a:r>
          <a:r>
            <a:rPr lang="en-US" sz="1400" dirty="0" smtClean="0">
              <a:solidFill>
                <a:srgbClr val="0000FF"/>
              </a:solidFill>
            </a:rPr>
            <a:t>50s</a:t>
          </a:r>
          <a:endParaRPr lang="en-US" sz="1400" b="0" cap="none" spc="0" dirty="0">
            <a:ln>
              <a:noFill/>
            </a:ln>
            <a:solidFill>
              <a:srgbClr val="0000FF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0.39028</cdr:x>
      <cdr:y>0.4554</cdr:y>
    </cdr:from>
    <cdr:to>
      <cdr:x>0.64006</cdr:x>
      <cdr:y>0.62899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3395938" y="2625037"/>
          <a:ext cx="2173398" cy="10006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cap="none" spc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 Narrow"/>
            </a:rPr>
            <a:t>Cinnamon Teal </a:t>
          </a:r>
        </a:p>
        <a:p xmlns:a="http://schemas.openxmlformats.org/drawingml/2006/main">
          <a:pPr algn="ctr"/>
          <a:r>
            <a:rPr lang="en-US" sz="1400" b="0" cap="none" spc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 Narrow"/>
            </a:rPr>
            <a:t>"</a:t>
          </a:r>
          <a:r>
            <a:rPr lang="en-US" sz="1400" b="0" cap="none" spc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 Narrow"/>
            </a:rPr>
            <a:t>low-</a:t>
          </a:r>
          <a:r>
            <a:rPr lang="en-US" sz="1400" b="0" cap="none" spc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 Narrow"/>
            </a:rPr>
            <a:t>altitude”</a:t>
          </a:r>
          <a:endParaRPr lang="en-US" sz="1400" b="0" cap="none" spc="0" dirty="0">
            <a:ln>
              <a:noFill/>
            </a:ln>
            <a:solidFill>
              <a:schemeClr val="tx1"/>
            </a:solidFill>
            <a:effectLst/>
            <a:latin typeface="+mn-lt"/>
            <a:cs typeface="Arial Narrow"/>
          </a:endParaRPr>
        </a:p>
        <a:p xmlns:a="http://schemas.openxmlformats.org/drawingml/2006/main">
          <a:pPr algn="ctr"/>
          <a:r>
            <a:rPr lang="en-US" sz="1400" dirty="0">
              <a:solidFill>
                <a:schemeClr val="tx1"/>
              </a:solidFill>
              <a:cs typeface="Arial Narrow"/>
            </a:rPr>
            <a:t>a</a:t>
          </a:r>
          <a:r>
            <a:rPr lang="en-US" sz="1400" b="0" cap="none" spc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 Narrow"/>
            </a:rPr>
            <a:t>ncestral</a:t>
          </a:r>
        </a:p>
        <a:p xmlns:a="http://schemas.openxmlformats.org/drawingml/2006/main">
          <a:pPr algn="ctr"/>
          <a:r>
            <a:rPr lang="en-US" sz="1400" dirty="0" smtClean="0">
              <a:solidFill>
                <a:schemeClr val="tx1"/>
              </a:solidFill>
              <a:cs typeface="Arial Narrow"/>
            </a:rPr>
            <a:t>p50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DCB77-805B-4647-8B71-19479291CC0B}" type="datetimeFigureOut">
              <a:rPr lang="en-US" smtClean="0"/>
              <a:t>12/1/16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7C29A-187A-9544-9EBE-EDCFAC03E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66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species inhabit an extreme environment...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0CC92-1A12-2444-AC5C-D2CB434E47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37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If erythropoiesis is blunted for species that have resided at high altitude for long time periods, what about the HVR and other traits influencing lung and tissue 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extraction?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7C29A-187A-9544-9EBE-EDCFAC03E8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38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If erythropoiesis is blunted for species that have resided at high altitude for long time periods, what about the HVR and other traits influencing lung and tissue 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extraction?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7C29A-187A-9544-9EBE-EDCFAC03E8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38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B87086-8D9F-D844-8724-7C0CB16E0523}" type="slidenum">
              <a:rPr lang="en-US"/>
              <a:pPr/>
              <a:t>56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O</a:t>
            </a:r>
            <a:r>
              <a:rPr lang="en-US" sz="1200" baseline="-25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 deprivation first sensed by chemoreceptors in the carotid bodies stimulates breathing, followed by a cascade of environmentally induced changes (plasticity) in the O</a:t>
            </a:r>
            <a:r>
              <a:rPr lang="en-US" sz="1200" baseline="-25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 transport cascade.</a:t>
            </a:r>
            <a:b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0CC92-1A12-2444-AC5C-D2CB434E47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Ducks</a:t>
            </a:r>
            <a:r>
              <a:rPr lang="en-US" baseline="0" dirty="0" smtClean="0"/>
              <a:t> are the most common and conspicuous high-altitude </a:t>
            </a:r>
            <a:r>
              <a:rPr lang="en-US" baseline="0" dirty="0" err="1" smtClean="0"/>
              <a:t>avifuana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each case, there is both a low- and high-altitude population and they form pairs.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also know where they came from.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0CC92-1A12-2444-AC5C-D2CB434E47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6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O</a:t>
            </a:r>
            <a:r>
              <a:rPr lang="en-US" sz="1200" baseline="-25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 deprivation first sensed by chemoreceptors in the carotid bodies stimulates breathing, followed by a cascade of environmentally induced changes (plasticity) in the O</a:t>
            </a:r>
            <a:r>
              <a:rPr lang="en-US" sz="1200" baseline="-25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 transport cascade.</a:t>
            </a:r>
            <a:b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0CC92-1A12-2444-AC5C-D2CB434E47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9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thing I want to show is a complex table of candidate gene polymorphisms.</a:t>
            </a:r>
          </a:p>
          <a:p>
            <a:endParaRPr lang="en-US" dirty="0" smtClean="0"/>
          </a:p>
          <a:p>
            <a:r>
              <a:rPr lang="en-US" dirty="0" smtClean="0"/>
              <a:t>It is a little difficult to read, so want to give you an</a:t>
            </a:r>
            <a:r>
              <a:rPr lang="en-US" baseline="0" dirty="0" smtClean="0"/>
              <a:t> understanding of how we first identified polymorphisms of interest.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what we did was divided our samples in low and high populations for each species, sequence the </a:t>
            </a:r>
            <a:r>
              <a:rPr lang="en-US" baseline="0" dirty="0" err="1" smtClean="0"/>
              <a:t>Hb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genese</a:t>
            </a:r>
            <a:r>
              <a:rPr lang="en-US" baseline="0" dirty="0" smtClean="0"/>
              <a:t>, and calculate </a:t>
            </a:r>
            <a:r>
              <a:rPr lang="en-US" baseline="0" dirty="0" err="1" smtClean="0"/>
              <a:t>Fst</a:t>
            </a:r>
            <a:r>
              <a:rPr lang="en-US" baseline="0" dirty="0" smtClean="0"/>
              <a:t> for all observed amino acid variants.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found three basic patterns.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0CC92-1A12-2444-AC5C-D2CB434E47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02246C-991F-F343-8565-29A1E6D257BC}" type="slidenum">
              <a:rPr lang="en-US"/>
              <a:pPr/>
              <a:t>19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38B4C-C808-C04A-9C2E-7D2294D5E43D}" type="slidenum">
              <a:rPr lang="en-US"/>
              <a:pPr/>
              <a:t>20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second thing we did was map the substitutions on the </a:t>
            </a:r>
            <a:r>
              <a:rPr lang="en-US" dirty="0" err="1" smtClean="0"/>
              <a:t>Greylag</a:t>
            </a:r>
            <a:r>
              <a:rPr lang="en-US" dirty="0" smtClean="0"/>
              <a:t> Goose hemoglobin crystal</a:t>
            </a:r>
            <a:r>
              <a:rPr lang="en-US" baseline="0" dirty="0" smtClean="0"/>
              <a:t> structure produced by </a:t>
            </a:r>
            <a:r>
              <a:rPr lang="en-US" baseline="0" dirty="0" err="1" smtClean="0"/>
              <a:t>Yuhe</a:t>
            </a:r>
            <a:r>
              <a:rPr lang="en-US" baseline="0" dirty="0" smtClean="0"/>
              <a:t> Liang at Peking University.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 (Body)"/>
                <a:cs typeface="arial (Body)"/>
                <a:sym typeface="Wingdings"/>
              </a:rPr>
              <a:t>Other factors being equal, the optimal </a:t>
            </a:r>
            <a:r>
              <a:rPr lang="en-US" sz="1200" dirty="0" err="1" smtClean="0">
                <a:latin typeface="arial (Body)"/>
                <a:cs typeface="arial (Body)"/>
                <a:sym typeface="Wingdings"/>
              </a:rPr>
              <a:t>Hb</a:t>
            </a:r>
            <a:r>
              <a:rPr lang="en-US" sz="1200" dirty="0" smtClean="0">
                <a:latin typeface="arial (Body)"/>
                <a:cs typeface="arial (Body)"/>
                <a:sym typeface="Wingdings"/>
              </a:rPr>
              <a:t> concentration in native high-altitude populations may not be all that different from the typical values found at sea level (</a:t>
            </a:r>
            <a:r>
              <a:rPr lang="en-US" sz="1200" dirty="0" err="1" smtClean="0">
                <a:latin typeface="arial (Body)"/>
                <a:cs typeface="arial (Body)"/>
                <a:sym typeface="Wingdings"/>
              </a:rPr>
              <a:t>Villafuerte</a:t>
            </a:r>
            <a:r>
              <a:rPr lang="en-US" sz="1200" dirty="0" smtClean="0">
                <a:latin typeface="arial (Body)"/>
                <a:cs typeface="arial (Body)"/>
                <a:sym typeface="Wingdings"/>
              </a:rPr>
              <a:t> et al. 2004).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7C29A-187A-9544-9EBE-EDCFAC03E8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lead genotype</a:t>
            </a:r>
            <a:r>
              <a:rPr lang="en-US" baseline="0" dirty="0" smtClean="0"/>
              <a:t> aside, it is useful to just focus on the relationship between selection and the </a:t>
            </a:r>
            <a:r>
              <a:rPr lang="en-US" baseline="0" smtClean="0"/>
              <a:t>optimal phenotype.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AA52-F07F-0E44-BB98-C9541D1880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5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8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0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4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4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6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3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4E3E-A708-CF45-8903-DC6CEDEF3D6D}" type="datetimeFigureOut">
              <a:rPr lang="en-US" smtClean="0"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51E72-DA91-4B4E-AE0E-8F78466E2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2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g"/><Relationship Id="rId12" Type="http://schemas.openxmlformats.org/officeDocument/2006/relationships/image" Target="../media/image62.jpg"/><Relationship Id="rId13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7" Type="http://schemas.openxmlformats.org/officeDocument/2006/relationships/image" Target="../media/image57.jpg"/><Relationship Id="rId8" Type="http://schemas.openxmlformats.org/officeDocument/2006/relationships/image" Target="../media/image58.jpg"/><Relationship Id="rId9" Type="http://schemas.openxmlformats.org/officeDocument/2006/relationships/image" Target="../media/image59.jpg"/><Relationship Id="rId10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gif"/><Relationship Id="rId9" Type="http://schemas.openxmlformats.org/officeDocument/2006/relationships/image" Target="../media/image9.jpg"/><Relationship Id="rId10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4" Type="http://schemas.openxmlformats.org/officeDocument/2006/relationships/image" Target="../media/image80.jpg"/><Relationship Id="rId5" Type="http://schemas.openxmlformats.org/officeDocument/2006/relationships/image" Target="../media/image81.jpeg"/><Relationship Id="rId6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Relationship Id="rId3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Relationship Id="rId3" Type="http://schemas.openxmlformats.org/officeDocument/2006/relationships/image" Target="../media/image9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9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G"/><Relationship Id="rId5" Type="http://schemas.openxmlformats.org/officeDocument/2006/relationships/image" Target="../media/image106.jp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8" Type="http://schemas.openxmlformats.org/officeDocument/2006/relationships/image" Target="../media/image109.jpeg"/><Relationship Id="rId9" Type="http://schemas.openxmlformats.org/officeDocument/2006/relationships/image" Target="../media/image110.jpg"/><Relationship Id="rId10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16.jpg"/><Relationship Id="rId5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emf"/><Relationship Id="rId3" Type="http://schemas.openxmlformats.org/officeDocument/2006/relationships/image" Target="../media/image11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g"/><Relationship Id="rId3" Type="http://schemas.openxmlformats.org/officeDocument/2006/relationships/image" Target="../media/image12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g"/><Relationship Id="rId9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g"/><Relationship Id="rId3" Type="http://schemas.openxmlformats.org/officeDocument/2006/relationships/image" Target="../media/image12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9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emf"/><Relationship Id="rId3" Type="http://schemas.openxmlformats.org/officeDocument/2006/relationships/image" Target="../media/image13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5.jpeg"/><Relationship Id="rId20" Type="http://schemas.openxmlformats.org/officeDocument/2006/relationships/image" Target="../media/image155.gif"/><Relationship Id="rId10" Type="http://schemas.openxmlformats.org/officeDocument/2006/relationships/image" Target="../media/image146.png"/><Relationship Id="rId11" Type="http://schemas.openxmlformats.org/officeDocument/2006/relationships/image" Target="../media/image147.jpeg"/><Relationship Id="rId12" Type="http://schemas.openxmlformats.org/officeDocument/2006/relationships/image" Target="../media/image148.png"/><Relationship Id="rId13" Type="http://schemas.openxmlformats.org/officeDocument/2006/relationships/image" Target="../media/image149.png"/><Relationship Id="rId14" Type="http://schemas.openxmlformats.org/officeDocument/2006/relationships/image" Target="../media/image150.jpg"/><Relationship Id="rId15" Type="http://schemas.openxmlformats.org/officeDocument/2006/relationships/image" Target="../media/image14.jpg"/><Relationship Id="rId16" Type="http://schemas.openxmlformats.org/officeDocument/2006/relationships/image" Target="../media/image151.jpg"/><Relationship Id="rId17" Type="http://schemas.openxmlformats.org/officeDocument/2006/relationships/image" Target="../media/image152.jpg"/><Relationship Id="rId18" Type="http://schemas.openxmlformats.org/officeDocument/2006/relationships/image" Target="../media/image153.jpg"/><Relationship Id="rId19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9.jp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50628" y="6245860"/>
            <a:ext cx="78789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Genetic Adaptation &amp; Phenotypic Plasticity in High-altitude Ducks</a:t>
            </a:r>
            <a:endParaRPr lang="en-US" sz="2100" dirty="0">
              <a:solidFill>
                <a:srgbClr val="000000"/>
              </a:solidFill>
              <a:latin typeface="Arial (headings)"/>
              <a:cs typeface="Arial (headings)"/>
            </a:endParaRPr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" y="95331"/>
            <a:ext cx="8988552" cy="60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0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High-altitude Acclimatization in Humans</a:t>
            </a:r>
            <a:endParaRPr lang="en-US" sz="2800" dirty="0">
              <a:solidFill>
                <a:srgbClr val="000000"/>
              </a:solidFill>
              <a:latin typeface="Arial (headings)"/>
              <a:cs typeface="Arial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b="1" dirty="0">
                <a:latin typeface="arial (Body)"/>
                <a:cs typeface="arial (Body)"/>
              </a:rPr>
              <a:t>Blood-O</a:t>
            </a:r>
            <a:r>
              <a:rPr lang="en-US" sz="2000" b="1" baseline="-25000" dirty="0">
                <a:latin typeface="arial (Body)"/>
                <a:cs typeface="arial (Body)"/>
              </a:rPr>
              <a:t>2</a:t>
            </a:r>
            <a:r>
              <a:rPr lang="en-US" sz="2000" b="1" dirty="0">
                <a:latin typeface="arial (Body)"/>
                <a:cs typeface="arial (Body)"/>
              </a:rPr>
              <a:t> carrying capacity increases </a:t>
            </a:r>
            <a:r>
              <a:rPr lang="en-US" sz="2000" dirty="0">
                <a:latin typeface="arial (Body)"/>
                <a:cs typeface="arial (Body)"/>
                <a:sym typeface="Wingdings"/>
              </a:rPr>
              <a:t></a:t>
            </a:r>
            <a:r>
              <a:rPr lang="en-US" sz="2000" dirty="0">
                <a:latin typeface="arial (Body)"/>
                <a:cs typeface="arial (Body)"/>
              </a:rPr>
              <a:t> erythropoietin stimulates red blood cell &amp; hemoglobin </a:t>
            </a:r>
            <a:r>
              <a:rPr lang="en-US" sz="2000" dirty="0" smtClean="0">
                <a:latin typeface="arial (Body)"/>
                <a:cs typeface="arial (Body)"/>
              </a:rPr>
              <a:t>synthesis. </a:t>
            </a:r>
            <a:r>
              <a:rPr lang="en-US" sz="2000" b="1" dirty="0" smtClean="0">
                <a:latin typeface="arial (Body)"/>
                <a:cs typeface="arial (Body)"/>
                <a:sym typeface="Wingdings"/>
              </a:rPr>
              <a:t>At </a:t>
            </a:r>
            <a:r>
              <a:rPr lang="en-US" sz="2000" b="1" dirty="0">
                <a:latin typeface="arial (Body)"/>
                <a:cs typeface="arial (Body)"/>
                <a:sym typeface="Wingdings"/>
              </a:rPr>
              <a:t>4,000 meters </a:t>
            </a:r>
            <a:r>
              <a:rPr lang="en-US" sz="2000" dirty="0">
                <a:latin typeface="arial (Body)"/>
                <a:cs typeface="arial (Body)"/>
                <a:sym typeface="Wingdings"/>
              </a:rPr>
              <a:t>your Hb &amp; RBC count will stabilize after 45 days</a:t>
            </a:r>
            <a:r>
              <a:rPr lang="en-US" sz="2000" dirty="0" smtClean="0">
                <a:latin typeface="arial (Body)"/>
                <a:cs typeface="arial (Body)"/>
                <a:sym typeface="Wingdings"/>
              </a:rPr>
              <a:t>.</a:t>
            </a:r>
          </a:p>
          <a:p>
            <a:pPr>
              <a:buFont typeface="Wingdings" charset="2"/>
              <a:buChar char="§"/>
            </a:pPr>
            <a:endParaRPr lang="en-US" sz="1000" b="1" dirty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 (Body)"/>
                <a:cs typeface="arial (Body)"/>
              </a:rPr>
              <a:t>Hypoxic </a:t>
            </a:r>
            <a:r>
              <a:rPr lang="en-US" sz="2000" b="1" dirty="0" err="1" smtClean="0">
                <a:latin typeface="arial (Body)"/>
                <a:cs typeface="arial (Body)"/>
              </a:rPr>
              <a:t>ventilatory</a:t>
            </a:r>
            <a:r>
              <a:rPr lang="en-US" sz="2000" b="1" dirty="0" smtClean="0">
                <a:latin typeface="arial (Body)"/>
                <a:cs typeface="arial (Body)"/>
              </a:rPr>
              <a:t> response (HVR) </a:t>
            </a:r>
            <a:r>
              <a:rPr lang="en-US" sz="2000" dirty="0">
                <a:latin typeface="arial (Body)"/>
                <a:cs typeface="arial (Body)"/>
                <a:sym typeface="Wingdings"/>
              </a:rPr>
              <a:t></a:t>
            </a:r>
            <a:r>
              <a:rPr lang="en-US" sz="2000" dirty="0" smtClean="0">
                <a:latin typeface="arial (Body)"/>
                <a:cs typeface="arial (Body)"/>
              </a:rPr>
              <a:t> increase in ventilation </a:t>
            </a:r>
          </a:p>
          <a:p>
            <a:pPr>
              <a:buFont typeface="Wingdings" charset="2"/>
              <a:buChar char="§"/>
            </a:pPr>
            <a:endParaRPr lang="en-US" sz="1000" dirty="0" smtClean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 (Body)"/>
                <a:cs typeface="arial (Body)"/>
              </a:rPr>
              <a:t>Hypoxic pulmonary vasoconstriction and cardiovascular responses (HPV &amp; HCVR) </a:t>
            </a:r>
            <a:r>
              <a:rPr lang="en-US" sz="2000" dirty="0" smtClean="0">
                <a:latin typeface="arial (Body)"/>
                <a:cs typeface="arial (Body)"/>
                <a:sym typeface="Wingdings"/>
              </a:rPr>
              <a:t> </a:t>
            </a:r>
            <a:r>
              <a:rPr lang="en-US" sz="2000" dirty="0" smtClean="0">
                <a:latin typeface="arial (Body)"/>
                <a:cs typeface="arial (Body)"/>
              </a:rPr>
              <a:t>redistributes blood flow to better ventilated parts of the lung (if it doesn’t kill you).</a:t>
            </a:r>
            <a:endParaRPr lang="en-US" sz="2000" dirty="0" smtClean="0">
              <a:latin typeface="arial (Body)"/>
              <a:cs typeface="arial (Body)"/>
              <a:sym typeface="Wingdings"/>
            </a:endParaRPr>
          </a:p>
          <a:p>
            <a:pPr marL="0" indent="0">
              <a:buNone/>
            </a:pPr>
            <a:r>
              <a:rPr lang="en-US" sz="1000" dirty="0" smtClean="0">
                <a:latin typeface="arial (Body)"/>
                <a:cs typeface="arial (Body)"/>
              </a:rPr>
              <a:t> </a:t>
            </a:r>
          </a:p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 (Body)"/>
                <a:cs typeface="arial (Body)"/>
              </a:rPr>
              <a:t>Tradeoffs between carbohydrate/lipid metabolism </a:t>
            </a:r>
            <a:r>
              <a:rPr lang="en-US" sz="2000" dirty="0" smtClean="0">
                <a:latin typeface="arial (Body)"/>
                <a:cs typeface="arial (Body)"/>
                <a:sym typeface="Wingdings"/>
              </a:rPr>
              <a:t></a:t>
            </a:r>
            <a:r>
              <a:rPr lang="en-US" sz="2000" dirty="0" smtClean="0">
                <a:latin typeface="arial (Body)"/>
                <a:cs typeface="arial (Body)"/>
              </a:rPr>
              <a:t> lipid metabolism yields more ATP than carbohydrates but consumes more O</a:t>
            </a:r>
            <a:r>
              <a:rPr lang="en-US" sz="2000" baseline="-25000" dirty="0" smtClean="0">
                <a:latin typeface="arial (Body)"/>
                <a:cs typeface="arial (Body)"/>
              </a:rPr>
              <a:t>2 </a:t>
            </a:r>
            <a:r>
              <a:rPr lang="en-US" sz="2000" dirty="0" smtClean="0">
                <a:latin typeface="arial (Body)"/>
                <a:cs typeface="arial (Body)"/>
              </a:rPr>
              <a:t>(6.33 vs. 5.60 ATP per O</a:t>
            </a:r>
            <a:r>
              <a:rPr lang="en-US" sz="2000" baseline="-25000" dirty="0" smtClean="0">
                <a:latin typeface="arial (Body)"/>
                <a:cs typeface="arial (Body)"/>
              </a:rPr>
              <a:t>2</a:t>
            </a:r>
            <a:r>
              <a:rPr lang="en-US" sz="2000" dirty="0" smtClean="0">
                <a:latin typeface="arial (Body)"/>
                <a:cs typeface="arial (Body)"/>
              </a:rPr>
              <a:t> molecule).</a:t>
            </a:r>
            <a:endParaRPr lang="en-US" sz="2000" baseline="-25000" dirty="0" smtClean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endParaRPr lang="en-US" sz="1000" baseline="-25000" dirty="0" smtClean="0">
              <a:latin typeface="arial (Body)"/>
              <a:cs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2132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66" y="159985"/>
            <a:ext cx="8594984" cy="990600"/>
          </a:xfrm>
        </p:spPr>
        <p:txBody>
          <a:bodyPr anchor="t">
            <a:no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Arial (headings)"/>
                <a:cs typeface="Arial (headings)"/>
              </a:rPr>
              <a:t>H</a:t>
            </a:r>
            <a:r>
              <a:rPr lang="en-US" sz="2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igh-altitude Natives have blunted acclimatization responses</a:t>
            </a:r>
            <a:br>
              <a:rPr lang="en-US" sz="24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2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for some traits but not others</a:t>
            </a:r>
            <a:endParaRPr lang="en-US" sz="2400" dirty="0">
              <a:solidFill>
                <a:srgbClr val="000000"/>
              </a:solidFill>
              <a:latin typeface="Arial (headings)"/>
              <a:cs typeface="Arial (headings)"/>
            </a:endParaRPr>
          </a:p>
        </p:txBody>
      </p:sp>
      <p:pic>
        <p:nvPicPr>
          <p:cNvPr id="9" name="Picture 8" descr="Science-2010-Storz-4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" y="1370534"/>
            <a:ext cx="2430878" cy="1600200"/>
          </a:xfrm>
          <a:prstGeom prst="rect">
            <a:avLst/>
          </a:prstGeom>
        </p:spPr>
      </p:pic>
      <p:pic>
        <p:nvPicPr>
          <p:cNvPr id="11" name="Picture 10" descr="Machu-Picchu-Ande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5" y="3874970"/>
            <a:ext cx="2372200" cy="1600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568" y="6094814"/>
            <a:ext cx="8397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  <a:latin typeface="Arial (body)"/>
                <a:cs typeface="Arial (body)"/>
              </a:rPr>
              <a:t>Beall</a:t>
            </a:r>
            <a:r>
              <a:rPr lang="en-US" sz="1400" dirty="0">
                <a:solidFill>
                  <a:srgbClr val="000000"/>
                </a:solidFill>
                <a:latin typeface="Arial (body)"/>
                <a:cs typeface="Arial (body)"/>
              </a:rPr>
              <a:t> et al. </a:t>
            </a:r>
            <a:r>
              <a:rPr lang="en-US" sz="1400" dirty="0" smtClean="0">
                <a:solidFill>
                  <a:srgbClr val="000000"/>
                </a:solidFill>
                <a:latin typeface="Arial (body)"/>
                <a:cs typeface="Arial (body)"/>
              </a:rPr>
              <a:t>(2007) </a:t>
            </a:r>
            <a:r>
              <a:rPr lang="en-US" sz="1400" dirty="0">
                <a:solidFill>
                  <a:srgbClr val="000000"/>
                </a:solidFill>
                <a:latin typeface="Arial (body)"/>
                <a:cs typeface="Arial (body)"/>
              </a:rPr>
              <a:t>Two routes to functional adaptation: </a:t>
            </a:r>
            <a:r>
              <a:rPr lang="en-US" sz="1400" dirty="0" smtClean="0">
                <a:solidFill>
                  <a:srgbClr val="000000"/>
                </a:solidFill>
                <a:latin typeface="Arial (body)"/>
                <a:cs typeface="Arial (body)"/>
              </a:rPr>
              <a:t>Tibetan </a:t>
            </a:r>
            <a:r>
              <a:rPr lang="en-US" sz="1400" dirty="0">
                <a:solidFill>
                  <a:srgbClr val="000000"/>
                </a:solidFill>
                <a:latin typeface="Arial (body)"/>
                <a:cs typeface="Arial (body)"/>
              </a:rPr>
              <a:t>and Andean high-altitude </a:t>
            </a:r>
            <a:r>
              <a:rPr lang="en-US" sz="1400" dirty="0" smtClean="0">
                <a:solidFill>
                  <a:srgbClr val="000000"/>
                </a:solidFill>
                <a:latin typeface="Arial (body)"/>
                <a:cs typeface="Arial (body)"/>
              </a:rPr>
              <a:t>natives. Proceedings of the National Academy of Sciences U.S.A. 104:8655-8660</a:t>
            </a:r>
            <a:endParaRPr lang="en-US" sz="1400" dirty="0">
              <a:solidFill>
                <a:srgbClr val="000000"/>
              </a:solidFill>
              <a:latin typeface="Arial (body)"/>
              <a:cs typeface="Arial (body)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3667" y="1509275"/>
            <a:ext cx="2949345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Tibetan 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r>
              <a:rPr lang="en-US" sz="2000" b="1" dirty="0" smtClean="0">
                <a:latin typeface="Arial"/>
                <a:cs typeface="Arial"/>
              </a:rPr>
              <a:t>lower O</a:t>
            </a:r>
            <a:r>
              <a:rPr lang="en-US" sz="2000" b="1" baseline="-25000" dirty="0" smtClean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 saturation,</a:t>
            </a:r>
          </a:p>
          <a:p>
            <a:r>
              <a:rPr lang="en-US" sz="2000" b="1" dirty="0" smtClean="0">
                <a:latin typeface="Arial"/>
                <a:cs typeface="Arial"/>
              </a:rPr>
              <a:t>blunted erythropoiesis </a:t>
            </a:r>
          </a:p>
          <a:p>
            <a:r>
              <a:rPr lang="en-US" sz="2000" b="1" dirty="0" smtClean="0">
                <a:latin typeface="Arial"/>
                <a:cs typeface="Arial"/>
              </a:rPr>
              <a:t>elevated HVR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521" y="4043440"/>
            <a:ext cx="3049908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Andean 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r>
              <a:rPr lang="en-US" sz="2000" b="1" dirty="0" smtClean="0">
                <a:latin typeface="Arial"/>
                <a:cs typeface="Arial"/>
              </a:rPr>
              <a:t>higher O</a:t>
            </a:r>
            <a:r>
              <a:rPr lang="en-US" sz="2000" b="1" baseline="-25000" dirty="0" smtClean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 saturation, </a:t>
            </a:r>
          </a:p>
          <a:p>
            <a:r>
              <a:rPr lang="en-US" sz="2000" b="1" dirty="0">
                <a:latin typeface="Arial"/>
                <a:cs typeface="Arial"/>
              </a:rPr>
              <a:t>elevated </a:t>
            </a:r>
            <a:r>
              <a:rPr lang="en-US" sz="2000" b="1" dirty="0" smtClean="0">
                <a:latin typeface="Arial"/>
                <a:cs typeface="Arial"/>
              </a:rPr>
              <a:t>erythropoiesis </a:t>
            </a:r>
            <a:endParaRPr lang="en-US" sz="2000" b="1" dirty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blunted HVR</a:t>
            </a:r>
          </a:p>
        </p:txBody>
      </p:sp>
      <p:pic>
        <p:nvPicPr>
          <p:cNvPr id="3" name="Picture 2" descr="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71" y="1111535"/>
            <a:ext cx="1528762" cy="2286000"/>
          </a:xfrm>
          <a:prstGeom prst="rect">
            <a:avLst/>
          </a:prstGeom>
        </p:spPr>
      </p:pic>
      <p:pic>
        <p:nvPicPr>
          <p:cNvPr id="4" name="Picture 3" descr="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75" y="3657990"/>
            <a:ext cx="150975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2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Examples where the acclimatization response may be maladaptive</a:t>
            </a:r>
            <a:endParaRPr lang="en-US" sz="2400" dirty="0">
              <a:solidFill>
                <a:srgbClr val="000000"/>
              </a:solidFill>
              <a:latin typeface="Arial (headings)"/>
              <a:cs typeface="Arial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b="1" dirty="0" smtClean="0">
                <a:latin typeface="arial (Body)"/>
                <a:cs typeface="arial (Body)"/>
              </a:rPr>
              <a:t>High-altitude pulmonary edema </a:t>
            </a:r>
            <a:r>
              <a:rPr lang="en-US" sz="2000" dirty="0" smtClean="0">
                <a:latin typeface="arial (Body)"/>
                <a:cs typeface="arial (Body)"/>
              </a:rPr>
              <a:t>&amp; </a:t>
            </a:r>
            <a:r>
              <a:rPr lang="en-US" sz="2000" b="1" dirty="0">
                <a:latin typeface="arial (Body)"/>
                <a:cs typeface="arial (Body)"/>
              </a:rPr>
              <a:t>cerebral </a:t>
            </a:r>
            <a:r>
              <a:rPr lang="en-US" sz="2000" b="1" dirty="0" smtClean="0">
                <a:latin typeface="arial (Body)"/>
                <a:cs typeface="arial (Body)"/>
              </a:rPr>
              <a:t>edema</a:t>
            </a:r>
            <a:endParaRPr lang="en-US" sz="2000" dirty="0" smtClean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endParaRPr lang="en-US" sz="1000" dirty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r>
              <a:rPr lang="en-US" sz="2000" b="1" dirty="0">
                <a:latin typeface="arial (Body)"/>
                <a:cs typeface="arial (Body)"/>
              </a:rPr>
              <a:t>Hypoxic </a:t>
            </a:r>
            <a:r>
              <a:rPr lang="en-US" sz="2000" b="1" dirty="0" smtClean="0">
                <a:latin typeface="arial (Body)"/>
                <a:cs typeface="arial (Body)"/>
              </a:rPr>
              <a:t>cardiovascular response (HCVR) </a:t>
            </a:r>
            <a:r>
              <a:rPr lang="en-US" sz="2000" dirty="0">
                <a:latin typeface="arial (Body)"/>
                <a:cs typeface="arial (Body)"/>
                <a:sym typeface="Wingdings"/>
              </a:rPr>
              <a:t> Pulmonary hypertension can cause fluid to to leak into the alveoli of the lungs disrupting blood-gas </a:t>
            </a:r>
            <a:r>
              <a:rPr lang="en-US" sz="2000" dirty="0" smtClean="0">
                <a:latin typeface="arial (Body)"/>
                <a:cs typeface="arial (Body)"/>
                <a:sym typeface="Wingdings"/>
              </a:rPr>
              <a:t>exchange. In the </a:t>
            </a:r>
            <a:r>
              <a:rPr lang="en-US" sz="2000" dirty="0">
                <a:latin typeface="arial (Body)"/>
                <a:cs typeface="arial (Body)"/>
                <a:sym typeface="Wingdings"/>
              </a:rPr>
              <a:t>brain</a:t>
            </a:r>
            <a:r>
              <a:rPr lang="en-US" sz="2000">
                <a:latin typeface="arial (Body)"/>
                <a:cs typeface="arial (Body)"/>
                <a:sym typeface="Wingdings"/>
              </a:rPr>
              <a:t>, </a:t>
            </a:r>
            <a:r>
              <a:rPr lang="en-US" sz="2000" smtClean="0">
                <a:latin typeface="arial (Body)"/>
                <a:cs typeface="arial (Body)"/>
                <a:sym typeface="Wingdings"/>
              </a:rPr>
              <a:t>this hypertension </a:t>
            </a:r>
            <a:r>
              <a:rPr lang="en-US" sz="2000" dirty="0" smtClean="0">
                <a:latin typeface="arial (Body)"/>
                <a:cs typeface="arial (Body)"/>
                <a:sym typeface="Wingdings"/>
              </a:rPr>
              <a:t>can result </a:t>
            </a:r>
            <a:r>
              <a:rPr lang="en-US" sz="2000" dirty="0">
                <a:latin typeface="arial (Body)"/>
                <a:cs typeface="arial (Body)"/>
                <a:sym typeface="Wingdings"/>
              </a:rPr>
              <a:t>in cerebral edema.</a:t>
            </a:r>
          </a:p>
          <a:p>
            <a:pPr>
              <a:buFont typeface="Wingdings" charset="2"/>
              <a:buChar char="§"/>
            </a:pPr>
            <a:endParaRPr lang="en-US" sz="2000" dirty="0">
              <a:latin typeface="arial (Body)"/>
              <a:cs typeface="arial (Body)"/>
            </a:endParaRPr>
          </a:p>
          <a:p>
            <a:pPr marL="0" indent="0">
              <a:buNone/>
            </a:pPr>
            <a:endParaRPr lang="en-US" sz="2000" dirty="0" smtClean="0">
              <a:latin typeface="arial (Body)"/>
              <a:cs typeface="arial (Body)"/>
            </a:endParaRPr>
          </a:p>
        </p:txBody>
      </p:sp>
      <p:pic>
        <p:nvPicPr>
          <p:cNvPr id="5" name="Picture 4" descr="Rescue of Mar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70" y="3653812"/>
            <a:ext cx="3155755" cy="2366817"/>
          </a:xfrm>
          <a:prstGeom prst="rect">
            <a:avLst/>
          </a:prstGeom>
        </p:spPr>
      </p:pic>
      <p:pic>
        <p:nvPicPr>
          <p:cNvPr id="6" name="Picture 5" descr="Boermans_70578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18" y="3652333"/>
            <a:ext cx="3108389" cy="23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>
                <a:solidFill>
                  <a:srgbClr val="000000"/>
                </a:solidFill>
                <a:latin typeface="Arial"/>
                <a:cs typeface="Arial"/>
              </a:rPr>
              <a:t>Eight species of Andean ducks</a:t>
            </a:r>
            <a:endParaRPr lang="en-US" sz="3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96" y="1789987"/>
            <a:ext cx="8682406" cy="4876800"/>
          </a:xfrm>
        </p:spPr>
        <p:txBody>
          <a:bodyPr>
            <a:normAutofit fontScale="62500" lnSpcReduction="20000"/>
          </a:bodyPr>
          <a:lstStyle/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100" dirty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100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100" dirty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100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100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endParaRPr lang="en-US" sz="2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600" dirty="0" smtClean="0">
                <a:latin typeface="Arial"/>
                <a:cs typeface="Arial"/>
              </a:rPr>
              <a:t>At different stages of the speciation process. Paired low</a:t>
            </a:r>
            <a:r>
              <a:rPr lang="en-US" sz="2600" dirty="0">
                <a:latin typeface="Arial"/>
                <a:cs typeface="Arial"/>
              </a:rPr>
              <a:t>- and high-altitude </a:t>
            </a:r>
            <a:r>
              <a:rPr lang="en-US" sz="2600" dirty="0" smtClean="0">
                <a:latin typeface="Arial"/>
                <a:cs typeface="Arial"/>
              </a:rPr>
              <a:t>populations, sibling species, and full species vary </a:t>
            </a:r>
            <a:r>
              <a:rPr lang="en-US" sz="2600" dirty="0">
                <a:latin typeface="Arial"/>
                <a:cs typeface="Arial"/>
              </a:rPr>
              <a:t>in rank order of time since divergence (&lt;50 kya to &gt;1 mya) and </a:t>
            </a:r>
            <a:r>
              <a:rPr lang="en-US" sz="2600" dirty="0" smtClean="0">
                <a:latin typeface="Arial"/>
                <a:cs typeface="Arial"/>
              </a:rPr>
              <a:t>gene </a:t>
            </a:r>
            <a:r>
              <a:rPr lang="en-US" sz="2600" dirty="0">
                <a:latin typeface="Arial"/>
                <a:cs typeface="Arial"/>
              </a:rPr>
              <a:t>flow </a:t>
            </a:r>
            <a:r>
              <a:rPr lang="en-US" sz="2600" dirty="0" smtClean="0">
                <a:latin typeface="Arial"/>
                <a:cs typeface="Arial"/>
              </a:rPr>
              <a:t>levels by </a:t>
            </a:r>
            <a:r>
              <a:rPr lang="en-US" sz="2600" dirty="0">
                <a:latin typeface="Arial"/>
                <a:cs typeface="Arial"/>
              </a:rPr>
              <a:t>two orders of magnitude</a:t>
            </a:r>
            <a:r>
              <a:rPr lang="en-US" sz="2600" dirty="0" smtClean="0">
                <a:latin typeface="Arial"/>
                <a:cs typeface="Arial"/>
              </a:rPr>
              <a:t>.</a:t>
            </a:r>
          </a:p>
          <a:p>
            <a:pPr>
              <a:buFont typeface="Wingdings" charset="2"/>
              <a:buChar char="§"/>
            </a:pPr>
            <a:endParaRPr lang="en-US" sz="2600" dirty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600" dirty="0">
                <a:latin typeface="Arial"/>
                <a:cs typeface="Arial"/>
              </a:rPr>
              <a:t>One population from each of the eight species colonized the high Andes from ancestral low-altitude habitats (in most cases from southern South America, in one case from North America)</a:t>
            </a:r>
            <a:r>
              <a:rPr lang="en-US" sz="26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en-US" sz="2600" dirty="0" smtClean="0">
                <a:latin typeface="Arial"/>
                <a:cs typeface="Arial"/>
              </a:rPr>
              <a:t>Sufficiently closely related but not sister taxa.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6" name="Picture 14" descr="IMG_62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3045" y="1322795"/>
            <a:ext cx="2073457" cy="138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IMG_53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96" y="2825101"/>
            <a:ext cx="2073457" cy="138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IMG_616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96" y="1317019"/>
            <a:ext cx="2073457" cy="138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IMG_0457.jpg"/>
          <p:cNvPicPr>
            <a:picLocks noChangeAspect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2466169" y="1324412"/>
            <a:ext cx="2073687" cy="137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IMG_059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6458" y="2825827"/>
            <a:ext cx="2073687" cy="137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IMG_0158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67209" y="2825827"/>
            <a:ext cx="2073687" cy="137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IMG_5211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66169" y="2825827"/>
            <a:ext cx="2073687" cy="137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MG_294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38" y="1324412"/>
            <a:ext cx="2076307" cy="13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7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818"/>
            <a:ext cx="8229600" cy="1336948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Arial"/>
                <a:cs typeface="Arial"/>
              </a:rPr>
              <a:t>Sampling since 2001 at </a:t>
            </a:r>
            <a:br>
              <a:rPr lang="en-US" sz="3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000" dirty="0" smtClean="0">
                <a:solidFill>
                  <a:srgbClr val="000000"/>
                </a:solidFill>
                <a:latin typeface="Arial"/>
                <a:cs typeface="Arial"/>
              </a:rPr>
              <a:t>low- and high altitude sites</a:t>
            </a:r>
            <a:br>
              <a:rPr lang="en-US" sz="3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000" dirty="0" smtClean="0">
                <a:solidFill>
                  <a:srgbClr val="000000"/>
                </a:solidFill>
                <a:latin typeface="Arial"/>
                <a:cs typeface="Arial"/>
              </a:rPr>
              <a:t>in South America</a:t>
            </a:r>
          </a:p>
        </p:txBody>
      </p:sp>
      <p:pic>
        <p:nvPicPr>
          <p:cNvPr id="4" name="Picture 7" descr="western-sa-colored-by-coun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03" y="402201"/>
            <a:ext cx="2749973" cy="64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50386" y="2090014"/>
            <a:ext cx="5806249" cy="3479700"/>
            <a:chOff x="550386" y="2090014"/>
            <a:chExt cx="5806249" cy="3479700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555603" y="2090014"/>
              <a:ext cx="5801032" cy="3479700"/>
              <a:chOff x="468351" y="2090013"/>
              <a:chExt cx="6163440" cy="3697086"/>
            </a:xfrm>
          </p:grpSpPr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468351" y="2090013"/>
                <a:ext cx="6163440" cy="3697086"/>
                <a:chOff x="-696875" y="2107530"/>
                <a:chExt cx="6859814" cy="4114800"/>
              </a:xfrm>
            </p:grpSpPr>
            <p:grpSp>
              <p:nvGrpSpPr>
                <p:cNvPr id="18" name="Group 17"/>
                <p:cNvGrpSpPr>
                  <a:grpSpLocks noChangeAspect="1"/>
                </p:cNvGrpSpPr>
                <p:nvPr/>
              </p:nvGrpSpPr>
              <p:grpSpPr>
                <a:xfrm>
                  <a:off x="-696875" y="2107530"/>
                  <a:ext cx="6859814" cy="4114800"/>
                  <a:chOff x="-1953829" y="1844760"/>
                  <a:chExt cx="7578210" cy="4545723"/>
                </a:xfrm>
              </p:grpSpPr>
              <p:pic>
                <p:nvPicPr>
                  <p:cNvPr id="17" name="Picture 16" descr="Parque.Nacional.Los.Glaciares.1.1998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92616" y="1844760"/>
                    <a:ext cx="2286000" cy="1535906"/>
                  </a:xfrm>
                  <a:prstGeom prst="rect">
                    <a:avLst/>
                  </a:prstGeom>
                  <a:ln>
                    <a:solidFill>
                      <a:srgbClr val="FFFFFF"/>
                    </a:solidFill>
                  </a:ln>
                </p:spPr>
              </p:pic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-1953829" y="1844760"/>
                    <a:ext cx="7578210" cy="4545723"/>
                    <a:chOff x="-1953829" y="1844760"/>
                    <a:chExt cx="7578210" cy="4545723"/>
                  </a:xfrm>
                </p:grpSpPr>
                <p:pic>
                  <p:nvPicPr>
                    <p:cNvPr id="10" name="Picture 9" descr="IMG_0405.jp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83850" y="4867800"/>
                      <a:ext cx="2286000" cy="1520279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  <p:pic>
                  <p:nvPicPr>
                    <p:cNvPr id="8" name="Picture 7" descr="IMG_1535.jp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30559" y="3356280"/>
                      <a:ext cx="2286000" cy="1520279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  <p:pic>
                  <p:nvPicPr>
                    <p:cNvPr id="6" name="Picture 5" descr="IMG_0218.jpg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9963" y="4104483"/>
                      <a:ext cx="1520280" cy="2286000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  <p:pic>
                  <p:nvPicPr>
                    <p:cNvPr id="7" name="Picture 6" descr="IMG_0226.jp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38381" y="1844760"/>
                      <a:ext cx="2286000" cy="1520279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  <p:pic>
                  <p:nvPicPr>
                    <p:cNvPr id="9" name="Picture 8" descr="IMG_0403.jpg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31318" y="4867800"/>
                      <a:ext cx="2285999" cy="1520278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  <p:pic>
                  <p:nvPicPr>
                    <p:cNvPr id="11" name="Picture 10" descr="IMG_0157.jpg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9963" y="1844760"/>
                      <a:ext cx="1520279" cy="2286000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  <p:pic>
                  <p:nvPicPr>
                    <p:cNvPr id="13" name="Picture 12" descr="IMG_2797.jpg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953829" y="3365038"/>
                      <a:ext cx="2286000" cy="1520278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</p:grpSp>
            </p:grpSp>
            <p:pic>
              <p:nvPicPr>
                <p:cNvPr id="19" name="Picture 18" descr="IMG_2948.jpg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93229" y="2108664"/>
                  <a:ext cx="2075688" cy="138041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</p:grpSp>
          <p:pic>
            <p:nvPicPr>
              <p:cNvPr id="23" name="Picture 22" descr="IMG_2513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6414" y="3316895"/>
                <a:ext cx="1865376" cy="1240548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</p:grpSp>
        <p:pic>
          <p:nvPicPr>
            <p:cNvPr id="12" name="Picture 11" descr="IMG_4093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86" y="4400926"/>
              <a:ext cx="1755648" cy="116757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0940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95" y="168657"/>
            <a:ext cx="3953725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8479"/>
            <a:ext cx="51385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Data from different points in the O</a:t>
            </a:r>
            <a:r>
              <a:rPr lang="en-US" sz="3400" baseline="-25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2</a:t>
            </a:r>
            <a:r>
              <a:rPr lang="en-US" sz="3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 Transport Cascade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30860"/>
            <a:ext cx="4543595" cy="514513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Hemoglobin polymorphism</a:t>
            </a:r>
            <a:r>
              <a:rPr lang="en-US" sz="2000" dirty="0"/>
              <a:t>, parallel evolution, and genome-wide </a:t>
            </a:r>
            <a:r>
              <a:rPr lang="en-US" sz="2000" dirty="0" smtClean="0"/>
              <a:t>scans as evidence for natural selection</a:t>
            </a:r>
          </a:p>
          <a:p>
            <a:endParaRPr lang="en-US" sz="1000" dirty="0" smtClean="0"/>
          </a:p>
          <a:p>
            <a:r>
              <a:rPr lang="en-US" sz="2000" dirty="0" smtClean="0"/>
              <a:t>Experimental tests of Hb-O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affinity</a:t>
            </a:r>
          </a:p>
          <a:p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Blood-O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capacity (erythropoiesis)</a:t>
            </a:r>
          </a:p>
          <a:p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Hypoxic </a:t>
            </a:r>
            <a:r>
              <a:rPr lang="en-US" sz="2000" dirty="0" err="1" smtClean="0">
                <a:solidFill>
                  <a:srgbClr val="000000"/>
                </a:solidFill>
              </a:rPr>
              <a:t>ventilatory</a:t>
            </a:r>
            <a:r>
              <a:rPr lang="en-US" sz="2000" dirty="0" smtClean="0">
                <a:solidFill>
                  <a:srgbClr val="000000"/>
                </a:solidFill>
              </a:rPr>
              <a:t> response (HVR)</a:t>
            </a:r>
          </a:p>
          <a:p>
            <a:pPr marL="0" indent="0">
              <a:buNone/>
            </a:pPr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Metabolism &amp; enzyme activity</a:t>
            </a:r>
          </a:p>
        </p:txBody>
      </p:sp>
    </p:spTree>
    <p:extLst>
      <p:ext uri="{BB962C8B-B14F-4D97-AF65-F5344CB8AC3E}">
        <p14:creationId xmlns:p14="http://schemas.microsoft.com/office/powerpoint/2010/main" val="70639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95" y="168657"/>
            <a:ext cx="3953725" cy="6437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68479"/>
            <a:ext cx="51385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General questions to ask among comparisons of different species.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30860"/>
            <a:ext cx="4543595" cy="514513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Is selection strong or weak?</a:t>
            </a:r>
          </a:p>
          <a:p>
            <a:endParaRPr lang="en-US" sz="1000" dirty="0"/>
          </a:p>
          <a:p>
            <a:r>
              <a:rPr lang="en-US" sz="2000" dirty="0" smtClean="0"/>
              <a:t>Is selection fast acting or slow acting?</a:t>
            </a:r>
          </a:p>
          <a:p>
            <a:endParaRPr lang="en-US" sz="1000" dirty="0"/>
          </a:p>
          <a:p>
            <a:r>
              <a:rPr lang="en-US" sz="2000" dirty="0" smtClean="0"/>
              <a:t>Are the results uniform across species or more idiosyncratic? [</a:t>
            </a:r>
            <a:r>
              <a:rPr lang="en-US" sz="2000" i="1" dirty="0" smtClean="0">
                <a:latin typeface="Times"/>
                <a:cs typeface="Times"/>
              </a:rPr>
              <a:t>Is there a predictable pattern?</a:t>
            </a:r>
            <a:r>
              <a:rPr lang="en-US" sz="2000" dirty="0" smtClean="0"/>
              <a:t>]</a:t>
            </a:r>
          </a:p>
          <a:p>
            <a:endParaRPr lang="en-US" sz="1000" dirty="0"/>
          </a:p>
          <a:p>
            <a:r>
              <a:rPr lang="en-US" sz="2000" dirty="0" smtClean="0"/>
              <a:t>Are some trait variations due to plasticity instead of genotypic adaptation?</a:t>
            </a:r>
          </a:p>
          <a:p>
            <a:pPr marL="0" indent="0">
              <a:buNone/>
            </a:pP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31576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Data Sets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2996"/>
            <a:ext cx="8229600" cy="4525963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olymorphism</a:t>
            </a:r>
            <a:r>
              <a:rPr lang="en-US" dirty="0"/>
              <a:t>, parallel evolution, and genome-wide </a:t>
            </a:r>
            <a:r>
              <a:rPr lang="en-US" dirty="0" smtClean="0"/>
              <a:t>scans as evidence for natural selection on hemoglobin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n5551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3" y="3413837"/>
            <a:ext cx="3128210" cy="20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9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03584" y="1553712"/>
            <a:ext cx="54482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Lowland/highland populations mostly fixed for different </a:t>
            </a:r>
            <a:r>
              <a:rPr lang="en-US" sz="1400" dirty="0" err="1" smtClean="0">
                <a:latin typeface="Arial"/>
                <a:cs typeface="Arial"/>
              </a:rPr>
              <a:t>Hb</a:t>
            </a:r>
            <a:r>
              <a:rPr lang="en-US" sz="1400" dirty="0" smtClean="0">
                <a:latin typeface="Arial"/>
                <a:cs typeface="Arial"/>
              </a:rPr>
              <a:t> alleles.</a:t>
            </a:r>
          </a:p>
          <a:p>
            <a:r>
              <a:rPr lang="en-US" sz="1400" dirty="0" smtClean="0">
                <a:latin typeface="Arial"/>
                <a:cs typeface="Arial"/>
              </a:rPr>
              <a:t>(F</a:t>
            </a:r>
            <a:r>
              <a:rPr lang="en-US" sz="1400" baseline="-25000" dirty="0" smtClean="0">
                <a:latin typeface="Arial"/>
                <a:cs typeface="Arial"/>
              </a:rPr>
              <a:t>ST</a:t>
            </a:r>
            <a:r>
              <a:rPr lang="en-US" sz="1400" dirty="0" smtClean="0">
                <a:latin typeface="Arial"/>
                <a:cs typeface="Arial"/>
              </a:rPr>
              <a:t> highly significant)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The high-altitude population has intermediate frequencies of the derived </a:t>
            </a:r>
            <a:r>
              <a:rPr lang="en-US" sz="1400" dirty="0" err="1" smtClean="0">
                <a:latin typeface="Arial"/>
                <a:cs typeface="Arial"/>
              </a:rPr>
              <a:t>Hb</a:t>
            </a:r>
            <a:r>
              <a:rPr lang="en-US" sz="1400" dirty="0" smtClean="0">
                <a:latin typeface="Arial"/>
                <a:cs typeface="Arial"/>
              </a:rPr>
              <a:t> alleles.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Most high-altitude individuals are heterozygous for the </a:t>
            </a:r>
            <a:r>
              <a:rPr lang="en-US" sz="1400" dirty="0" err="1" smtClean="0">
                <a:latin typeface="Arial"/>
                <a:cs typeface="Arial"/>
              </a:rPr>
              <a:t>Hb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polymorphism (F</a:t>
            </a:r>
            <a:r>
              <a:rPr lang="en-US" sz="1400" baseline="-25000" dirty="0">
                <a:latin typeface="Arial"/>
                <a:cs typeface="Arial"/>
              </a:rPr>
              <a:t>ST</a:t>
            </a:r>
            <a:r>
              <a:rPr lang="en-US" sz="1400" dirty="0">
                <a:latin typeface="Arial"/>
                <a:cs typeface="Arial"/>
              </a:rPr>
              <a:t> highly significant</a:t>
            </a:r>
            <a:r>
              <a:rPr lang="en-US" sz="1400" dirty="0" smtClean="0">
                <a:latin typeface="Arial"/>
                <a:cs typeface="Arial"/>
              </a:rPr>
              <a:t>).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The highland population has rare private </a:t>
            </a:r>
            <a:r>
              <a:rPr lang="en-US" sz="1400" dirty="0" err="1" smtClean="0">
                <a:latin typeface="Arial"/>
                <a:cs typeface="Arial"/>
              </a:rPr>
              <a:t>Hb</a:t>
            </a:r>
            <a:r>
              <a:rPr lang="en-US" sz="1400" dirty="0" smtClean="0">
                <a:latin typeface="Arial"/>
                <a:cs typeface="Arial"/>
              </a:rPr>
              <a:t> alleles.</a:t>
            </a:r>
          </a:p>
          <a:p>
            <a:r>
              <a:rPr lang="en-US" sz="1400" dirty="0">
                <a:latin typeface="Arial"/>
                <a:cs typeface="Arial"/>
              </a:rPr>
              <a:t>(F</a:t>
            </a:r>
            <a:r>
              <a:rPr lang="en-US" sz="1400" baseline="-25000" dirty="0">
                <a:latin typeface="Arial"/>
                <a:cs typeface="Arial"/>
              </a:rPr>
              <a:t>ST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not usually </a:t>
            </a:r>
            <a:r>
              <a:rPr lang="en-US" sz="1400" dirty="0">
                <a:latin typeface="Arial"/>
                <a:cs typeface="Arial"/>
              </a:rPr>
              <a:t>significant)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5758610" y="1484652"/>
            <a:ext cx="1828800" cy="915194"/>
            <a:chOff x="5519392" y="2795812"/>
            <a:chExt cx="1828800" cy="915194"/>
          </a:xfrm>
        </p:grpSpPr>
        <p:sp>
          <p:nvSpPr>
            <p:cNvPr id="10" name="Rounded Rectangle 9"/>
            <p:cNvSpPr/>
            <p:nvPr/>
          </p:nvSpPr>
          <p:spPr>
            <a:xfrm>
              <a:off x="5519392" y="2795812"/>
              <a:ext cx="1828800" cy="9144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11" name="Straight Connector 10"/>
            <p:cNvCxnSpPr>
              <a:stCxn id="10" idx="0"/>
              <a:endCxn id="10" idx="2"/>
            </p:cNvCxnSpPr>
            <p:nvPr/>
          </p:nvCxnSpPr>
          <p:spPr>
            <a:xfrm rot="16200000" flipH="1">
              <a:off x="5976592" y="3253012"/>
              <a:ext cx="914400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7048621" y="2895864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674032" y="3106284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7070903" y="3441564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948352" y="3175444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6744240" y="3450384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516796" y="2895864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30" name="Chord 29"/>
            <p:cNvSpPr>
              <a:spLocks noChangeAspect="1"/>
            </p:cNvSpPr>
            <p:nvPr/>
          </p:nvSpPr>
          <p:spPr>
            <a:xfrm>
              <a:off x="6754331" y="2843342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31" name="Chord 30"/>
            <p:cNvSpPr>
              <a:spLocks noChangeAspect="1"/>
            </p:cNvSpPr>
            <p:nvPr/>
          </p:nvSpPr>
          <p:spPr>
            <a:xfrm flipH="1">
              <a:off x="6754583" y="2843223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6505655" y="3322584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flipV="1">
              <a:off x="6148086" y="340901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flipV="1">
              <a:off x="5773497" y="319859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flipV="1">
              <a:off x="6170368" y="286331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flipV="1">
              <a:off x="6047817" y="312943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flipV="1">
              <a:off x="5843705" y="285449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flipV="1">
              <a:off x="5616261" y="340901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8" name="Chord 27"/>
            <p:cNvSpPr>
              <a:spLocks noChangeAspect="1"/>
            </p:cNvSpPr>
            <p:nvPr/>
          </p:nvSpPr>
          <p:spPr>
            <a:xfrm flipH="1" flipV="1">
              <a:off x="5854048" y="3461656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9" name="Chord 28"/>
            <p:cNvSpPr>
              <a:spLocks noChangeAspect="1"/>
            </p:cNvSpPr>
            <p:nvPr/>
          </p:nvSpPr>
          <p:spPr>
            <a:xfrm flipV="1">
              <a:off x="5853796" y="3461775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flipV="1">
              <a:off x="5605120" y="298229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757816" y="3869418"/>
            <a:ext cx="1828800" cy="915194"/>
            <a:chOff x="8230455" y="4879183"/>
            <a:chExt cx="1828800" cy="915194"/>
          </a:xfrm>
        </p:grpSpPr>
        <p:sp>
          <p:nvSpPr>
            <p:cNvPr id="39" name="Rounded Rectangle 38"/>
            <p:cNvSpPr/>
            <p:nvPr/>
          </p:nvSpPr>
          <p:spPr>
            <a:xfrm>
              <a:off x="8230455" y="4879183"/>
              <a:ext cx="1828800" cy="9144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40" name="Straight Connector 39"/>
            <p:cNvCxnSpPr>
              <a:stCxn id="39" idx="0"/>
              <a:endCxn id="39" idx="2"/>
            </p:cNvCxnSpPr>
            <p:nvPr/>
          </p:nvCxnSpPr>
          <p:spPr>
            <a:xfrm rot="16200000" flipH="1">
              <a:off x="8687655" y="5336383"/>
              <a:ext cx="914400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9759684" y="497923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9385095" y="518965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9781966" y="552493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9659415" y="525881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9455303" y="553375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9227859" y="497923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7" name="Chord 56"/>
            <p:cNvSpPr>
              <a:spLocks noChangeAspect="1"/>
            </p:cNvSpPr>
            <p:nvPr/>
          </p:nvSpPr>
          <p:spPr>
            <a:xfrm>
              <a:off x="9465394" y="4926713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8" name="Chord 57"/>
            <p:cNvSpPr>
              <a:spLocks noChangeAspect="1"/>
            </p:cNvSpPr>
            <p:nvPr/>
          </p:nvSpPr>
          <p:spPr>
            <a:xfrm flipH="1">
              <a:off x="9465646" y="4926594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9216718" y="5405955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flipV="1">
              <a:off x="8859149" y="5492386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flipV="1">
              <a:off x="8484560" y="5281966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flipV="1">
              <a:off x="8881431" y="4946686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flipV="1">
              <a:off x="8758880" y="5212806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flipV="1">
              <a:off x="8554768" y="4937866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flipV="1">
              <a:off x="8327324" y="5492386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flipV="1">
              <a:off x="8316183" y="5065666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flipV="1">
              <a:off x="8609914" y="5547082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759404" y="2692958"/>
            <a:ext cx="1828800" cy="915194"/>
            <a:chOff x="8228967" y="3839006"/>
            <a:chExt cx="1828800" cy="915194"/>
          </a:xfrm>
        </p:grpSpPr>
        <p:sp>
          <p:nvSpPr>
            <p:cNvPr id="66" name="Rounded Rectangle 65"/>
            <p:cNvSpPr/>
            <p:nvPr/>
          </p:nvSpPr>
          <p:spPr>
            <a:xfrm>
              <a:off x="8228967" y="3839006"/>
              <a:ext cx="1828800" cy="9144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67" name="Straight Connector 66"/>
            <p:cNvCxnSpPr>
              <a:stCxn id="66" idx="0"/>
              <a:endCxn id="66" idx="2"/>
            </p:cNvCxnSpPr>
            <p:nvPr/>
          </p:nvCxnSpPr>
          <p:spPr>
            <a:xfrm rot="16200000" flipH="1">
              <a:off x="8686167" y="4296206"/>
              <a:ext cx="914400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9758196" y="3939058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9657927" y="4218638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9453815" y="4493578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0" name="Chord 89"/>
            <p:cNvSpPr>
              <a:spLocks noChangeAspect="1"/>
            </p:cNvSpPr>
            <p:nvPr/>
          </p:nvSpPr>
          <p:spPr>
            <a:xfrm>
              <a:off x="9463906" y="3886536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1" name="Chord 90"/>
            <p:cNvSpPr>
              <a:spLocks noChangeAspect="1"/>
            </p:cNvSpPr>
            <p:nvPr/>
          </p:nvSpPr>
          <p:spPr>
            <a:xfrm flipH="1">
              <a:off x="9464158" y="3886417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9215230" y="4365778"/>
              <a:ext cx="182880" cy="1828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 flipV="1">
              <a:off x="8857661" y="4452209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 flipV="1">
              <a:off x="8483072" y="4241789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 flipV="1">
              <a:off x="8879943" y="3906509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 flipV="1">
              <a:off x="8757392" y="4172629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 flipV="1">
              <a:off x="8553280" y="3897689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 flipV="1">
              <a:off x="8325836" y="4452209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 flipV="1">
              <a:off x="8314695" y="4025489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 flipV="1">
              <a:off x="8587979" y="4482438"/>
              <a:ext cx="182880" cy="18288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8" name="Chord 87"/>
            <p:cNvSpPr>
              <a:spLocks noChangeAspect="1"/>
            </p:cNvSpPr>
            <p:nvPr/>
          </p:nvSpPr>
          <p:spPr>
            <a:xfrm flipH="1">
              <a:off x="9745748" y="4465028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9" name="Chord 88"/>
            <p:cNvSpPr>
              <a:spLocks noChangeAspect="1"/>
            </p:cNvSpPr>
            <p:nvPr/>
          </p:nvSpPr>
          <p:spPr>
            <a:xfrm>
              <a:off x="9745496" y="4464909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6" name="Chord 85"/>
            <p:cNvSpPr>
              <a:spLocks noChangeAspect="1"/>
            </p:cNvSpPr>
            <p:nvPr/>
          </p:nvSpPr>
          <p:spPr>
            <a:xfrm>
              <a:off x="9392455" y="4150349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7" name="Chord 86"/>
            <p:cNvSpPr>
              <a:spLocks noChangeAspect="1"/>
            </p:cNvSpPr>
            <p:nvPr/>
          </p:nvSpPr>
          <p:spPr>
            <a:xfrm flipH="1">
              <a:off x="9392707" y="4150230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4" name="Chord 83"/>
            <p:cNvSpPr>
              <a:spLocks noChangeAspect="1"/>
            </p:cNvSpPr>
            <p:nvPr/>
          </p:nvSpPr>
          <p:spPr>
            <a:xfrm flipH="1">
              <a:off x="9178716" y="3939177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5" name="Chord 84"/>
            <p:cNvSpPr>
              <a:spLocks noChangeAspect="1"/>
            </p:cNvSpPr>
            <p:nvPr/>
          </p:nvSpPr>
          <p:spPr>
            <a:xfrm>
              <a:off x="9178464" y="3939058"/>
              <a:ext cx="182628" cy="182761"/>
            </a:xfrm>
            <a:prstGeom prst="chord">
              <a:avLst>
                <a:gd name="adj1" fmla="val 5381883"/>
                <a:gd name="adj2" fmla="val 16200000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03583" y="274638"/>
            <a:ext cx="8583217" cy="1143000"/>
          </a:xfrm>
        </p:spPr>
        <p:txBody>
          <a:bodyPr anchor="t">
            <a:noAutofit/>
          </a:bodyPr>
          <a:lstStyle/>
          <a:p>
            <a:pPr algn="l"/>
            <a:r>
              <a:rPr lang="en-US" sz="2800" dirty="0" smtClean="0">
                <a:latin typeface="Arial"/>
                <a:cs typeface="Arial"/>
              </a:rPr>
              <a:t>Three patterns of </a:t>
            </a:r>
            <a:r>
              <a:rPr lang="en-US" sz="2800" dirty="0" err="1" smtClean="0">
                <a:latin typeface="Arial"/>
                <a:cs typeface="Arial"/>
              </a:rPr>
              <a:t>Hb</a:t>
            </a:r>
            <a:r>
              <a:rPr lang="en-US" sz="2800" dirty="0" smtClean="0">
                <a:latin typeface="Arial"/>
                <a:cs typeface="Arial"/>
              </a:rPr>
              <a:t> polymorphism in Andean ducks as calculated by F</a:t>
            </a:r>
            <a:r>
              <a:rPr lang="en-US" sz="2800" baseline="-25000" dirty="0" smtClean="0">
                <a:latin typeface="Arial"/>
                <a:cs typeface="Arial"/>
              </a:rPr>
              <a:t>ST</a:t>
            </a:r>
            <a:endParaRPr lang="en-US" sz="2800" baseline="-25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52080" y="1757983"/>
            <a:ext cx="151281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High </a:t>
            </a:r>
            <a:r>
              <a:rPr lang="en-US" sz="1400" i="1" dirty="0" smtClean="0">
                <a:latin typeface="Arial"/>
                <a:cs typeface="Arial"/>
              </a:rPr>
              <a:t>F</a:t>
            </a:r>
            <a:r>
              <a:rPr lang="en-US" sz="1400" i="1" baseline="-25000" dirty="0" smtClean="0">
                <a:latin typeface="Arial"/>
                <a:cs typeface="Arial"/>
              </a:rPr>
              <a:t>ST</a:t>
            </a:r>
          </a:p>
          <a:p>
            <a:endParaRPr lang="en-US" sz="1400" baseline="-250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Intermediate </a:t>
            </a:r>
            <a:r>
              <a:rPr lang="en-US" sz="1400" i="1" dirty="0" smtClean="0">
                <a:latin typeface="Arial"/>
                <a:cs typeface="Arial"/>
              </a:rPr>
              <a:t>F</a:t>
            </a:r>
            <a:r>
              <a:rPr lang="en-US" sz="1400" i="1" baseline="-25000" dirty="0" smtClean="0">
                <a:latin typeface="Arial"/>
                <a:cs typeface="Arial"/>
              </a:rPr>
              <a:t>ST</a:t>
            </a:r>
          </a:p>
          <a:p>
            <a:endParaRPr lang="en-US" sz="1400" baseline="-250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Low </a:t>
            </a:r>
            <a:r>
              <a:rPr lang="en-US" sz="1400" i="1" dirty="0" smtClean="0">
                <a:latin typeface="Arial"/>
                <a:cs typeface="Arial"/>
              </a:rPr>
              <a:t>F</a:t>
            </a:r>
            <a:r>
              <a:rPr lang="en-US" sz="1400" i="1" baseline="-25000" dirty="0" smtClean="0">
                <a:latin typeface="Arial"/>
                <a:cs typeface="Arial"/>
              </a:rPr>
              <a:t>ST</a:t>
            </a:r>
          </a:p>
          <a:p>
            <a:endParaRPr lang="en-US" sz="1400" baseline="-25000" dirty="0">
              <a:latin typeface="Arial"/>
              <a:cs typeface="Arial"/>
            </a:endParaRPr>
          </a:p>
        </p:txBody>
      </p:sp>
      <p:pic>
        <p:nvPicPr>
          <p:cNvPr id="128" name="Picture 127" descr="prof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900" y="5105707"/>
            <a:ext cx="1828800" cy="1007967"/>
          </a:xfrm>
          <a:prstGeom prst="rect">
            <a:avLst/>
          </a:prstGeom>
        </p:spPr>
      </p:pic>
      <p:cxnSp>
        <p:nvCxnSpPr>
          <p:cNvPr id="134" name="Straight Connector 133"/>
          <p:cNvCxnSpPr/>
          <p:nvPr/>
        </p:nvCxnSpPr>
        <p:spPr>
          <a:xfrm rot="5400000">
            <a:off x="5309696" y="5587978"/>
            <a:ext cx="1007967" cy="1588"/>
          </a:xfrm>
          <a:prstGeom prst="line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5812091" y="6091962"/>
            <a:ext cx="1754403" cy="1588"/>
          </a:xfrm>
          <a:prstGeom prst="line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 Box 1040"/>
          <p:cNvSpPr txBox="1">
            <a:spLocks noChangeArrowheads="1"/>
          </p:cNvSpPr>
          <p:nvPr/>
        </p:nvSpPr>
        <p:spPr bwMode="auto">
          <a:xfrm>
            <a:off x="5371098" y="5748092"/>
            <a:ext cx="527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latin typeface="Arial"/>
                <a:cs typeface="Arial"/>
              </a:rPr>
              <a:t>1000</a:t>
            </a:r>
          </a:p>
        </p:txBody>
      </p:sp>
      <p:sp>
        <p:nvSpPr>
          <p:cNvPr id="139" name="Text Box 1041"/>
          <p:cNvSpPr txBox="1">
            <a:spLocks noChangeArrowheads="1"/>
          </p:cNvSpPr>
          <p:nvPr/>
        </p:nvSpPr>
        <p:spPr bwMode="auto">
          <a:xfrm>
            <a:off x="5371098" y="5547446"/>
            <a:ext cx="527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/>
                <a:cs typeface="Arial"/>
              </a:rPr>
              <a:t>2000</a:t>
            </a:r>
          </a:p>
        </p:txBody>
      </p:sp>
      <p:sp>
        <p:nvSpPr>
          <p:cNvPr id="140" name="Text Box 1042"/>
          <p:cNvSpPr txBox="1">
            <a:spLocks noChangeArrowheads="1"/>
          </p:cNvSpPr>
          <p:nvPr/>
        </p:nvSpPr>
        <p:spPr bwMode="auto">
          <a:xfrm>
            <a:off x="5371098" y="5346178"/>
            <a:ext cx="527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Arial"/>
                <a:cs typeface="Arial"/>
              </a:rPr>
              <a:t>3000</a:t>
            </a:r>
          </a:p>
        </p:txBody>
      </p:sp>
      <p:sp>
        <p:nvSpPr>
          <p:cNvPr id="141" name="Text Box 1043"/>
          <p:cNvSpPr txBox="1">
            <a:spLocks noChangeArrowheads="1"/>
          </p:cNvSpPr>
          <p:nvPr/>
        </p:nvSpPr>
        <p:spPr bwMode="auto">
          <a:xfrm>
            <a:off x="5371098" y="5144911"/>
            <a:ext cx="527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latin typeface="Arial"/>
                <a:cs typeface="Arial"/>
              </a:rPr>
              <a:t>4000</a:t>
            </a:r>
          </a:p>
        </p:txBody>
      </p:sp>
      <p:sp>
        <p:nvSpPr>
          <p:cNvPr id="142" name="Text Box 1044"/>
          <p:cNvSpPr txBox="1">
            <a:spLocks noChangeArrowheads="1"/>
          </p:cNvSpPr>
          <p:nvPr/>
        </p:nvSpPr>
        <p:spPr bwMode="auto">
          <a:xfrm>
            <a:off x="5371098" y="4941159"/>
            <a:ext cx="527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latin typeface="Arial"/>
                <a:cs typeface="Arial"/>
              </a:rPr>
              <a:t>5000</a:t>
            </a:r>
          </a:p>
        </p:txBody>
      </p:sp>
      <p:sp>
        <p:nvSpPr>
          <p:cNvPr id="143" name="Text Box 1048"/>
          <p:cNvSpPr txBox="1">
            <a:spLocks noChangeArrowheads="1"/>
          </p:cNvSpPr>
          <p:nvPr/>
        </p:nvSpPr>
        <p:spPr bwMode="auto">
          <a:xfrm>
            <a:off x="4320298" y="5357656"/>
            <a:ext cx="1074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Elevation (</a:t>
            </a:r>
            <a:r>
              <a:rPr lang="en-US" sz="1200" dirty="0" err="1" smtClean="0">
                <a:latin typeface="Arial"/>
                <a:cs typeface="Arial"/>
              </a:rPr>
              <a:t>m</a:t>
            </a:r>
            <a:r>
              <a:rPr lang="en-US" sz="1200" dirty="0" smtClean="0">
                <a:latin typeface="Arial"/>
                <a:cs typeface="Arial"/>
              </a:rPr>
              <a:t>)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715047" y="5053114"/>
            <a:ext cx="2950079" cy="1032601"/>
            <a:chOff x="507443" y="5550564"/>
            <a:chExt cx="2950079" cy="1032601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2821053" y="5550564"/>
              <a:ext cx="457200" cy="457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757675" y="555056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379996" y="5751832"/>
              <a:ext cx="1221235" cy="158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507443" y="6059945"/>
              <a:ext cx="9330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Ancestral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allele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654210" y="6053602"/>
              <a:ext cx="8033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Derived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allele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8021" y="6305891"/>
            <a:ext cx="8967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Note: F</a:t>
            </a:r>
            <a:r>
              <a:rPr lang="en-US" sz="1400" baseline="-25000" dirty="0" smtClean="0">
                <a:latin typeface="Arial"/>
                <a:cs typeface="Arial"/>
              </a:rPr>
              <a:t>ST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is bounded by 0 and 1 (0 = no </a:t>
            </a:r>
            <a:r>
              <a:rPr lang="en-US" sz="1400" dirty="0" smtClean="0">
                <a:latin typeface="Arial"/>
                <a:cs typeface="Arial"/>
              </a:rPr>
              <a:t>allele frequency difference, </a:t>
            </a:r>
            <a:r>
              <a:rPr lang="en-US" sz="1400" dirty="0">
                <a:latin typeface="Arial"/>
                <a:cs typeface="Arial"/>
              </a:rPr>
              <a:t>1 = </a:t>
            </a:r>
            <a:r>
              <a:rPr lang="en-US" sz="1400" dirty="0" smtClean="0">
                <a:latin typeface="Arial"/>
                <a:cs typeface="Arial"/>
              </a:rPr>
              <a:t>populations fixed </a:t>
            </a:r>
            <a:r>
              <a:rPr lang="en-US" sz="1400" dirty="0">
                <a:latin typeface="Arial"/>
                <a:cs typeface="Arial"/>
              </a:rPr>
              <a:t>for different alleles).</a:t>
            </a:r>
          </a:p>
        </p:txBody>
      </p:sp>
    </p:spTree>
    <p:extLst>
      <p:ext uri="{BB962C8B-B14F-4D97-AF65-F5344CB8AC3E}">
        <p14:creationId xmlns:p14="http://schemas.microsoft.com/office/powerpoint/2010/main" val="26336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fig1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809648"/>
            <a:ext cx="9086850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3583" y="-148650"/>
            <a:ext cx="8853092" cy="1143000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Arial"/>
                <a:cs typeface="Arial"/>
              </a:rPr>
              <a:t>F</a:t>
            </a:r>
            <a:r>
              <a:rPr lang="en-US" sz="2600" baseline="-25000" dirty="0" smtClean="0">
                <a:latin typeface="Arial"/>
                <a:cs typeface="Arial"/>
              </a:rPr>
              <a:t>ST</a:t>
            </a:r>
            <a:r>
              <a:rPr lang="en-US" sz="2600" dirty="0" smtClean="0">
                <a:latin typeface="Arial"/>
                <a:cs typeface="Arial"/>
              </a:rPr>
              <a:t> for </a:t>
            </a:r>
            <a:r>
              <a:rPr lang="en-US" sz="2600" dirty="0" smtClean="0">
                <a:latin typeface="Symbol" charset="2"/>
                <a:cs typeface="Symbol" charset="2"/>
              </a:rPr>
              <a:t>a</a:t>
            </a:r>
            <a:r>
              <a:rPr lang="en-US" sz="2600" dirty="0" smtClean="0">
                <a:latin typeface="Arial"/>
                <a:cs typeface="Arial"/>
              </a:rPr>
              <a:t>-and </a:t>
            </a:r>
            <a:r>
              <a:rPr lang="en-US" sz="2600" dirty="0" smtClean="0">
                <a:latin typeface="Symbol" charset="2"/>
                <a:cs typeface="Symbol" charset="2"/>
              </a:rPr>
              <a:t>b</a:t>
            </a:r>
            <a:r>
              <a:rPr lang="en-US" sz="2600" dirty="0" smtClean="0">
                <a:latin typeface="Arial"/>
                <a:cs typeface="Arial"/>
              </a:rPr>
              <a:t>-chain </a:t>
            </a:r>
            <a:r>
              <a:rPr lang="en-US" sz="2600" dirty="0" err="1" smtClean="0">
                <a:latin typeface="Arial"/>
                <a:cs typeface="Arial"/>
              </a:rPr>
              <a:t>HbA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polymorphism in Andean ducks</a:t>
            </a:r>
          </a:p>
        </p:txBody>
      </p:sp>
      <p:sp>
        <p:nvSpPr>
          <p:cNvPr id="307211" name="Rectangle 11"/>
          <p:cNvSpPr>
            <a:spLocks noChangeArrowheads="1"/>
          </p:cNvSpPr>
          <p:nvPr/>
        </p:nvSpPr>
        <p:spPr bwMode="auto">
          <a:xfrm>
            <a:off x="1474788" y="1752934"/>
            <a:ext cx="385762" cy="12366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12" name="Rectangle 12"/>
          <p:cNvSpPr>
            <a:spLocks noChangeArrowheads="1"/>
          </p:cNvSpPr>
          <p:nvPr/>
        </p:nvSpPr>
        <p:spPr bwMode="auto">
          <a:xfrm>
            <a:off x="3194050" y="1751346"/>
            <a:ext cx="382588" cy="2430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4911725" y="1451309"/>
            <a:ext cx="374650" cy="27289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14" name="Rectangle 14"/>
          <p:cNvSpPr>
            <a:spLocks noChangeArrowheads="1"/>
          </p:cNvSpPr>
          <p:nvPr/>
        </p:nvSpPr>
        <p:spPr bwMode="auto">
          <a:xfrm>
            <a:off x="7991475" y="2054559"/>
            <a:ext cx="381000" cy="21288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15" name="Rectangle 15"/>
          <p:cNvSpPr>
            <a:spLocks noChangeArrowheads="1"/>
          </p:cNvSpPr>
          <p:nvPr/>
        </p:nvSpPr>
        <p:spPr bwMode="auto">
          <a:xfrm>
            <a:off x="7307263" y="2646696"/>
            <a:ext cx="381000" cy="939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16" name="Rectangle 16"/>
          <p:cNvSpPr>
            <a:spLocks noChangeArrowheads="1"/>
          </p:cNvSpPr>
          <p:nvPr/>
        </p:nvSpPr>
        <p:spPr bwMode="auto">
          <a:xfrm>
            <a:off x="4560888" y="2648284"/>
            <a:ext cx="376237" cy="12398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17" name="Rectangle 17"/>
          <p:cNvSpPr>
            <a:spLocks noChangeArrowheads="1"/>
          </p:cNvSpPr>
          <p:nvPr/>
        </p:nvSpPr>
        <p:spPr bwMode="auto">
          <a:xfrm>
            <a:off x="8672513" y="3545221"/>
            <a:ext cx="393700" cy="6365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79388" y="4427560"/>
            <a:ext cx="8777287" cy="18983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Each high-altitude lineage possessed 1 to 5 derived amino acid substitutions that were significantly overrepresented in the highlands.</a:t>
            </a:r>
          </a:p>
          <a:p>
            <a:pPr>
              <a:spcBef>
                <a:spcPct val="0"/>
              </a:spcBef>
              <a:buFont typeface="Wingdings" charset="2"/>
              <a:buChar char="§"/>
            </a:pPr>
            <a:endParaRPr lang="en-US" sz="1000" dirty="0" smtClean="0">
              <a:latin typeface="Arial"/>
              <a:cs typeface="Arial"/>
            </a:endParaRPr>
          </a:p>
          <a:p>
            <a:pPr>
              <a:spcBef>
                <a:spcPct val="0"/>
              </a:spcBef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Many more identical amino acid replacements were observed than were simulated under a neutral coalescent model of </a:t>
            </a:r>
            <a:r>
              <a:rPr lang="en-US" sz="1600" dirty="0" smtClean="0">
                <a:latin typeface="Arial"/>
                <a:cs typeface="Arial"/>
              </a:rPr>
              <a:t>evolution conditioned on the data.</a:t>
            </a:r>
          </a:p>
          <a:p>
            <a:pPr>
              <a:spcBef>
                <a:spcPct val="0"/>
              </a:spcBef>
              <a:buFont typeface="Wingdings" charset="2"/>
              <a:buChar char="§"/>
            </a:pPr>
            <a:endParaRPr lang="en-US" sz="1000" dirty="0" smtClean="0">
              <a:latin typeface="Arial"/>
              <a:cs typeface="Arial"/>
            </a:endParaRPr>
          </a:p>
          <a:p>
            <a:pPr>
              <a:spcBef>
                <a:spcPct val="0"/>
              </a:spcBef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In each case, there is little evidence to suggest that these are ancestral polymorphisms.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735" y="6158053"/>
            <a:ext cx="868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McCracken et al. (2009) Parallel </a:t>
            </a:r>
            <a:r>
              <a:rPr lang="en-US" sz="1400" dirty="0">
                <a:solidFill>
                  <a:srgbClr val="000000"/>
                </a:solidFill>
              </a:rPr>
              <a:t>evolution in the major hemoglobin genes of eight species of Andean waterfowl. Molecular Ecology 18:3992-4005</a:t>
            </a:r>
          </a:p>
        </p:txBody>
      </p:sp>
    </p:spTree>
    <p:extLst>
      <p:ext uri="{BB962C8B-B14F-4D97-AF65-F5344CB8AC3E}">
        <p14:creationId xmlns:p14="http://schemas.microsoft.com/office/powerpoint/2010/main" val="426022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1" grpId="0" animBg="1"/>
      <p:bldP spid="307212" grpId="0" animBg="1"/>
      <p:bldP spid="307213" grpId="0" animBg="1"/>
      <p:bldP spid="307214" grpId="0" animBg="1"/>
      <p:bldP spid="307215" grpId="0" animBg="1"/>
      <p:bldP spid="307216" grpId="0" animBg="1"/>
      <p:bldP spid="3072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cs-aurora-w12-026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04" y="3219900"/>
            <a:ext cx="2750076" cy="1828800"/>
          </a:xfrm>
          <a:prstGeom prst="rect">
            <a:avLst/>
          </a:prstGeom>
        </p:spPr>
      </p:pic>
      <p:pic>
        <p:nvPicPr>
          <p:cNvPr id="17" name="Picture 16" descr="210312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9" y="2990960"/>
            <a:ext cx="3013752" cy="2011680"/>
          </a:xfrm>
          <a:prstGeom prst="rect">
            <a:avLst/>
          </a:prstGeom>
        </p:spPr>
      </p:pic>
      <p:pic>
        <p:nvPicPr>
          <p:cNvPr id="14" name="Picture 13" descr="fpD6C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49" y="1962260"/>
            <a:ext cx="3088030" cy="2057400"/>
          </a:xfrm>
          <a:prstGeom prst="rect">
            <a:avLst/>
          </a:prstGeom>
        </p:spPr>
      </p:pic>
      <p:pic>
        <p:nvPicPr>
          <p:cNvPr id="6" name="Picture 5" descr="midSummerUA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" y="72644"/>
            <a:ext cx="3437594" cy="2286000"/>
          </a:xfrm>
          <a:prstGeom prst="rect">
            <a:avLst/>
          </a:prstGeom>
        </p:spPr>
      </p:pic>
      <p:pic>
        <p:nvPicPr>
          <p:cNvPr id="7" name="Picture 6" descr="u-of-alaska-fairbank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3" y="5214251"/>
            <a:ext cx="1766008" cy="1371600"/>
          </a:xfrm>
          <a:prstGeom prst="rect">
            <a:avLst/>
          </a:prstGeom>
        </p:spPr>
      </p:pic>
      <p:pic>
        <p:nvPicPr>
          <p:cNvPr id="8" name="Picture 7" descr="IABlogo_blue_500_34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11" y="5214251"/>
            <a:ext cx="1976369" cy="1371600"/>
          </a:xfrm>
          <a:prstGeom prst="rect">
            <a:avLst/>
          </a:prstGeom>
        </p:spPr>
      </p:pic>
      <p:pic>
        <p:nvPicPr>
          <p:cNvPr id="9" name="Picture 8" descr="bw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25" y="5854331"/>
            <a:ext cx="1094154" cy="731520"/>
          </a:xfrm>
          <a:prstGeom prst="rect">
            <a:avLst/>
          </a:prstGeom>
        </p:spPr>
      </p:pic>
      <p:pic>
        <p:nvPicPr>
          <p:cNvPr id="10" name="Picture 9" descr="uam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46" y="5886551"/>
            <a:ext cx="698863" cy="640080"/>
          </a:xfrm>
          <a:prstGeom prst="rect">
            <a:avLst/>
          </a:prstGeom>
        </p:spPr>
      </p:pic>
      <p:pic>
        <p:nvPicPr>
          <p:cNvPr id="12" name="Picture 11" descr="museum-log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45" y="5214251"/>
            <a:ext cx="3880821" cy="548640"/>
          </a:xfrm>
          <a:prstGeom prst="rect">
            <a:avLst/>
          </a:prstGeom>
        </p:spPr>
      </p:pic>
      <p:pic>
        <p:nvPicPr>
          <p:cNvPr id="13" name="Picture 12" descr="toolikloon2003basic-300x29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18" y="5854331"/>
            <a:ext cx="754144" cy="731520"/>
          </a:xfrm>
          <a:prstGeom prst="rect">
            <a:avLst/>
          </a:prstGeom>
        </p:spPr>
      </p:pic>
      <p:pic>
        <p:nvPicPr>
          <p:cNvPr id="16" name="Picture 15" descr="UAF-NanookIceSculpture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78" y="529844"/>
            <a:ext cx="307238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0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9" name="Text Box 5"/>
          <p:cNvSpPr txBox="1">
            <a:spLocks noChangeArrowheads="1"/>
          </p:cNvSpPr>
          <p:nvPr/>
        </p:nvSpPr>
        <p:spPr bwMode="auto">
          <a:xfrm>
            <a:off x="176213" y="185738"/>
            <a:ext cx="8504237" cy="48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effectLst/>
                <a:latin typeface="Calibri (headings)"/>
                <a:cs typeface="Calibri (headings)"/>
              </a:rPr>
              <a:t>Similar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 (headings)"/>
                <a:cs typeface="Calibri (headings)"/>
              </a:rPr>
              <a:t>types of amino acid replacements were observed at adjacent sites in the same region of the </a:t>
            </a:r>
            <a:r>
              <a:rPr lang="en-US" sz="1800" b="1" dirty="0" err="1" smtClean="0">
                <a:solidFill>
                  <a:schemeClr val="tx1"/>
                </a:solidFill>
                <a:effectLst/>
                <a:latin typeface="Calibri (headings)"/>
                <a:cs typeface="Calibri (headings)"/>
              </a:rPr>
              <a:t>HbA</a:t>
            </a:r>
            <a:r>
              <a:rPr lang="en-US" sz="1800" b="1" dirty="0" smtClean="0">
                <a:solidFill>
                  <a:schemeClr val="tx1"/>
                </a:solidFill>
                <a:effectLst/>
                <a:latin typeface="Calibri (headings)"/>
                <a:cs typeface="Calibri (headings)"/>
              </a:rPr>
              <a:t> protein.</a:t>
            </a:r>
            <a:endParaRPr lang="en-US" sz="1800" b="1" dirty="0">
              <a:solidFill>
                <a:schemeClr val="tx1"/>
              </a:solidFill>
              <a:effectLst/>
              <a:latin typeface="Calibri (headings)"/>
              <a:cs typeface="Calibri (headings)"/>
            </a:endParaRPr>
          </a:p>
          <a:p>
            <a:endParaRPr lang="en-US" sz="1800" b="1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Five different replacements were located in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adjacent 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sites on the A helix and AB corner of the 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  <a:sym typeface="Symbol" charset="2"/>
              </a:rPr>
              <a:t>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A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subunit, 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and five more occurred on the A and E helices of the 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  <a:sym typeface="Symbol" charset="2"/>
              </a:rPr>
              <a:t>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A subunit. </a:t>
            </a:r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Five </a:t>
            </a:r>
            <a:r>
              <a:rPr lang="en-US" dirty="0" smtClean="0">
                <a:latin typeface="Calibri"/>
                <a:cs typeface="Calibri"/>
              </a:rPr>
              <a:t>other replacements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occurred within van der Waals distance of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organic </a:t>
            </a:r>
            <a:r>
              <a:rPr lang="en-US" dirty="0" smtClean="0">
                <a:latin typeface="Calibri"/>
                <a:cs typeface="Calibri"/>
              </a:rPr>
              <a:t>phosphate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binding sites (</a:t>
            </a:r>
            <a:r>
              <a:rPr lang="en-US" dirty="0" smtClean="0">
                <a:latin typeface="Calibri"/>
                <a:cs typeface="Calibri"/>
              </a:rPr>
              <a:t>IP</a:t>
            </a:r>
            <a:r>
              <a:rPr lang="en-US" baseline="-25000" dirty="0" smtClean="0">
                <a:latin typeface="Calibri"/>
                <a:cs typeface="Calibri"/>
              </a:rPr>
              <a:t>5</a:t>
            </a:r>
            <a:r>
              <a:rPr lang="en-US" dirty="0" smtClean="0">
                <a:latin typeface="Calibri"/>
                <a:cs typeface="Calibri"/>
              </a:rPr>
              <a:t> is the most potent allosteric effector influencing Hb-O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affinity)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.</a:t>
            </a:r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Two pairs of independent amino acid replacements were observed at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different 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  <a:sym typeface="Symbol" charset="2"/>
              </a:rPr>
              <a:t></a:t>
            </a:r>
            <a:r>
              <a:rPr lang="en-US" baseline="3000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1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  <a:sym typeface="Symbol" charset="2"/>
              </a:rPr>
              <a:t></a:t>
            </a:r>
            <a:r>
              <a:rPr lang="en-US" baseline="30000" dirty="0">
                <a:solidFill>
                  <a:schemeClr val="tx1"/>
                </a:solidFill>
                <a:effectLst/>
                <a:latin typeface="Calibri"/>
                <a:cs typeface="Calibri"/>
              </a:rPr>
              <a:t>1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Calibri"/>
                <a:cs typeface="Calibri"/>
              </a:rPr>
              <a:t>intersubunit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contacts, regions that function in the rotational transition from </a:t>
            </a:r>
            <a:r>
              <a:rPr lang="en-US" dirty="0" err="1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deoxy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- to the oxy-state conformation of the protein.</a:t>
            </a:r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More than 1/2 the substitutions in the highland lineages resulted in the acquisition of a serine or threonine amino acid (18 gains versus 2 losses), both of which possess a hydroxyl group that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hydrogen bonds </a:t>
            </a:r>
            <a:r>
              <a:rPr lang="en-US" dirty="0">
                <a:solidFill>
                  <a:schemeClr val="tx1"/>
                </a:solidFill>
                <a:effectLst/>
                <a:latin typeface="Calibri"/>
                <a:cs typeface="Calibri"/>
              </a:rPr>
              <a:t>to polar 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substrates, including inorganic phosphate.</a:t>
            </a:r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  <a:p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9398" y="1936001"/>
            <a:ext cx="8376057" cy="3046988"/>
            <a:chOff x="189398" y="1939658"/>
            <a:chExt cx="8376057" cy="3046988"/>
          </a:xfrm>
        </p:grpSpPr>
        <p:sp>
          <p:nvSpPr>
            <p:cNvPr id="8" name="TextBox 7"/>
            <p:cNvSpPr txBox="1"/>
            <p:nvPr/>
          </p:nvSpPr>
          <p:spPr>
            <a:xfrm>
              <a:off x="189398" y="1939658"/>
              <a:ext cx="6943026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 smtClean="0">
                <a:latin typeface="Symbol" charset="2"/>
                <a:cs typeface="Symbol" charset="2"/>
              </a:endParaRPr>
            </a:p>
            <a:p>
              <a:endParaRPr lang="en-US" sz="2000" dirty="0">
                <a:latin typeface="Symbol" charset="2"/>
                <a:cs typeface="Symbol" charset="2"/>
              </a:endParaRPr>
            </a:p>
            <a:p>
              <a:endParaRPr lang="en-US" sz="2000" dirty="0" smtClean="0">
                <a:latin typeface="Symbol" charset="2"/>
                <a:cs typeface="Symbol" charset="2"/>
              </a:endParaRPr>
            </a:p>
            <a:p>
              <a:endParaRPr lang="en-US" sz="2000" dirty="0">
                <a:latin typeface="Symbol" charset="2"/>
                <a:cs typeface="Symbol" charset="2"/>
              </a:endParaRPr>
            </a:p>
            <a:p>
              <a:endParaRPr lang="en-US" sz="2000" dirty="0" smtClean="0">
                <a:latin typeface="Symbol" charset="2"/>
                <a:cs typeface="Symbol" charset="2"/>
              </a:endParaRPr>
            </a:p>
            <a:p>
              <a:endParaRPr lang="en-US" sz="2000" dirty="0">
                <a:latin typeface="Symbol" charset="2"/>
                <a:cs typeface="Symbol" charset="2"/>
              </a:endParaRPr>
            </a:p>
            <a:p>
              <a:endParaRPr lang="en-US" sz="2000" dirty="0" smtClean="0">
                <a:latin typeface="Symbol" charset="2"/>
                <a:cs typeface="Symbol" charset="2"/>
              </a:endParaRPr>
            </a:p>
            <a:p>
              <a:endParaRPr lang="en-US" sz="2000" dirty="0">
                <a:latin typeface="Symbol" charset="2"/>
                <a:cs typeface="Symbol" charset="2"/>
              </a:endParaRPr>
            </a:p>
            <a:p>
              <a:endParaRPr lang="en-US" sz="1600" dirty="0" smtClean="0">
                <a:latin typeface="Symbol" charset="2"/>
                <a:cs typeface="Symbol" charset="2"/>
              </a:endParaRPr>
            </a:p>
            <a:p>
              <a:r>
                <a:rPr lang="en-US" sz="1600" dirty="0" smtClean="0">
                  <a:latin typeface="Symbol" charset="2"/>
                  <a:cs typeface="Symbol" charset="2"/>
                </a:rPr>
                <a:t>  a</a:t>
              </a:r>
              <a:r>
                <a:rPr lang="en-US" sz="1600" dirty="0" smtClean="0"/>
                <a:t>5, 8, 9, 12, 18                                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b</a:t>
              </a:r>
              <a:r>
                <a:rPr lang="en-US" sz="1600" dirty="0" smtClean="0"/>
                <a:t>13, 14                                                 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b</a:t>
              </a:r>
              <a:r>
                <a:rPr lang="en-US" sz="1600" dirty="0" smtClean="0"/>
                <a:t>62, 69, 73 </a:t>
              </a:r>
              <a:r>
                <a:rPr lang="en-US" sz="1600" b="1" dirty="0" smtClean="0"/>
                <a:t>                                   </a:t>
              </a:r>
              <a:endParaRPr lang="en-US" sz="16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4168" y="2019350"/>
              <a:ext cx="8311287" cy="2428509"/>
              <a:chOff x="254168" y="1128150"/>
              <a:chExt cx="8311287" cy="2428509"/>
            </a:xfrm>
          </p:grpSpPr>
          <p:pic>
            <p:nvPicPr>
              <p:cNvPr id="4" name="Picture 3" descr="HbA-A-helix.16-a5-a8-a9-a12-a18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168" y="1128150"/>
                <a:ext cx="2228881" cy="2414016"/>
              </a:xfrm>
              <a:prstGeom prst="rect">
                <a:avLst/>
              </a:prstGeom>
            </p:spPr>
          </p:pic>
          <p:pic>
            <p:nvPicPr>
              <p:cNvPr id="5" name="Picture 4" descr="HbA-A-Helix-b13-b14.6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2899" y="1128150"/>
                <a:ext cx="2674777" cy="2414016"/>
              </a:xfrm>
              <a:prstGeom prst="rect">
                <a:avLst/>
              </a:prstGeom>
            </p:spPr>
          </p:pic>
          <p:pic>
            <p:nvPicPr>
              <p:cNvPr id="6" name="Picture 5" descr="HbA-E-Helix-b62-b69-b73.4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298" y="1142643"/>
                <a:ext cx="2736157" cy="241401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78277" y="2812469"/>
            <a:ext cx="6172886" cy="2953062"/>
            <a:chOff x="190526" y="2897018"/>
            <a:chExt cx="6172886" cy="2953062"/>
          </a:xfrm>
        </p:grpSpPr>
        <p:pic>
          <p:nvPicPr>
            <p:cNvPr id="12" name="Picture 11" descr="1st-IPP-surface-b4-b86-b94.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38" y="2897018"/>
              <a:ext cx="3095463" cy="2414016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90526" y="2897018"/>
              <a:ext cx="6172886" cy="2953062"/>
              <a:chOff x="190526" y="2897018"/>
              <a:chExt cx="6172886" cy="2953062"/>
            </a:xfrm>
          </p:grpSpPr>
          <p:pic>
            <p:nvPicPr>
              <p:cNvPr id="13" name="Picture 12" descr="a77-2nd-IPP-surface.2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4742" y="2897018"/>
                <a:ext cx="2698670" cy="241401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90526" y="2987758"/>
                <a:ext cx="4275529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r>
                  <a:rPr lang="en-US" sz="1600" dirty="0" smtClean="0">
                    <a:latin typeface="Symbol" charset="2"/>
                    <a:cs typeface="Symbol" charset="2"/>
                  </a:rPr>
                  <a:t>  b</a:t>
                </a:r>
                <a:r>
                  <a:rPr lang="en-US" sz="1600" dirty="0" smtClean="0">
                    <a:latin typeface="Calibri"/>
                    <a:cs typeface="Calibri"/>
                  </a:rPr>
                  <a:t>4, 86, 94, 133                                                 </a:t>
                </a:r>
                <a:r>
                  <a:rPr lang="en-US" sz="1600" dirty="0" smtClean="0">
                    <a:latin typeface="Symbol" charset="2"/>
                    <a:cs typeface="Symbol" charset="2"/>
                  </a:rPr>
                  <a:t>a</a:t>
                </a:r>
                <a:r>
                  <a:rPr lang="en-US" sz="1600" dirty="0" smtClean="0">
                    <a:latin typeface="Calibri"/>
                    <a:cs typeface="Calibri"/>
                  </a:rPr>
                  <a:t>77</a:t>
                </a:r>
                <a:r>
                  <a:rPr lang="en-US" sz="1600" dirty="0" smtClean="0">
                    <a:latin typeface="Symbol" charset="2"/>
                    <a:cs typeface="Symbol" charset="2"/>
                  </a:rPr>
                  <a:t>                                                    </a:t>
                </a:r>
                <a:r>
                  <a:rPr lang="en-US" sz="2000" b="1" dirty="0" smtClean="0">
                    <a:latin typeface="Symbol" charset="2"/>
                    <a:cs typeface="Symbol" charset="2"/>
                  </a:rPr>
                  <a:t> </a:t>
                </a:r>
                <a:endParaRPr lang="en-US" sz="2000" dirty="0">
                  <a:latin typeface="Symbol" charset="2"/>
                  <a:cs typeface="Symbol" charset="2"/>
                </a:endParaRPr>
              </a:p>
            </p:txBody>
          </p:sp>
        </p:grpSp>
      </p:grp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203450" y="1287463"/>
            <a:ext cx="680561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  <a:effectLst/>
            </a:endParaRPr>
          </a:p>
          <a:p>
            <a:endParaRPr lang="en-US">
              <a:solidFill>
                <a:schemeClr val="tx1"/>
              </a:solidFill>
              <a:effectLst/>
            </a:endParaRPr>
          </a:p>
          <a:p>
            <a:endParaRPr lang="en-US">
              <a:solidFill>
                <a:schemeClr val="tx1"/>
              </a:solidFill>
              <a:effectLst/>
            </a:endParaRPr>
          </a:p>
          <a:p>
            <a:endParaRPr lang="en-US">
              <a:solidFill>
                <a:schemeClr val="tx1"/>
              </a:solidFill>
              <a:effectLst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371600" y="4724400"/>
            <a:ext cx="2590800" cy="1417638"/>
            <a:chOff x="3360" y="3168"/>
            <a:chExt cx="1632" cy="893"/>
          </a:xfrm>
        </p:grpSpPr>
        <p:pic>
          <p:nvPicPr>
            <p:cNvPr id="86024" name="Picture 12" descr="Th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60" y="3168"/>
              <a:ext cx="764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5" name="Picture 15" descr="Ser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224" y="3168"/>
              <a:ext cx="768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26" name="Rectangle 17"/>
            <p:cNvSpPr>
              <a:spLocks noChangeArrowheads="1"/>
            </p:cNvSpPr>
            <p:nvPr/>
          </p:nvSpPr>
          <p:spPr bwMode="auto">
            <a:xfrm>
              <a:off x="3482" y="3888"/>
              <a:ext cx="55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effectLst/>
                </a:rPr>
                <a:t>Threonine</a:t>
              </a:r>
            </a:p>
          </p:txBody>
        </p:sp>
        <p:sp>
          <p:nvSpPr>
            <p:cNvPr id="86027" name="Rectangle 18"/>
            <p:cNvSpPr>
              <a:spLocks noChangeArrowheads="1"/>
            </p:cNvSpPr>
            <p:nvPr/>
          </p:nvSpPr>
          <p:spPr bwMode="auto">
            <a:xfrm>
              <a:off x="4532" y="3696"/>
              <a:ext cx="3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effectLst/>
                </a:rPr>
                <a:t>Serine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7915" y="6314013"/>
            <a:ext cx="868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McCracken et al. (2009) Parallel </a:t>
            </a:r>
            <a:r>
              <a:rPr lang="en-US" sz="1400" dirty="0">
                <a:solidFill>
                  <a:srgbClr val="000000"/>
                </a:solidFill>
              </a:rPr>
              <a:t>evolution in the major hemoglobin genes of eight species of Andean waterfowl. Molecular Ecology 18:3992-4005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7072" y="3634612"/>
            <a:ext cx="5807042" cy="2878955"/>
            <a:chOff x="2254646" y="2244253"/>
            <a:chExt cx="5807042" cy="2878955"/>
          </a:xfrm>
        </p:grpSpPr>
        <p:pic>
          <p:nvPicPr>
            <p:cNvPr id="35" name="Picture 34" descr="a119-b55-1FAW-mut-Ser-b55.2b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646" y="2244253"/>
              <a:ext cx="2931528" cy="205740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394215" y="2322442"/>
              <a:ext cx="5667473" cy="2800766"/>
              <a:chOff x="2673677" y="4109848"/>
              <a:chExt cx="5667473" cy="280076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673677" y="4109848"/>
                <a:ext cx="4754426" cy="2800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endParaRPr lang="en-US" sz="1600" dirty="0" smtClean="0">
                  <a:latin typeface="Symbol" charset="2"/>
                  <a:cs typeface="Symbol" charset="2"/>
                </a:endParaRPr>
              </a:p>
              <a:p>
                <a:r>
                  <a:rPr lang="en-US" sz="1600" dirty="0" smtClean="0">
                    <a:latin typeface="Symbol" charset="2"/>
                    <a:cs typeface="Symbol" charset="2"/>
                  </a:rPr>
                  <a:t>a</a:t>
                </a:r>
                <a:r>
                  <a:rPr lang="en-US" sz="1600" dirty="0" smtClean="0"/>
                  <a:t>119/</a:t>
                </a:r>
                <a:r>
                  <a:rPr lang="en-US" sz="1600" dirty="0" smtClean="0">
                    <a:latin typeface="Symbol" charset="2"/>
                    <a:cs typeface="Symbol" charset="2"/>
                  </a:rPr>
                  <a:t>b</a:t>
                </a:r>
                <a:r>
                  <a:rPr lang="en-US" sz="1600" dirty="0" smtClean="0"/>
                  <a:t>55                                                            </a:t>
                </a:r>
                <a:r>
                  <a:rPr lang="en-US" sz="1600" dirty="0" smtClean="0">
                    <a:latin typeface="Symbol" charset="2"/>
                    <a:cs typeface="Symbol" charset="2"/>
                  </a:rPr>
                  <a:t>a</a:t>
                </a:r>
                <a:r>
                  <a:rPr lang="en-US" sz="1600" dirty="0" smtClean="0"/>
                  <a:t>111/</a:t>
                </a:r>
                <a:r>
                  <a:rPr lang="en-US" sz="1600" dirty="0" smtClean="0">
                    <a:latin typeface="Symbol" charset="2"/>
                    <a:cs typeface="Symbol" charset="2"/>
                  </a:rPr>
                  <a:t>b</a:t>
                </a:r>
                <a:r>
                  <a:rPr lang="en-US" sz="1600" dirty="0" smtClean="0"/>
                  <a:t>116                                                                                                               </a:t>
                </a:r>
                <a:endParaRPr lang="en-US" sz="1600" dirty="0"/>
              </a:p>
              <a:p>
                <a:r>
                  <a:rPr lang="en-US" sz="1600" dirty="0" smtClean="0"/>
                  <a:t>                                                   </a:t>
                </a:r>
                <a:endParaRPr lang="en-US" sz="1600" dirty="0"/>
              </a:p>
            </p:txBody>
          </p:sp>
          <p:pic>
            <p:nvPicPr>
              <p:cNvPr id="37" name="Picture 36" descr="a111-b116.2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0251" y="4299820"/>
                <a:ext cx="2030899" cy="1783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1391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9" grpId="0" build="allAtOnce"/>
      <p:bldP spid="308229" grpI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rnal.pgen.1005681.g007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71148"/>
            <a:ext cx="6705600" cy="6300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219" y="37584"/>
            <a:ext cx="791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Genome-wide scan for three low- and high-altitude pairs with smallest average F</a:t>
            </a:r>
            <a:r>
              <a:rPr lang="en-US" baseline="-25000" dirty="0" smtClean="0"/>
              <a:t>ST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3319084" y="4390958"/>
            <a:ext cx="251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Calibri"/>
                <a:cs typeface="Calibri"/>
              </a:rPr>
              <a:t>47,731 SNPs from 6,407 RAD-</a:t>
            </a:r>
            <a:r>
              <a:rPr lang="en-US" sz="1200" dirty="0" err="1" smtClean="0">
                <a:solidFill>
                  <a:srgbClr val="3366FF"/>
                </a:solidFill>
                <a:latin typeface="Calibri"/>
                <a:cs typeface="Calibri"/>
              </a:rPr>
              <a:t>Seq</a:t>
            </a:r>
            <a:r>
              <a:rPr lang="en-US" sz="1200" dirty="0" smtClean="0">
                <a:solidFill>
                  <a:srgbClr val="3366FF"/>
                </a:solidFill>
                <a:latin typeface="Calibri"/>
                <a:cs typeface="Calibri"/>
              </a:rPr>
              <a:t> loci </a:t>
            </a:r>
            <a:endParaRPr lang="en-US" sz="12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5898" y="2439721"/>
            <a:ext cx="2511174" cy="276999"/>
          </a:xfrm>
          <a:prstGeom prst="rect">
            <a:avLst/>
          </a:prstGeom>
          <a:noFill/>
          <a:ln w="63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49,670 SNPs from 5,854 RAD-</a:t>
            </a:r>
            <a:r>
              <a:rPr lang="en-US" sz="1200" dirty="0" err="1" smtClean="0">
                <a:solidFill>
                  <a:srgbClr val="3366FF"/>
                </a:solidFill>
              </a:rPr>
              <a:t>Seq</a:t>
            </a:r>
            <a:r>
              <a:rPr lang="en-US" sz="1200" dirty="0" smtClean="0">
                <a:solidFill>
                  <a:srgbClr val="3366FF"/>
                </a:solidFill>
              </a:rPr>
              <a:t> loci 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9925" y="483554"/>
            <a:ext cx="2544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Myriad Pro"/>
                <a:cs typeface="Myriad Pro"/>
              </a:rPr>
              <a:t>18,145 SNPs from 4,428 RAD-Seq loci </a:t>
            </a:r>
            <a:endParaRPr lang="en-US" sz="1200" dirty="0">
              <a:solidFill>
                <a:srgbClr val="3366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6542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Data Sets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840"/>
            <a:ext cx="8229600" cy="4525963"/>
          </a:xfrm>
        </p:spPr>
        <p:txBody>
          <a:bodyPr/>
          <a:lstStyle/>
          <a:p>
            <a:r>
              <a:rPr lang="en-US" dirty="0" smtClean="0"/>
              <a:t>Experimental tests of Hb-O</a:t>
            </a:r>
            <a:r>
              <a:rPr lang="en-US" baseline="-25000" dirty="0" smtClean="0"/>
              <a:t>2</a:t>
            </a:r>
            <a:r>
              <a:rPr lang="en-US" dirty="0" smtClean="0"/>
              <a:t> affinity with naturally purified and recombinant hemoglobin</a:t>
            </a:r>
            <a:endParaRPr lang="en-US" dirty="0"/>
          </a:p>
        </p:txBody>
      </p:sp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2" y="3030032"/>
            <a:ext cx="430758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5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479" y="775647"/>
            <a:ext cx="8661676" cy="3224064"/>
            <a:chOff x="-1146743" y="2821215"/>
            <a:chExt cx="10144159" cy="3888952"/>
          </a:xfrm>
        </p:grpSpPr>
        <p:grpSp>
          <p:nvGrpSpPr>
            <p:cNvPr id="5" name="Group 4"/>
            <p:cNvGrpSpPr/>
            <p:nvPr/>
          </p:nvGrpSpPr>
          <p:grpSpPr>
            <a:xfrm>
              <a:off x="5687951" y="2821215"/>
              <a:ext cx="3309465" cy="3888952"/>
              <a:chOff x="5080263" y="466346"/>
              <a:chExt cx="3309465" cy="388895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411997" y="915825"/>
                <a:ext cx="26538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411997" y="915825"/>
                <a:ext cx="3317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9" name="Picture 8" descr="111013hKW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87" r="19634"/>
              <a:stretch/>
            </p:blipFill>
            <p:spPr>
              <a:xfrm>
                <a:off x="5080263" y="466346"/>
                <a:ext cx="3309465" cy="388895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207866" y="1051977"/>
                <a:ext cx="4359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8.65</a:t>
                </a:r>
              </a:p>
              <a:p>
                <a:endParaRPr lang="en-US" sz="600" dirty="0"/>
              </a:p>
              <a:p>
                <a:r>
                  <a:rPr lang="en-US" sz="600" dirty="0" smtClean="0"/>
                  <a:t>8.45</a:t>
                </a:r>
              </a:p>
              <a:p>
                <a:endParaRPr lang="en-US" sz="600" dirty="0"/>
              </a:p>
              <a:p>
                <a:r>
                  <a:rPr lang="en-US" sz="600" dirty="0" smtClean="0"/>
                  <a:t>8.15</a:t>
                </a:r>
              </a:p>
              <a:p>
                <a:endParaRPr lang="en-US" sz="600" dirty="0"/>
              </a:p>
              <a:p>
                <a:endParaRPr lang="en-US" sz="600" dirty="0" smtClean="0"/>
              </a:p>
              <a:p>
                <a:r>
                  <a:rPr lang="en-US" sz="600" dirty="0" smtClean="0"/>
                  <a:t>7.35</a:t>
                </a:r>
              </a:p>
              <a:p>
                <a:endParaRPr lang="en-US" sz="600" dirty="0"/>
              </a:p>
              <a:p>
                <a:endParaRPr lang="en-US" sz="600" dirty="0" smtClean="0"/>
              </a:p>
              <a:p>
                <a:endParaRPr lang="en-US" sz="600" dirty="0"/>
              </a:p>
              <a:p>
                <a:r>
                  <a:rPr lang="en-US" sz="600" dirty="0" smtClean="0"/>
                  <a:t>6.55</a:t>
                </a:r>
              </a:p>
              <a:p>
                <a:endParaRPr lang="en-US" sz="600" dirty="0"/>
              </a:p>
              <a:p>
                <a:endParaRPr lang="en-US" sz="600" dirty="0" smtClean="0"/>
              </a:p>
              <a:p>
                <a:endParaRPr lang="en-US" sz="600" dirty="0"/>
              </a:p>
              <a:p>
                <a:r>
                  <a:rPr lang="en-US" sz="600" dirty="0" smtClean="0"/>
                  <a:t>5.85</a:t>
                </a:r>
              </a:p>
              <a:p>
                <a:endParaRPr lang="en-US" sz="600" dirty="0"/>
              </a:p>
              <a:p>
                <a:endParaRPr lang="en-US" sz="600" dirty="0" smtClean="0"/>
              </a:p>
              <a:p>
                <a:endParaRPr lang="en-US" sz="600" dirty="0"/>
              </a:p>
              <a:p>
                <a:r>
                  <a:rPr lang="en-US" sz="600" dirty="0" smtClean="0"/>
                  <a:t>5.20</a:t>
                </a:r>
              </a:p>
              <a:p>
                <a:endParaRPr lang="en-US" sz="600" dirty="0"/>
              </a:p>
              <a:p>
                <a:endParaRPr lang="en-US" sz="600" dirty="0" smtClean="0"/>
              </a:p>
              <a:p>
                <a:r>
                  <a:rPr lang="en-US" sz="600" dirty="0" smtClean="0"/>
                  <a:t>4.55</a:t>
                </a:r>
              </a:p>
              <a:p>
                <a:endParaRPr lang="en-US" sz="600" dirty="0"/>
              </a:p>
              <a:p>
                <a:endParaRPr lang="en-US" sz="600" dirty="0" smtClean="0"/>
              </a:p>
              <a:p>
                <a:r>
                  <a:rPr lang="en-US" sz="600" dirty="0" smtClean="0"/>
                  <a:t>3.50</a:t>
                </a:r>
              </a:p>
              <a:p>
                <a:endParaRPr lang="en-US" sz="600" dirty="0" smtClean="0"/>
              </a:p>
            </p:txBody>
          </p:sp>
        </p:grpSp>
        <p:pic>
          <p:nvPicPr>
            <p:cNvPr id="6" name="Picture 5" descr="journal.pgen.1005681.g001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743" y="2840361"/>
              <a:ext cx="6718341" cy="386980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908245" y="4434921"/>
            <a:ext cx="5339275" cy="2124450"/>
            <a:chOff x="1295573" y="4818707"/>
            <a:chExt cx="5339275" cy="2124450"/>
          </a:xfrm>
        </p:grpSpPr>
        <p:pic>
          <p:nvPicPr>
            <p:cNvPr id="12" name="Picture 11" descr="20130613storzgrou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337" y="4818707"/>
              <a:ext cx="1897287" cy="1517904"/>
            </a:xfrm>
            <a:prstGeom prst="rect">
              <a:avLst/>
            </a:prstGeom>
          </p:spPr>
        </p:pic>
        <p:pic>
          <p:nvPicPr>
            <p:cNvPr id="13" name="Picture 12" descr="mammoth-blood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525" y="4818707"/>
              <a:ext cx="2025046" cy="1517904"/>
            </a:xfrm>
            <a:prstGeom prst="rect">
              <a:avLst/>
            </a:prstGeom>
          </p:spPr>
        </p:pic>
        <p:pic>
          <p:nvPicPr>
            <p:cNvPr id="14" name="Picture 13" descr="picture_Angel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211" y="4818707"/>
              <a:ext cx="1156637" cy="151790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95573" y="6342993"/>
              <a:ext cx="209972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Jay Storz, </a:t>
              </a:r>
              <a:r>
                <a:rPr lang="en-US" sz="1100" dirty="0" err="1" smtClean="0"/>
                <a:t>Chandru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Natarajan</a:t>
              </a:r>
              <a:r>
                <a:rPr lang="en-US" sz="1100" dirty="0" smtClean="0"/>
                <a:t>, &amp; Hideaki Moriyama at University of Nebraska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34930" y="6341753"/>
              <a:ext cx="29212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Roy Weber &amp; Angela </a:t>
              </a:r>
              <a:r>
                <a:rPr lang="en-US" sz="1100" dirty="0" err="1" smtClean="0"/>
                <a:t>Fago</a:t>
              </a:r>
              <a:r>
                <a:rPr lang="en-US" sz="1100" dirty="0" smtClean="0"/>
                <a:t> at Aarhus University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99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49822"/>
              </p:ext>
            </p:extLst>
          </p:nvPr>
        </p:nvGraphicFramePr>
        <p:xfrm>
          <a:off x="-210312" y="709482"/>
          <a:ext cx="928341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2486" y="205698"/>
            <a:ext cx="861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Cinnamon Teal                   Hb-</a:t>
            </a:r>
            <a:r>
              <a:rPr lang="en-US" sz="2400" b="1" dirty="0"/>
              <a:t>O</a:t>
            </a:r>
            <a:r>
              <a:rPr lang="en-US" sz="2400" b="1" baseline="-25000" dirty="0"/>
              <a:t>2</a:t>
            </a:r>
            <a:r>
              <a:rPr lang="en-US" sz="2400" b="1" dirty="0"/>
              <a:t> affinity </a:t>
            </a:r>
            <a:r>
              <a:rPr lang="en-US" sz="2400" b="1" dirty="0" smtClean="0"/>
              <a:t>with </a:t>
            </a:r>
            <a:r>
              <a:rPr lang="en-US" sz="2400" b="1" dirty="0" err="1" smtClean="0"/>
              <a:t>KCl</a:t>
            </a:r>
            <a:r>
              <a:rPr lang="en-US" sz="2400" b="1" dirty="0"/>
              <a:t> </a:t>
            </a:r>
            <a:r>
              <a:rPr lang="en-US" sz="2400" b="1" dirty="0" smtClean="0"/>
              <a:t>+ IHP </a:t>
            </a:r>
            <a:r>
              <a:rPr lang="en-US" sz="2400" b="1" dirty="0"/>
              <a:t>treatment</a:t>
            </a:r>
          </a:p>
        </p:txBody>
      </p:sp>
      <p:pic>
        <p:nvPicPr>
          <p:cNvPr id="7" name="Picture 24" descr="IMG_52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7544" y="134505"/>
            <a:ext cx="103423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5072107" y="2169482"/>
            <a:ext cx="3876940" cy="2985010"/>
            <a:chOff x="5072107" y="2169482"/>
            <a:chExt cx="3876940" cy="2985010"/>
          </a:xfrm>
        </p:grpSpPr>
        <p:pic>
          <p:nvPicPr>
            <p:cNvPr id="8" name="Picture 7" descr="HbA-A-helix.8-a9 cop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601" y="2763927"/>
              <a:ext cx="2084828" cy="2276856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5673196" y="3832578"/>
              <a:ext cx="1213772" cy="6689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119350" y="2749898"/>
              <a:ext cx="357870" cy="65062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7321765" y="3165782"/>
              <a:ext cx="443385" cy="396846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7451432" y="3937906"/>
              <a:ext cx="658368" cy="213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7654537" y="4259114"/>
              <a:ext cx="511858" cy="46629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196468" y="2169482"/>
              <a:ext cx="62597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Symbol" charset="2"/>
                  <a:cs typeface="Symbol" charset="2"/>
                </a:rPr>
                <a:t>a</a:t>
              </a:r>
              <a:r>
                <a:rPr lang="en-US" sz="1100" dirty="0" smtClean="0"/>
                <a:t>5</a:t>
              </a:r>
            </a:p>
            <a:p>
              <a:pPr algn="ctr"/>
              <a:r>
                <a:rPr lang="en-US" sz="1100" dirty="0" smtClean="0"/>
                <a:t>Crested</a:t>
              </a:r>
            </a:p>
            <a:p>
              <a:pPr algn="ctr"/>
              <a:r>
                <a:rPr lang="en-US" sz="1100" dirty="0" smtClean="0"/>
                <a:t>Duck </a:t>
              </a:r>
              <a:endParaRPr lang="en-US" sz="11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15726" y="2717663"/>
              <a:ext cx="102140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Symbol" charset="2"/>
                  <a:cs typeface="Symbol" charset="2"/>
                </a:rPr>
                <a:t>a</a:t>
              </a:r>
              <a:r>
                <a:rPr lang="en-US" sz="1100" dirty="0" smtClean="0"/>
                <a:t>8</a:t>
              </a:r>
            </a:p>
            <a:p>
              <a:pPr algn="ctr"/>
              <a:r>
                <a:rPr lang="en-US" sz="1100" dirty="0" smtClean="0"/>
                <a:t>Andean Goose</a:t>
              </a:r>
            </a:p>
            <a:p>
              <a:pPr algn="ctr"/>
              <a:r>
                <a:rPr lang="en-US" sz="1100" dirty="0" smtClean="0"/>
                <a:t>Crested Duck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97425" y="3623531"/>
              <a:ext cx="85162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Symbol" charset="2"/>
                  <a:cs typeface="Symbol" charset="2"/>
                </a:rPr>
                <a:t>a</a:t>
              </a:r>
              <a:r>
                <a:rPr lang="en-US" sz="1100" dirty="0" smtClean="0"/>
                <a:t>12 </a:t>
              </a:r>
            </a:p>
            <a:p>
              <a:pPr algn="ctr"/>
              <a:r>
                <a:rPr lang="en-US" sz="1100" dirty="0" smtClean="0"/>
                <a:t>Bar-headed</a:t>
              </a:r>
            </a:p>
            <a:p>
              <a:pPr algn="ctr"/>
              <a:r>
                <a:rPr lang="en-US" sz="1100" dirty="0" smtClean="0"/>
                <a:t>Goose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43535" y="4554328"/>
              <a:ext cx="85162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Symbol" charset="2"/>
                  <a:cs typeface="Symbol" charset="2"/>
                </a:rPr>
                <a:t>a</a:t>
              </a:r>
              <a:r>
                <a:rPr lang="en-US" sz="1100" dirty="0" smtClean="0"/>
                <a:t>18</a:t>
              </a:r>
            </a:p>
            <a:p>
              <a:pPr algn="ctr"/>
              <a:r>
                <a:rPr lang="en-US" sz="1100" dirty="0" smtClean="0"/>
                <a:t>Bar-headed</a:t>
              </a:r>
            </a:p>
            <a:p>
              <a:pPr algn="ctr"/>
              <a:r>
                <a:rPr lang="en-US" sz="1100" dirty="0" smtClean="0"/>
                <a:t>Goose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2107" y="4331326"/>
              <a:ext cx="76924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Symbol" charset="2"/>
                  <a:cs typeface="Symbol" charset="2"/>
                </a:rPr>
                <a:t>a</a:t>
              </a:r>
              <a:r>
                <a:rPr lang="en-US" sz="1100" dirty="0"/>
                <a:t>9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Cinnamon</a:t>
              </a:r>
            </a:p>
            <a:p>
              <a:pPr algn="ctr"/>
              <a:r>
                <a:rPr lang="en-US" sz="1100" dirty="0" smtClean="0"/>
                <a:t>Teal</a:t>
              </a:r>
              <a:endParaRPr lang="en-US" sz="11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70042" y="2821167"/>
            <a:ext cx="162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</a:t>
            </a:r>
            <a:r>
              <a:rPr lang="en-US" sz="1200" baseline="-25000" dirty="0" smtClean="0">
                <a:solidFill>
                  <a:srgbClr val="FF0000"/>
                </a:solidFill>
              </a:rPr>
              <a:t>50</a:t>
            </a:r>
            <a:r>
              <a:rPr lang="en-US" sz="1200" dirty="0" smtClean="0">
                <a:solidFill>
                  <a:srgbClr val="FF0000"/>
                </a:solidFill>
              </a:rPr>
              <a:t> is left-shifted 8 </a:t>
            </a:r>
            <a:r>
              <a:rPr lang="en-US" sz="1200" dirty="0" err="1" smtClean="0">
                <a:solidFill>
                  <a:srgbClr val="FF0000"/>
                </a:solidFill>
              </a:rPr>
              <a:t>Torr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229316" y="3146636"/>
            <a:ext cx="510570" cy="0"/>
          </a:xfrm>
          <a:prstGeom prst="straightConnector1">
            <a:avLst/>
          </a:prstGeom>
          <a:ln w="12700" cap="flat" cmpd="sng">
            <a:solidFill>
              <a:srgbClr val="FF0000"/>
            </a:solidFill>
            <a:prstDash val="solid"/>
            <a:headEnd type="none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59434" y="3146636"/>
            <a:ext cx="2023135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91010" y="2930060"/>
            <a:ext cx="32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64301" y="2935701"/>
            <a:ext cx="32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6365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rnal.pgen.1005681.g00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6" y="208068"/>
            <a:ext cx="6516624" cy="402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601" y="4400884"/>
            <a:ext cx="83189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Homology model of </a:t>
            </a:r>
            <a:r>
              <a:rPr lang="en-US" b="1" dirty="0" smtClean="0"/>
              <a:t>Cinnamon </a:t>
            </a:r>
            <a:r>
              <a:rPr lang="en-US" b="1" dirty="0"/>
              <a:t>T</a:t>
            </a:r>
            <a:r>
              <a:rPr lang="en-US" b="1" dirty="0" smtClean="0"/>
              <a:t>eal </a:t>
            </a:r>
            <a:r>
              <a:rPr lang="en-US" b="1" dirty="0" err="1" smtClean="0"/>
              <a:t>HbA</a:t>
            </a:r>
            <a:r>
              <a:rPr lang="en-US" b="1" dirty="0" smtClean="0"/>
              <a:t>. </a:t>
            </a:r>
            <a:r>
              <a:rPr lang="en-US" dirty="0"/>
              <a:t>Replacement of the ancestral </a:t>
            </a:r>
            <a:r>
              <a:rPr lang="en-US" dirty="0" err="1"/>
              <a:t>Asn</a:t>
            </a:r>
            <a:r>
              <a:rPr lang="en-US" dirty="0"/>
              <a:t> with </a:t>
            </a:r>
            <a:r>
              <a:rPr lang="en-US" dirty="0" err="1"/>
              <a:t>Ser</a:t>
            </a:r>
            <a:r>
              <a:rPr lang="en-US" dirty="0"/>
              <a:t> at α</a:t>
            </a:r>
            <a:r>
              <a:rPr lang="en-US" i="1" baseline="30000" dirty="0"/>
              <a:t>A</a:t>
            </a:r>
            <a:r>
              <a:rPr lang="en-US" dirty="0"/>
              <a:t>9 eliminates an </a:t>
            </a:r>
            <a:r>
              <a:rPr lang="en-US" dirty="0" err="1"/>
              <a:t>intrasubunit</a:t>
            </a:r>
            <a:r>
              <a:rPr lang="en-US" dirty="0"/>
              <a:t> hydrogen bond (shown in magenta) </a:t>
            </a:r>
            <a:r>
              <a:rPr lang="en-US" dirty="0" smtClean="0"/>
              <a:t>in </a:t>
            </a:r>
            <a:r>
              <a:rPr lang="en-US" dirty="0" err="1"/>
              <a:t>deoxyHb</a:t>
            </a:r>
            <a:r>
              <a:rPr lang="en-US" dirty="0"/>
              <a:t>. The loss of this </a:t>
            </a:r>
            <a:r>
              <a:rPr lang="en-US" dirty="0" err="1"/>
              <a:t>noncovalent</a:t>
            </a:r>
            <a:r>
              <a:rPr lang="en-US" dirty="0"/>
              <a:t> bond is predicted to destabilize the low-affinity T-state quaternary structure, thereby shifting the allosteric equilibrium in favor of the high-affinity R-state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z="1400" dirty="0" err="1" smtClean="0"/>
              <a:t>Natarajan</a:t>
            </a:r>
            <a:r>
              <a:rPr lang="en-US" sz="1400" dirty="0" smtClean="0"/>
              <a:t> et al. (2015) </a:t>
            </a:r>
            <a:r>
              <a:rPr lang="en-US" sz="1400" dirty="0"/>
              <a:t>Convergent evolution of hemoglobin function in high-altitude Andean waterfowl involves limited parallelism at the molecular sequence level. </a:t>
            </a:r>
            <a:r>
              <a:rPr lang="en-US" sz="1400" dirty="0" err="1"/>
              <a:t>PLoS</a:t>
            </a:r>
            <a:r>
              <a:rPr lang="en-US" sz="1400" dirty="0"/>
              <a:t> Genetics 11:</a:t>
            </a:r>
            <a:r>
              <a:rPr lang="en-US" sz="1400" dirty="0" smtClean="0"/>
              <a:t>e1005681</a:t>
            </a:r>
          </a:p>
        </p:txBody>
      </p:sp>
    </p:spTree>
    <p:extLst>
      <p:ext uri="{BB962C8B-B14F-4D97-AF65-F5344CB8AC3E}">
        <p14:creationId xmlns:p14="http://schemas.microsoft.com/office/powerpoint/2010/main" val="383784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30666756"/>
              </p:ext>
            </p:extLst>
          </p:nvPr>
        </p:nvGraphicFramePr>
        <p:xfrm>
          <a:off x="89306" y="436531"/>
          <a:ext cx="8701248" cy="5764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34559" y="3625728"/>
            <a:ext cx="159693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Symbol" charset="2"/>
                <a:cs typeface="Symbol" charset="2"/>
              </a:rPr>
              <a:t>a</a:t>
            </a:r>
            <a:r>
              <a:rPr lang="en-US" sz="1400" dirty="0" smtClean="0"/>
              <a:t>77</a:t>
            </a:r>
          </a:p>
          <a:p>
            <a:pPr algn="ctr"/>
            <a:r>
              <a:rPr lang="en-US" sz="1400" dirty="0" smtClean="0"/>
              <a:t>Torrent Duck</a:t>
            </a:r>
          </a:p>
          <a:p>
            <a:pPr algn="ctr"/>
            <a:r>
              <a:rPr lang="en-US" sz="1400" dirty="0" err="1"/>
              <a:t>Salvadori’s</a:t>
            </a:r>
            <a:r>
              <a:rPr lang="en-US" sz="1400" dirty="0"/>
              <a:t> Duck</a:t>
            </a:r>
          </a:p>
          <a:p>
            <a:pPr algn="ctr"/>
            <a:r>
              <a:rPr lang="en-US" sz="1400" dirty="0" smtClean="0"/>
              <a:t>Andean Goose</a:t>
            </a:r>
          </a:p>
          <a:p>
            <a:pPr algn="ctr"/>
            <a:r>
              <a:rPr lang="en-US" sz="1400" dirty="0" smtClean="0"/>
              <a:t>Blue-winged Goose</a:t>
            </a:r>
          </a:p>
          <a:p>
            <a:pPr algn="ctr"/>
            <a:r>
              <a:rPr lang="en-US" sz="1400" dirty="0" smtClean="0"/>
              <a:t>Speckled Teal</a:t>
            </a:r>
          </a:p>
          <a:p>
            <a:pPr algn="ctr"/>
            <a:r>
              <a:rPr lang="en-US" sz="1400" dirty="0" err="1" smtClean="0"/>
              <a:t>Puna</a:t>
            </a:r>
            <a:r>
              <a:rPr lang="en-US" sz="1400" dirty="0" smtClean="0"/>
              <a:t> Teal</a:t>
            </a:r>
          </a:p>
        </p:txBody>
      </p:sp>
      <p:pic>
        <p:nvPicPr>
          <p:cNvPr id="9" name="Picture 8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85" y="2219205"/>
            <a:ext cx="2468880" cy="227194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218765" y="3598862"/>
            <a:ext cx="1190585" cy="19102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2486" y="205698"/>
            <a:ext cx="8145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Torrent Duck                   Hb</a:t>
            </a:r>
            <a:r>
              <a:rPr lang="en-US" sz="2400" b="1" dirty="0"/>
              <a:t>-O</a:t>
            </a:r>
            <a:r>
              <a:rPr lang="en-US" sz="2400" b="1" baseline="-25000" dirty="0"/>
              <a:t>2</a:t>
            </a:r>
            <a:r>
              <a:rPr lang="en-US" sz="2400" b="1" dirty="0"/>
              <a:t> affinity with </a:t>
            </a:r>
            <a:r>
              <a:rPr lang="en-US" sz="2400" b="1" dirty="0" err="1"/>
              <a:t>KCl</a:t>
            </a:r>
            <a:r>
              <a:rPr lang="en-US" sz="2400" b="1" dirty="0"/>
              <a:t> + IHP treatment</a:t>
            </a:r>
          </a:p>
          <a:p>
            <a:endParaRPr lang="en-US" sz="2400" b="1" dirty="0"/>
          </a:p>
        </p:txBody>
      </p:sp>
      <p:pic>
        <p:nvPicPr>
          <p:cNvPr id="8" name="Picture 7" descr="IMG_29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07" y="132313"/>
            <a:ext cx="103127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99533534"/>
              </p:ext>
            </p:extLst>
          </p:nvPr>
        </p:nvGraphicFramePr>
        <p:xfrm>
          <a:off x="89306" y="436531"/>
          <a:ext cx="8701248" cy="5764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descr="HbA-b62-b111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26" y="2850209"/>
            <a:ext cx="2468880" cy="225604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97155" y="2450179"/>
            <a:ext cx="183041" cy="44433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622606" y="2654700"/>
            <a:ext cx="287610" cy="39101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93056" y="2128353"/>
            <a:ext cx="794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Calibri (body)"/>
                <a:cs typeface="Calibri (body)"/>
              </a:rPr>
              <a:t>Thr-</a:t>
            </a:r>
            <a:r>
              <a:rPr lang="en-US" sz="1400" dirty="0" smtClean="0">
                <a:latin typeface="Symbol" charset="2"/>
                <a:cs typeface="Symbol" charset="2"/>
              </a:rPr>
              <a:t>b</a:t>
            </a:r>
            <a:r>
              <a:rPr lang="en-US" sz="1400" dirty="0" smtClean="0"/>
              <a:t>62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7580527" y="2315371"/>
            <a:ext cx="874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Calibri )bod)"/>
                <a:cs typeface="Calibri )bod)"/>
              </a:rPr>
              <a:t>Val-</a:t>
            </a:r>
            <a:r>
              <a:rPr lang="en-US" sz="1400" dirty="0" smtClean="0">
                <a:latin typeface="Symbol" charset="2"/>
                <a:cs typeface="Symbol" charset="2"/>
              </a:rPr>
              <a:t>b</a:t>
            </a:r>
            <a:r>
              <a:rPr lang="en-US" sz="1400" dirty="0" smtClean="0"/>
              <a:t>111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2486" y="205698"/>
            <a:ext cx="8145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Torrent Duck                   Hb-O</a:t>
            </a:r>
            <a:r>
              <a:rPr lang="en-US" sz="2400" b="1" baseline="-25000" dirty="0"/>
              <a:t>2</a:t>
            </a:r>
            <a:r>
              <a:rPr lang="en-US" sz="2400" b="1" dirty="0"/>
              <a:t> affinity with </a:t>
            </a:r>
            <a:r>
              <a:rPr lang="en-US" sz="2400" b="1" dirty="0" err="1"/>
              <a:t>KCl</a:t>
            </a:r>
            <a:r>
              <a:rPr lang="en-US" sz="2400" b="1" dirty="0"/>
              <a:t> + IHP treatment</a:t>
            </a:r>
          </a:p>
        </p:txBody>
      </p:sp>
      <p:pic>
        <p:nvPicPr>
          <p:cNvPr id="9" name="Picture 8" descr="IMG_29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07" y="132313"/>
            <a:ext cx="1031278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4964" y="2821167"/>
            <a:ext cx="170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</a:t>
            </a:r>
            <a:r>
              <a:rPr lang="en-US" sz="1200" baseline="-25000" dirty="0" smtClean="0">
                <a:solidFill>
                  <a:srgbClr val="FF0000"/>
                </a:solidFill>
              </a:rPr>
              <a:t>50</a:t>
            </a:r>
            <a:r>
              <a:rPr lang="en-US" sz="1200" dirty="0" smtClean="0">
                <a:solidFill>
                  <a:srgbClr val="FF0000"/>
                </a:solidFill>
              </a:rPr>
              <a:t> is left-shifted 10 </a:t>
            </a:r>
            <a:r>
              <a:rPr lang="en-US" sz="1200" dirty="0" err="1" smtClean="0">
                <a:solidFill>
                  <a:srgbClr val="FF0000"/>
                </a:solidFill>
              </a:rPr>
              <a:t>Torr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069766" y="3146636"/>
            <a:ext cx="631829" cy="0"/>
          </a:xfrm>
          <a:prstGeom prst="straightConnector1">
            <a:avLst/>
          </a:prstGeom>
          <a:ln w="12700" cap="flat" cmpd="sng">
            <a:solidFill>
              <a:srgbClr val="FF0000"/>
            </a:solidFill>
            <a:prstDash val="solid"/>
            <a:headEnd type="none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59436" y="3146636"/>
            <a:ext cx="1727350" cy="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86786" y="2930060"/>
            <a:ext cx="32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4301" y="2935701"/>
            <a:ext cx="32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6437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rnal.pgen.1005681.g00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200841"/>
            <a:ext cx="6979498" cy="5166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5555924"/>
            <a:ext cx="1289050" cy="52322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400" dirty="0" smtClean="0"/>
              <a:t>P</a:t>
            </a:r>
            <a:r>
              <a:rPr lang="en-US" sz="1400" baseline="-25000" dirty="0" smtClean="0"/>
              <a:t>50</a:t>
            </a:r>
            <a:r>
              <a:rPr lang="en-US" sz="1400" dirty="0" smtClean="0"/>
              <a:t> = </a:t>
            </a:r>
          </a:p>
          <a:p>
            <a:pPr algn="ctr"/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affinity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289800" y="5555924"/>
            <a:ext cx="1263650" cy="52322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400" dirty="0" smtClean="0"/>
              <a:t>P</a:t>
            </a:r>
            <a:r>
              <a:rPr lang="en-US" sz="1400" baseline="-25000" dirty="0" smtClean="0"/>
              <a:t>50</a:t>
            </a:r>
            <a:r>
              <a:rPr lang="en-US" sz="1400" dirty="0" smtClean="0"/>
              <a:t> = </a:t>
            </a:r>
          </a:p>
          <a:p>
            <a:pPr algn="ctr"/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affinity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39700" y="305843"/>
            <a:ext cx="1289050" cy="52322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400" dirty="0" smtClean="0"/>
              <a:t>P</a:t>
            </a:r>
            <a:r>
              <a:rPr lang="en-US" sz="1400" baseline="-25000" dirty="0" smtClean="0"/>
              <a:t>50</a:t>
            </a:r>
            <a:r>
              <a:rPr lang="en-US" sz="1400" dirty="0" smtClean="0"/>
              <a:t> = </a:t>
            </a:r>
          </a:p>
          <a:p>
            <a:pPr algn="ctr"/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affinity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5650" y="1022024"/>
            <a:ext cx="6350" cy="442595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498600" y="5822624"/>
            <a:ext cx="568325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62400" y="983924"/>
            <a:ext cx="33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sym typeface="Wingdings"/>
              </a:rPr>
              <a:t></a:t>
            </a:r>
            <a:endParaRPr lang="en-US" sz="1200" dirty="0">
              <a:solidFill>
                <a:srgbClr val="00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1409374"/>
            <a:ext cx="33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sym typeface="Wingdings"/>
              </a:rPr>
              <a:t>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67350" y="1822124"/>
            <a:ext cx="635000" cy="806450"/>
          </a:xfrm>
          <a:prstGeom prst="ellipse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7212" y="6229696"/>
            <a:ext cx="87162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/>
              <a:t>Natarajan</a:t>
            </a:r>
            <a:r>
              <a:rPr lang="en-US" sz="1300" dirty="0"/>
              <a:t> et al. (2015) Convergent evolution of hemoglobin function in high-altitude Andean waterfowl involves limited parallelism at the molecular sequence level. </a:t>
            </a:r>
            <a:r>
              <a:rPr lang="en-US" sz="1300" dirty="0" err="1"/>
              <a:t>PLoS</a:t>
            </a:r>
            <a:r>
              <a:rPr lang="en-US" sz="1300" dirty="0"/>
              <a:t> Genetics 11:</a:t>
            </a:r>
            <a:r>
              <a:rPr lang="en-US" sz="1300" dirty="0" smtClean="0"/>
              <a:t>e1005681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8370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Sets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Blood-O</a:t>
            </a:r>
            <a:r>
              <a:rPr lang="en-US" baseline="-25000" dirty="0" smtClean="0"/>
              <a:t>2</a:t>
            </a:r>
            <a:r>
              <a:rPr lang="en-US" dirty="0" smtClean="0"/>
              <a:t> capacity (erythropoiesis)</a:t>
            </a:r>
            <a:endParaRPr lang="en-US" dirty="0"/>
          </a:p>
        </p:txBody>
      </p:sp>
      <p:pic>
        <p:nvPicPr>
          <p:cNvPr id="4" name="Picture 3" descr="blood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40" y="2433246"/>
            <a:ext cx="2527925" cy="23727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14348" y="3078895"/>
            <a:ext cx="3577724" cy="3454103"/>
            <a:chOff x="4797592" y="3068394"/>
            <a:chExt cx="3577724" cy="3454103"/>
          </a:xfrm>
        </p:grpSpPr>
        <p:pic>
          <p:nvPicPr>
            <p:cNvPr id="8" name="Picture 7" descr="HematocritLevel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592" y="3342298"/>
              <a:ext cx="3577724" cy="31801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83158" y="3342298"/>
              <a:ext cx="2092158" cy="267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4527" y="3068394"/>
              <a:ext cx="1009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smtClean="0"/>
                <a:t>Hematocrit</a:t>
              </a:r>
              <a:endParaRPr lang="en-US" sz="1400" u="sng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3106" y="3394586"/>
              <a:ext cx="6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Normal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95452" y="3393254"/>
              <a:ext cx="4405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Low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88310" y="3391922"/>
              <a:ext cx="4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High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836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k-1-state-map-out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7300" cy="1645111"/>
          </a:xfrm>
          <a:prstGeom prst="rect">
            <a:avLst/>
          </a:prstGeom>
        </p:spPr>
      </p:pic>
      <p:pic>
        <p:nvPicPr>
          <p:cNvPr id="9" name="Picture 8" descr="Umiami_prime_logo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42" y="4493560"/>
            <a:ext cx="1166583" cy="556861"/>
          </a:xfrm>
          <a:prstGeom prst="rect">
            <a:avLst/>
          </a:prstGeom>
        </p:spPr>
      </p:pic>
      <p:pic>
        <p:nvPicPr>
          <p:cNvPr id="14" name="Picture 13" descr="central america 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53" y="5114892"/>
            <a:ext cx="2471546" cy="175240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8148773" y="5477034"/>
            <a:ext cx="91440" cy="914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213242" y="5621787"/>
            <a:ext cx="199851" cy="954157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1489214" y="683382"/>
            <a:ext cx="6659559" cy="4835253"/>
          </a:xfrm>
          <a:prstGeom prst="curvedConnector3">
            <a:avLst/>
          </a:prstGeom>
          <a:ln w="127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1443494" y="637662"/>
            <a:ext cx="91440" cy="914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ZzMm40eM0a_university-of-miami-3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4" y="1643986"/>
            <a:ext cx="4406747" cy="2743200"/>
          </a:xfrm>
          <a:prstGeom prst="rect">
            <a:avLst/>
          </a:prstGeom>
        </p:spPr>
      </p:pic>
      <p:pic>
        <p:nvPicPr>
          <p:cNvPr id="5" name="Picture 4" descr="rsmas-aeri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58" y="1643986"/>
            <a:ext cx="4132881" cy="27432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564358" y="1643986"/>
            <a:ext cx="0" cy="274320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oring-rsmas-header.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93" y="4429092"/>
            <a:ext cx="4100292" cy="683382"/>
          </a:xfrm>
          <a:prstGeom prst="rect">
            <a:avLst/>
          </a:prstGeom>
        </p:spPr>
      </p:pic>
      <p:sp>
        <p:nvSpPr>
          <p:cNvPr id="40" name="Rectangle 39"/>
          <p:cNvSpPr>
            <a:spLocks/>
          </p:cNvSpPr>
          <p:nvPr/>
        </p:nvSpPr>
        <p:spPr>
          <a:xfrm>
            <a:off x="464184" y="4435539"/>
            <a:ext cx="4067939" cy="667512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4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853529"/>
            <a:ext cx="8229600" cy="4525963"/>
          </a:xfrm>
        </p:spPr>
        <p:txBody>
          <a:bodyPr anchor="t">
            <a:normAutofit/>
          </a:bodyPr>
          <a:lstStyle/>
          <a:p>
            <a:pPr>
              <a:buFont typeface="Wingdings" charset="2"/>
              <a:buChar char="§"/>
            </a:pPr>
            <a:endParaRPr lang="en-US" sz="1000" baseline="-25000" dirty="0" smtClean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latin typeface="arial (Body)"/>
                <a:cs typeface="arial (Body)"/>
              </a:rPr>
              <a:t>W</a:t>
            </a:r>
            <a:r>
              <a:rPr lang="en-US" sz="2000" dirty="0" smtClean="0">
                <a:latin typeface="arial (Body)"/>
                <a:cs typeface="arial (Body)"/>
              </a:rPr>
              <a:t>hile this is beneficial for most low-altitude organisms because it helps increase </a:t>
            </a:r>
            <a:r>
              <a:rPr lang="en-US" sz="2000" dirty="0">
                <a:latin typeface="arial (Body)"/>
                <a:cs typeface="arial (Body)"/>
              </a:rPr>
              <a:t>the blood-O</a:t>
            </a:r>
            <a:r>
              <a:rPr lang="en-US" sz="2000" baseline="-25000" dirty="0">
                <a:latin typeface="arial (Body)"/>
                <a:cs typeface="arial (Body)"/>
              </a:rPr>
              <a:t>2</a:t>
            </a:r>
            <a:r>
              <a:rPr lang="en-US" sz="2000" dirty="0">
                <a:latin typeface="arial (Body)"/>
                <a:cs typeface="arial (Body)"/>
              </a:rPr>
              <a:t> </a:t>
            </a:r>
            <a:r>
              <a:rPr lang="en-US" sz="2000" dirty="0" smtClean="0">
                <a:latin typeface="arial (Body)"/>
                <a:cs typeface="arial (Body)"/>
              </a:rPr>
              <a:t>saturation, elevated Hb is not without a significant cost.</a:t>
            </a:r>
          </a:p>
          <a:p>
            <a:pPr>
              <a:buFont typeface="Wingdings" charset="2"/>
              <a:buChar char="§"/>
            </a:pPr>
            <a:endParaRPr lang="en-US" sz="1000" dirty="0" smtClean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latin typeface="arial (Body)"/>
                <a:cs typeface="arial (Body)"/>
              </a:rPr>
              <a:t>I</a:t>
            </a:r>
            <a:r>
              <a:rPr lang="en-US" sz="2000" dirty="0" smtClean="0">
                <a:latin typeface="arial (Body)"/>
                <a:cs typeface="arial (Body)"/>
              </a:rPr>
              <a:t>ncreased viscosity of the blood and vascular resistance increase the </a:t>
            </a:r>
            <a:r>
              <a:rPr lang="en-US" sz="2000" dirty="0" smtClean="0">
                <a:latin typeface="arial (Body)"/>
                <a:cs typeface="arial (Body)"/>
                <a:sym typeface="Wingdings"/>
              </a:rPr>
              <a:t>cardiac work load.</a:t>
            </a:r>
          </a:p>
          <a:p>
            <a:pPr>
              <a:buFont typeface="Wingdings" charset="2"/>
              <a:buChar char="§"/>
            </a:pPr>
            <a:endParaRPr lang="en-US" sz="1000" dirty="0" smtClean="0">
              <a:latin typeface="arial (Body)"/>
              <a:cs typeface="arial (Body)"/>
              <a:sym typeface="Wingdings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 (Body)"/>
                <a:cs typeface="arial (Body)"/>
                <a:sym typeface="Wingdings"/>
              </a:rPr>
              <a:t>What is the optimal [</a:t>
            </a:r>
            <a:r>
              <a:rPr lang="en-US" sz="2000" dirty="0" err="1" smtClean="0">
                <a:latin typeface="arial (Body)"/>
                <a:cs typeface="arial (Body)"/>
                <a:sym typeface="Wingdings"/>
              </a:rPr>
              <a:t>Hb</a:t>
            </a:r>
            <a:r>
              <a:rPr lang="en-US" sz="2000" dirty="0" smtClean="0">
                <a:latin typeface="arial (Body)"/>
                <a:cs typeface="arial (Body)"/>
                <a:sym typeface="Wingdings"/>
              </a:rPr>
              <a:t>] for a high-altitude organism?</a:t>
            </a:r>
          </a:p>
          <a:p>
            <a:pPr>
              <a:buFont typeface="Wingdings" charset="2"/>
              <a:buChar char="§"/>
            </a:pPr>
            <a:endParaRPr lang="en-US" sz="1000" dirty="0">
              <a:latin typeface="arial (Body)"/>
              <a:cs typeface="arial (Body)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 (Body)"/>
              <a:cs typeface="arial (Body)"/>
              <a:sym typeface="Wingdings"/>
            </a:endParaRPr>
          </a:p>
        </p:txBody>
      </p:sp>
      <p:pic>
        <p:nvPicPr>
          <p:cNvPr id="4" name="Picture 3" descr="aptopix-cycling-tour-de-france-2011-7-22-11-20-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5" y="3715130"/>
            <a:ext cx="4117373" cy="2743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2400" dirty="0" smtClean="0">
                <a:latin typeface="Arial (headings)"/>
                <a:cs typeface="Arial (headings)"/>
              </a:rPr>
              <a:t>Blood Hb-O</a:t>
            </a:r>
            <a:r>
              <a:rPr lang="en-US" sz="2400" baseline="-25000" dirty="0" smtClean="0">
                <a:latin typeface="Arial (headings)"/>
                <a:cs typeface="Arial (headings)"/>
              </a:rPr>
              <a:t>2</a:t>
            </a:r>
            <a:r>
              <a:rPr lang="en-US" sz="2400" dirty="0" smtClean="0">
                <a:latin typeface="Arial (headings)"/>
                <a:cs typeface="Arial (headings)"/>
              </a:rPr>
              <a:t> capacity often increases at high altitude.</a:t>
            </a:r>
            <a:endParaRPr lang="en-US" sz="2400" dirty="0">
              <a:latin typeface="Arial (headings)"/>
              <a:cs typeface="Arial (headings)"/>
            </a:endParaRPr>
          </a:p>
        </p:txBody>
      </p:sp>
      <p:pic>
        <p:nvPicPr>
          <p:cNvPr id="2" name="Picture 1" descr="blood-viscos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67" y="3585035"/>
            <a:ext cx="2599913" cy="256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5172" y="6264063"/>
            <a:ext cx="2722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j-lt"/>
                <a:cs typeface="Times"/>
              </a:rPr>
              <a:t>Schmidt-Nielsen (1984) - Blood &amp; Gas Transport</a:t>
            </a:r>
            <a:endParaRPr lang="en-US" sz="1000" dirty="0">
              <a:latin typeface="+mj-lt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3843" y="4558291"/>
            <a:ext cx="867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Optimal [</a:t>
            </a:r>
            <a:r>
              <a:rPr lang="en-US" sz="1000" dirty="0" err="1" smtClean="0"/>
              <a:t>Hb</a:t>
            </a:r>
            <a:r>
              <a:rPr lang="en-US" sz="1000" dirty="0" smtClean="0"/>
              <a:t>] </a:t>
            </a:r>
          </a:p>
        </p:txBody>
      </p:sp>
      <p:sp>
        <p:nvSpPr>
          <p:cNvPr id="14" name="Oval 13"/>
          <p:cNvSpPr/>
          <p:nvPr/>
        </p:nvSpPr>
        <p:spPr>
          <a:xfrm rot="18900000">
            <a:off x="7055453" y="4441174"/>
            <a:ext cx="193937" cy="198059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055697" y="4553679"/>
            <a:ext cx="237730" cy="12511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lood-cells-r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4527">
            <a:off x="7266996" y="3480547"/>
            <a:ext cx="1438819" cy="6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66" y="226821"/>
            <a:ext cx="8594984" cy="990600"/>
          </a:xfrm>
        </p:spPr>
        <p:txBody>
          <a:bodyPr anchor="t">
            <a:no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Tibetan people exhibit blunted erythropoiesis but Andean people do not.</a:t>
            </a:r>
            <a:endParaRPr lang="en-US" sz="2400" dirty="0">
              <a:solidFill>
                <a:srgbClr val="000000"/>
              </a:solidFill>
              <a:latin typeface="Arial (headings)"/>
              <a:cs typeface="Arial (headings)"/>
            </a:endParaRPr>
          </a:p>
        </p:txBody>
      </p:sp>
      <p:pic>
        <p:nvPicPr>
          <p:cNvPr id="9" name="Picture 8" descr="Science-2010-Storz-4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7" y="1351438"/>
            <a:ext cx="2430878" cy="1600200"/>
          </a:xfrm>
          <a:prstGeom prst="rect">
            <a:avLst/>
          </a:prstGeom>
        </p:spPr>
      </p:pic>
      <p:pic>
        <p:nvPicPr>
          <p:cNvPr id="11" name="Picture 10" descr="Machu-Picchu-Ande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5" y="3855874"/>
            <a:ext cx="2372200" cy="1600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568" y="6094814"/>
            <a:ext cx="8397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  <a:latin typeface="Arial (body)"/>
                <a:cs typeface="Arial (body)"/>
              </a:rPr>
              <a:t>Beall</a:t>
            </a:r>
            <a:r>
              <a:rPr lang="en-US" sz="1400" dirty="0">
                <a:solidFill>
                  <a:srgbClr val="000000"/>
                </a:solidFill>
                <a:latin typeface="Arial (body)"/>
                <a:cs typeface="Arial (body)"/>
              </a:rPr>
              <a:t> et al. </a:t>
            </a:r>
            <a:r>
              <a:rPr lang="en-US" sz="1400" dirty="0" smtClean="0">
                <a:solidFill>
                  <a:srgbClr val="000000"/>
                </a:solidFill>
                <a:latin typeface="Arial (body)"/>
                <a:cs typeface="Arial (body)"/>
              </a:rPr>
              <a:t>(2007) </a:t>
            </a:r>
            <a:r>
              <a:rPr lang="en-US" sz="1400" dirty="0">
                <a:solidFill>
                  <a:srgbClr val="000000"/>
                </a:solidFill>
                <a:latin typeface="Arial (body)"/>
                <a:cs typeface="Arial (body)"/>
              </a:rPr>
              <a:t>Two routes to functional adaptation: </a:t>
            </a:r>
            <a:r>
              <a:rPr lang="en-US" sz="1400" dirty="0" smtClean="0">
                <a:solidFill>
                  <a:srgbClr val="000000"/>
                </a:solidFill>
                <a:latin typeface="Arial (body)"/>
                <a:cs typeface="Arial (body)"/>
              </a:rPr>
              <a:t>Tibetan </a:t>
            </a:r>
            <a:r>
              <a:rPr lang="en-US" sz="1400" dirty="0">
                <a:solidFill>
                  <a:srgbClr val="000000"/>
                </a:solidFill>
                <a:latin typeface="Arial (body)"/>
                <a:cs typeface="Arial (body)"/>
              </a:rPr>
              <a:t>and Andean high-altitude </a:t>
            </a:r>
            <a:r>
              <a:rPr lang="en-US" sz="1400" dirty="0" smtClean="0">
                <a:solidFill>
                  <a:srgbClr val="000000"/>
                </a:solidFill>
                <a:latin typeface="Arial (body)"/>
                <a:cs typeface="Arial (body)"/>
              </a:rPr>
              <a:t>natives. Proceedings of the National Academy of Sciences U.S.A. 104:8655-8660</a:t>
            </a:r>
            <a:endParaRPr lang="en-US" sz="1400" dirty="0">
              <a:solidFill>
                <a:srgbClr val="000000"/>
              </a:solidFill>
              <a:latin typeface="Arial (body)"/>
              <a:cs typeface="Arial (body)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3667" y="1490179"/>
            <a:ext cx="275655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Tibetan 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</a:t>
            </a:r>
            <a:endParaRPr lang="en-US" sz="2000" b="1" dirty="0">
              <a:latin typeface="Arial"/>
              <a:cs typeface="Arial"/>
              <a:sym typeface="Wingdings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lower O</a:t>
            </a:r>
            <a:r>
              <a:rPr lang="en-US" sz="2000" b="1" baseline="-25000" dirty="0" smtClean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 saturation,</a:t>
            </a:r>
          </a:p>
          <a:p>
            <a:r>
              <a:rPr lang="en-US" sz="2000" i="1" dirty="0" smtClean="0">
                <a:latin typeface="Arial"/>
                <a:cs typeface="Arial"/>
              </a:rPr>
              <a:t>blunted erythropoiesis </a:t>
            </a:r>
          </a:p>
          <a:p>
            <a:r>
              <a:rPr lang="en-US" sz="2000" b="1" dirty="0" smtClean="0">
                <a:latin typeface="Arial"/>
                <a:cs typeface="Arial"/>
              </a:rPr>
              <a:t>elevated HVR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521" y="4014796"/>
            <a:ext cx="288479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Andean 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r>
              <a:rPr lang="en-US" sz="2000" b="1" dirty="0" smtClean="0">
                <a:latin typeface="Arial"/>
                <a:cs typeface="Arial"/>
              </a:rPr>
              <a:t>higher O</a:t>
            </a:r>
            <a:r>
              <a:rPr lang="en-US" sz="2000" b="1" baseline="-25000" dirty="0" smtClean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 saturation, </a:t>
            </a:r>
          </a:p>
          <a:p>
            <a:r>
              <a:rPr lang="en-US" sz="2000" i="1" dirty="0">
                <a:latin typeface="Arial"/>
                <a:cs typeface="Arial"/>
              </a:rPr>
              <a:t>elevated </a:t>
            </a:r>
            <a:r>
              <a:rPr lang="en-US" sz="2000" i="1" dirty="0" smtClean="0">
                <a:latin typeface="Arial"/>
                <a:cs typeface="Arial"/>
              </a:rPr>
              <a:t>erythropoiesis</a:t>
            </a:r>
            <a:endParaRPr lang="en-US" sz="2000" i="1" dirty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blunted HVR </a:t>
            </a:r>
          </a:p>
        </p:txBody>
      </p:sp>
      <p:pic>
        <p:nvPicPr>
          <p:cNvPr id="3" name="Picture 2" descr="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71" y="1092439"/>
            <a:ext cx="1528762" cy="2286000"/>
          </a:xfrm>
          <a:prstGeom prst="rect">
            <a:avLst/>
          </a:prstGeom>
        </p:spPr>
      </p:pic>
      <p:pic>
        <p:nvPicPr>
          <p:cNvPr id="4" name="Picture 3" descr="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75" y="3638894"/>
            <a:ext cx="150975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8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nisov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" y="332154"/>
            <a:ext cx="4987503" cy="626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921" y="1431272"/>
            <a:ext cx="3966308" cy="2439280"/>
          </a:xfrm>
          <a:prstGeom prst="rect">
            <a:avLst/>
          </a:prstGeom>
        </p:spPr>
      </p:pic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33" y="3977668"/>
            <a:ext cx="3968496" cy="2423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6502" y="268422"/>
            <a:ext cx="1901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latin typeface="Calibri"/>
                <a:cs typeface="Calibri"/>
              </a:rPr>
              <a:t>EPAS1</a:t>
            </a:r>
            <a:endParaRPr lang="en-US" sz="48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20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-by-Hct-8-Spec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90"/>
            <a:ext cx="9141002" cy="333265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7691" y="110988"/>
            <a:ext cx="8497522" cy="6435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 smtClean="0"/>
              <a:t>Rank order </a:t>
            </a:r>
            <a:r>
              <a:rPr lang="en-US" sz="2100" dirty="0" err="1" smtClean="0"/>
              <a:t>Hb</a:t>
            </a:r>
            <a:r>
              <a:rPr lang="en-US" sz="2100" dirty="0" smtClean="0"/>
              <a:t> concentration (g/</a:t>
            </a:r>
            <a:r>
              <a:rPr lang="en-US" sz="2100" dirty="0" err="1" smtClean="0"/>
              <a:t>dL</a:t>
            </a:r>
            <a:r>
              <a:rPr lang="en-US" sz="2100" dirty="0" smtClean="0"/>
              <a:t>) x hematocrit (%) for eight Andean ducks.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1000" dirty="0" smtClean="0"/>
          </a:p>
          <a:p>
            <a:pPr algn="l"/>
            <a:endParaRPr lang="en-US" sz="1600" dirty="0" smtClean="0"/>
          </a:p>
          <a:p>
            <a:pPr algn="l"/>
            <a:r>
              <a:rPr lang="en-US" sz="1700" dirty="0" smtClean="0"/>
              <a:t>All eight species had higher hematocrit in the highlands than the lowlands.</a:t>
            </a:r>
          </a:p>
          <a:p>
            <a:pPr algn="l"/>
            <a:endParaRPr lang="en-US" sz="1700" dirty="0" smtClean="0"/>
          </a:p>
          <a:p>
            <a:pPr algn="l"/>
            <a:r>
              <a:rPr lang="en-US" sz="1700" dirty="0" err="1" smtClean="0"/>
              <a:t>Hb</a:t>
            </a:r>
            <a:r>
              <a:rPr lang="en-US" sz="1700" dirty="0" smtClean="0"/>
              <a:t> was higher for some high-altitude populations but not others (½ had significantly higher </a:t>
            </a:r>
            <a:r>
              <a:rPr lang="en-US" sz="1700" dirty="0" err="1" smtClean="0"/>
              <a:t>Hb</a:t>
            </a:r>
            <a:r>
              <a:rPr lang="en-US" sz="1700" dirty="0" smtClean="0"/>
              <a:t> and ½ didn’t---</a:t>
            </a:r>
            <a:r>
              <a:rPr lang="en-US" sz="1700" dirty="0" smtClean="0">
                <a:solidFill>
                  <a:srgbClr val="FF0000"/>
                </a:solidFill>
              </a:rPr>
              <a:t>significantly different LSMEANS are shown in red</a:t>
            </a:r>
            <a:r>
              <a:rPr lang="en-US" sz="1700" dirty="0" smtClean="0"/>
              <a:t>).</a:t>
            </a:r>
            <a:endParaRPr lang="en-US" sz="1700" dirty="0"/>
          </a:p>
          <a:p>
            <a:pPr algn="l"/>
            <a:endParaRPr lang="en-US" sz="1700" dirty="0" smtClean="0"/>
          </a:p>
          <a:p>
            <a:pPr algn="l"/>
            <a:r>
              <a:rPr lang="en-US" sz="1700" dirty="0" smtClean="0"/>
              <a:t>Mean corpuscular hemoglobin concentration (MCHC = Hb/%</a:t>
            </a:r>
            <a:r>
              <a:rPr lang="en-US" sz="1700" dirty="0" err="1" smtClean="0"/>
              <a:t>Hct</a:t>
            </a:r>
            <a:r>
              <a:rPr lang="en-US" sz="1700" dirty="0" smtClean="0"/>
              <a:t>) was lower for all high-altitude populations (i.e., </a:t>
            </a:r>
            <a:r>
              <a:rPr lang="en-US" sz="1700" u="sng" dirty="0" smtClean="0"/>
              <a:t>smaller blood cells at high altitude</a:t>
            </a:r>
            <a:r>
              <a:rPr lang="en-US" sz="1700" dirty="0" smtClean="0"/>
              <a:t>); however, the differences were significant for just two species (</a:t>
            </a:r>
            <a:r>
              <a:rPr lang="en-US" sz="1700" dirty="0" err="1" smtClean="0"/>
              <a:t>Puna</a:t>
            </a:r>
            <a:r>
              <a:rPr lang="en-US" sz="1700" dirty="0" smtClean="0"/>
              <a:t> Teal &amp; Crested Duck). </a:t>
            </a:r>
          </a:p>
          <a:p>
            <a:pPr algn="l"/>
            <a:endParaRPr lang="en-US" sz="1800" dirty="0"/>
          </a:p>
          <a:p>
            <a:pPr algn="l"/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6458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-by-Hct-8-Spec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90"/>
            <a:ext cx="9141002" cy="333265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7690" y="110988"/>
            <a:ext cx="8556441" cy="6611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 smtClean="0"/>
              <a:t>Rank order </a:t>
            </a:r>
            <a:r>
              <a:rPr lang="en-US" sz="2100" dirty="0" err="1" smtClean="0"/>
              <a:t>Hb</a:t>
            </a:r>
            <a:r>
              <a:rPr lang="en-US" sz="2100" dirty="0" smtClean="0"/>
              <a:t> concentration (g/</a:t>
            </a:r>
            <a:r>
              <a:rPr lang="en-US" sz="2100" dirty="0" err="1" smtClean="0"/>
              <a:t>dL</a:t>
            </a:r>
            <a:r>
              <a:rPr lang="en-US" sz="2100" dirty="0" smtClean="0"/>
              <a:t>) x hematocrit (%) for eight Andean ducks.</a:t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1000" dirty="0" smtClean="0"/>
          </a:p>
          <a:p>
            <a:pPr algn="l"/>
            <a:endParaRPr lang="en-US" sz="1600" dirty="0" smtClean="0"/>
          </a:p>
          <a:p>
            <a:pPr algn="l"/>
            <a:r>
              <a:rPr lang="en-US" sz="1700" dirty="0" smtClean="0"/>
              <a:t>The two species of diving ducks (Torrent Duck, Ruddy Duck) had the highest </a:t>
            </a:r>
            <a:r>
              <a:rPr lang="en-US" sz="1700" dirty="0" err="1" smtClean="0"/>
              <a:t>Hb</a:t>
            </a:r>
            <a:r>
              <a:rPr lang="en-US" sz="1700" dirty="0" smtClean="0"/>
              <a:t> &amp; hematocrit, as high </a:t>
            </a:r>
            <a:r>
              <a:rPr lang="en-US" sz="1700" dirty="0"/>
              <a:t>as 26.0 g/</a:t>
            </a:r>
            <a:r>
              <a:rPr lang="en-US" sz="1700" dirty="0" err="1" smtClean="0"/>
              <a:t>dL</a:t>
            </a:r>
            <a:r>
              <a:rPr lang="en-US" sz="1700" dirty="0" smtClean="0"/>
              <a:t> and 71.4% respectively.</a:t>
            </a:r>
          </a:p>
          <a:p>
            <a:pPr algn="l"/>
            <a:endParaRPr lang="en-US" sz="1700" dirty="0" smtClean="0"/>
          </a:p>
          <a:p>
            <a:pPr algn="l"/>
            <a:r>
              <a:rPr lang="en-US" sz="1700" dirty="0" smtClean="0"/>
              <a:t>Yellow-billed Pintail had relatively high [</a:t>
            </a:r>
            <a:r>
              <a:rPr lang="en-US" sz="1700" dirty="0" err="1" smtClean="0"/>
              <a:t>Hb</a:t>
            </a:r>
            <a:r>
              <a:rPr lang="en-US" sz="1700" dirty="0" smtClean="0"/>
              <a:t>] in both the highlands and the lowlands.</a:t>
            </a:r>
          </a:p>
          <a:p>
            <a:pPr algn="l"/>
            <a:endParaRPr lang="en-US" sz="1700" dirty="0" smtClean="0"/>
          </a:p>
          <a:p>
            <a:pPr algn="l"/>
            <a:r>
              <a:rPr lang="en-US" sz="1700" dirty="0" err="1" smtClean="0"/>
              <a:t>Puna</a:t>
            </a:r>
            <a:r>
              <a:rPr lang="en-US" sz="1700" dirty="0" smtClean="0"/>
              <a:t> Teal, Speckled Teal, and Andean Goose had the lowest </a:t>
            </a:r>
            <a:r>
              <a:rPr lang="en-US" sz="1700" dirty="0" err="1" smtClean="0"/>
              <a:t>Hb</a:t>
            </a:r>
            <a:r>
              <a:rPr lang="en-US" sz="1700" dirty="0" smtClean="0"/>
              <a:t> &amp; hematocrit.  Cinnamon Teal was more like yellow-billed pintail, and Crested Duck was intermediate.</a:t>
            </a:r>
          </a:p>
          <a:p>
            <a:pPr algn="l"/>
            <a:endParaRPr lang="en-US" sz="1800" dirty="0"/>
          </a:p>
          <a:p>
            <a:pPr algn="l"/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5044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So how can I summarize the [Hb] data without showing too many more slides?</a:t>
            </a:r>
          </a:p>
        </p:txBody>
      </p:sp>
    </p:spTree>
    <p:extLst>
      <p:ext uri="{BB962C8B-B14F-4D97-AF65-F5344CB8AC3E}">
        <p14:creationId xmlns:p14="http://schemas.microsoft.com/office/powerpoint/2010/main" val="117707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61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19" y="297209"/>
            <a:ext cx="1828800" cy="12162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91502" y="297209"/>
            <a:ext cx="1828800" cy="1593443"/>
            <a:chOff x="4519742" y="297209"/>
            <a:chExt cx="1828800" cy="1593443"/>
          </a:xfrm>
        </p:grpSpPr>
        <p:pic>
          <p:nvPicPr>
            <p:cNvPr id="5" name="Picture 4" descr="IMG_177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742" y="297209"/>
              <a:ext cx="1828800" cy="12162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48491" y="1521320"/>
              <a:ext cx="1411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 smtClean="0"/>
                <a:t>Torrent Duck</a:t>
              </a:r>
              <a:endParaRPr lang="en-US" u="sng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825524" y="151343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Ruddy Duck</a:t>
            </a:r>
            <a:endParaRPr lang="en-US" u="sng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29443"/>
              </p:ext>
            </p:extLst>
          </p:nvPr>
        </p:nvGraphicFramePr>
        <p:xfrm>
          <a:off x="385813" y="1975697"/>
          <a:ext cx="8479878" cy="3666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626"/>
                <a:gridCol w="2826626"/>
                <a:gridCol w="2826626"/>
              </a:tblGrid>
              <a:tr h="9165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 Hb-O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 affinity (P</a:t>
                      </a:r>
                      <a:r>
                        <a:rPr lang="en-US" baseline="-25000" dirty="0" smtClean="0"/>
                        <a:t>50</a:t>
                      </a:r>
                      <a:r>
                        <a:rPr lang="en-US" baseline="0" dirty="0" smtClean="0"/>
                        <a:t>) </a:t>
                      </a:r>
                      <a:r>
                        <a:rPr lang="en-US" dirty="0" smtClean="0"/>
                        <a:t>in all populations?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Yes</a:t>
                      </a:r>
                    </a:p>
                    <a:p>
                      <a:pPr algn="ctr"/>
                      <a:r>
                        <a:rPr lang="en-US" dirty="0" smtClean="0"/>
                        <a:t>26.4 - 27.7 </a:t>
                      </a:r>
                      <a:r>
                        <a:rPr lang="en-US" dirty="0" err="1" smtClean="0"/>
                        <a:t>Torr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Yes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28.6 - 30.1 </a:t>
                      </a:r>
                      <a:r>
                        <a:rPr lang="en-US" dirty="0" err="1" smtClean="0"/>
                        <a:t>Torr</a:t>
                      </a:r>
                      <a:endParaRPr lang="en-US" dirty="0" smtClean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65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Highest hematocrits?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Yes</a:t>
                      </a:r>
                    </a:p>
                    <a:p>
                      <a:pPr algn="ctr"/>
                      <a:r>
                        <a:rPr lang="en-US" dirty="0" smtClean="0"/>
                        <a:t>58.7 - 63.6%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Yes</a:t>
                      </a:r>
                    </a:p>
                    <a:p>
                      <a:pPr algn="ctr"/>
                      <a:r>
                        <a:rPr lang="en-US" dirty="0" smtClean="0"/>
                        <a:t>53.6 - 58.3%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65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Highest Hb concentrations?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Yes</a:t>
                      </a:r>
                    </a:p>
                    <a:p>
                      <a:pPr algn="ctr"/>
                      <a:r>
                        <a:rPr lang="en-US" dirty="0" smtClean="0"/>
                        <a:t>19.7 -</a:t>
                      </a:r>
                      <a:r>
                        <a:rPr lang="en-US" baseline="0" dirty="0" smtClean="0"/>
                        <a:t> 21.2 g/</a:t>
                      </a:r>
                      <a:r>
                        <a:rPr lang="en-US" baseline="0" dirty="0" err="1" smtClean="0"/>
                        <a:t>dL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Yes</a:t>
                      </a:r>
                    </a:p>
                    <a:p>
                      <a:pPr algn="ctr"/>
                      <a:r>
                        <a:rPr lang="en-US" dirty="0" smtClean="0"/>
                        <a:t>20.0</a:t>
                      </a:r>
                      <a:r>
                        <a:rPr lang="en-US" baseline="0" dirty="0" smtClean="0"/>
                        <a:t> - 20.7 g/</a:t>
                      </a:r>
                      <a:r>
                        <a:rPr lang="en-US" baseline="0" dirty="0" err="1" smtClean="0"/>
                        <a:t>dL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65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Highest myoglobin? </a:t>
                      </a:r>
                    </a:p>
                    <a:p>
                      <a:pPr algn="l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Yes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11.2 - 16.6 mg/g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(No)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6.9 - 7.2 mg/g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65050" y="147581"/>
            <a:ext cx="27111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Two Diving</a:t>
            </a:r>
          </a:p>
          <a:p>
            <a:r>
              <a:rPr lang="en-US" sz="4400" dirty="0" smtClean="0"/>
              <a:t>Ducks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685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51888" y="783562"/>
            <a:ext cx="7412617" cy="5957676"/>
            <a:chOff x="780896" y="215626"/>
            <a:chExt cx="7412617" cy="5957676"/>
          </a:xfrm>
        </p:grpSpPr>
        <p:pic>
          <p:nvPicPr>
            <p:cNvPr id="4" name="Picture 3" descr="whales1_2779586k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332" y="356624"/>
              <a:ext cx="2978181" cy="4385453"/>
            </a:xfrm>
            <a:prstGeom prst="rect">
              <a:avLst/>
            </a:prstGeom>
          </p:spPr>
        </p:pic>
        <p:pic>
          <p:nvPicPr>
            <p:cNvPr id="5" name="Picture 4" descr="emperor-penguin-divers-nicklen_60592_990x74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40" y="215626"/>
              <a:ext cx="3267208" cy="2448756"/>
            </a:xfrm>
            <a:prstGeom prst="rect">
              <a:avLst/>
            </a:prstGeom>
          </p:spPr>
        </p:pic>
        <p:pic>
          <p:nvPicPr>
            <p:cNvPr id="6" name="Picture 5" descr="water2_1539279i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481" y="3475547"/>
              <a:ext cx="3265574" cy="210682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36452" y="4748836"/>
              <a:ext cx="258195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Sperm </a:t>
              </a:r>
              <a:r>
                <a:rPr lang="en-US" sz="1600" dirty="0"/>
                <a:t>W</a:t>
              </a:r>
              <a:r>
                <a:rPr lang="en-US" sz="1600" dirty="0" smtClean="0"/>
                <a:t>hale  [Hb] = 22 g/</a:t>
              </a:r>
              <a:r>
                <a:rPr lang="en-US" sz="1600" dirty="0" err="1" smtClean="0"/>
                <a:t>dL</a:t>
              </a:r>
              <a:endParaRPr lang="en-US" sz="1600" dirty="0" smtClean="0"/>
            </a:p>
            <a:p>
              <a:r>
                <a:rPr lang="en-US" sz="1600" dirty="0" smtClean="0"/>
                <a:t>Mb = 5.4 mg/g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56714" y="5588526"/>
              <a:ext cx="254278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Weddell Seal  [Hb] = 18 g/</a:t>
              </a:r>
              <a:r>
                <a:rPr lang="en-US" sz="1600" dirty="0" err="1" smtClean="0"/>
                <a:t>dL</a:t>
              </a:r>
              <a:endParaRPr lang="en-US" sz="1600" dirty="0" smtClean="0"/>
            </a:p>
            <a:p>
              <a:r>
                <a:rPr lang="en-US" sz="1600" dirty="0" smtClean="0"/>
                <a:t>Mb = 5.4 mg/g 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0896" y="2664436"/>
              <a:ext cx="371752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Emperor Penguin [Hb] = 18 g/</a:t>
              </a:r>
              <a:r>
                <a:rPr lang="en-US" sz="1600" dirty="0" err="1" smtClean="0"/>
                <a:t>dL</a:t>
              </a:r>
              <a:endParaRPr lang="en-US" sz="1600" dirty="0"/>
            </a:p>
            <a:p>
              <a:r>
                <a:rPr lang="en-US" sz="1600" dirty="0" smtClean="0"/>
                <a:t>Mb = 6.4 mg/g </a:t>
              </a:r>
              <a:endParaRPr lang="en-US" sz="1600" dirty="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2479" y="62118"/>
            <a:ext cx="8661675" cy="587779"/>
          </a:xfrm>
        </p:spPr>
        <p:txBody>
          <a:bodyPr>
            <a:noAutofit/>
          </a:bodyPr>
          <a:lstStyle/>
          <a:p>
            <a:r>
              <a:rPr lang="en-US" sz="3100" dirty="0" smtClean="0"/>
              <a:t>Hb &amp; Mb concentrations in other diving animals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34457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 smtClean="0"/>
              <a:t>As for the other ducks, non-diving species: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48976" y="2636044"/>
            <a:ext cx="92867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Cinnamon</a:t>
            </a:r>
            <a:endParaRPr lang="en-US" sz="1400" dirty="0"/>
          </a:p>
          <a:p>
            <a:pPr algn="ctr"/>
            <a:r>
              <a:rPr lang="en-US" sz="1400" dirty="0"/>
              <a:t>Teal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0.00014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1675" y="2637550"/>
            <a:ext cx="112346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Yellow-billed</a:t>
            </a:r>
          </a:p>
          <a:p>
            <a:pPr algn="ctr"/>
            <a:r>
              <a:rPr lang="en-US" sz="1400" dirty="0"/>
              <a:t>Pintail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0.00052</a:t>
            </a:r>
          </a:p>
        </p:txBody>
      </p:sp>
      <p:pic>
        <p:nvPicPr>
          <p:cNvPr id="8" name="Picture 24" descr="IMG_52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070" y="2015439"/>
            <a:ext cx="910123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1677" y="2636460"/>
            <a:ext cx="75643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Crested</a:t>
            </a:r>
          </a:p>
          <a:p>
            <a:pPr algn="ctr"/>
            <a:r>
              <a:rPr lang="en-US" sz="1400" dirty="0" smtClean="0"/>
              <a:t>Duck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0.0032</a:t>
            </a:r>
          </a:p>
        </p:txBody>
      </p:sp>
      <p:pic>
        <p:nvPicPr>
          <p:cNvPr id="10" name="Picture 14" descr="IMG_62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703" y="2016270"/>
            <a:ext cx="906520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902197" y="2638382"/>
            <a:ext cx="6524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Puna</a:t>
            </a:r>
            <a:endParaRPr lang="en-US" sz="1400" dirty="0" smtClean="0"/>
          </a:p>
          <a:p>
            <a:pPr algn="ctr"/>
            <a:r>
              <a:rPr lang="en-US" sz="1400" dirty="0" smtClean="0"/>
              <a:t>Teal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0.018</a:t>
            </a:r>
          </a:p>
        </p:txBody>
      </p:sp>
      <p:pic>
        <p:nvPicPr>
          <p:cNvPr id="12" name="Picture 15" descr="IMG_53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6291" y="2021653"/>
            <a:ext cx="906519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20111" y="2632926"/>
            <a:ext cx="8332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Speckled</a:t>
            </a:r>
          </a:p>
          <a:p>
            <a:pPr algn="ctr"/>
            <a:r>
              <a:rPr lang="en-US" sz="1400" dirty="0" smtClean="0"/>
              <a:t>Teal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0.020</a:t>
            </a:r>
          </a:p>
        </p:txBody>
      </p:sp>
      <p:pic>
        <p:nvPicPr>
          <p:cNvPr id="14" name="Picture 3" descr="IMG_015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2472" y="2021653"/>
            <a:ext cx="907096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875718" y="2631420"/>
            <a:ext cx="7468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Andean</a:t>
            </a:r>
          </a:p>
          <a:p>
            <a:pPr algn="ctr"/>
            <a:r>
              <a:rPr lang="en-US" sz="1400" dirty="0" smtClean="0"/>
              <a:t>Goose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0.045</a:t>
            </a:r>
          </a:p>
        </p:txBody>
      </p:sp>
      <p:pic>
        <p:nvPicPr>
          <p:cNvPr id="16" name="Picture 3" descr="IMG_0457.jpg"/>
          <p:cNvPicPr>
            <a:picLocks noChangeAspect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7786564" y="2021653"/>
            <a:ext cx="907097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2926" y="3279257"/>
            <a:ext cx="630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t/site</a:t>
            </a:r>
            <a:endParaRPr lang="en-US" sz="1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312826" y="3723277"/>
            <a:ext cx="2850387" cy="369332"/>
            <a:chOff x="1691919" y="4915910"/>
            <a:chExt cx="2462740" cy="369332"/>
          </a:xfrm>
          <a:noFill/>
        </p:grpSpPr>
        <p:sp>
          <p:nvSpPr>
            <p:cNvPr id="19" name="TextBox 18"/>
            <p:cNvSpPr txBox="1"/>
            <p:nvPr/>
          </p:nvSpPr>
          <p:spPr>
            <a:xfrm>
              <a:off x="2380350" y="4915910"/>
              <a:ext cx="980077" cy="369332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10x deeper</a:t>
              </a:r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691919" y="5145549"/>
              <a:ext cx="2462740" cy="457"/>
              <a:chOff x="1050203" y="6396964"/>
              <a:chExt cx="2971104" cy="454"/>
            </a:xfrm>
            <a:grpFill/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050203" y="6397418"/>
                <a:ext cx="843644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130030" y="6396964"/>
                <a:ext cx="891277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Straight Connector 22"/>
          <p:cNvCxnSpPr/>
          <p:nvPr/>
        </p:nvCxnSpPr>
        <p:spPr>
          <a:xfrm>
            <a:off x="1864847" y="4400149"/>
            <a:ext cx="3148911" cy="0"/>
          </a:xfrm>
          <a:prstGeom prst="line">
            <a:avLst/>
          </a:prstGeom>
          <a:ln w="19050" cap="flat" cmpd="sng">
            <a:solidFill>
              <a:srgbClr val="00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3657" y="4399693"/>
            <a:ext cx="2156456" cy="456"/>
          </a:xfrm>
          <a:prstGeom prst="line">
            <a:avLst/>
          </a:prstGeom>
          <a:ln w="19050" cap="flat" cmpd="sng">
            <a:solidFill>
              <a:srgbClr val="00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58502" y="4174087"/>
            <a:ext cx="1144198" cy="369332"/>
          </a:xfrm>
          <a:prstGeom prst="rect">
            <a:avLst/>
          </a:prstGeom>
          <a:noFill/>
          <a:ln w="19050" cap="flat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100x deeper</a:t>
            </a:r>
            <a:endParaRPr lang="en-US" dirty="0"/>
          </a:p>
        </p:txBody>
      </p:sp>
      <p:pic>
        <p:nvPicPr>
          <p:cNvPr id="35" name="Picture 3" descr="IMG_059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3713" y="2019531"/>
            <a:ext cx="907096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1009524" y="1482649"/>
            <a:ext cx="141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(10 kya)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028456" y="1480915"/>
            <a:ext cx="232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Intermediate (100 kya)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164843" y="1480915"/>
            <a:ext cx="212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Established (&gt;1 mya)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32951" y="4910064"/>
            <a:ext cx="1952523" cy="92333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Highest </a:t>
            </a:r>
          </a:p>
          <a:p>
            <a:pPr algn="ctr"/>
            <a:r>
              <a:rPr lang="en-US" b="1" dirty="0" smtClean="0"/>
              <a:t>[Hb]</a:t>
            </a:r>
          </a:p>
          <a:p>
            <a:pPr algn="ctr"/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786953" y="4910064"/>
            <a:ext cx="2928672" cy="92333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 smtClean="0"/>
              <a:t>Lowest </a:t>
            </a:r>
          </a:p>
          <a:p>
            <a:pPr algn="ctr"/>
            <a:r>
              <a:rPr lang="en-US" b="1" dirty="0" smtClean="0"/>
              <a:t>[Hb]</a:t>
            </a:r>
          </a:p>
          <a:p>
            <a:pPr algn="ctr"/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249070" y="4920264"/>
            <a:ext cx="1893240" cy="92333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Intermediate</a:t>
            </a:r>
          </a:p>
          <a:p>
            <a:pPr algn="ctr"/>
            <a:r>
              <a:rPr lang="en-US" b="1" dirty="0" smtClean="0"/>
              <a:t>[Hb]</a:t>
            </a:r>
          </a:p>
          <a:p>
            <a:pPr algn="ctr"/>
            <a:endParaRPr lang="en-US" b="1" dirty="0"/>
          </a:p>
        </p:txBody>
      </p:sp>
      <p:pic>
        <p:nvPicPr>
          <p:cNvPr id="42" name="Picture 41" descr="red-blood-cell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24" y="5509000"/>
            <a:ext cx="424932" cy="311794"/>
          </a:xfrm>
          <a:prstGeom prst="rect">
            <a:avLst/>
          </a:prstGeom>
        </p:spPr>
      </p:pic>
      <p:pic>
        <p:nvPicPr>
          <p:cNvPr id="43" name="Picture 42" descr="red-blood-cell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3" y="5515902"/>
            <a:ext cx="424932" cy="311794"/>
          </a:xfrm>
          <a:prstGeom prst="rect">
            <a:avLst/>
          </a:prstGeom>
        </p:spPr>
      </p:pic>
      <p:pic>
        <p:nvPicPr>
          <p:cNvPr id="44" name="Picture 43" descr="red-blood-cell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85" y="5512405"/>
            <a:ext cx="424932" cy="311794"/>
          </a:xfrm>
          <a:prstGeom prst="rect">
            <a:avLst/>
          </a:prstGeom>
        </p:spPr>
      </p:pic>
      <p:pic>
        <p:nvPicPr>
          <p:cNvPr id="45" name="Picture 44" descr="red-blood-cell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72" y="5512405"/>
            <a:ext cx="424932" cy="311794"/>
          </a:xfrm>
          <a:prstGeom prst="rect">
            <a:avLst/>
          </a:prstGeom>
        </p:spPr>
      </p:pic>
      <p:pic>
        <p:nvPicPr>
          <p:cNvPr id="46" name="Picture 45" descr="red-blood-cell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94" y="5508908"/>
            <a:ext cx="424932" cy="311794"/>
          </a:xfrm>
          <a:prstGeom prst="rect">
            <a:avLst/>
          </a:prstGeom>
        </p:spPr>
      </p:pic>
      <p:pic>
        <p:nvPicPr>
          <p:cNvPr id="47" name="Picture 46" descr="red-blood-cell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26" y="5508908"/>
            <a:ext cx="424932" cy="31179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83186" y="972490"/>
            <a:ext cx="5010694" cy="369332"/>
          </a:xfrm>
          <a:prstGeom prst="rect">
            <a:avLst/>
          </a:prstGeom>
          <a:noFill/>
          <a:ln w="19050" cap="flat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Time since divergence from low-altitude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5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V="1">
            <a:off x="2962844" y="1914058"/>
            <a:ext cx="0" cy="37837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3907" y="4362763"/>
            <a:ext cx="2596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nvironmentally-mediated plasticity associated with increased [</a:t>
            </a:r>
            <a:r>
              <a:rPr lang="en-US" sz="1400" dirty="0" err="1" smtClean="0"/>
              <a:t>Hb</a:t>
            </a:r>
            <a:r>
              <a:rPr lang="en-US" sz="1400" dirty="0" smtClean="0"/>
              <a:t>] results in short-term fitness benefit that facilitates process of genetic adaptation.</a:t>
            </a:r>
            <a:endParaRPr lang="en-US" sz="1400" dirty="0"/>
          </a:p>
        </p:txBody>
      </p:sp>
      <p:sp>
        <p:nvSpPr>
          <p:cNvPr id="13" name="Bent-Up Arrow 12"/>
          <p:cNvSpPr/>
          <p:nvPr/>
        </p:nvSpPr>
        <p:spPr>
          <a:xfrm rot="5400000" flipH="1">
            <a:off x="-7786" y="2803152"/>
            <a:ext cx="850392" cy="333449"/>
          </a:xfrm>
          <a:prstGeom prst="bentUpArrow">
            <a:avLst/>
          </a:prstGeom>
          <a:gradFill flip="none" rotWithShape="1">
            <a:gsLst>
              <a:gs pos="50000">
                <a:schemeClr val="tx1">
                  <a:lumMod val="95000"/>
                  <a:lumOff val="5000"/>
                  <a:alpha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92" y="3465590"/>
            <a:ext cx="14582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henotypic </a:t>
            </a:r>
          </a:p>
          <a:p>
            <a:pPr algn="ctr"/>
            <a:r>
              <a:rPr lang="en-US" sz="1400" dirty="0"/>
              <a:t>o</a:t>
            </a:r>
            <a:r>
              <a:rPr lang="en-US" sz="1400" dirty="0" smtClean="0"/>
              <a:t>ptimum favored</a:t>
            </a:r>
          </a:p>
          <a:p>
            <a:pPr algn="ctr"/>
            <a:r>
              <a:rPr lang="en-US" sz="1400" dirty="0" smtClean="0"/>
              <a:t>by selection</a:t>
            </a:r>
            <a:endParaRPr lang="en-US" sz="1400" dirty="0"/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121148" y="901786"/>
            <a:ext cx="8765919" cy="1938156"/>
            <a:chOff x="-122011" y="857844"/>
            <a:chExt cx="9739924" cy="2153533"/>
          </a:xfrm>
        </p:grpSpPr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-122011" y="864761"/>
              <a:ext cx="3488504" cy="2146616"/>
              <a:chOff x="-20595" y="754793"/>
              <a:chExt cx="4360633" cy="2683267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733238" y="1304460"/>
                <a:ext cx="12700" cy="2133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>
                <a:off x="733238" y="3438060"/>
                <a:ext cx="3606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2029272" y="754793"/>
                <a:ext cx="1119193" cy="512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Kya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-20595" y="2012460"/>
                <a:ext cx="821289" cy="512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</a:t>
                </a:r>
                <a:r>
                  <a:rPr lang="en-US" dirty="0" err="1" smtClean="0"/>
                  <a:t>Hb</a:t>
                </a:r>
                <a:r>
                  <a:rPr lang="en-US" dirty="0" smtClean="0"/>
                  <a:t>]</a:t>
                </a:r>
                <a:endParaRPr lang="en-US" dirty="0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866587" y="1907711"/>
                <a:ext cx="3225800" cy="122554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3607053" y="862286"/>
              <a:ext cx="2885440" cy="2146616"/>
              <a:chOff x="733238" y="754793"/>
              <a:chExt cx="3606800" cy="268326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733238" y="1304460"/>
                <a:ext cx="12700" cy="2133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33238" y="3438060"/>
                <a:ext cx="3606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951834" y="754793"/>
                <a:ext cx="1281684" cy="512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100 Kya</a:t>
                </a:r>
                <a:endParaRPr lang="en-US" dirty="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V="1">
                <a:off x="876503" y="2403009"/>
                <a:ext cx="3225799" cy="72777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>
              <a:spLocks noChangeAspect="1"/>
            </p:cNvSpPr>
            <p:nvPr/>
          </p:nvSpPr>
          <p:spPr>
            <a:xfrm>
              <a:off x="4786297" y="1614452"/>
              <a:ext cx="147733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6732473" y="857844"/>
              <a:ext cx="2885440" cy="2146616"/>
              <a:chOff x="733238" y="754793"/>
              <a:chExt cx="3606800" cy="2683267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733238" y="1304460"/>
                <a:ext cx="12700" cy="2133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733238" y="3438060"/>
                <a:ext cx="3606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2055084" y="754793"/>
                <a:ext cx="1064245" cy="51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 Mya</a:t>
                </a:r>
                <a:endParaRPr lang="en-US" dirty="0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 flipV="1">
                <a:off x="876503" y="2961258"/>
                <a:ext cx="3215886" cy="169694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>
              <a:spLocks noChangeAspect="1"/>
            </p:cNvSpPr>
            <p:nvPr/>
          </p:nvSpPr>
          <p:spPr>
            <a:xfrm>
              <a:off x="7911717" y="1610010"/>
              <a:ext cx="147733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>
            <a:off x="8342665" y="1848681"/>
            <a:ext cx="50981" cy="421389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277500" y="1728867"/>
            <a:ext cx="83262" cy="374380"/>
          </a:xfrm>
          <a:prstGeom prst="straightConnector1">
            <a:avLst/>
          </a:prstGeom>
          <a:ln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77301" y="4362763"/>
            <a:ext cx="2596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Long-term effects of </a:t>
            </a:r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400" dirty="0"/>
              <a:t> [</a:t>
            </a:r>
            <a:r>
              <a:rPr lang="en-US" sz="1400" dirty="0" err="1"/>
              <a:t>Hb</a:t>
            </a:r>
            <a:r>
              <a:rPr lang="en-US" sz="1400" dirty="0"/>
              <a:t>] on fitness are costly</a:t>
            </a:r>
            <a:r>
              <a:rPr lang="en-US" sz="1400" dirty="0" smtClean="0"/>
              <a:t>. </a:t>
            </a:r>
            <a:r>
              <a:rPr lang="en-US" sz="1400" b="1" dirty="0" smtClean="0"/>
              <a:t>Counter-gradient selection</a:t>
            </a:r>
            <a:r>
              <a:rPr lang="en-US" sz="1400" dirty="0" smtClean="0"/>
              <a:t> begins to dampen [</a:t>
            </a:r>
            <a:r>
              <a:rPr lang="en-US" sz="1400" dirty="0" err="1" smtClean="0"/>
              <a:t>Hb</a:t>
            </a:r>
            <a:r>
              <a:rPr lang="en-US" sz="1400" dirty="0" smtClean="0"/>
              <a:t>].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290175" y="4358840"/>
            <a:ext cx="259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Hb</a:t>
            </a:r>
            <a:r>
              <a:rPr lang="en-US" sz="1400" dirty="0" smtClean="0"/>
              <a:t>] returns to ancestral state.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341179" y="2853330"/>
            <a:ext cx="105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33459" y="2857120"/>
            <a:ext cx="105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364736" y="2833717"/>
            <a:ext cx="105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7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031"/>
            <a:ext cx="8229600" cy="5062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b="1" dirty="0" smtClean="0"/>
              <a:t>Protein Chemistry</a:t>
            </a:r>
          </a:p>
          <a:p>
            <a:r>
              <a:rPr lang="en-US" sz="1500" dirty="0" smtClean="0"/>
              <a:t>Jay </a:t>
            </a:r>
            <a:r>
              <a:rPr lang="en-US" sz="1500" dirty="0" err="1" smtClean="0"/>
              <a:t>Storz</a:t>
            </a:r>
            <a:r>
              <a:rPr lang="en-US" sz="1500" dirty="0" smtClean="0"/>
              <a:t>, </a:t>
            </a:r>
            <a:r>
              <a:rPr lang="en-US" sz="1500" dirty="0" err="1" smtClean="0"/>
              <a:t>Chandru</a:t>
            </a:r>
            <a:r>
              <a:rPr lang="en-US" sz="1500" dirty="0" smtClean="0"/>
              <a:t> </a:t>
            </a:r>
            <a:r>
              <a:rPr lang="en-US" sz="1500" dirty="0" err="1" smtClean="0"/>
              <a:t>Natarajan</a:t>
            </a:r>
            <a:r>
              <a:rPr lang="en-US" sz="1500" dirty="0" smtClean="0"/>
              <a:t> &amp; Joana </a:t>
            </a:r>
            <a:r>
              <a:rPr lang="en-US" sz="1500" dirty="0" err="1" smtClean="0"/>
              <a:t>Projecto</a:t>
            </a:r>
            <a:r>
              <a:rPr lang="en-US" sz="1500" dirty="0" smtClean="0"/>
              <a:t>-Garcia - University of Nebraska</a:t>
            </a:r>
          </a:p>
          <a:p>
            <a:r>
              <a:rPr lang="en-US" sz="1500" dirty="0" smtClean="0"/>
              <a:t>Angela </a:t>
            </a:r>
            <a:r>
              <a:rPr lang="en-US" sz="1500" dirty="0" err="1" smtClean="0"/>
              <a:t>Fago</a:t>
            </a:r>
            <a:r>
              <a:rPr lang="en-US" sz="1500" dirty="0" smtClean="0"/>
              <a:t> &amp; Roy Weber – University of Aarhus</a:t>
            </a:r>
          </a:p>
          <a:p>
            <a:pPr marL="0" indent="0">
              <a:buNone/>
            </a:pPr>
            <a:r>
              <a:rPr lang="en-US" sz="1500" b="1" dirty="0" smtClean="0"/>
              <a:t>Respiratory Physiology</a:t>
            </a:r>
          </a:p>
          <a:p>
            <a:r>
              <a:rPr lang="en-US" sz="1500" dirty="0" smtClean="0"/>
              <a:t>Graham Scott, </a:t>
            </a:r>
            <a:r>
              <a:rPr lang="en-US" sz="1500" dirty="0" err="1" smtClean="0"/>
              <a:t>Catie</a:t>
            </a:r>
            <a:r>
              <a:rPr lang="en-US" sz="1500" dirty="0" smtClean="0"/>
              <a:t> Ivy &amp; Neal Dawson - McMaster University</a:t>
            </a:r>
          </a:p>
          <a:p>
            <a:r>
              <a:rPr lang="en-US" sz="1500" dirty="0" smtClean="0"/>
              <a:t>Bill </a:t>
            </a:r>
            <a:r>
              <a:rPr lang="en-US" sz="1500" dirty="0" err="1" smtClean="0"/>
              <a:t>Milsom</a:t>
            </a:r>
            <a:r>
              <a:rPr lang="en-US" sz="1500" dirty="0" smtClean="0"/>
              <a:t>, Sabine </a:t>
            </a:r>
            <a:r>
              <a:rPr lang="en-US" sz="1500" dirty="0" err="1" smtClean="0"/>
              <a:t>Lague</a:t>
            </a:r>
            <a:r>
              <a:rPr lang="en-US" sz="1500" dirty="0" smtClean="0"/>
              <a:t> &amp; Bev Chua - University of British Columbia</a:t>
            </a:r>
          </a:p>
          <a:p>
            <a:r>
              <a:rPr lang="en-US" sz="1500" dirty="0" smtClean="0"/>
              <a:t>Peter </a:t>
            </a:r>
            <a:r>
              <a:rPr lang="en-US" sz="1500" dirty="0" err="1" smtClean="0"/>
              <a:t>Frappell</a:t>
            </a:r>
            <a:r>
              <a:rPr lang="en-US" sz="1500" dirty="0" smtClean="0"/>
              <a:t> - University of Tasmania</a:t>
            </a:r>
          </a:p>
          <a:p>
            <a:pPr marL="0" indent="0">
              <a:buNone/>
            </a:pPr>
            <a:r>
              <a:rPr lang="en-US" sz="1500" b="1" dirty="0" smtClean="0"/>
              <a:t>Population Genetics</a:t>
            </a:r>
          </a:p>
          <a:p>
            <a:r>
              <a:rPr lang="en-US" sz="1500" dirty="0" smtClean="0"/>
              <a:t>Luis Alza, Chris Barger, Mariana Bulgarella, Rebecca </a:t>
            </a:r>
            <a:r>
              <a:rPr lang="en-US" sz="1500" dirty="0"/>
              <a:t>Cheek, </a:t>
            </a:r>
            <a:r>
              <a:rPr lang="en-US" sz="1500" dirty="0" smtClean="0"/>
              <a:t>Allie Graham Matt Smith, Daniela </a:t>
            </a:r>
            <a:r>
              <a:rPr lang="en-US" sz="1500" dirty="0" err="1" smtClean="0"/>
              <a:t>Wilner</a:t>
            </a:r>
            <a:r>
              <a:rPr lang="en-US" sz="1500" dirty="0" smtClean="0"/>
              <a:t>, Robert Wilson &amp; Kevin Winker - University of Alaska Fairbanks/Miami</a:t>
            </a:r>
          </a:p>
          <a:p>
            <a:r>
              <a:rPr lang="en-US" sz="1500" dirty="0"/>
              <a:t>Jeff Peters </a:t>
            </a:r>
            <a:r>
              <a:rPr lang="en-US" sz="1500" dirty="0" smtClean="0"/>
              <a:t>&amp; Phil Lavretsky - </a:t>
            </a:r>
            <a:r>
              <a:rPr lang="en-US" sz="1500" dirty="0"/>
              <a:t>Wright State </a:t>
            </a:r>
            <a:r>
              <a:rPr lang="en-US" sz="1500" dirty="0" smtClean="0"/>
              <a:t>University &amp; University of Texas El Paso</a:t>
            </a:r>
          </a:p>
          <a:p>
            <a:r>
              <a:rPr lang="en-US" sz="1500" dirty="0" err="1" smtClean="0"/>
              <a:t>Violeta</a:t>
            </a:r>
            <a:r>
              <a:rPr lang="en-US" sz="1500" dirty="0" smtClean="0"/>
              <a:t> Muñoz-Fuentes - </a:t>
            </a:r>
            <a:r>
              <a:rPr lang="en-US" sz="1500" dirty="0" err="1"/>
              <a:t>Estación</a:t>
            </a:r>
            <a:r>
              <a:rPr lang="en-US" sz="1500" dirty="0"/>
              <a:t> </a:t>
            </a:r>
            <a:r>
              <a:rPr lang="en-US" sz="1500" dirty="0" err="1"/>
              <a:t>Biológica</a:t>
            </a:r>
            <a:r>
              <a:rPr lang="en-US" sz="1500" dirty="0"/>
              <a:t> de </a:t>
            </a:r>
            <a:r>
              <a:rPr lang="en-US" sz="1500" dirty="0" err="1" smtClean="0"/>
              <a:t>Doñana</a:t>
            </a:r>
            <a:endParaRPr lang="en-US" sz="1500" dirty="0" smtClean="0"/>
          </a:p>
          <a:p>
            <a:r>
              <a:rPr lang="en-US" sz="1500" dirty="0" smtClean="0"/>
              <a:t>Mary Kuhner - University of Washington</a:t>
            </a:r>
          </a:p>
          <a:p>
            <a:pPr marL="0" indent="0">
              <a:buNone/>
            </a:pPr>
            <a:r>
              <a:rPr lang="en-US" sz="1500" b="1" dirty="0" smtClean="0"/>
              <a:t>Collaborators in South America</a:t>
            </a:r>
          </a:p>
          <a:p>
            <a:r>
              <a:rPr lang="en-US" sz="1500" dirty="0" smtClean="0"/>
              <a:t>Daniel Cadena, Natalia Gutierrez &amp; Maria Lozano - Universidad de Los Andes</a:t>
            </a:r>
          </a:p>
          <a:p>
            <a:r>
              <a:rPr lang="en-US" sz="1500" dirty="0" smtClean="0"/>
              <a:t>Pablo Tubaro &amp; Cecilia Kopuchian - MACN Argentina</a:t>
            </a:r>
          </a:p>
          <a:p>
            <a:r>
              <a:rPr lang="en-US" sz="1500" dirty="0" smtClean="0"/>
              <a:t>Andrea </a:t>
            </a:r>
            <a:r>
              <a:rPr lang="en-US" sz="1500" dirty="0" err="1" smtClean="0"/>
              <a:t>Astie</a:t>
            </a:r>
            <a:r>
              <a:rPr lang="en-US" sz="1500" dirty="0" smtClean="0"/>
              <a:t> - IADIZA Mendoza</a:t>
            </a:r>
          </a:p>
          <a:p>
            <a:r>
              <a:rPr lang="en-US" sz="1500" dirty="0" smtClean="0"/>
              <a:t>Thomas Valqui &amp; Emil Bautista - CORBIDI</a:t>
            </a:r>
          </a:p>
          <a:p>
            <a:r>
              <a:rPr lang="en-US" sz="1500" dirty="0" smtClean="0"/>
              <a:t>Jorge Trucco - Patagonia Outfitters</a:t>
            </a:r>
          </a:p>
          <a:p>
            <a:pPr marL="0" indent="0">
              <a:buNone/>
            </a:pPr>
            <a:r>
              <a:rPr lang="en-US" sz="1500" dirty="0" smtClean="0"/>
              <a:t> 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399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-blood-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76" y="256854"/>
            <a:ext cx="1895933" cy="1391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07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calibri (Headings)"/>
                <a:cs typeface="calibri (Headings)"/>
              </a:rPr>
              <a:t>Conclusions about erythropoiesis</a:t>
            </a:r>
            <a:endParaRPr lang="en-US" sz="3200" dirty="0">
              <a:latin typeface="calibri (Headings)"/>
              <a:cs typeface="calibri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Even though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/>
              <a:t> hematocrit may be beneficial in the short term, the optimal Hb concentration is probably similar to [Hb] of the low-altitude populations.</a:t>
            </a:r>
          </a:p>
          <a:p>
            <a:endParaRPr lang="en-US" sz="1200" dirty="0"/>
          </a:p>
          <a:p>
            <a:r>
              <a:rPr lang="en-US" sz="2400" dirty="0" err="1" smtClean="0"/>
              <a:t>Countergradient</a:t>
            </a:r>
            <a:r>
              <a:rPr lang="en-US" sz="2400" dirty="0" smtClean="0"/>
              <a:t> selection on [Hb] has acted </a:t>
            </a:r>
            <a:r>
              <a:rPr lang="en-US" sz="2400" u="sng" dirty="0" smtClean="0"/>
              <a:t>slowly</a:t>
            </a:r>
            <a:r>
              <a:rPr lang="en-US" sz="2400" dirty="0" smtClean="0"/>
              <a:t> and blunted erythropoiesis over long but not short evolutionary time scales.</a:t>
            </a:r>
          </a:p>
          <a:p>
            <a:endParaRPr lang="en-US" sz="1200" dirty="0"/>
          </a:p>
          <a:p>
            <a:r>
              <a:rPr lang="en-US" sz="2400" dirty="0" smtClean="0"/>
              <a:t>In contrast to Hb-O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affinity, which has evolved </a:t>
            </a:r>
            <a:r>
              <a:rPr lang="en-US" sz="2400" u="sng" dirty="0" smtClean="0"/>
              <a:t>rapidly</a:t>
            </a:r>
            <a:r>
              <a:rPr lang="en-US" sz="2400" dirty="0" smtClean="0"/>
              <a:t> in the same direction with the same result in all species.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914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Data Sets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420"/>
            <a:ext cx="8229600" cy="4525963"/>
          </a:xfrm>
        </p:spPr>
        <p:txBody>
          <a:bodyPr/>
          <a:lstStyle/>
          <a:p>
            <a:r>
              <a:rPr lang="en-US" dirty="0" smtClean="0"/>
              <a:t>Cross-species comparisons of the hypoxic </a:t>
            </a:r>
            <a:r>
              <a:rPr lang="en-US" dirty="0" err="1" smtClean="0"/>
              <a:t>ventilatory</a:t>
            </a:r>
            <a:r>
              <a:rPr lang="en-US" dirty="0" smtClean="0"/>
              <a:t> response (HVR)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25124" y="2537753"/>
            <a:ext cx="7315200" cy="3226153"/>
            <a:chOff x="368055" y="1803916"/>
            <a:chExt cx="8417846" cy="371244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289" y="1816942"/>
              <a:ext cx="2201422" cy="2029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" name="Picture 5" descr="IMG_019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55" y="1803916"/>
              <a:ext cx="3044952" cy="2029968"/>
            </a:xfrm>
            <a:prstGeom prst="rect">
              <a:avLst/>
            </a:prstGeom>
          </p:spPr>
        </p:pic>
        <p:pic>
          <p:nvPicPr>
            <p:cNvPr id="7" name="Picture 6" descr="capillar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810" y="1816942"/>
              <a:ext cx="2696091" cy="202996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368730" y="4063401"/>
              <a:ext cx="8417171" cy="1452957"/>
              <a:chOff x="71277" y="123115"/>
              <a:chExt cx="9005307" cy="1554480"/>
            </a:xfrm>
          </p:grpSpPr>
          <p:pic>
            <p:nvPicPr>
              <p:cNvPr id="9" name="Picture 8" descr="dQZIe599JNVt8LOeG4IGhVhMIe8aEBKFBPXsvo0gDNo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77" y="123115"/>
                <a:ext cx="1649044" cy="1554480"/>
              </a:xfrm>
              <a:prstGeom prst="rect">
                <a:avLst/>
              </a:prstGeom>
            </p:spPr>
          </p:pic>
          <p:pic>
            <p:nvPicPr>
              <p:cNvPr id="10" name="Picture 9" descr="LYb3XFF5C-raGDZ1NYUbKCidxruhPykzPjTirpC0jVM.jpe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0707" y="123115"/>
                <a:ext cx="2712288" cy="1554480"/>
              </a:xfrm>
              <a:prstGeom prst="rect">
                <a:avLst/>
              </a:prstGeom>
            </p:spPr>
          </p:pic>
          <p:pic>
            <p:nvPicPr>
              <p:cNvPr id="11" name="Picture 10" descr="VxzVmG7TPfMa1nmzDq6cTfc45EPcD0HuzZnAx7LfIr4.jpe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7084" y="123115"/>
                <a:ext cx="1865376" cy="1554480"/>
              </a:xfrm>
              <a:prstGeom prst="rect">
                <a:avLst/>
              </a:prstGeom>
            </p:spPr>
          </p:pic>
          <p:pic>
            <p:nvPicPr>
              <p:cNvPr id="12" name="Picture 11" descr="DSCN2081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8950" y="123115"/>
                <a:ext cx="1314775" cy="1554480"/>
              </a:xfrm>
              <a:prstGeom prst="rect">
                <a:avLst/>
              </a:prstGeom>
            </p:spPr>
          </p:pic>
          <p:pic>
            <p:nvPicPr>
              <p:cNvPr id="13" name="Picture 12" descr="FrappellP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7084" y="123115"/>
                <a:ext cx="1079500" cy="15544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9095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505690"/>
            <a:ext cx="8229600" cy="603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Control of breathing in Bar-headed Goose vs. low-altitude species like </a:t>
            </a:r>
            <a:r>
              <a:rPr lang="en-US" sz="2800" dirty="0" err="1" smtClean="0"/>
              <a:t>Greylag</a:t>
            </a:r>
            <a:r>
              <a:rPr lang="en-US" sz="2800" dirty="0" smtClean="0"/>
              <a:t> Goose and Mallard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1700" dirty="0" smtClean="0"/>
              <a:t>Scott </a:t>
            </a:r>
            <a:r>
              <a:rPr lang="en-US" sz="1700" dirty="0"/>
              <a:t>GR, </a:t>
            </a:r>
            <a:r>
              <a:rPr lang="en-US" sz="1700" dirty="0" err="1"/>
              <a:t>Milsom</a:t>
            </a:r>
            <a:r>
              <a:rPr lang="en-US" sz="1700" dirty="0"/>
              <a:t> </a:t>
            </a:r>
            <a:r>
              <a:rPr lang="en-US" sz="1700" dirty="0" smtClean="0"/>
              <a:t>WK (2007) Control </a:t>
            </a:r>
            <a:r>
              <a:rPr lang="en-US" sz="1700" dirty="0"/>
              <a:t>of breathing and adaptation to high altitude in the bar-headed goose. American Journal of Physiology-Regulatory, Integrative and Comparative </a:t>
            </a:r>
            <a:r>
              <a:rPr lang="en-US" sz="1700" dirty="0" smtClean="0"/>
              <a:t>Physiology 293:</a:t>
            </a:r>
            <a:r>
              <a:rPr lang="en-US" sz="1700" dirty="0"/>
              <a:t>R379-91.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9" name="Picture 8" descr="IMG_5001sBar-headedGo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36" y="862750"/>
            <a:ext cx="1716857" cy="138669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92796" y="2208640"/>
            <a:ext cx="6688627" cy="3188724"/>
            <a:chOff x="1076586" y="2208640"/>
            <a:chExt cx="6688627" cy="3188724"/>
          </a:xfrm>
        </p:grpSpPr>
        <p:pic>
          <p:nvPicPr>
            <p:cNvPr id="4" name="Picture 3" descr="F2.lar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093" y="2353582"/>
              <a:ext cx="3228120" cy="2977044"/>
            </a:xfrm>
            <a:prstGeom prst="rect">
              <a:avLst/>
            </a:prstGeom>
          </p:spPr>
        </p:pic>
        <p:pic>
          <p:nvPicPr>
            <p:cNvPr id="5" name="Picture 4" descr="Fig-1-Total-ventilation-A-was-higher-in-bar-headed-geese-during-sever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86" y="2208640"/>
              <a:ext cx="3283439" cy="3188724"/>
            </a:xfrm>
            <a:prstGeom prst="rect">
              <a:avLst/>
            </a:prstGeom>
          </p:spPr>
        </p:pic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1865804" y="2636443"/>
              <a:ext cx="54864" cy="54864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2004407" y="2970876"/>
              <a:ext cx="54864" cy="54864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266875" y="4029209"/>
              <a:ext cx="54864" cy="54864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961142" y="2881222"/>
              <a:ext cx="54864" cy="54864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5361443" y="2495255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7555368" y="2647655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7339468" y="2980021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7015618" y="4038354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355218" y="4403479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120268" y="4510160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888493" y="4581033"/>
              <a:ext cx="45719" cy="45719"/>
            </a:xfrm>
            <a:prstGeom prst="ellipse">
              <a:avLst/>
            </a:prstGeom>
            <a:solidFill>
              <a:srgbClr val="FF0000"/>
            </a:solidFill>
            <a:ln w="63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28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2-Lague et al  2015-Figures Jan 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88" y="80207"/>
            <a:ext cx="3543621" cy="655721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60948" y="5311272"/>
            <a:ext cx="2090307" cy="830997"/>
            <a:chOff x="6811211" y="4636427"/>
            <a:chExt cx="2090307" cy="83099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811211" y="4826000"/>
              <a:ext cx="300789" cy="0"/>
            </a:xfrm>
            <a:prstGeom prst="line">
              <a:avLst/>
            </a:prstGeom>
            <a:ln w="57150" cmpd="sng">
              <a:solidFill>
                <a:srgbClr val="8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813216" y="5065294"/>
              <a:ext cx="300789" cy="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15221" y="5311272"/>
              <a:ext cx="300789" cy="0"/>
            </a:xfrm>
            <a:prstGeom prst="line">
              <a:avLst/>
            </a:prstGeom>
            <a:ln w="57150" cmpd="sng">
              <a:solidFill>
                <a:srgbClr val="00008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172158" y="4636427"/>
              <a:ext cx="17293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Andean Goose</a:t>
              </a:r>
            </a:p>
            <a:p>
              <a:r>
                <a:rPr lang="en-US" sz="1600" dirty="0" smtClean="0"/>
                <a:t>Crested Duck</a:t>
              </a:r>
            </a:p>
            <a:p>
              <a:r>
                <a:rPr lang="en-US" sz="1600" dirty="0" smtClean="0"/>
                <a:t>Bar-headed Goose</a:t>
              </a:r>
              <a:endParaRPr lang="en-US" sz="1600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6888746" y="4757420"/>
              <a:ext cx="137160" cy="137160"/>
            </a:xfrm>
            <a:prstGeom prst="ellipse">
              <a:avLst/>
            </a:prstGeom>
            <a:solidFill>
              <a:srgbClr val="808000"/>
            </a:solidFill>
            <a:ln>
              <a:solidFill>
                <a:srgbClr val="8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888746" y="4996714"/>
              <a:ext cx="137160" cy="13716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6888746" y="5242692"/>
              <a:ext cx="137160" cy="137160"/>
            </a:xfrm>
            <a:prstGeom prst="ellipse">
              <a:avLst/>
            </a:prstGeom>
            <a:solidFill>
              <a:srgbClr val="000080"/>
            </a:solidFill>
            <a:ln>
              <a:solidFill>
                <a:srgbClr val="00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479777" y="97377"/>
            <a:ext cx="2571633" cy="129266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noFill/>
          </a:ln>
        </p:spPr>
        <p:txBody>
          <a:bodyPr wrap="square">
            <a:spAutoFit/>
          </a:bodyPr>
          <a:lstStyle/>
          <a:p>
            <a:r>
              <a:rPr lang="en-US" sz="1300" dirty="0" err="1" smtClean="0"/>
              <a:t>Lague</a:t>
            </a:r>
            <a:r>
              <a:rPr lang="en-US" sz="1300" dirty="0" smtClean="0"/>
              <a:t> et al. (2016)  </a:t>
            </a:r>
            <a:r>
              <a:rPr lang="en-US" sz="1300" dirty="0"/>
              <a:t>High-altitude champions: Divergent strategies in geese for obtaining oxygen in extreme hypoxia. </a:t>
            </a:r>
            <a:r>
              <a:rPr lang="en-US" sz="1300" dirty="0" smtClean="0"/>
              <a:t>Proceedings </a:t>
            </a:r>
            <a:r>
              <a:rPr lang="en-US" sz="1300" dirty="0"/>
              <a:t>of the Royal Society B Biological Sciences </a:t>
            </a:r>
            <a:r>
              <a:rPr lang="en-US" sz="1300" dirty="0" smtClean="0"/>
              <a:t>(in press)</a:t>
            </a:r>
            <a:r>
              <a:rPr lang="en-US" sz="1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201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2-Lague et al  2015-Figures Jan 2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0" y="1681747"/>
            <a:ext cx="2997200" cy="2946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09474" y="4951570"/>
            <a:ext cx="2090307" cy="830997"/>
            <a:chOff x="6811211" y="4636427"/>
            <a:chExt cx="2090307" cy="83099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811211" y="4826000"/>
              <a:ext cx="300789" cy="0"/>
            </a:xfrm>
            <a:prstGeom prst="line">
              <a:avLst/>
            </a:prstGeom>
            <a:ln w="57150" cmpd="sng">
              <a:solidFill>
                <a:srgbClr val="8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13216" y="5065294"/>
              <a:ext cx="300789" cy="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15221" y="5311272"/>
              <a:ext cx="300789" cy="0"/>
            </a:xfrm>
            <a:prstGeom prst="line">
              <a:avLst/>
            </a:prstGeom>
            <a:ln w="57150" cmpd="sng">
              <a:solidFill>
                <a:srgbClr val="00008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172158" y="4636427"/>
              <a:ext cx="17293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Andean Goose</a:t>
              </a:r>
            </a:p>
            <a:p>
              <a:r>
                <a:rPr lang="en-US" sz="1600" dirty="0" smtClean="0"/>
                <a:t>Crested Duck</a:t>
              </a:r>
            </a:p>
            <a:p>
              <a:r>
                <a:rPr lang="en-US" sz="1600" dirty="0" smtClean="0"/>
                <a:t>Bar-headed Goose</a:t>
              </a:r>
              <a:endParaRPr lang="en-US" sz="1600" dirty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888746" y="4757420"/>
              <a:ext cx="137160" cy="137160"/>
            </a:xfrm>
            <a:prstGeom prst="ellipse">
              <a:avLst/>
            </a:prstGeom>
            <a:solidFill>
              <a:srgbClr val="808000"/>
            </a:solidFill>
            <a:ln>
              <a:solidFill>
                <a:srgbClr val="8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6888746" y="4996714"/>
              <a:ext cx="137160" cy="13716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6888746" y="5242692"/>
              <a:ext cx="137160" cy="137160"/>
            </a:xfrm>
            <a:prstGeom prst="ellipse">
              <a:avLst/>
            </a:prstGeom>
            <a:solidFill>
              <a:srgbClr val="000080"/>
            </a:solidFill>
            <a:ln>
              <a:solidFill>
                <a:srgbClr val="00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53787" y="6057024"/>
            <a:ext cx="8436427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300" dirty="0" err="1" smtClean="0"/>
              <a:t>Lague</a:t>
            </a:r>
            <a:r>
              <a:rPr lang="en-US" sz="1300" dirty="0" smtClean="0"/>
              <a:t> et al. (2016)  </a:t>
            </a:r>
            <a:r>
              <a:rPr lang="en-US" sz="1300" dirty="0"/>
              <a:t>High-altitude champions: Divergent strategies in geese for obtaining oxygen in extreme hypoxia. </a:t>
            </a:r>
            <a:r>
              <a:rPr lang="en-US" sz="1300" dirty="0" smtClean="0"/>
              <a:t>Proceedings </a:t>
            </a:r>
            <a:r>
              <a:rPr lang="en-US" sz="1300" dirty="0"/>
              <a:t>of the Royal Society B Biological Sciences </a:t>
            </a:r>
            <a:r>
              <a:rPr lang="en-US" sz="1300" dirty="0" smtClean="0"/>
              <a:t>(in press)</a:t>
            </a:r>
            <a:r>
              <a:rPr lang="en-US" sz="1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92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6742" y="2443455"/>
            <a:ext cx="4156456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Tibetan </a:t>
            </a:r>
            <a:r>
              <a:rPr lang="en-US" sz="2400" b="1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sz="2400" b="1" dirty="0" smtClean="0">
                <a:latin typeface="Arial"/>
                <a:cs typeface="Arial"/>
              </a:rPr>
              <a:t> not blunted HVR</a:t>
            </a:r>
          </a:p>
          <a:p>
            <a:pPr algn="ctr"/>
            <a:endParaRPr lang="en-US" sz="2400" b="1" dirty="0">
              <a:latin typeface="Arial"/>
              <a:cs typeface="Arial"/>
            </a:endParaRP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endParaRPr lang="en-US" sz="2400" b="1" dirty="0">
              <a:latin typeface="Arial"/>
              <a:cs typeface="Arial"/>
            </a:endParaRP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endParaRPr lang="en-US" sz="2400" b="1" dirty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Andean </a:t>
            </a:r>
            <a:r>
              <a:rPr lang="en-US" sz="2400" b="1" dirty="0">
                <a:latin typeface="Arial"/>
                <a:cs typeface="Arial"/>
                <a:sym typeface="Wingdings"/>
              </a:rPr>
              <a:t></a:t>
            </a:r>
            <a:r>
              <a:rPr lang="en-US" sz="2400" b="1" dirty="0">
                <a:latin typeface="Arial"/>
                <a:cs typeface="Arial"/>
              </a:rPr>
              <a:t> blunted HVR</a:t>
            </a:r>
          </a:p>
          <a:p>
            <a:pPr algn="ctr"/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2" name="Picture 1" descr="Science-2010-Storz-4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82" y="852641"/>
            <a:ext cx="2083609" cy="1371600"/>
          </a:xfrm>
          <a:prstGeom prst="rect">
            <a:avLst/>
          </a:prstGeom>
        </p:spPr>
      </p:pic>
      <p:pic>
        <p:nvPicPr>
          <p:cNvPr id="3" name="Picture 2" descr="Machu-Picchu-Ande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43" y="3128071"/>
            <a:ext cx="2033315" cy="1371600"/>
          </a:xfrm>
          <a:prstGeom prst="rect">
            <a:avLst/>
          </a:prstGeom>
        </p:spPr>
      </p:pic>
      <p:pic>
        <p:nvPicPr>
          <p:cNvPr id="6" name="Picture 5" descr="unnam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16" y="852641"/>
            <a:ext cx="2060953" cy="1371600"/>
          </a:xfrm>
          <a:prstGeom prst="rect">
            <a:avLst/>
          </a:prstGeom>
        </p:spPr>
      </p:pic>
      <p:pic>
        <p:nvPicPr>
          <p:cNvPr id="7" name="Picture 6" descr="IMG_149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41" y="3128071"/>
            <a:ext cx="188674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3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ng_Ext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3" y="1330826"/>
            <a:ext cx="3251200" cy="3327400"/>
          </a:xfrm>
          <a:prstGeom prst="rect">
            <a:avLst/>
          </a:prstGeom>
        </p:spPr>
      </p:pic>
      <p:pic>
        <p:nvPicPr>
          <p:cNvPr id="6" name="Picture 5" descr="Tissue_Ext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53" y="1330826"/>
            <a:ext cx="3272409" cy="33284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09474" y="4951570"/>
            <a:ext cx="2090307" cy="830997"/>
            <a:chOff x="6811211" y="4636427"/>
            <a:chExt cx="2090307" cy="83099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811211" y="4826000"/>
              <a:ext cx="300789" cy="0"/>
            </a:xfrm>
            <a:prstGeom prst="line">
              <a:avLst/>
            </a:prstGeom>
            <a:ln w="57150" cmpd="sng">
              <a:solidFill>
                <a:srgbClr val="8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13216" y="5065294"/>
              <a:ext cx="300789" cy="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815221" y="5311272"/>
              <a:ext cx="300789" cy="0"/>
            </a:xfrm>
            <a:prstGeom prst="line">
              <a:avLst/>
            </a:prstGeom>
            <a:ln w="57150" cmpd="sng">
              <a:solidFill>
                <a:srgbClr val="00008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172158" y="4636427"/>
              <a:ext cx="17293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Andean Goose</a:t>
              </a:r>
            </a:p>
            <a:p>
              <a:r>
                <a:rPr lang="en-US" sz="1600" dirty="0" smtClean="0"/>
                <a:t>Crested Duck</a:t>
              </a:r>
            </a:p>
            <a:p>
              <a:r>
                <a:rPr lang="en-US" sz="1600" dirty="0" smtClean="0"/>
                <a:t>Bar-headed Goose</a:t>
              </a:r>
              <a:endParaRPr lang="en-US" sz="1600" dirty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888746" y="4757420"/>
              <a:ext cx="137160" cy="137160"/>
            </a:xfrm>
            <a:prstGeom prst="ellipse">
              <a:avLst/>
            </a:prstGeom>
            <a:solidFill>
              <a:srgbClr val="808000"/>
            </a:solidFill>
            <a:ln>
              <a:solidFill>
                <a:srgbClr val="8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888746" y="4996714"/>
              <a:ext cx="137160" cy="13716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6888746" y="5242692"/>
              <a:ext cx="137160" cy="137160"/>
            </a:xfrm>
            <a:prstGeom prst="ellipse">
              <a:avLst/>
            </a:prstGeom>
            <a:solidFill>
              <a:srgbClr val="000080"/>
            </a:solidFill>
            <a:ln>
              <a:solidFill>
                <a:srgbClr val="00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808000"/>
                  </a:solidFill>
                </a:ln>
                <a:solidFill>
                  <a:srgbClr val="808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53787" y="6057024"/>
            <a:ext cx="8436427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300" dirty="0" err="1" smtClean="0"/>
              <a:t>Lague</a:t>
            </a:r>
            <a:r>
              <a:rPr lang="en-US" sz="1300" dirty="0" smtClean="0"/>
              <a:t> et al. (2016)  </a:t>
            </a:r>
            <a:r>
              <a:rPr lang="en-US" sz="1300" dirty="0"/>
              <a:t>High-altitude champions: Divergent strategies in geese for obtaining oxygen in extreme hypoxia. </a:t>
            </a:r>
            <a:r>
              <a:rPr lang="en-US" sz="1300" dirty="0" smtClean="0"/>
              <a:t>Proceedings </a:t>
            </a:r>
            <a:r>
              <a:rPr lang="en-US" sz="1300" dirty="0"/>
              <a:t>of the Royal Society B Biological Sciences </a:t>
            </a:r>
            <a:r>
              <a:rPr lang="en-US" sz="1300" dirty="0" smtClean="0"/>
              <a:t>(in press)</a:t>
            </a:r>
            <a:r>
              <a:rPr lang="en-US" sz="1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291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09" y="978250"/>
            <a:ext cx="3719782" cy="4023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Fig.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47" y="978254"/>
            <a:ext cx="3423980" cy="4023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35609" y="5989035"/>
            <a:ext cx="73889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Mania et al. (2016) Morphological </a:t>
            </a:r>
            <a:r>
              <a:rPr lang="en-US" sz="1300" dirty="0"/>
              <a:t>and morphometric specializations of the lung of the Andean Goose, </a:t>
            </a:r>
            <a:r>
              <a:rPr lang="en-US" sz="1300" i="1" dirty="0" err="1"/>
              <a:t>Chloephaga</a:t>
            </a:r>
            <a:r>
              <a:rPr lang="en-US" sz="1300" i="1" dirty="0"/>
              <a:t> </a:t>
            </a:r>
            <a:r>
              <a:rPr lang="en-US" sz="1300" i="1" dirty="0" err="1"/>
              <a:t>melanoptera</a:t>
            </a:r>
            <a:r>
              <a:rPr lang="en-US" sz="1300" dirty="0"/>
              <a:t>: A lifelong high-altitude resident.  </a:t>
            </a:r>
            <a:r>
              <a:rPr lang="en-US" sz="1300" dirty="0" smtClean="0"/>
              <a:t>Proc. Roy</a:t>
            </a:r>
            <a:r>
              <a:rPr lang="en-US" sz="1300" dirty="0"/>
              <a:t>.</a:t>
            </a:r>
            <a:r>
              <a:rPr lang="en-US" sz="1300" dirty="0" smtClean="0"/>
              <a:t> Soc. </a:t>
            </a:r>
            <a:r>
              <a:rPr lang="en-US" sz="1300" dirty="0"/>
              <a:t>B </a:t>
            </a:r>
            <a:r>
              <a:rPr lang="en-US" sz="1300" dirty="0" smtClean="0"/>
              <a:t>Biol. Sci. (in press)</a:t>
            </a:r>
            <a:r>
              <a:rPr lang="en-US" sz="13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143" y="184034"/>
            <a:ext cx="80554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Andean Goose lung structures are exceptional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35609" y="5085883"/>
            <a:ext cx="738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Highest respiratory surface area yet reported for birds; thin blood gas barrier; high pulmonary capillary blood volume; and high pulmonary diffusing capacity---among the highest values yet reported for birds.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77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What factors have likely influenced the differences observed between Himalayan and Andean species?</a:t>
            </a:r>
            <a:endParaRPr lang="en-US" sz="3200" dirty="0"/>
          </a:p>
        </p:txBody>
      </p:sp>
      <p:pic>
        <p:nvPicPr>
          <p:cNvPr id="2" name="Picture 1" descr="IMG_09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79" y="4074247"/>
            <a:ext cx="3788773" cy="2519682"/>
          </a:xfrm>
          <a:prstGeom prst="rect">
            <a:avLst/>
          </a:prstGeom>
        </p:spPr>
      </p:pic>
      <p:pic>
        <p:nvPicPr>
          <p:cNvPr id="4" name="Picture 3" descr="BarheadedgeeseflyingovertheHymalay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3" y="1977727"/>
            <a:ext cx="4994106" cy="2895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732" y="623093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Habitat differences?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423" y="4880646"/>
            <a:ext cx="121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Migration?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6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95403098_1e49626134_z-Sergey-Pisarevskiy-Flick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7" y="638032"/>
            <a:ext cx="4522747" cy="3017520"/>
          </a:xfrm>
          <a:prstGeom prst="rect">
            <a:avLst/>
          </a:prstGeom>
        </p:spPr>
      </p:pic>
      <p:pic>
        <p:nvPicPr>
          <p:cNvPr id="3" name="Picture 2" descr="Andean-Goose-in-flight-near-Laguna-de-la-Pozuelos-NW-Argentina-20-Nov-2015_S9A60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50" y="638032"/>
            <a:ext cx="4162097" cy="3017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837" y="3900761"/>
            <a:ext cx="8307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One species is adapted for high-performance exercise; the other to a more sedentary life; in each case the set of adaptations that are best suited to these lifestyles are different.</a:t>
            </a:r>
          </a:p>
          <a:p>
            <a:endParaRPr lang="en-US" sz="2000" dirty="0"/>
          </a:p>
          <a:p>
            <a:r>
              <a:rPr lang="en-US" sz="2000" dirty="0" smtClean="0"/>
              <a:t>It just happens by chance that Tibetan and Andean peoples share some of the same phenotypes,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241920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IMG_4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118" y="2594017"/>
            <a:ext cx="3517501" cy="2340864"/>
          </a:xfrm>
          <a:prstGeom prst="rect">
            <a:avLst/>
          </a:prstGeom>
          <a:noFill/>
          <a:ln w="635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ticaca_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6687"/>
            <a:ext cx="8997950" cy="1555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1" y="274638"/>
            <a:ext cx="8960042" cy="1143000"/>
          </a:xfrm>
        </p:spPr>
        <p:txBody>
          <a:bodyPr anchor="t">
            <a:noAutofit/>
          </a:bodyPr>
          <a:lstStyle/>
          <a:p>
            <a:pPr algn="l"/>
            <a:r>
              <a:rPr lang="en-US" sz="2500" dirty="0" smtClean="0"/>
              <a:t>Wetlands can be found everywhere in the Andes at all elevations.</a:t>
            </a:r>
            <a:endParaRPr lang="en-US" sz="2500" dirty="0"/>
          </a:p>
        </p:txBody>
      </p:sp>
      <p:pic>
        <p:nvPicPr>
          <p:cNvPr id="12" name="Picture 4" descr="IMG_3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" y="2591704"/>
            <a:ext cx="3111185" cy="2333390"/>
          </a:xfrm>
          <a:prstGeom prst="rect">
            <a:avLst/>
          </a:prstGeom>
          <a:noFill/>
          <a:ln w="6350" cmpd="sng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SCN09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13" y="2594017"/>
            <a:ext cx="3121152" cy="2340864"/>
          </a:xfrm>
          <a:prstGeom prst="rect">
            <a:avLst/>
          </a:prstGeom>
          <a:noFill/>
          <a:ln w="6350" cmpd="sng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G_27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08" y="4925112"/>
            <a:ext cx="2748048" cy="1828800"/>
          </a:xfrm>
          <a:prstGeom prst="rect">
            <a:avLst/>
          </a:prstGeom>
          <a:noFill/>
          <a:ln w="6350" cmpd="sng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IMG_00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61" y="4923672"/>
            <a:ext cx="2438724" cy="1828800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123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" y="4922073"/>
            <a:ext cx="2750586" cy="1829248"/>
          </a:xfrm>
          <a:prstGeom prst="rect">
            <a:avLst/>
          </a:prstGeom>
          <a:ln w="6350" cmpd="sng">
            <a:solidFill>
              <a:srgbClr val="FFFFFF"/>
            </a:solidFill>
          </a:ln>
        </p:spPr>
      </p:pic>
      <p:pic>
        <p:nvPicPr>
          <p:cNvPr id="4" name="Picture 3" descr="IMG_020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37" y="4923672"/>
            <a:ext cx="2749914" cy="1828800"/>
          </a:xfrm>
          <a:prstGeom prst="rect">
            <a:avLst/>
          </a:prstGeom>
          <a:ln w="635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88254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dean ducks-volu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9" y="3378158"/>
            <a:ext cx="8686800" cy="3252929"/>
          </a:xfrm>
          <a:prstGeom prst="rect">
            <a:avLst/>
          </a:prstGeom>
        </p:spPr>
      </p:pic>
      <p:pic>
        <p:nvPicPr>
          <p:cNvPr id="2" name="Picture 1" descr="Andean ducks-Fre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9" y="509235"/>
            <a:ext cx="8686800" cy="32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4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976" y="3747266"/>
            <a:ext cx="92867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Cinnamon</a:t>
            </a:r>
            <a:endParaRPr lang="en-US" sz="1400" dirty="0"/>
          </a:p>
          <a:p>
            <a:pPr algn="ctr"/>
            <a:r>
              <a:rPr lang="en-US" sz="1400" dirty="0"/>
              <a:t>Teal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0.00014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0198" y="3747682"/>
            <a:ext cx="86043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Ruddy</a:t>
            </a:r>
          </a:p>
          <a:p>
            <a:pPr algn="ctr"/>
            <a:r>
              <a:rPr lang="en-US" sz="1400" dirty="0" smtClean="0"/>
              <a:t>Duck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0.00081</a:t>
            </a:r>
            <a:endParaRPr lang="en-US" sz="1600" dirty="0"/>
          </a:p>
        </p:txBody>
      </p:sp>
      <p:pic>
        <p:nvPicPr>
          <p:cNvPr id="5" name="Picture 16" descr="IMG_61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6108" y="3130643"/>
            <a:ext cx="906519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51675" y="3748772"/>
            <a:ext cx="112346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Yellow-billed</a:t>
            </a:r>
          </a:p>
          <a:p>
            <a:pPr algn="ctr"/>
            <a:r>
              <a:rPr lang="en-US" sz="1400" dirty="0"/>
              <a:t>Pintail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0.00052</a:t>
            </a:r>
          </a:p>
        </p:txBody>
      </p:sp>
      <p:pic>
        <p:nvPicPr>
          <p:cNvPr id="7" name="Picture 24" descr="IMG_52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070" y="3126661"/>
            <a:ext cx="910123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39601" y="3747682"/>
            <a:ext cx="75643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Crested</a:t>
            </a:r>
          </a:p>
          <a:p>
            <a:pPr algn="ctr"/>
            <a:r>
              <a:rPr lang="en-US" sz="1400" dirty="0" smtClean="0"/>
              <a:t>Duck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0.0032</a:t>
            </a:r>
          </a:p>
        </p:txBody>
      </p:sp>
      <p:pic>
        <p:nvPicPr>
          <p:cNvPr id="9" name="Picture 14" descr="IMG_62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1627" y="3127492"/>
            <a:ext cx="906520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902197" y="3749604"/>
            <a:ext cx="6524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Puna</a:t>
            </a:r>
            <a:endParaRPr lang="en-US" sz="1400" dirty="0" smtClean="0"/>
          </a:p>
          <a:p>
            <a:pPr algn="ctr"/>
            <a:r>
              <a:rPr lang="en-US" sz="1400" dirty="0" smtClean="0"/>
              <a:t>Teal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0.018</a:t>
            </a:r>
          </a:p>
        </p:txBody>
      </p:sp>
      <p:pic>
        <p:nvPicPr>
          <p:cNvPr id="11" name="Picture 15" descr="IMG_53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6291" y="3132875"/>
            <a:ext cx="906519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820111" y="3744148"/>
            <a:ext cx="8332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Speckled</a:t>
            </a:r>
          </a:p>
          <a:p>
            <a:pPr algn="ctr"/>
            <a:r>
              <a:rPr lang="en-US" sz="1400" dirty="0" smtClean="0"/>
              <a:t>Teal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0.020</a:t>
            </a:r>
          </a:p>
        </p:txBody>
      </p:sp>
      <p:pic>
        <p:nvPicPr>
          <p:cNvPr id="13" name="Picture 3" descr="IMG_015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2472" y="3132875"/>
            <a:ext cx="907096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875718" y="3742642"/>
            <a:ext cx="7468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Andean</a:t>
            </a:r>
          </a:p>
          <a:p>
            <a:pPr algn="ctr"/>
            <a:r>
              <a:rPr lang="en-US" sz="1400" dirty="0" smtClean="0"/>
              <a:t>Goose</a:t>
            </a:r>
          </a:p>
          <a:p>
            <a:pPr algn="ctr"/>
            <a:endParaRPr lang="en-US" sz="1400" dirty="0"/>
          </a:p>
          <a:p>
            <a:pPr algn="ctr"/>
            <a:r>
              <a:rPr lang="en-US" sz="1600" dirty="0" smtClean="0"/>
              <a:t>0.045</a:t>
            </a:r>
          </a:p>
        </p:txBody>
      </p:sp>
      <p:pic>
        <p:nvPicPr>
          <p:cNvPr id="15" name="Picture 3" descr="IMG_0457.jpg"/>
          <p:cNvPicPr>
            <a:picLocks noChangeAspect="1"/>
          </p:cNvPicPr>
          <p:nvPr/>
        </p:nvPicPr>
        <p:blipFill>
          <a:blip r:embed="rId7">
            <a:lum bright="12000"/>
          </a:blip>
          <a:srcRect/>
          <a:stretch>
            <a:fillRect/>
          </a:stretch>
        </p:blipFill>
        <p:spPr bwMode="auto">
          <a:xfrm>
            <a:off x="7786564" y="3132875"/>
            <a:ext cx="907097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2926" y="4390479"/>
            <a:ext cx="630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t/site</a:t>
            </a:r>
            <a:endParaRPr lang="en-US" sz="1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512955" y="4834499"/>
            <a:ext cx="2850387" cy="369332"/>
            <a:chOff x="1864846" y="4915910"/>
            <a:chExt cx="2462740" cy="369332"/>
          </a:xfrm>
          <a:noFill/>
        </p:grpSpPr>
        <p:sp>
          <p:nvSpPr>
            <p:cNvPr id="19" name="TextBox 18"/>
            <p:cNvSpPr txBox="1"/>
            <p:nvPr/>
          </p:nvSpPr>
          <p:spPr>
            <a:xfrm>
              <a:off x="2553276" y="4915910"/>
              <a:ext cx="980077" cy="369332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10x deeper</a:t>
              </a:r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864846" y="5145549"/>
              <a:ext cx="2462740" cy="457"/>
              <a:chOff x="1258829" y="6396964"/>
              <a:chExt cx="2971104" cy="454"/>
            </a:xfrm>
            <a:grpFill/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258829" y="6397418"/>
                <a:ext cx="843644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338656" y="6396964"/>
                <a:ext cx="891277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Straight Connector 22"/>
          <p:cNvCxnSpPr/>
          <p:nvPr/>
        </p:nvCxnSpPr>
        <p:spPr>
          <a:xfrm>
            <a:off x="1864847" y="5511371"/>
            <a:ext cx="3148911" cy="0"/>
          </a:xfrm>
          <a:prstGeom prst="line">
            <a:avLst/>
          </a:prstGeom>
          <a:ln w="19050" cap="flat" cmpd="sng">
            <a:solidFill>
              <a:srgbClr val="00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3657" y="5510915"/>
            <a:ext cx="2156456" cy="456"/>
          </a:xfrm>
          <a:prstGeom prst="line">
            <a:avLst/>
          </a:prstGeom>
          <a:ln w="19050" cap="flat" cmpd="sng">
            <a:solidFill>
              <a:srgbClr val="00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58502" y="5285309"/>
            <a:ext cx="1144198" cy="369332"/>
          </a:xfrm>
          <a:prstGeom prst="rect">
            <a:avLst/>
          </a:prstGeom>
          <a:noFill/>
          <a:ln w="19050" cap="flat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100x deeper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748030" y="1709819"/>
            <a:ext cx="2967595" cy="1329682"/>
            <a:chOff x="5748030" y="2184372"/>
            <a:chExt cx="2967595" cy="581670"/>
          </a:xfrm>
        </p:grpSpPr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5748030" y="2184372"/>
              <a:ext cx="954809" cy="5789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 anchor="t" anchorCtr="0">
              <a:spAutoFit/>
            </a:bodyPr>
            <a:lstStyle/>
            <a:p>
              <a:pPr algn="ctr"/>
              <a:r>
                <a:rPr lang="en-US" sz="1600" dirty="0" smtClean="0"/>
                <a:t>Breath</a:t>
              </a:r>
            </a:p>
            <a:p>
              <a:pPr algn="ctr"/>
              <a:r>
                <a:rPr lang="en-US" sz="1600" dirty="0" smtClean="0"/>
                <a:t>Freq</a:t>
              </a:r>
              <a:r>
                <a:rPr lang="en-US" sz="1600" dirty="0"/>
                <a:t>.</a:t>
              </a:r>
            </a:p>
            <a:p>
              <a:pPr algn="ctr"/>
              <a:r>
                <a:rPr lang="en-US" sz="1600" dirty="0" smtClean="0"/>
                <a:t>---</a:t>
              </a:r>
            </a:p>
            <a:p>
              <a:pPr algn="ctr"/>
              <a:r>
                <a:rPr lang="en-US" sz="1600" dirty="0"/>
                <a:t>Tidal Vol.</a:t>
              </a:r>
            </a:p>
            <a:p>
              <a:pPr algn="ctr"/>
              <a:r>
                <a:rPr lang="en-US" sz="1600" dirty="0" smtClean="0">
                  <a:latin typeface="Wingdings"/>
                  <a:ea typeface="Wingdings"/>
                  <a:cs typeface="Wingdings"/>
                  <a:sym typeface="Wingdings"/>
                </a:rPr>
                <a:t></a:t>
              </a:r>
              <a:endParaRPr lang="en-US" sz="1600" dirty="0">
                <a:sym typeface="Wingdings"/>
              </a:endParaRPr>
            </a:p>
          </p:txBody>
        </p:sp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7760816" y="2184718"/>
              <a:ext cx="954809" cy="5789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 anchor="t" anchorCtr="0">
              <a:spAutoFit/>
            </a:bodyPr>
            <a:lstStyle/>
            <a:p>
              <a:pPr algn="ctr"/>
              <a:r>
                <a:rPr lang="en-US" sz="1600" dirty="0" smtClean="0"/>
                <a:t>Breath</a:t>
              </a:r>
            </a:p>
            <a:p>
              <a:pPr algn="ctr"/>
              <a:r>
                <a:rPr lang="en-US" sz="1600" dirty="0" smtClean="0"/>
                <a:t>Freq.</a:t>
              </a:r>
            </a:p>
            <a:p>
              <a:pPr algn="ctr"/>
              <a:r>
                <a:rPr lang="en-US" sz="1600" dirty="0">
                  <a:sym typeface="Wingdings"/>
                </a:rPr>
                <a:t>---</a:t>
              </a:r>
              <a:endParaRPr lang="en-US" sz="1600" dirty="0"/>
            </a:p>
            <a:p>
              <a:pPr algn="ctr"/>
              <a:r>
                <a:rPr lang="en-US" sz="1600" dirty="0" smtClean="0"/>
                <a:t>Tidal Vol.</a:t>
              </a:r>
            </a:p>
            <a:p>
              <a:pPr algn="ctr"/>
              <a:r>
                <a:rPr lang="en-US" sz="1600" dirty="0">
                  <a:sym typeface="Wingdings"/>
                </a:rPr>
                <a:t>--</a:t>
              </a:r>
              <a:r>
                <a:rPr lang="en-US" sz="1600" dirty="0" smtClean="0">
                  <a:sym typeface="Wingdings"/>
                </a:rPr>
                <a:t>-</a:t>
              </a:r>
              <a:endParaRPr lang="en-US" sz="1600" dirty="0"/>
            </a:p>
          </p:txBody>
        </p:sp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6763215" y="2187103"/>
              <a:ext cx="954809" cy="5789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 anchor="t" anchorCtr="0">
              <a:spAutoFit/>
            </a:bodyPr>
            <a:lstStyle/>
            <a:p>
              <a:pPr algn="ctr"/>
              <a:r>
                <a:rPr lang="en-US" sz="1600" dirty="0" smtClean="0"/>
                <a:t>Breath</a:t>
              </a:r>
            </a:p>
            <a:p>
              <a:pPr algn="ctr"/>
              <a:r>
                <a:rPr lang="en-US" sz="1600" dirty="0" smtClean="0"/>
                <a:t>Freq</a:t>
              </a:r>
              <a:r>
                <a:rPr lang="en-US" sz="1600" dirty="0"/>
                <a:t>.</a:t>
              </a:r>
            </a:p>
            <a:p>
              <a:pPr algn="ctr"/>
              <a:r>
                <a:rPr lang="en-US" sz="1600" dirty="0" smtClean="0">
                  <a:latin typeface="Wingdings"/>
                  <a:ea typeface="Wingdings"/>
                  <a:cs typeface="Wingdings"/>
                  <a:sym typeface="Wingdings"/>
                </a:rPr>
                <a:t></a:t>
              </a:r>
              <a:endParaRPr lang="en-US" sz="1600" dirty="0">
                <a:sym typeface="Wingdings"/>
              </a:endParaRPr>
            </a:p>
            <a:p>
              <a:pPr algn="ctr"/>
              <a:r>
                <a:rPr lang="en-US" sz="1600" dirty="0"/>
                <a:t>Tidal Vol.</a:t>
              </a:r>
            </a:p>
            <a:p>
              <a:pPr algn="ctr"/>
              <a:r>
                <a:rPr lang="en-US" sz="1600" dirty="0" smtClean="0">
                  <a:sym typeface="Wingdings"/>
                </a:rPr>
                <a:t>---</a:t>
              </a:r>
              <a:endParaRPr lang="en-US" sz="1600" dirty="0"/>
            </a:p>
          </p:txBody>
        </p:sp>
      </p:grpSp>
      <p:sp>
        <p:nvSpPr>
          <p:cNvPr id="30" name="TextBox 29"/>
          <p:cNvSpPr txBox="1">
            <a:spLocks/>
          </p:cNvSpPr>
          <p:nvPr/>
        </p:nvSpPr>
        <p:spPr>
          <a:xfrm>
            <a:off x="4141946" y="1709812"/>
            <a:ext cx="954809" cy="1323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1600" dirty="0" smtClean="0"/>
              <a:t>Breath</a:t>
            </a:r>
          </a:p>
          <a:p>
            <a:pPr algn="ctr"/>
            <a:r>
              <a:rPr lang="en-US" sz="1600" dirty="0" smtClean="0"/>
              <a:t>Freq</a:t>
            </a:r>
            <a:r>
              <a:rPr lang="en-US" sz="1600" dirty="0"/>
              <a:t>.</a:t>
            </a:r>
          </a:p>
          <a:p>
            <a:pPr algn="ctr"/>
            <a:r>
              <a:rPr lang="en-US" sz="1600" dirty="0">
                <a:sym typeface="Wingdings"/>
              </a:rPr>
              <a:t>---</a:t>
            </a:r>
            <a:endParaRPr lang="en-US" sz="1600" dirty="0"/>
          </a:p>
          <a:p>
            <a:pPr algn="ctr"/>
            <a:r>
              <a:rPr lang="en-US" sz="1600" dirty="0" smtClean="0"/>
              <a:t>Tidal </a:t>
            </a:r>
            <a:r>
              <a:rPr lang="en-US" sz="1600" dirty="0"/>
              <a:t>Vol.</a:t>
            </a:r>
          </a:p>
          <a:p>
            <a:pPr algn="ctr"/>
            <a:r>
              <a:rPr lang="en-US" sz="1600" dirty="0">
                <a:sym typeface="Wingdings"/>
              </a:rPr>
              <a:t>---</a:t>
            </a:r>
            <a:endParaRPr lang="en-US" sz="1600" dirty="0"/>
          </a:p>
        </p:txBody>
      </p:sp>
      <p:sp>
        <p:nvSpPr>
          <p:cNvPr id="31" name="TextBox 30"/>
          <p:cNvSpPr txBox="1">
            <a:spLocks/>
          </p:cNvSpPr>
          <p:nvPr/>
        </p:nvSpPr>
        <p:spPr>
          <a:xfrm>
            <a:off x="3134346" y="1715257"/>
            <a:ext cx="954809" cy="1323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1600" dirty="0" smtClean="0"/>
              <a:t>Breath</a:t>
            </a:r>
          </a:p>
          <a:p>
            <a:pPr algn="ctr"/>
            <a:r>
              <a:rPr lang="en-US" sz="1600" dirty="0" smtClean="0"/>
              <a:t>Freq</a:t>
            </a:r>
            <a:r>
              <a:rPr lang="en-US" sz="1600" dirty="0"/>
              <a:t>.</a:t>
            </a:r>
          </a:p>
          <a:p>
            <a:pPr algn="ctr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600" dirty="0"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1600" dirty="0"/>
              <a:t>Tidal Vol.</a:t>
            </a:r>
          </a:p>
          <a:p>
            <a:pPr algn="ctr"/>
            <a:r>
              <a:rPr lang="en-US" sz="1600" dirty="0" smtClean="0"/>
              <a:t>---</a:t>
            </a:r>
            <a:endParaRPr lang="en-US" sz="1600" dirty="0">
              <a:sym typeface="Wingdings"/>
            </a:endParaRPr>
          </a:p>
        </p:txBody>
      </p:sp>
      <p:sp>
        <p:nvSpPr>
          <p:cNvPr id="32" name="TextBox 31"/>
          <p:cNvSpPr txBox="1">
            <a:spLocks/>
          </p:cNvSpPr>
          <p:nvPr/>
        </p:nvSpPr>
        <p:spPr>
          <a:xfrm>
            <a:off x="1730665" y="1720706"/>
            <a:ext cx="954809" cy="1323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1600" dirty="0" smtClean="0"/>
              <a:t>Breath</a:t>
            </a:r>
          </a:p>
          <a:p>
            <a:pPr algn="ctr"/>
            <a:r>
              <a:rPr lang="en-US" sz="1600" dirty="0" smtClean="0"/>
              <a:t>Freq</a:t>
            </a:r>
            <a:r>
              <a:rPr lang="en-US" sz="1600" dirty="0"/>
              <a:t>.</a:t>
            </a:r>
          </a:p>
          <a:p>
            <a:pPr algn="ctr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600" dirty="0"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1600" dirty="0" smtClean="0"/>
              <a:t>Tidal </a:t>
            </a:r>
            <a:r>
              <a:rPr lang="en-US" sz="1600" dirty="0"/>
              <a:t>Vol.</a:t>
            </a:r>
          </a:p>
          <a:p>
            <a:pPr algn="ctr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600" dirty="0" smtClean="0">
              <a:sym typeface="Wingdings"/>
            </a:endParaRPr>
          </a:p>
        </p:txBody>
      </p:sp>
      <p:sp>
        <p:nvSpPr>
          <p:cNvPr id="33" name="TextBox 32"/>
          <p:cNvSpPr txBox="1">
            <a:spLocks/>
          </p:cNvSpPr>
          <p:nvPr/>
        </p:nvSpPr>
        <p:spPr>
          <a:xfrm>
            <a:off x="732951" y="1710387"/>
            <a:ext cx="954809" cy="1323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1600" dirty="0" smtClean="0"/>
              <a:t>Breath</a:t>
            </a:r>
          </a:p>
          <a:p>
            <a:pPr algn="ctr"/>
            <a:r>
              <a:rPr lang="en-US" sz="1600" dirty="0" smtClean="0"/>
              <a:t>Freq</a:t>
            </a:r>
            <a:r>
              <a:rPr lang="en-US" sz="1600" dirty="0"/>
              <a:t>.</a:t>
            </a:r>
          </a:p>
          <a:p>
            <a:pPr algn="ctr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600" dirty="0"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1600" dirty="0"/>
              <a:t>Tidal Vol.</a:t>
            </a:r>
          </a:p>
          <a:p>
            <a:pPr algn="ctr"/>
            <a:r>
              <a:rPr lang="en-US" sz="1600" dirty="0" smtClean="0"/>
              <a:t>---</a:t>
            </a:r>
            <a:endParaRPr lang="en-US" sz="1600" dirty="0">
              <a:sym typeface="Wingdings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60003" y="332808"/>
            <a:ext cx="8900243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HVR Data for 7 High-altitude Populations</a:t>
            </a:r>
            <a:endParaRPr lang="en-US" sz="4000" dirty="0"/>
          </a:p>
        </p:txBody>
      </p:sp>
      <p:pic>
        <p:nvPicPr>
          <p:cNvPr id="37" name="Picture 3" descr="IMG_0597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3713" y="3130753"/>
            <a:ext cx="907096" cy="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1005192" y="1213471"/>
            <a:ext cx="141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(10 kya)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960500" y="1211737"/>
            <a:ext cx="232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Intermediate (100 kya)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173783" y="1211737"/>
            <a:ext cx="217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Established (&gt; 1 mya)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9623" y="5847758"/>
            <a:ext cx="8276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patterns for the HVR appear to be more idiosyncratic than what we see for Hb-O</a:t>
            </a:r>
            <a:r>
              <a:rPr lang="en-US" baseline="-25000" dirty="0" smtClean="0"/>
              <a:t>2</a:t>
            </a:r>
            <a:r>
              <a:rPr lang="en-US" dirty="0" smtClean="0"/>
              <a:t> affinity or erythropoiesis.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3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Data Sets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420"/>
            <a:ext cx="8229600" cy="4525963"/>
          </a:xfrm>
        </p:spPr>
        <p:txBody>
          <a:bodyPr/>
          <a:lstStyle/>
          <a:p>
            <a:r>
              <a:rPr lang="en-US" dirty="0" smtClean="0"/>
              <a:t>Metabolic capacities and enzyme activities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/>
          <a:srcRect l="-1" r="400"/>
          <a:stretch/>
        </p:blipFill>
        <p:spPr>
          <a:xfrm>
            <a:off x="780757" y="2221200"/>
            <a:ext cx="3849228" cy="4164262"/>
          </a:xfrm>
          <a:prstGeom prst="rect">
            <a:avLst/>
          </a:prstGeom>
        </p:spPr>
      </p:pic>
      <p:pic>
        <p:nvPicPr>
          <p:cNvPr id="16" name="Picture 15" descr="http://www.moleculardevices.com/sites/default/files/products/SpectraMaxPlus384%20TPB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417" y="4853117"/>
            <a:ext cx="3038022" cy="198225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2262" y="2100158"/>
            <a:ext cx="2955508" cy="21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595132" y="4205183"/>
            <a:ext cx="246705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dirty="0" smtClean="0"/>
              <a:t>Neal Dawson - McMaster University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062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4" y="723053"/>
            <a:ext cx="6021556" cy="433831"/>
          </a:xfrm>
        </p:spPr>
        <p:txBody>
          <a:bodyPr anchor="ctr">
            <a:noAutofit/>
          </a:bodyPr>
          <a:lstStyle/>
          <a:p>
            <a:pPr algn="l"/>
            <a:r>
              <a:rPr lang="en-US" sz="6000" dirty="0" smtClean="0"/>
              <a:t>Torrent Ducks</a:t>
            </a:r>
            <a:endParaRPr lang="en-US" sz="6000" dirty="0"/>
          </a:p>
        </p:txBody>
      </p:sp>
      <p:pic>
        <p:nvPicPr>
          <p:cNvPr id="4" name="Picture 3" descr="IMG_1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6" y="141295"/>
            <a:ext cx="2724437" cy="1811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969" y="1925530"/>
            <a:ext cx="66104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Few metabolic changes in flight muscle (swimming is probably more important than flight).</a:t>
            </a:r>
          </a:p>
          <a:p>
            <a:pPr marL="285750" indent="-285750">
              <a:buFont typeface="Wingdings" charset="2"/>
              <a:buChar char="²"/>
            </a:pPr>
            <a:endParaRPr lang="en-US" sz="1200" dirty="0">
              <a:solidFill>
                <a:srgbClr val="000000"/>
              </a:solidFill>
              <a:latin typeface="Arial (headings)"/>
              <a:cs typeface="Arial (headings)"/>
              <a:sym typeface="Wingding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Increased mitochondrial respiration rates in the gastrocnemius leg muscle.</a:t>
            </a:r>
          </a:p>
          <a:p>
            <a:endParaRPr lang="en-US" sz="1200" dirty="0">
              <a:solidFill>
                <a:srgbClr val="000000"/>
              </a:solidFill>
              <a:latin typeface="Arial (headings)"/>
              <a:cs typeface="Arial (headings)"/>
              <a:sym typeface="Wingding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Enhanced capacity for fatty acid utilization in the left ventricle.</a:t>
            </a:r>
          </a:p>
          <a:p>
            <a:endParaRPr lang="en-US" sz="1200" dirty="0">
              <a:solidFill>
                <a:srgbClr val="000000"/>
              </a:solidFill>
              <a:latin typeface="Arial (headings)"/>
              <a:cs typeface="Arial (headings)"/>
              <a:sym typeface="Wingding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Highest myoglobin among high-altitude waterfowl.</a:t>
            </a:r>
          </a:p>
          <a:p>
            <a:r>
              <a:rPr lang="en-US" dirty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/>
            </a:r>
            <a:br>
              <a:rPr lang="en-US" dirty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</a:b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17" y="4683020"/>
            <a:ext cx="23496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0495" y="4683020"/>
            <a:ext cx="232985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9869" y="4683020"/>
            <a:ext cx="234966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8886" y="2162843"/>
            <a:ext cx="2724912" cy="2002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063" y="6256602"/>
            <a:ext cx="84600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Dawson</a:t>
            </a:r>
            <a:r>
              <a:rPr lang="en-US" sz="1300" dirty="0"/>
              <a:t> </a:t>
            </a:r>
            <a:r>
              <a:rPr lang="en-US" sz="1300" dirty="0" smtClean="0"/>
              <a:t>et el. (2016) Mitochondrial </a:t>
            </a:r>
            <a:r>
              <a:rPr lang="en-US" sz="1300" dirty="0"/>
              <a:t>physiology in the skeletal and cardiac muscles is altered in torrent ducks, </a:t>
            </a:r>
            <a:r>
              <a:rPr lang="en-US" sz="1300" i="1" dirty="0" err="1"/>
              <a:t>Merganetta</a:t>
            </a:r>
            <a:r>
              <a:rPr lang="en-US" sz="1300" i="1" dirty="0"/>
              <a:t> </a:t>
            </a:r>
            <a:r>
              <a:rPr lang="en-US" sz="1300" i="1" dirty="0" err="1"/>
              <a:t>armata</a:t>
            </a:r>
            <a:r>
              <a:rPr lang="en-US" sz="1300" dirty="0"/>
              <a:t>, from high altitudes in the Andes. Journal of Experimental Biology (in press).</a:t>
            </a:r>
          </a:p>
        </p:txBody>
      </p:sp>
    </p:spTree>
    <p:extLst>
      <p:ext uri="{BB962C8B-B14F-4D97-AF65-F5344CB8AC3E}">
        <p14:creationId xmlns:p14="http://schemas.microsoft.com/office/powerpoint/2010/main" val="87117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30" y="75444"/>
            <a:ext cx="6359407" cy="4572000"/>
          </a:xfrm>
          <a:prstGeom prst="rect">
            <a:avLst/>
          </a:prstGeom>
        </p:spPr>
      </p:pic>
      <p:pic>
        <p:nvPicPr>
          <p:cNvPr id="6" name="Picture 5" descr="fig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12" y="4636766"/>
            <a:ext cx="6073129" cy="1458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3979" y="6068121"/>
            <a:ext cx="615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dirty="0" smtClean="0">
                <a:latin typeface="Arial"/>
                <a:cs typeface="Arial"/>
              </a:rPr>
              <a:t>Well established taxa </a:t>
            </a:r>
            <a:r>
              <a:rPr lang="en-US" dirty="0" smtClean="0">
                <a:latin typeface="Arial"/>
                <a:cs typeface="Arial"/>
              </a:rPr>
              <a:t>have less glycolytic capacity than those newer to high altitude.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570" y="5487655"/>
            <a:ext cx="276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HK = Hexokinase</a:t>
            </a:r>
          </a:p>
          <a:p>
            <a:r>
              <a:rPr lang="en-US" sz="1400" dirty="0" smtClean="0"/>
              <a:t>PFK = Phosphofructokinase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154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ject_summary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" y="18404"/>
            <a:ext cx="9144000" cy="65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3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NBRE_log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53" y="5412720"/>
            <a:ext cx="1211385" cy="931834"/>
          </a:xfrm>
          <a:prstGeom prst="rect">
            <a:avLst/>
          </a:prstGeom>
        </p:spPr>
      </p:pic>
      <p:pic>
        <p:nvPicPr>
          <p:cNvPr id="117762" name="Picture 32" descr="corbidi logo final solo al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1225" y="358531"/>
            <a:ext cx="1502018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6" descr="delta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3436" y="1967198"/>
            <a:ext cx="1658164" cy="143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7" descr="AMNH-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1200" y="4152900"/>
            <a:ext cx="193675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7190" y="884440"/>
            <a:ext cx="1147883" cy="86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11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0260" y="3478172"/>
            <a:ext cx="26797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12" descr="NSF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29940" y="666524"/>
            <a:ext cx="1629548" cy="155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9" name="Picture 23" descr="bea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8800" y="2324100"/>
            <a:ext cx="1182688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0" name="Picture 24" descr="IMG_326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47259" y="5067300"/>
            <a:ext cx="20574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2" name="Picture 2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12014" y="1826893"/>
            <a:ext cx="1298248" cy="9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3" name="Picture 33" descr="img_top_hom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19600" y="182031"/>
            <a:ext cx="39862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dwa-logo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18" y="4276267"/>
            <a:ext cx="4114800" cy="367105"/>
          </a:xfrm>
          <a:prstGeom prst="rect">
            <a:avLst/>
          </a:prstGeom>
        </p:spPr>
      </p:pic>
      <p:pic>
        <p:nvPicPr>
          <p:cNvPr id="15" name="Picture 14" descr="Umiami_prime_logo.svg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43" y="5828974"/>
            <a:ext cx="1923800" cy="918314"/>
          </a:xfrm>
          <a:prstGeom prst="rect">
            <a:avLst/>
          </a:prstGeom>
        </p:spPr>
      </p:pic>
      <p:pic>
        <p:nvPicPr>
          <p:cNvPr id="6" name="Picture 5" descr="Fulbright_Logo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50" y="3054512"/>
            <a:ext cx="1186017" cy="999555"/>
          </a:xfrm>
          <a:prstGeom prst="rect">
            <a:avLst/>
          </a:prstGeom>
        </p:spPr>
      </p:pic>
      <p:pic>
        <p:nvPicPr>
          <p:cNvPr id="7" name="Picture 6" descr="Iadiza_logo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43" y="747670"/>
            <a:ext cx="1182519" cy="656288"/>
          </a:xfrm>
          <a:prstGeom prst="rect">
            <a:avLst/>
          </a:prstGeom>
        </p:spPr>
      </p:pic>
      <p:pic>
        <p:nvPicPr>
          <p:cNvPr id="8" name="Picture 7" descr="CONICET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34" y="4950663"/>
            <a:ext cx="1243949" cy="625709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34" y="3474753"/>
            <a:ext cx="1326579" cy="530632"/>
          </a:xfrm>
          <a:prstGeom prst="rect">
            <a:avLst/>
          </a:prstGeom>
        </p:spPr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8685213" cy="687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Acknowledgements:</a:t>
            </a:r>
          </a:p>
          <a:p>
            <a:pPr>
              <a:defRPr/>
            </a:pPr>
            <a:endParaRPr lang="en-US" sz="1000" b="1" u="sng" dirty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n-US" sz="1300" b="1" u="sng" dirty="0">
                <a:solidFill>
                  <a:schemeClr val="tx1"/>
                </a:solidFill>
                <a:effectLst/>
              </a:rPr>
              <a:t>Collaborators</a:t>
            </a:r>
            <a:r>
              <a:rPr lang="en-US" sz="13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/major contributors: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Luis </a:t>
            </a:r>
            <a:r>
              <a:rPr lang="en-US" sz="13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Alza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- CORBIDI</a:t>
            </a:r>
          </a:p>
          <a:p>
            <a:pPr>
              <a:defRPr/>
            </a:pPr>
            <a:r>
              <a:rPr lang="en-US" sz="1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Adrea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Astie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– CCT-Mendoza</a:t>
            </a:r>
          </a:p>
          <a:p>
            <a:pPr>
              <a:defRPr/>
            </a:pP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Christopher Barger </a:t>
            </a:r>
            <a:r>
              <a:rPr lang="en-US" sz="13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UAF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Emil Bautista  - CORBIDI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Mariana Bulgarella 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UAF</a:t>
            </a:r>
          </a:p>
          <a:p>
            <a:pPr>
              <a:defRPr/>
            </a:pP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Daniel </a:t>
            </a:r>
            <a:r>
              <a:rPr lang="en-US" sz="1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Cadena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3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 Universidad de los Andes</a:t>
            </a:r>
          </a:p>
          <a:p>
            <a:pPr>
              <a:defRPr/>
            </a:pP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Peter </a:t>
            </a:r>
            <a:r>
              <a:rPr lang="en-US" sz="13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Frappell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- U Tasmania</a:t>
            </a:r>
          </a:p>
          <a:p>
            <a:pPr>
              <a:defRPr/>
            </a:pP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Natalia Gutierrez - Universidad de los Andes</a:t>
            </a:r>
            <a:endParaRPr lang="en-US" sz="13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Kevin Johnson - Illinois Natural History Survey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Cecilia </a:t>
            </a:r>
            <a:r>
              <a:rPr lang="en-US" sz="13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Kopuchian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MACN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Mary Kuhner - University of 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Washington</a:t>
            </a:r>
          </a:p>
          <a:p>
            <a:pPr>
              <a:defRPr/>
            </a:pP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Maria Lozano - Universidad de los Andes</a:t>
            </a:r>
            <a:endParaRPr lang="en-US" sz="13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Anthony Martin - British Antarctic Survey</a:t>
            </a:r>
          </a:p>
          <a:p>
            <a:pPr>
              <a:defRPr/>
            </a:pP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Bill </a:t>
            </a:r>
            <a:r>
              <a:rPr lang="en-US" sz="1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Milsom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- UBC</a:t>
            </a:r>
          </a:p>
          <a:p>
            <a:pPr>
              <a:defRPr/>
            </a:pPr>
            <a:r>
              <a:rPr lang="en-US" sz="1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Violeta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Muñoz-Fuentes </a:t>
            </a:r>
            <a:r>
              <a:rPr lang="en-US" sz="13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EBD-CSIC (Spain)</a:t>
            </a:r>
            <a:endParaRPr lang="en-US" sz="13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Jeffrey Peters 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Wright State University</a:t>
            </a:r>
            <a:endParaRPr lang="en-US" sz="13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Daryl Richardson - DWA</a:t>
            </a:r>
          </a:p>
          <a:p>
            <a:pPr>
              <a:defRPr/>
            </a:pP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Cynthia Sanchez – CORBIDI</a:t>
            </a:r>
          </a:p>
          <a:p>
            <a:pPr>
              <a:defRPr/>
            </a:pP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Graham Scott - McMaster U</a:t>
            </a:r>
          </a:p>
          <a:p>
            <a:pPr>
              <a:defRPr/>
            </a:pP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Matt Smith - USGS Alaska Science Center</a:t>
            </a:r>
          </a:p>
          <a:p>
            <a:pPr>
              <a:defRPr/>
            </a:pP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Jay </a:t>
            </a:r>
            <a:r>
              <a:rPr lang="en-US" sz="13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Storz</a:t>
            </a: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- University of Nebraska</a:t>
            </a:r>
            <a:endParaRPr lang="en-US" sz="13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Jorge </a:t>
            </a:r>
            <a:r>
              <a:rPr lang="en-US" sz="13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Trucco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- Patagonia Outfitters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Pablo </a:t>
            </a:r>
            <a:r>
              <a:rPr lang="en-US" sz="13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Tubaro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- MACN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Thomas </a:t>
            </a:r>
            <a:r>
              <a:rPr lang="en-US" sz="13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Valqui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– CORBIDI</a:t>
            </a:r>
          </a:p>
          <a:p>
            <a:pPr>
              <a:defRPr/>
            </a:pPr>
            <a:r>
              <a:rPr lang="en-US" sz="13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Roy Weber – U Aarhus</a:t>
            </a:r>
            <a:endParaRPr lang="en-US" sz="13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Robert Wilson - UAF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Kevin Winker 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UAM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Christopher Witt 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en-US" sz="13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UNM/</a:t>
            </a:r>
            <a:r>
              <a:rPr lang="en-US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MSB</a:t>
            </a:r>
          </a:p>
          <a:p>
            <a:pPr>
              <a:defRPr/>
            </a:pPr>
            <a:endParaRPr lang="en-US" sz="13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8430" y="5153387"/>
            <a:ext cx="184234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u="sng" dirty="0"/>
              <a:t>Computational support:</a:t>
            </a:r>
            <a:endParaRPr lang="en-US" sz="1300" dirty="0"/>
          </a:p>
          <a:p>
            <a:r>
              <a:rPr lang="en-US" sz="1300" dirty="0" smtClean="0"/>
              <a:t>Greg Newby</a:t>
            </a:r>
          </a:p>
          <a:p>
            <a:r>
              <a:rPr lang="en-US" sz="1300" dirty="0" smtClean="0"/>
              <a:t>Mac </a:t>
            </a:r>
            <a:r>
              <a:rPr lang="en-US" sz="1300" dirty="0"/>
              <a:t>Campbell</a:t>
            </a:r>
          </a:p>
          <a:p>
            <a:r>
              <a:rPr lang="en-US" sz="1300" dirty="0"/>
              <a:t>Rob </a:t>
            </a:r>
            <a:r>
              <a:rPr lang="en-US" sz="1300" dirty="0" err="1" smtClean="0"/>
              <a:t>Cermak</a:t>
            </a:r>
            <a:endParaRPr lang="en-US" sz="1300" dirty="0"/>
          </a:p>
          <a:p>
            <a:r>
              <a:rPr lang="en-US" sz="1300" dirty="0" smtClean="0"/>
              <a:t>Shawn Houston</a:t>
            </a:r>
          </a:p>
          <a:p>
            <a:r>
              <a:rPr lang="en-US" sz="1300" dirty="0" smtClean="0"/>
              <a:t>Jim Long</a:t>
            </a:r>
            <a:endParaRPr lang="en-US" sz="1300" dirty="0"/>
          </a:p>
        </p:txBody>
      </p:sp>
      <p:pic>
        <p:nvPicPr>
          <p:cNvPr id="12" name="Picture 11" descr="ARSC_Long_4Color_800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748" y="6449949"/>
            <a:ext cx="2047165" cy="2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7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21" y="984180"/>
            <a:ext cx="7315200" cy="564877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3907" y="274638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2400" dirty="0" smtClean="0">
                <a:latin typeface="calibri (Headings)"/>
                <a:cs typeface="calibri (Headings)"/>
              </a:rPr>
              <a:t>How long have these populations existed at high-altitude?</a:t>
            </a:r>
            <a:endParaRPr lang="en-US" sz="2400" dirty="0">
              <a:latin typeface="calibri (Headings)"/>
              <a:cs typeface="calibri (Headings)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621" y="4051305"/>
            <a:ext cx="3070071" cy="1039967"/>
            <a:chOff x="1427686" y="4752718"/>
            <a:chExt cx="3070071" cy="1039967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>
            <a:xfrm>
              <a:off x="1527286" y="519589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1527286" y="5548191"/>
              <a:ext cx="228600" cy="228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00807" y="5102531"/>
              <a:ext cx="2224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High-altitude Population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03807" y="5454131"/>
              <a:ext cx="21866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Low-altitude Population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27686" y="4752718"/>
              <a:ext cx="3070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/>
                <a:t>mtDNA Control Region Haplotypes</a:t>
              </a:r>
              <a:endParaRPr lang="en-US" sz="16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41431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Arial"/>
                <a:cs typeface="Arial"/>
              </a:rPr>
              <a:t>Isolation-with-Migration (IM) can be used to infer time since divergence between lowland and highland populations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46551" cy="471398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 method incorporates population divergence and gene flow.</a:t>
            </a:r>
          </a:p>
          <a:p>
            <a:endParaRPr lang="en-US" sz="1000" dirty="0" smtClean="0"/>
          </a:p>
          <a:p>
            <a:r>
              <a:rPr lang="en-US" sz="2000" dirty="0" smtClean="0"/>
              <a:t>Yields estimate of time since divergence measured as t/site (i.e., tree height of the genealogy).</a:t>
            </a:r>
          </a:p>
          <a:p>
            <a:endParaRPr lang="en-US" sz="1000" dirty="0"/>
          </a:p>
          <a:p>
            <a:r>
              <a:rPr lang="en-US" sz="2000" dirty="0" smtClean="0"/>
              <a:t>Can be used to determine whether differences in a trait like [</a:t>
            </a:r>
            <a:r>
              <a:rPr lang="en-US" sz="2000" dirty="0" err="1" smtClean="0"/>
              <a:t>Hb</a:t>
            </a:r>
            <a:r>
              <a:rPr lang="en-US" sz="2000" dirty="0" smtClean="0"/>
              <a:t>] concentration might be dampened following long intervals of time in the highlands.</a:t>
            </a:r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solation_with_migration_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87" y="1878664"/>
            <a:ext cx="4191884" cy="4171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3596" y="5958714"/>
            <a:ext cx="120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Hey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5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1" y="274638"/>
            <a:ext cx="8960042" cy="1143000"/>
          </a:xfrm>
        </p:spPr>
        <p:txBody>
          <a:bodyPr anchor="t">
            <a:noAutofit/>
          </a:bodyPr>
          <a:lstStyle/>
          <a:p>
            <a:pPr algn="l"/>
            <a:r>
              <a:rPr lang="en-US" sz="2400" dirty="0"/>
              <a:t>H</a:t>
            </a:r>
            <a:r>
              <a:rPr lang="en-US" sz="2400" dirty="0" smtClean="0"/>
              <a:t>igh-altitude Andean wetlands are full of fantastic waterbirds.</a:t>
            </a:r>
            <a:endParaRPr lang="en-US" sz="2400" dirty="0"/>
          </a:p>
        </p:txBody>
      </p:sp>
      <p:pic>
        <p:nvPicPr>
          <p:cNvPr id="9" name="Picture 8" descr="black_faced_ibis_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82" y="3406391"/>
            <a:ext cx="4538612" cy="338278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 descr="Andean_Avoc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999183"/>
            <a:ext cx="2885258" cy="17983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" name="Picture 12" descr="201102050237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3409532"/>
            <a:ext cx="2800071" cy="178308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4" name="Picture 13" descr="puna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914400"/>
            <a:ext cx="6719989" cy="249199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 descr="2012041402104488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67" y="914400"/>
            <a:ext cx="2726926" cy="24919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7" name="Picture 16" descr="p714078582-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61" y="5023880"/>
            <a:ext cx="2672196" cy="176917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5" name="Picture 14" descr="Andean Lapwing - 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59" y="3414801"/>
            <a:ext cx="2672197" cy="17752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1656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7561" y="30789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222228" y="953317"/>
            <a:ext cx="2675057" cy="456"/>
          </a:xfrm>
          <a:prstGeom prst="line">
            <a:avLst/>
          </a:prstGeom>
          <a:ln w="19050" cap="flat" cmpd="sng">
            <a:solidFill>
              <a:srgbClr val="00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53751" y="953317"/>
            <a:ext cx="1006524" cy="0"/>
          </a:xfrm>
          <a:prstGeom prst="line">
            <a:avLst/>
          </a:prstGeom>
          <a:ln w="19050" cap="flat" cmpd="sng">
            <a:solidFill>
              <a:srgbClr val="00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6912" y="727711"/>
            <a:ext cx="1144198" cy="369332"/>
          </a:xfrm>
          <a:prstGeom prst="rect">
            <a:avLst/>
          </a:prstGeom>
          <a:noFill/>
          <a:ln w="19050" cap="flat" cmpd="sng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100x deeper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222228" y="268325"/>
            <a:ext cx="2675056" cy="369332"/>
            <a:chOff x="1919574" y="4915910"/>
            <a:chExt cx="2408011" cy="369332"/>
          </a:xfrm>
          <a:noFill/>
        </p:grpSpPr>
        <p:sp>
          <p:nvSpPr>
            <p:cNvPr id="20" name="TextBox 19"/>
            <p:cNvSpPr txBox="1"/>
            <p:nvPr/>
          </p:nvSpPr>
          <p:spPr>
            <a:xfrm>
              <a:off x="2586680" y="4915910"/>
              <a:ext cx="980077" cy="369332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10x deeper</a:t>
              </a: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19574" y="5145549"/>
              <a:ext cx="2408011" cy="457"/>
              <a:chOff x="1324854" y="6396964"/>
              <a:chExt cx="2905078" cy="454"/>
            </a:xfrm>
            <a:grpFill/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1324854" y="6396964"/>
                <a:ext cx="850982" cy="454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378950" y="6396964"/>
                <a:ext cx="850983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 descr="t-per-site-8-species.a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" y="1115014"/>
            <a:ext cx="8915400" cy="52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7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783080"/>
            <a:ext cx="8887968" cy="4362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274638"/>
            <a:ext cx="8909243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S</a:t>
            </a:r>
            <a:r>
              <a:rPr lang="en-US" sz="2400" dirty="0" smtClean="0"/>
              <a:t>pecies existing here are ecological specialists. </a:t>
            </a:r>
            <a:r>
              <a:rPr lang="en-US" sz="2400" dirty="0"/>
              <a:t>M</a:t>
            </a:r>
            <a:r>
              <a:rPr lang="en-US" sz="2400" dirty="0" smtClean="0"/>
              <a:t>ost of them are endemic to high-altitude. They harbor a treasure trove of information about mechanisms of adaptation and phenotypic plasticity.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9700" y="6174549"/>
            <a:ext cx="3791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Andean Flamingos – Catamarca, Argentina (2005)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136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206.jpg"/>
          <p:cNvPicPr>
            <a:picLocks noChangeAspect="1"/>
          </p:cNvPicPr>
          <p:nvPr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3400" dirty="0" smtClean="0">
                <a:latin typeface="arial (Headings)"/>
                <a:cs typeface="arial (Headings)"/>
              </a:rPr>
              <a:t>High-altitude hypoxia &amp; cold resistance</a:t>
            </a:r>
            <a:endParaRPr lang="en-US" sz="3400" dirty="0">
              <a:latin typeface="arial (Headings)"/>
              <a:cs typeface="arial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744"/>
            <a:ext cx="8229600" cy="201915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 (Body)"/>
                <a:cs typeface="arial (Body)"/>
              </a:rPr>
              <a:t>High-altitude environments present physiological challenges.</a:t>
            </a:r>
          </a:p>
          <a:p>
            <a:pPr>
              <a:buFont typeface="Wingdings" charset="2"/>
              <a:buChar char="§"/>
            </a:pPr>
            <a:endParaRPr lang="en-US" sz="1200" dirty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 (Body)"/>
                <a:cs typeface="arial (Body)"/>
              </a:rPr>
              <a:t>Air density and </a:t>
            </a:r>
            <a:r>
              <a:rPr lang="en-US" sz="2000" dirty="0">
                <a:latin typeface="arial (Body)"/>
                <a:cs typeface="arial (Body)"/>
              </a:rPr>
              <a:t>O</a:t>
            </a:r>
            <a:r>
              <a:rPr lang="en-US" sz="2000" baseline="-25000" dirty="0">
                <a:latin typeface="arial (Body)"/>
                <a:cs typeface="arial (Body)"/>
              </a:rPr>
              <a:t>2</a:t>
            </a:r>
            <a:r>
              <a:rPr lang="en-US" sz="2000" dirty="0" smtClean="0">
                <a:latin typeface="arial (Body)"/>
                <a:cs typeface="arial (Body)"/>
              </a:rPr>
              <a:t> </a:t>
            </a:r>
            <a:r>
              <a:rPr lang="en-US" sz="2000" dirty="0">
                <a:latin typeface="arial (Body)"/>
                <a:cs typeface="arial (Body)"/>
              </a:rPr>
              <a:t>partial pressure </a:t>
            </a:r>
            <a:r>
              <a:rPr lang="en-US" sz="2000" dirty="0" smtClean="0">
                <a:latin typeface="arial (Body)"/>
                <a:cs typeface="arial (Body)"/>
              </a:rPr>
              <a:t>decline 10</a:t>
            </a:r>
            <a:r>
              <a:rPr lang="en-US" sz="2000" dirty="0">
                <a:latin typeface="arial (Body)"/>
                <a:cs typeface="arial (Body)"/>
              </a:rPr>
              <a:t>% per </a:t>
            </a:r>
            <a:r>
              <a:rPr lang="en-US" sz="2000" dirty="0" smtClean="0">
                <a:latin typeface="arial (Body)"/>
                <a:cs typeface="arial (Body)"/>
              </a:rPr>
              <a:t>1,000 meters. </a:t>
            </a:r>
          </a:p>
          <a:p>
            <a:pPr marL="0" indent="0">
              <a:buNone/>
            </a:pPr>
            <a:endParaRPr lang="en-US" sz="1000" dirty="0" smtClean="0">
              <a:latin typeface="arial (Body)"/>
              <a:cs typeface="arial (Body)"/>
            </a:endParaRPr>
          </a:p>
          <a:p>
            <a:pPr>
              <a:buFont typeface="Wingdings" charset="2"/>
              <a:buChar char="§"/>
            </a:pPr>
            <a:r>
              <a:rPr lang="en-US" sz="2000" dirty="0">
                <a:latin typeface="arial (Body)"/>
                <a:cs typeface="arial (Body)"/>
              </a:rPr>
              <a:t>T</a:t>
            </a:r>
            <a:r>
              <a:rPr lang="en-US" sz="2000" dirty="0" smtClean="0">
                <a:latin typeface="arial (Body)"/>
                <a:cs typeface="arial (Body)"/>
              </a:rPr>
              <a:t>emperature decreases by 6.5° C per 1,000 meters.</a:t>
            </a:r>
          </a:p>
          <a:p>
            <a:pPr>
              <a:buFont typeface="Wingdings" charset="2"/>
              <a:buChar char="§"/>
            </a:pPr>
            <a:endParaRPr lang="en-US" sz="1000" dirty="0">
              <a:latin typeface="arial (Body)"/>
              <a:cs typeface="arial (Body)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2624" y="3366355"/>
            <a:ext cx="4261207" cy="3123643"/>
            <a:chOff x="642624" y="3549979"/>
            <a:chExt cx="4261207" cy="3123643"/>
          </a:xfrm>
        </p:grpSpPr>
        <p:sp>
          <p:nvSpPr>
            <p:cNvPr id="9" name="Rectangle 8"/>
            <p:cNvSpPr/>
            <p:nvPr/>
          </p:nvSpPr>
          <p:spPr>
            <a:xfrm>
              <a:off x="642624" y="3549979"/>
              <a:ext cx="4261207" cy="3123643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5" descr="pO2-vs-eleva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900" y="3636690"/>
              <a:ext cx="4114800" cy="2700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1505757" y="6365845"/>
              <a:ext cx="25544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 smtClean="0">
                  <a:effectLst/>
                  <a:latin typeface="arial (Body)"/>
                  <a:cs typeface="arial (Body)"/>
                </a:rPr>
                <a:t>Beall</a:t>
              </a:r>
              <a:r>
                <a:rPr lang="en-US" sz="1200" dirty="0" smtClean="0">
                  <a:effectLst/>
                  <a:latin typeface="arial (Body)"/>
                  <a:cs typeface="arial (Body)"/>
                </a:rPr>
                <a:t> </a:t>
              </a:r>
              <a:r>
                <a:rPr lang="en-US" sz="1200" dirty="0">
                  <a:effectLst/>
                  <a:latin typeface="arial (Body)"/>
                  <a:cs typeface="arial (Body)"/>
                </a:rPr>
                <a:t>(2007) PNAS 104:8655-8660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37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77476"/>
            <a:ext cx="4183185" cy="5946393"/>
          </a:xfrm>
        </p:spPr>
        <p:txBody>
          <a:bodyPr anchor="t">
            <a:no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2000" dirty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2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(1)</a:t>
            </a:r>
            <a:r>
              <a:rPr lang="en-US" sz="1800" b="1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The entire O</a:t>
            </a:r>
            <a:r>
              <a:rPr lang="en-US" sz="1800" baseline="-25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 cascade is affected by hypobaric hypoxia.</a:t>
            </a:r>
            <a:b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</a:br>
            <a:r>
              <a:rPr lang="en-US" sz="1800" dirty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(2) </a:t>
            </a: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All low-altitude species exhibit an acute acclimatization response; </a:t>
            </a:r>
            <a:r>
              <a:rPr lang="en-US" sz="1800" dirty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H</a:t>
            </a: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owever</a:t>
            </a: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, not all high-altitude species exhibit these same responses, or are affected similarly at all points in the cascade.</a:t>
            </a:r>
            <a:r>
              <a:rPr lang="en-US" sz="1800" dirty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(</a:t>
            </a:r>
            <a:r>
              <a:rPr lang="en-US" sz="1800" b="1" dirty="0">
                <a:solidFill>
                  <a:srgbClr val="000000"/>
                </a:solidFill>
                <a:latin typeface="Arial (headings)"/>
                <a:cs typeface="Arial (headings)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)</a:t>
            </a:r>
            <a:r>
              <a:rPr lang="en-US" sz="1800" b="1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  <a:sym typeface="Wingdings"/>
              </a:rPr>
              <a:t>There is frequently a cost to particular elements of the high-altitude acclimatization response.</a:t>
            </a: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 (headings)"/>
                <a:cs typeface="Arial (headings)"/>
              </a:rPr>
            </a:br>
            <a:r>
              <a:rPr lang="en-US" sz="1800" dirty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 (headings)"/>
                <a:cs typeface="Arial (headings)"/>
              </a:rPr>
            </a:br>
            <a:endParaRPr lang="en-US" sz="1800" dirty="0">
              <a:solidFill>
                <a:srgbClr val="000000"/>
              </a:solidFill>
              <a:latin typeface="Arial (headings)"/>
              <a:cs typeface="Arial (headings)"/>
            </a:endParaRPr>
          </a:p>
        </p:txBody>
      </p:sp>
      <p:pic>
        <p:nvPicPr>
          <p:cNvPr id="2" name="Picture 1" descr="fi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95" y="168657"/>
            <a:ext cx="3953725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0428"/>
            <a:ext cx="51385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O</a:t>
            </a:r>
            <a:r>
              <a:rPr lang="en-US" sz="3400" baseline="-250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2</a:t>
            </a:r>
            <a:r>
              <a:rPr lang="en-US" sz="3400" dirty="0" smtClean="0">
                <a:solidFill>
                  <a:srgbClr val="000000"/>
                </a:solidFill>
                <a:latin typeface="Arial (headings)"/>
                <a:cs typeface="Arial (headings)"/>
              </a:rPr>
              <a:t> Transport Cascade</a:t>
            </a:r>
            <a:r>
              <a:rPr lang="en-US" sz="3400" dirty="0">
                <a:solidFill>
                  <a:srgbClr val="000000"/>
                </a:solidFill>
                <a:latin typeface="Arial (headings)"/>
                <a:cs typeface="Arial (headings)"/>
              </a:rPr>
              <a:t/>
            </a:r>
            <a:br>
              <a:rPr lang="en-US" sz="3400" dirty="0">
                <a:solidFill>
                  <a:srgbClr val="000000"/>
                </a:solidFill>
                <a:latin typeface="Arial (headings)"/>
                <a:cs typeface="Arial (headings)"/>
              </a:rPr>
            </a:br>
            <a:endParaRPr lang="en-US" sz="3400" dirty="0" smtClean="0">
              <a:solidFill>
                <a:srgbClr val="000000"/>
              </a:solidFill>
              <a:latin typeface="Arial (headings)"/>
              <a:cs typeface="Arial (headings)"/>
            </a:endParaRPr>
          </a:p>
          <a:p>
            <a:endParaRPr lang="en-US" sz="3400" dirty="0" smtClean="0">
              <a:solidFill>
                <a:srgbClr val="000000"/>
              </a:solidFill>
              <a:latin typeface="Arial (headings)"/>
              <a:cs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32059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3469</Words>
  <Application>Microsoft Macintosh PowerPoint</Application>
  <PresentationFormat>On-screen Show (4:3)</PresentationFormat>
  <Paragraphs>650</Paragraphs>
  <Slides>60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Collaborators</vt:lpstr>
      <vt:lpstr>Wetlands can be found everywhere in the Andes at all elevations.</vt:lpstr>
      <vt:lpstr>High-altitude Andean wetlands are full of fantastic waterbirds.</vt:lpstr>
      <vt:lpstr>Species existing here are ecological specialists. Most of them are endemic to high-altitude. They harbor a treasure trove of information about mechanisms of adaptation and phenotypic plasticity. </vt:lpstr>
      <vt:lpstr>High-altitude hypoxia &amp; cold resistance</vt:lpstr>
      <vt:lpstr>   (1) The entire O2 cascade is affected by hypobaric hypoxia.  (2) All low-altitude species exhibit an acute acclimatization response; However, not all high-altitude species exhibit these same responses, or are affected similarly at all points in the cascade.  (3) There is frequently a cost to particular elements of the high-altitude acclimatization response.    </vt:lpstr>
      <vt:lpstr>High-altitude Acclimatization in Humans</vt:lpstr>
      <vt:lpstr>High-altitude Natives have blunted acclimatization responses for some traits but not others</vt:lpstr>
      <vt:lpstr>Examples where the acclimatization response may be maladaptive</vt:lpstr>
      <vt:lpstr>Eight species of Andean ducks</vt:lpstr>
      <vt:lpstr>Sampling since 2001 at  low- and high altitude sites in South America</vt:lpstr>
      <vt:lpstr>PowerPoint Presentation</vt:lpstr>
      <vt:lpstr>PowerPoint Presentation</vt:lpstr>
      <vt:lpstr>Data Sets #1</vt:lpstr>
      <vt:lpstr>Three patterns of Hb polymorphism in Andean ducks as calculated by FST</vt:lpstr>
      <vt:lpstr>FST for a-and b-chain HbA polymorphism in Andean ducks</vt:lpstr>
      <vt:lpstr>PowerPoint Presentation</vt:lpstr>
      <vt:lpstr>PowerPoint Presentation</vt:lpstr>
      <vt:lpstr>Data Sets #2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Sets #3</vt:lpstr>
      <vt:lpstr>Blood Hb-O2 capacity often increases at high altitude.</vt:lpstr>
      <vt:lpstr>Tibetan people exhibit blunted erythropoiesis but Andean people do not.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Hb &amp; Mb concentrations in other diving animals</vt:lpstr>
      <vt:lpstr>As for the other ducks, non-diving species:</vt:lpstr>
      <vt:lpstr>PowerPoint Presentation</vt:lpstr>
      <vt:lpstr>Conclusions about erythropoiesis</vt:lpstr>
      <vt:lpstr>Data Sets #4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Sets #5</vt:lpstr>
      <vt:lpstr>Torrent Ducks</vt:lpstr>
      <vt:lpstr>PowerPoint Presentation</vt:lpstr>
      <vt:lpstr>PowerPoint Presentation</vt:lpstr>
      <vt:lpstr>PowerPoint Presentation</vt:lpstr>
      <vt:lpstr>Extra Slides</vt:lpstr>
      <vt:lpstr>How long have these populations existed at high-altitude?</vt:lpstr>
      <vt:lpstr>Isolation-with-Migration (IM) can be used to infer time since divergence between lowland and highland populations 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McCracken</dc:creator>
  <cp:lastModifiedBy>Kevin McCracken</cp:lastModifiedBy>
  <cp:revision>291</cp:revision>
  <cp:lastPrinted>2016-04-15T15:44:43Z</cp:lastPrinted>
  <dcterms:created xsi:type="dcterms:W3CDTF">2014-09-15T13:46:14Z</dcterms:created>
  <dcterms:modified xsi:type="dcterms:W3CDTF">2016-12-01T15:58:28Z</dcterms:modified>
</cp:coreProperties>
</file>